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7" r:id="rId5"/>
    <p:sldId id="268" r:id="rId6"/>
    <p:sldId id="269" r:id="rId7"/>
    <p:sldId id="270" r:id="rId8"/>
    <p:sldId id="259" r:id="rId9"/>
    <p:sldId id="263" r:id="rId10"/>
    <p:sldId id="264" r:id="rId11"/>
    <p:sldId id="258" r:id="rId12"/>
    <p:sldId id="261" r:id="rId13"/>
    <p:sldId id="262" r:id="rId14"/>
    <p:sldId id="265" r:id="rId15"/>
    <p:sldId id="274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73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24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5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6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95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35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15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59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3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20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24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820A2-DA3F-4BD3-97DD-7E4948F60172}" type="datetimeFigureOut">
              <a:rPr lang="de-DE" smtClean="0"/>
              <a:t>06.02.2017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41E9-CE15-426E-8264-6F2E33D2B0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38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17145"/>
            <a:ext cx="9144000" cy="2387600"/>
          </a:xfrm>
        </p:spPr>
        <p:txBody>
          <a:bodyPr anchor="ctr">
            <a:normAutofit/>
          </a:bodyPr>
          <a:lstStyle/>
          <a:p>
            <a:r>
              <a:rPr lang="de-DE" sz="5400" dirty="0" smtClean="0">
                <a:solidFill>
                  <a:schemeClr val="bg2">
                    <a:lumMod val="25000"/>
                  </a:schemeClr>
                </a:solidFill>
                <a:latin typeface="Berlin Sans FB Demi" panose="020E0802020502020306" pitchFamily="34" charset="0"/>
              </a:rPr>
              <a:t>Versionsverwaltung</a:t>
            </a:r>
            <a:endParaRPr lang="de-DE" sz="5400" dirty="0">
              <a:solidFill>
                <a:schemeClr val="bg2">
                  <a:lumMod val="25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43" y="2581431"/>
            <a:ext cx="2425283" cy="242528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852" y="2805094"/>
            <a:ext cx="2880646" cy="210127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00050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Cons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Steiniger Einstieg</a:t>
            </a:r>
            <a:br>
              <a:rPr lang="de-DE" b="1" dirty="0" smtClean="0"/>
            </a:br>
            <a:endParaRPr lang="de-DE" b="1" dirty="0" smtClean="0"/>
          </a:p>
          <a:p>
            <a:endParaRPr lang="de-DE" b="1" dirty="0" smtClean="0"/>
          </a:p>
          <a:p>
            <a:r>
              <a:rPr lang="de-DE" b="1" dirty="0" smtClean="0"/>
              <a:t>Weniger intuitive Benutzung als bei einer zentralen Versionsverwaltung</a:t>
            </a:r>
            <a:br>
              <a:rPr lang="de-DE" b="1" dirty="0" smtClean="0"/>
            </a:b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r>
              <a:rPr lang="de-DE" b="1" dirty="0" smtClean="0"/>
              <a:t>Fehlendes Rechtemanagement</a:t>
            </a:r>
            <a:endParaRPr lang="de-DE" b="1" dirty="0"/>
          </a:p>
        </p:txBody>
      </p:sp>
      <p:pic>
        <p:nvPicPr>
          <p:cNvPr id="4" name="Picture 4" descr="http://blogs-images.forbes.com/robertwood/files/2016/02/Trump1.jpg?width=960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20" y="2142699"/>
            <a:ext cx="3918880" cy="26613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83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A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17077" y="976388"/>
            <a:ext cx="9144000" cy="2387600"/>
          </a:xfrm>
        </p:spPr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Subversion?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617077" y="205683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Zentrale Versionsverwaltung</a:t>
            </a:r>
            <a:endParaRPr lang="de-DE" sz="4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373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A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Rechtemanagement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Etabliert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Technisch ausgereift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Unterstützt von vielen IDEs, Clients etc.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Komplexe Szenarien sind abbildbar</a:t>
            </a:r>
            <a:endParaRPr lang="de-DE" b="1" dirty="0"/>
          </a:p>
        </p:txBody>
      </p:sp>
      <p:pic>
        <p:nvPicPr>
          <p:cNvPr id="4" name="Picture 2" descr="http://www.clipartbest.com/cliparts/RcA/RKK/RcARKKe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608" y="2581962"/>
            <a:ext cx="2838663" cy="28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49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A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Cons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Langsamer als </a:t>
            </a:r>
            <a:r>
              <a:rPr lang="de-DE" b="1" dirty="0" err="1" smtClean="0"/>
              <a:t>git</a:t>
            </a:r>
            <a:r>
              <a:rPr lang="de-DE" b="1" dirty="0" smtClean="0"/>
              <a:t/>
            </a:r>
            <a:br>
              <a:rPr lang="de-DE" b="1" dirty="0" smtClean="0"/>
            </a:br>
            <a:endParaRPr lang="de-DE" b="1" dirty="0" smtClean="0"/>
          </a:p>
          <a:p>
            <a:endParaRPr lang="de-DE" b="1" dirty="0" smtClean="0"/>
          </a:p>
          <a:p>
            <a:r>
              <a:rPr lang="de-DE" b="1" dirty="0"/>
              <a:t>Ohne Server unbrauchbar </a:t>
            </a:r>
            <a:r>
              <a:rPr lang="de-DE" b="1" dirty="0" smtClean="0"/>
              <a:t/>
            </a:r>
            <a:br>
              <a:rPr lang="de-DE" b="1" dirty="0" smtClean="0"/>
            </a:br>
            <a:endParaRPr lang="de-DE" b="1" dirty="0" smtClean="0"/>
          </a:p>
          <a:p>
            <a:pPr marL="0" indent="0">
              <a:buNone/>
            </a:pPr>
            <a:endParaRPr lang="de-DE" b="1" dirty="0" smtClean="0"/>
          </a:p>
          <a:p>
            <a:r>
              <a:rPr lang="de-DE" b="1" dirty="0"/>
              <a:t>Branching ist </a:t>
            </a:r>
            <a:r>
              <a:rPr lang="de-DE" b="1" dirty="0" smtClean="0"/>
              <a:t>komplizierter als bei git</a:t>
            </a:r>
            <a:endParaRPr lang="de-DE" b="1" dirty="0"/>
          </a:p>
          <a:p>
            <a:endParaRPr lang="de-DE" dirty="0">
              <a:latin typeface="Berlin Sans FB Demi" panose="020E0802020502020306" pitchFamily="34" charset="0"/>
            </a:endParaRPr>
          </a:p>
        </p:txBody>
      </p:sp>
      <p:pic>
        <p:nvPicPr>
          <p:cNvPr id="5" name="Picture 4" descr="http://blogs-images.forbes.com/robertwood/files/2016/02/Trump1.jpg?width=960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20" y="2142699"/>
            <a:ext cx="3918880" cy="26613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990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Git</a:t>
            </a:r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 lohnt sich…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smtClean="0"/>
              <a:t>Durchsetzen als Standard-Tool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Verwaltung große Mengen an </a:t>
            </a:r>
            <a:r>
              <a:rPr lang="de-DE" b="1" dirty="0" err="1" smtClean="0"/>
              <a:t>Sourcecode</a:t>
            </a:r>
            <a:r>
              <a:rPr lang="de-DE" b="1" dirty="0" smtClean="0"/>
              <a:t> 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Einfacheres </a:t>
            </a:r>
            <a:r>
              <a:rPr lang="de-DE" b="1" dirty="0" err="1" smtClean="0"/>
              <a:t>Mergen</a:t>
            </a:r>
            <a:r>
              <a:rPr lang="de-DE" b="1" dirty="0" smtClean="0"/>
              <a:t> als bei SVN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Umfangreichere Historie als bei SVN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Lokales Halten der </a:t>
            </a:r>
            <a:r>
              <a:rPr lang="de-DE" b="1" dirty="0" err="1" smtClean="0"/>
              <a:t>Sourcen</a:t>
            </a:r>
            <a:r>
              <a:rPr lang="de-DE" b="1" dirty="0" smtClean="0"/>
              <a:t> </a:t>
            </a:r>
            <a:endParaRPr lang="de-DE" b="1" dirty="0"/>
          </a:p>
        </p:txBody>
      </p:sp>
      <p:pic>
        <p:nvPicPr>
          <p:cNvPr id="2058" name="Picture 10" descr="Vektor-Bild Waagen Waage-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655" y="2119085"/>
            <a:ext cx="3833517" cy="290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2038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23210" y="175921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Übungsphase</a:t>
            </a:r>
            <a:endParaRPr lang="de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954" y="2655793"/>
            <a:ext cx="4676046" cy="420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603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4657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0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Buildserver</a:t>
            </a:r>
            <a:endParaRPr lang="de-DE" sz="60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45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Was ist ein Buildserver?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Dedizierter Server um Softwareprojekte zu kompilieren</a:t>
            </a:r>
          </a:p>
          <a:p>
            <a:endParaRPr lang="de-DE" b="1" dirty="0"/>
          </a:p>
          <a:p>
            <a:r>
              <a:rPr lang="de-DE" b="1" dirty="0" smtClean="0"/>
              <a:t>Meist direkt an eine Versionsverwaltung gekoppelt</a:t>
            </a:r>
          </a:p>
          <a:p>
            <a:pPr lvl="1"/>
            <a:r>
              <a:rPr lang="de-DE" b="1" dirty="0" smtClean="0"/>
              <a:t>Anschließende automatische Tests möglich</a:t>
            </a:r>
          </a:p>
          <a:p>
            <a:endParaRPr lang="de-DE" b="1" dirty="0"/>
          </a:p>
          <a:p>
            <a:r>
              <a:rPr lang="de-DE" b="1" dirty="0" err="1" smtClean="0"/>
              <a:t>Buildchain</a:t>
            </a:r>
            <a:r>
              <a:rPr lang="de-DE" b="1" dirty="0" smtClean="0"/>
              <a:t> kann beliebig erweitert werden</a:t>
            </a:r>
            <a:endParaRPr lang="de-DE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970" y="3208069"/>
            <a:ext cx="3145065" cy="3649931"/>
          </a:xfrm>
          <a:prstGeom prst="rect">
            <a:avLst/>
          </a:prstGeom>
          <a:solidFill>
            <a:srgbClr val="BFBFBF"/>
          </a:solidFill>
        </p:spPr>
      </p:pic>
    </p:spTree>
    <p:extLst>
      <p:ext uri="{BB962C8B-B14F-4D97-AF65-F5344CB8AC3E}">
        <p14:creationId xmlns:p14="http://schemas.microsoft.com/office/powerpoint/2010/main" val="388144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Warum Buildserver?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 smtClean="0"/>
              <a:t>Code ist immer in selber </a:t>
            </a:r>
            <a:r>
              <a:rPr lang="de-DE" b="1" dirty="0"/>
              <a:t>K</a:t>
            </a:r>
            <a:r>
              <a:rPr lang="de-DE" b="1" dirty="0" smtClean="0"/>
              <a:t>onfiguration kompiliert</a:t>
            </a:r>
          </a:p>
          <a:p>
            <a:endParaRPr lang="de-DE" sz="2800" b="1" dirty="0" smtClean="0"/>
          </a:p>
          <a:p>
            <a:r>
              <a:rPr lang="de-DE" sz="2800" b="1" dirty="0" smtClean="0"/>
              <a:t>Kopilierbarer Code z.B. auf einem </a:t>
            </a:r>
            <a:r>
              <a:rPr lang="de-DE" sz="2800" b="1" dirty="0" err="1" smtClean="0"/>
              <a:t>Branch</a:t>
            </a:r>
            <a:r>
              <a:rPr lang="de-DE" sz="2800" b="1" dirty="0" smtClean="0"/>
              <a:t> immer vorhanden </a:t>
            </a:r>
          </a:p>
          <a:p>
            <a:endParaRPr lang="de-DE" b="1" dirty="0" smtClean="0"/>
          </a:p>
          <a:p>
            <a:r>
              <a:rPr lang="de-DE" b="1" dirty="0" smtClean="0"/>
              <a:t>Deutliche Performance-Vorteile</a:t>
            </a:r>
            <a:br>
              <a:rPr lang="de-DE" b="1" dirty="0" smtClean="0"/>
            </a:br>
            <a:endParaRPr lang="de-DE" sz="2800" b="1" dirty="0"/>
          </a:p>
          <a:p>
            <a:r>
              <a:rPr lang="de-DE" b="1" dirty="0" smtClean="0"/>
              <a:t>Sofortiges Feedback bei fehlerhaftem Code</a:t>
            </a:r>
          </a:p>
          <a:p>
            <a:endParaRPr lang="de-DE" sz="2800" b="1" dirty="0"/>
          </a:p>
          <a:p>
            <a:r>
              <a:rPr lang="de-DE" b="1" dirty="0" smtClean="0"/>
              <a:t>Einfaches Bauen eines Historienstandes</a:t>
            </a:r>
            <a:endParaRPr lang="de-DE" b="1" dirty="0"/>
          </a:p>
        </p:txBody>
      </p:sp>
      <p:pic>
        <p:nvPicPr>
          <p:cNvPr id="4" name="Picture 2" descr="http://www.clipartbest.com/cliparts/RcA/RKK/RcARKKe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151" y="3206076"/>
            <a:ext cx="2838663" cy="28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11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rafik 121"/>
          <p:cNvPicPr/>
          <p:nvPr/>
        </p:nvPicPr>
        <p:blipFill>
          <a:blip r:embed="rId2"/>
          <a:stretch/>
        </p:blipFill>
        <p:spPr>
          <a:xfrm>
            <a:off x="3528000" y="270000"/>
            <a:ext cx="5400000" cy="6300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9096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317145"/>
            <a:ext cx="9144000" cy="2387600"/>
          </a:xfrm>
        </p:spPr>
        <p:txBody>
          <a:bodyPr anchor="ctr">
            <a:normAutofit/>
          </a:bodyPr>
          <a:lstStyle/>
          <a:p>
            <a:r>
              <a:rPr lang="de-DE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Was ist Versionsverwaltung?</a:t>
            </a:r>
            <a:endParaRPr lang="de-DE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538484"/>
            <a:ext cx="9144000" cy="27193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Koordination der Software-Programmierung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Gleichzeitige Programmierung mehrerer Entwickler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Versionierung der Software-Stände</a:t>
            </a:r>
            <a:endParaRPr lang="de-DE" b="1" dirty="0"/>
          </a:p>
        </p:txBody>
      </p:sp>
      <p:pic>
        <p:nvPicPr>
          <p:cNvPr id="1026" name="Picture 2" descr="http://lokalhost.in/wp-content/uploads/2015/09/git-tutorial_branching-merging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75" y="4182256"/>
            <a:ext cx="4929110" cy="329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51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08000" y="3308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3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rlin Sans FB Demi"/>
              </a:rPr>
              <a:t>But wait! There‘s more: </a:t>
            </a:r>
            <a:r>
              <a:rPr lang="de-DE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erlin Sans FB Demi"/>
              </a:rPr>
              <a:t>Build Pipeline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4" name="Grafik 123"/>
          <p:cNvPicPr/>
          <p:nvPr/>
        </p:nvPicPr>
        <p:blipFill>
          <a:blip r:embed="rId2"/>
          <a:stretch/>
        </p:blipFill>
        <p:spPr>
          <a:xfrm>
            <a:off x="1944000" y="1224000"/>
            <a:ext cx="8351280" cy="548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83009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24656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6" name="Grafik 125"/>
          <p:cNvPicPr/>
          <p:nvPr/>
        </p:nvPicPr>
        <p:blipFill>
          <a:blip r:embed="rId2"/>
          <a:stretch/>
        </p:blipFill>
        <p:spPr>
          <a:xfrm>
            <a:off x="-360000" y="720000"/>
            <a:ext cx="12779640" cy="496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7393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blogs-images.forbes.com/robertwood/files/2016/02/Trump1.jpg?width=960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128" y="1529087"/>
            <a:ext cx="3918880" cy="2661313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Grafik 126"/>
          <p:cNvPicPr/>
          <p:nvPr/>
        </p:nvPicPr>
        <p:blipFill>
          <a:blip r:embed="rId3"/>
          <a:stretch/>
        </p:blipFill>
        <p:spPr>
          <a:xfrm>
            <a:off x="3677040" y="2520000"/>
            <a:ext cx="4170960" cy="1670400"/>
          </a:xfrm>
          <a:prstGeom prst="rect">
            <a:avLst/>
          </a:prstGeom>
          <a:ln>
            <a:noFill/>
          </a:ln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793230" y="480221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Vielen Dank für eure Aufmerksamkeit!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34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47807"/>
            <a:ext cx="9144000" cy="2387600"/>
          </a:xfrm>
        </p:spPr>
        <p:txBody>
          <a:bodyPr anchor="ctr"/>
          <a:lstStyle/>
          <a:p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Wozu brauche ich Versionsverwaltung?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2835407"/>
            <a:ext cx="9144000" cy="355040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Protokollierung und Archivierung von Software-Änderungen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Die Arbeit im Team wird enorm erleichtert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/>
              <a:t>Einfaches Rollback </a:t>
            </a:r>
          </a:p>
          <a:p>
            <a:pPr algn="l"/>
            <a:endParaRPr lang="de-DE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b="1" dirty="0" smtClean="0"/>
              <a:t>Umsetzung der Änderungen in verschiedenen Entwicklungszweigen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577" y="2998033"/>
            <a:ext cx="2294560" cy="23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8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Drei Arten der Versionierung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1817717" y="2477800"/>
            <a:ext cx="914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b="1" dirty="0" smtClean="0"/>
              <a:t>Lokal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b="1" dirty="0" smtClean="0"/>
              <a:t>Zentral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3200" b="1" dirty="0" smtClean="0"/>
              <a:t>Dezentral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46675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Lokal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17" t="8730" r="25648" b="39350"/>
          <a:stretch/>
        </p:blipFill>
        <p:spPr>
          <a:xfrm>
            <a:off x="7594600" y="2141950"/>
            <a:ext cx="3759200" cy="3009900"/>
          </a:xfrm>
          <a:noFill/>
        </p:spPr>
      </p:pic>
      <p:sp>
        <p:nvSpPr>
          <p:cNvPr id="5" name="Textfeld 4"/>
          <p:cNvSpPr txBox="1"/>
          <p:nvPr/>
        </p:nvSpPr>
        <p:spPr>
          <a:xfrm>
            <a:off x="838200" y="2141949"/>
            <a:ext cx="6259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Alle Arbeiten sind lokal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Nur eine Realität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Die Versionshistorie ist lokal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Dateien werden als Ganzes </a:t>
            </a:r>
            <a:r>
              <a:rPr lang="de-DE" sz="2400" b="1" dirty="0" err="1" smtClean="0"/>
              <a:t>versioniert</a:t>
            </a:r>
            <a:endParaRPr lang="de-DE" sz="2400" b="1" dirty="0" smtClean="0"/>
          </a:p>
          <a:p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Gute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173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Zentral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7" t="7260" r="19482" b="35827"/>
          <a:stretch/>
        </p:blipFill>
        <p:spPr>
          <a:xfrm>
            <a:off x="7899047" y="2213202"/>
            <a:ext cx="4083594" cy="2833811"/>
          </a:xfrm>
        </p:spPr>
      </p:pic>
      <p:sp>
        <p:nvSpPr>
          <p:cNvPr id="5" name="Textfeld 4"/>
          <p:cNvSpPr txBox="1"/>
          <p:nvPr/>
        </p:nvSpPr>
        <p:spPr>
          <a:xfrm>
            <a:off x="434439" y="2213202"/>
            <a:ext cx="722133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Mehr als eine Realität (ein Server, n </a:t>
            </a:r>
            <a:r>
              <a:rPr lang="de-DE" sz="2400" b="1" dirty="0" err="1" smtClean="0"/>
              <a:t>Workingcopies</a:t>
            </a:r>
            <a:r>
              <a:rPr lang="de-DE" sz="2400" b="1" dirty="0" smtClean="0"/>
              <a:t>)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Revisionen werden zentral verwaltet, </a:t>
            </a:r>
            <a:br>
              <a:rPr lang="de-DE" sz="2400" b="1" dirty="0" smtClean="0"/>
            </a:br>
            <a:r>
              <a:rPr lang="de-DE" sz="2400" b="1" dirty="0" smtClean="0"/>
              <a:t>Versionsnummern zentral vergeben</a:t>
            </a:r>
            <a:br>
              <a:rPr lang="de-DE" sz="2400" b="1" dirty="0" smtClean="0"/>
            </a:br>
            <a:r>
              <a:rPr lang="de-DE" sz="2400" b="1" dirty="0" smtClean="0"/>
              <a:t/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Versionshistorie nur auf dem Server verfügbar</a:t>
            </a:r>
            <a:br>
              <a:rPr lang="de-DE" sz="2400" b="1" dirty="0" smtClean="0"/>
            </a:b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Zugriffs- und Rechtemanagement</a:t>
            </a:r>
          </a:p>
        </p:txBody>
      </p:sp>
    </p:spTree>
    <p:extLst>
      <p:ext uri="{BB962C8B-B14F-4D97-AF65-F5344CB8AC3E}">
        <p14:creationId xmlns:p14="http://schemas.microsoft.com/office/powerpoint/2010/main" val="47957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Dezentral</a:t>
            </a:r>
            <a:endParaRPr lang="de-DE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3" t="7168" r="25708" b="35247"/>
          <a:stretch/>
        </p:blipFill>
        <p:spPr>
          <a:xfrm>
            <a:off x="8098642" y="2160988"/>
            <a:ext cx="3705101" cy="3265717"/>
          </a:xfrm>
        </p:spPr>
      </p:pic>
      <p:sp>
        <p:nvSpPr>
          <p:cNvPr id="5" name="Textfeld 4"/>
          <p:cNvSpPr txBox="1"/>
          <p:nvPr/>
        </p:nvSpPr>
        <p:spPr>
          <a:xfrm>
            <a:off x="443341" y="2262588"/>
            <a:ext cx="76553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Viele, mehrdimensionale Realitäten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err="1" smtClean="0"/>
              <a:t>Workingcopy</a:t>
            </a:r>
            <a:r>
              <a:rPr lang="de-DE" sz="2400" b="1" dirty="0" smtClean="0"/>
              <a:t> ist ein kompletter Klon mit allen Versionen</a:t>
            </a:r>
            <a:br>
              <a:rPr lang="de-DE" sz="2400" b="1" dirty="0" smtClean="0"/>
            </a:b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Theoretisch gibt es keinen zentralen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Das Repository ist lokal und unabhängig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1" dirty="0" smtClean="0"/>
              <a:t>Alle Operationen sind lokal</a:t>
            </a:r>
          </a:p>
        </p:txBody>
      </p:sp>
    </p:spTree>
    <p:extLst>
      <p:ext uri="{BB962C8B-B14F-4D97-AF65-F5344CB8AC3E}">
        <p14:creationId xmlns:p14="http://schemas.microsoft.com/office/powerpoint/2010/main" val="3270973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GIT? 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1524000" y="220281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Dezentrale Versionsverwaltung</a:t>
            </a:r>
            <a:endParaRPr lang="de-DE" sz="4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52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Pros</a:t>
            </a:r>
            <a:endParaRPr lang="de-DE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b="1" dirty="0" smtClean="0"/>
              <a:t>Schnell, da eine Vielzahl der Operationen lokal ist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err="1" smtClean="0"/>
              <a:t>Mergen</a:t>
            </a:r>
            <a:r>
              <a:rPr lang="de-DE" b="1" dirty="0" smtClean="0"/>
              <a:t> ist sicher und einfach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Branching ist erwünscht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Ohne Server verwendbar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smtClean="0"/>
              <a:t>Sehr intelligente Historie</a:t>
            </a:r>
            <a:br>
              <a:rPr lang="de-DE" b="1" dirty="0" smtClean="0"/>
            </a:br>
            <a:endParaRPr lang="de-DE" b="1" dirty="0" smtClean="0"/>
          </a:p>
          <a:p>
            <a:r>
              <a:rPr lang="de-DE" b="1" dirty="0" err="1" smtClean="0"/>
              <a:t>OpenSource</a:t>
            </a:r>
            <a:endParaRPr lang="de-DE" b="1" dirty="0"/>
          </a:p>
        </p:txBody>
      </p:sp>
      <p:pic>
        <p:nvPicPr>
          <p:cNvPr id="1026" name="Picture 2" descr="http://www.clipartbest.com/cliparts/RcA/RKK/RcARKKec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608" y="2581962"/>
            <a:ext cx="2838663" cy="28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38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</Words>
  <Application>Microsoft Office PowerPoint</Application>
  <PresentationFormat>Breitbild</PresentationFormat>
  <Paragraphs>99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Berlin Sans FB Demi</vt:lpstr>
      <vt:lpstr>Calibri</vt:lpstr>
      <vt:lpstr>Calibri Light</vt:lpstr>
      <vt:lpstr>Office Theme</vt:lpstr>
      <vt:lpstr>Versionsverwaltung</vt:lpstr>
      <vt:lpstr>Was ist Versionsverwaltung?</vt:lpstr>
      <vt:lpstr>Wozu brauche ich Versionsverwaltung?</vt:lpstr>
      <vt:lpstr>Drei Arten der Versionierung</vt:lpstr>
      <vt:lpstr>Lokal</vt:lpstr>
      <vt:lpstr>Zentral</vt:lpstr>
      <vt:lpstr>Dezentral</vt:lpstr>
      <vt:lpstr>GIT? </vt:lpstr>
      <vt:lpstr>Pros</vt:lpstr>
      <vt:lpstr>Cons</vt:lpstr>
      <vt:lpstr>Subversion?</vt:lpstr>
      <vt:lpstr>Pros</vt:lpstr>
      <vt:lpstr>Cons</vt:lpstr>
      <vt:lpstr>Git lohnt sich…</vt:lpstr>
      <vt:lpstr>Übungsphase</vt:lpstr>
      <vt:lpstr>Buildserver</vt:lpstr>
      <vt:lpstr>Was ist ein Buildserver?</vt:lpstr>
      <vt:lpstr>Warum Buildserver?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ist Versionsverwaltung?</dc:title>
  <dc:creator>Alexander Bartz de Cárdenas</dc:creator>
  <cp:lastModifiedBy>Alexander Bartz de Cárdenas</cp:lastModifiedBy>
  <cp:revision>43</cp:revision>
  <dcterms:created xsi:type="dcterms:W3CDTF">2017-02-01T10:28:42Z</dcterms:created>
  <dcterms:modified xsi:type="dcterms:W3CDTF">2017-02-06T11:43:39Z</dcterms:modified>
</cp:coreProperties>
</file>