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2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8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998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2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27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96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4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1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5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4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22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54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5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7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3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08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5EBD52-0BD8-430C-ABE3-E1D4D3A6033D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B0A170-E890-4652-80D7-B7102B7A8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44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587B5-C7EF-4C50-A15C-3ABAB973B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ru-RU" dirty="0"/>
              <a:t>Курительные трубки и их виды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59C214FA-ED3A-4DAC-A12B-8FE9C78A5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1473"/>
            <a:ext cx="3782290" cy="219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5A36B-D8A1-4793-B770-647807D193DC}"/>
              </a:ext>
            </a:extLst>
          </p:cNvPr>
          <p:cNvSpPr txBox="1"/>
          <p:nvPr/>
        </p:nvSpPr>
        <p:spPr>
          <a:xfrm>
            <a:off x="9194519" y="5231473"/>
            <a:ext cx="2997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Выполнил</a:t>
            </a:r>
          </a:p>
          <a:p>
            <a:pPr algn="r"/>
            <a:r>
              <a:rPr lang="ru-RU" dirty="0"/>
              <a:t>Студент группы 543-1 </a:t>
            </a:r>
          </a:p>
          <a:p>
            <a:pPr algn="r"/>
            <a:r>
              <a:rPr lang="ru-RU" dirty="0"/>
              <a:t>Мухамеджан Адлет</a:t>
            </a:r>
          </a:p>
          <a:p>
            <a:pPr algn="r"/>
            <a:r>
              <a:rPr lang="ru-RU" dirty="0"/>
              <a:t>Руководитель: старший преподаватель кафедры «ЭМИС» Матолыгин А.А.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177C86-69C0-4CB1-91C8-E945BD568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13" y="0"/>
            <a:ext cx="1695687" cy="1667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0B6B9C-8C8E-4A90-84FE-85A954E76BC9}"/>
              </a:ext>
            </a:extLst>
          </p:cNvPr>
          <p:cNvSpPr txBox="1"/>
          <p:nvPr/>
        </p:nvSpPr>
        <p:spPr>
          <a:xfrm>
            <a:off x="2796466" y="4186766"/>
            <a:ext cx="6815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Материал подготовлен в ознакомительных целях и не несёт цели пропаганды никотина и </a:t>
            </a:r>
            <a:r>
              <a:rPr lang="ru-RU" b="1" i="1" dirty="0" err="1"/>
              <a:t>никотинсодержащей</a:t>
            </a:r>
            <a:r>
              <a:rPr lang="ru-RU" b="1" i="1" dirty="0"/>
              <a:t> продукции. </a:t>
            </a:r>
          </a:p>
          <a:p>
            <a:r>
              <a:rPr lang="ru-RU" b="1" i="1" dirty="0"/>
              <a:t>Курение вредит вашему здоровью!</a:t>
            </a:r>
          </a:p>
        </p:txBody>
      </p:sp>
    </p:spTree>
    <p:extLst>
      <p:ext uri="{BB962C8B-B14F-4D97-AF65-F5344CB8AC3E}">
        <p14:creationId xmlns:p14="http://schemas.microsoft.com/office/powerpoint/2010/main" val="20773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AE3F5-81A1-4359-8A90-431C9618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История происхождения курительных трубок и их значения в культуре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C7C8FB-0E51-4A15-B6C0-6036B50B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r>
              <a:rPr lang="ru-RU" sz="1800" dirty="0"/>
              <a:t>В Лаосе, Центральная Америка, нашли самую старинную трубку. Археологи оценивают её возраст примерно в 5 тысяч лет. Трубка имеет примитивную форму, мундштук изготовлен из жасминового дерева, а чаша — глиняная. Вероятней всего, в этом регионе впервые и появились трубки для курения. Ранее считалось, что табак начали употреблять несколько позже — около одной тысячи лет до нашей эры. Причем, листья табака не курили, а жевали или пили настой.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17C36-FB15-48F6-82CC-55AED38A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270" y="1559716"/>
            <a:ext cx="1475372" cy="7262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893677-2903-472F-B1C1-F81D17CD8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68" y="3942148"/>
            <a:ext cx="3477092" cy="1876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492C33-46B3-499C-BCCC-EBC24CF6C7AE}"/>
              </a:ext>
            </a:extLst>
          </p:cNvPr>
          <p:cNvSpPr txBox="1"/>
          <p:nvPr/>
        </p:nvSpPr>
        <p:spPr>
          <a:xfrm>
            <a:off x="4549130" y="5766531"/>
            <a:ext cx="285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Часть курительной трубки найденная в Лаосе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6B4B90-55A8-4B43-BCE2-04B5857B3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534" y="3942148"/>
            <a:ext cx="2256577" cy="15380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145A422-AD6A-42C5-AC37-5715E3C23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64" b="91473" l="9470" r="94129">
                        <a14:foregroundMark x1="21780" y1="15504" x2="31439" y2="18605"/>
                        <a14:foregroundMark x1="30682" y1="14341" x2="20644" y2="11240"/>
                        <a14:foregroundMark x1="22727" y1="12016" x2="31439" y2="19767"/>
                        <a14:foregroundMark x1="21402" y1="12403" x2="32576" y2="20155"/>
                        <a14:foregroundMark x1="11932" y1="23256" x2="10606" y2="53488"/>
                        <a14:foregroundMark x1="10606" y1="53488" x2="11742" y2="35271"/>
                        <a14:foregroundMark x1="9848" y1="39922" x2="10606" y2="72481"/>
                        <a14:foregroundMark x1="10606" y1="72481" x2="10795" y2="72868"/>
                        <a14:foregroundMark x1="42424" y1="62403" x2="40152" y2="77132"/>
                        <a14:foregroundMark x1="39583" y1="57364" x2="37311" y2="75581"/>
                        <a14:foregroundMark x1="61174" y1="44574" x2="75758" y2="25581"/>
                        <a14:foregroundMark x1="66098" y1="29845" x2="77462" y2="11240"/>
                        <a14:foregroundMark x1="67614" y1="20543" x2="86174" y2="5039"/>
                        <a14:foregroundMark x1="83523" y1="11240" x2="92235" y2="4651"/>
                        <a14:foregroundMark x1="94129" y1="6589" x2="86553" y2="16279"/>
                        <a14:foregroundMark x1="89394" y1="8915" x2="73295" y2="29457"/>
                        <a14:foregroundMark x1="76894" y1="24031" x2="60606" y2="42636"/>
                        <a14:foregroundMark x1="25053" y1="90706" x2="22538" y2="91473"/>
                        <a14:foregroundMark x1="29121" y1="89466" x2="28687" y2="89598"/>
                        <a14:backgroundMark x1="34091" y1="93411" x2="33144" y2="93411"/>
                        <a14:backgroundMark x1="34091" y1="92248" x2="30682" y2="96124"/>
                        <a14:backgroundMark x1="32765" y1="92636" x2="30492" y2="93411"/>
                        <a14:backgroundMark x1="30114" y1="94186" x2="26136" y2="94186"/>
                        <a14:backgroundMark x1="34470" y1="88372" x2="33333" y2="918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8659" y="3942148"/>
            <a:ext cx="2856807" cy="13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845A3D9-FCAB-4CC3-9CB0-6932F5D3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История происхождения курительных трубок и их значения в культуре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4522167-4DF2-41D3-8CDA-69305558B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500" y="4322968"/>
            <a:ext cx="3281033" cy="15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465956-86EF-4006-9019-FDB6632A5FB1}"/>
              </a:ext>
            </a:extLst>
          </p:cNvPr>
          <p:cNvSpPr txBox="1"/>
          <p:nvPr/>
        </p:nvSpPr>
        <p:spPr>
          <a:xfrm>
            <a:off x="9258961" y="587586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Трубка мира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728E7-2CE7-4932-A4E3-EFBC09C6CD09}"/>
              </a:ext>
            </a:extLst>
          </p:cNvPr>
          <p:cNvSpPr txBox="1"/>
          <p:nvPr/>
        </p:nvSpPr>
        <p:spPr>
          <a:xfrm>
            <a:off x="1295402" y="2535032"/>
            <a:ext cx="7014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индейцев курительные трубки были частью их веры, инструментом для контакта с духами предков и природы, а также использовались для медицинских целей и в политике. Шаманы вдыхали курительные смеси на основе галлюциногенных веществ для входа в транс, в котором доступно общение с Матерью-природой и духами предков, в этом состоянии люди просили советов в сложных ситуациях. Также существовали смеси на основе целебных трав, которые лечили внутренние раны и душу. Вожди племён ознаменовывали конец конфликтов посредством совместного раскуривания «Трубки мира».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755FA03-5FA3-48E8-AB4E-2BFC28FAB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860" y="2535032"/>
            <a:ext cx="3071673" cy="14186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7769AE-08FF-4FA5-86C0-DAC0E1D96FAB}"/>
              </a:ext>
            </a:extLst>
          </p:cNvPr>
          <p:cNvSpPr txBox="1"/>
          <p:nvPr/>
        </p:nvSpPr>
        <p:spPr>
          <a:xfrm>
            <a:off x="9095455" y="395363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Трубка индейца</a:t>
            </a:r>
          </a:p>
        </p:txBody>
      </p:sp>
    </p:spTree>
    <p:extLst>
      <p:ext uri="{BB962C8B-B14F-4D97-AF65-F5344CB8AC3E}">
        <p14:creationId xmlns:p14="http://schemas.microsoft.com/office/powerpoint/2010/main" val="258028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7801F-8520-4194-B9DC-E2586C14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История происхождения курительных трубок и их значения в культуре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AA1CE-3FB2-44F0-AF92-6DAFA8EFD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24272"/>
          </a:xfrm>
        </p:spPr>
        <p:txBody>
          <a:bodyPr>
            <a:normAutofit/>
          </a:bodyPr>
          <a:lstStyle/>
          <a:p>
            <a:r>
              <a:rPr lang="ru-RU" sz="1800" dirty="0"/>
              <a:t>С приходом европейцев в Новый свет курительные трубки получили распространение в Европе, хотя и считались первоначально «бесовщиной» и частью язычества, что не приветствовалось церковь. Однако, со временем новый аксессуар был принят обществом и стали повсеместным явлением, вопреки антитабачным законам и проповедям о грешности курения, проводимых верховным духовенством разных стран. Табак распространился настолько, что его курили даже в церквях во время богослужений, что спровоцировало папу Иннокентия </a:t>
            </a:r>
            <a:r>
              <a:rPr lang="en-US" sz="1800" dirty="0"/>
              <a:t>X</a:t>
            </a:r>
            <a:r>
              <a:rPr lang="ru-RU" sz="1800" dirty="0"/>
              <a:t> запретить курение в соборе Святого Петра в Риме. В 1575 году была открыта первая трубочная фабрика в Англии, после разрешения курить, таким же образом поступили позже в Голландии и в остальных странах Европы, потому что это был прибыльный бизнес и приносил большие налоги в казну. Курительные трубки первое время считались атрибутом моряков дальнего плавания, а позже распространились как аксессуар для знати с целью повышения авторитета и имиджа.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A55F8E-B4E9-4CA1-A9B2-D5FA58ED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4" b="89680" l="8709" r="89790">
                        <a14:foregroundMark x1="13213" y1="30249" x2="9610" y2="75089"/>
                        <a14:foregroundMark x1="9610" y1="75089" x2="11411" y2="29893"/>
                        <a14:foregroundMark x1="11411" y1="29893" x2="8709" y2="469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2" y="982132"/>
            <a:ext cx="1572518" cy="13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81AD6-19A1-4C07-ADDC-A2DC180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для создания трубок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F6E5D-B1B8-4B10-ADBB-EDD4EE0D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Индейцы использовали для создания трубок тростник, камень и рога животных, с развитием технологий им на замену пришла глина и дерево. В Европе использовались такие материалы как : древесина, белая глина, </a:t>
            </a:r>
            <a:r>
              <a:rPr lang="ru-RU" sz="1800" dirty="0" err="1"/>
              <a:t>сепиолит</a:t>
            </a:r>
            <a:r>
              <a:rPr lang="ru-RU" sz="1800" dirty="0"/>
              <a:t>, морская пена, бриар, древовидный вереск, фарфор.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AFC771-E9C1-4B3F-BC68-AA66AFA2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88" y="3429000"/>
            <a:ext cx="1893295" cy="13029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216DB1-EB52-401F-95EC-AE082E5A70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2"/>
          <a:stretch/>
        </p:blipFill>
        <p:spPr>
          <a:xfrm>
            <a:off x="3376343" y="3419742"/>
            <a:ext cx="1688369" cy="13029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899CA2-BA5E-417B-958E-FC0E7BEEB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805" y="3447665"/>
            <a:ext cx="2467992" cy="13335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C7381A-8E60-47DF-AFAD-596DF3DCA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688" y="5049343"/>
            <a:ext cx="1673981" cy="10908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9DBB6D-5744-4356-A35C-5B8614883B39}"/>
              </a:ext>
            </a:extLst>
          </p:cNvPr>
          <p:cNvSpPr txBox="1"/>
          <p:nvPr/>
        </p:nvSpPr>
        <p:spPr>
          <a:xfrm>
            <a:off x="1295401" y="4680011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Морская пена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5827E2-BFD6-4AC6-A417-2015FCD5E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983" y="5021409"/>
            <a:ext cx="1893296" cy="11187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06C6EA-A3D7-4F68-83A2-D6B8E21CBCB7}"/>
              </a:ext>
            </a:extLst>
          </p:cNvPr>
          <p:cNvSpPr txBox="1"/>
          <p:nvPr/>
        </p:nvSpPr>
        <p:spPr>
          <a:xfrm>
            <a:off x="3266983" y="469263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Белая глина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7F362DD-BCB5-48C5-92CC-AB225281A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9593" y="5168703"/>
            <a:ext cx="2604252" cy="8241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9F6686-5340-43D3-B8E6-4D3ECCDC376C}"/>
              </a:ext>
            </a:extLst>
          </p:cNvPr>
          <p:cNvSpPr txBox="1"/>
          <p:nvPr/>
        </p:nvSpPr>
        <p:spPr>
          <a:xfrm>
            <a:off x="5438491" y="467638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Бриар 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7D20954-9DBE-4ACA-A3C9-79C04A4236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8036" y="3503412"/>
            <a:ext cx="1609395" cy="255569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6E2273D-E634-4961-879D-86C26F7DB3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7329" y="3527448"/>
            <a:ext cx="1798175" cy="13336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D2DC2D-9431-4F71-9662-9EBD4864A8CB}"/>
              </a:ext>
            </a:extLst>
          </p:cNvPr>
          <p:cNvSpPr txBox="1"/>
          <p:nvPr/>
        </p:nvSpPr>
        <p:spPr>
          <a:xfrm>
            <a:off x="8487053" y="507274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Фарфор</a:t>
            </a:r>
          </a:p>
        </p:txBody>
      </p:sp>
    </p:spTree>
    <p:extLst>
      <p:ext uri="{BB962C8B-B14F-4D97-AF65-F5344CB8AC3E}">
        <p14:creationId xmlns:p14="http://schemas.microsoft.com/office/powerpoint/2010/main" val="15815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800DD-0529-4FB7-8D02-D2F8C702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курительных трубок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926A73-0AA4-45A5-BB45-3ABAF6095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285999"/>
            <a:ext cx="9601196" cy="3596298"/>
          </a:xfrm>
        </p:spPr>
      </p:pic>
    </p:spTree>
    <p:extLst>
      <p:ext uri="{BB962C8B-B14F-4D97-AF65-F5344CB8AC3E}">
        <p14:creationId xmlns:p14="http://schemas.microsoft.com/office/powerpoint/2010/main" val="379120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A6586-F73D-4412-BD1E-E0CA11AC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8576B3-DDB0-44EE-89B5-A6A14392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415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5926</TotalTime>
  <Words>461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Garamond</vt:lpstr>
      <vt:lpstr>Натуральные материалы</vt:lpstr>
      <vt:lpstr>Курительные трубки и их виды</vt:lpstr>
      <vt:lpstr>История происхождения курительных трубок и их значения в культуре</vt:lpstr>
      <vt:lpstr>История происхождения курительных трубок и их значения в культуре</vt:lpstr>
      <vt:lpstr>История происхождения курительных трубок и их значения в культуре</vt:lpstr>
      <vt:lpstr>Материалы для создания трубок</vt:lpstr>
      <vt:lpstr>Конструкция курительных трубок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Курительные трубки и их виды</dc:title>
  <dc:creator>Адлет Мухамеджан</dc:creator>
  <cp:lastModifiedBy>Адлет Мухамеджан</cp:lastModifiedBy>
  <cp:revision>15</cp:revision>
  <dcterms:created xsi:type="dcterms:W3CDTF">2023-12-22T06:55:18Z</dcterms:created>
  <dcterms:modified xsi:type="dcterms:W3CDTF">2023-12-26T09:42:08Z</dcterms:modified>
</cp:coreProperties>
</file>