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82" r:id="rId4"/>
    <p:sldId id="284" r:id="rId5"/>
    <p:sldId id="298" r:id="rId6"/>
    <p:sldId id="299" r:id="rId7"/>
    <p:sldId id="300" r:id="rId8"/>
    <p:sldId id="301" r:id="rId9"/>
    <p:sldId id="292" r:id="rId10"/>
    <p:sldId id="302" r:id="rId11"/>
    <p:sldId id="283" r:id="rId12"/>
    <p:sldId id="29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6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15.03.2024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84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4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23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003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65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63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8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87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90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4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9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46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32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03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569029"/>
            <a:ext cx="4459766" cy="306024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r>
              <a:rPr lang="ru-RU" b="0" dirty="0"/>
              <a:t>Проектирование индивидуальной траектории </a:t>
            </a:r>
            <a:r>
              <a:rPr lang="ru-RU" b="0" dirty="0" smtClean="0"/>
              <a:t> развития</a:t>
            </a:r>
            <a:r>
              <a:rPr lang="ru-RU" b="0" dirty="0"/>
              <a:t/>
            </a:r>
            <a:br>
              <a:rPr lang="ru-RU" b="0" dirty="0"/>
            </a:b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ru-RU" dirty="0" smtClean="0"/>
              <a:t>Итоги по проектам</a:t>
            </a:r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/>
            </a:r>
            <a:br>
              <a:rPr lang="ru-RU" sz="5000" dirty="0" smtClean="0"/>
            </a:br>
            <a:r>
              <a:rPr lang="ru-RU" sz="5000" dirty="0" smtClean="0"/>
              <a:t>Аналитик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Аналитик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8328598" cy="849829"/>
          </a:xfrm>
        </p:spPr>
        <p:txBody>
          <a:bodyPr rtlCol="0"/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Бизнес-аналитик, Системный аналитик, Аналитик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643244"/>
            <a:ext cx="5472000" cy="5034187"/>
          </a:xfrm>
        </p:spPr>
        <p:txBody>
          <a:bodyPr rtlCol="0"/>
          <a:lstStyle/>
          <a:p>
            <a:r>
              <a:rPr lang="ru-RU" sz="2000" dirty="0"/>
              <a:t>Программирование</a:t>
            </a:r>
            <a:endParaRPr lang="ru-RU" sz="2000" dirty="0" smtClean="0"/>
          </a:p>
          <a:p>
            <a:r>
              <a:rPr lang="ru-RU" sz="2000" dirty="0" smtClean="0"/>
              <a:t>Прикладная информатика</a:t>
            </a:r>
          </a:p>
          <a:p>
            <a:r>
              <a:rPr lang="ru-RU" sz="2000" dirty="0"/>
              <a:t>Защита информации</a:t>
            </a:r>
            <a:endParaRPr lang="ru-RU" sz="2000" dirty="0" smtClean="0"/>
          </a:p>
          <a:p>
            <a:r>
              <a:rPr lang="ru-RU" sz="2000" dirty="0"/>
              <a:t>Теория проектирования информационных </a:t>
            </a:r>
            <a:r>
              <a:rPr lang="ru-RU" sz="2000" dirty="0" smtClean="0"/>
              <a:t>систем</a:t>
            </a:r>
          </a:p>
          <a:p>
            <a:r>
              <a:rPr lang="ru-RU" sz="2000" dirty="0"/>
              <a:t>Теория систем и системный </a:t>
            </a:r>
            <a:r>
              <a:rPr lang="ru-RU" sz="2000" dirty="0" smtClean="0"/>
              <a:t>анализ</a:t>
            </a:r>
          </a:p>
          <a:p>
            <a:r>
              <a:rPr lang="ru-RU" sz="2000" dirty="0"/>
              <a:t>Вычислительная математика</a:t>
            </a:r>
            <a:endParaRPr lang="ru-RU" sz="2000" dirty="0" smtClean="0"/>
          </a:p>
          <a:p>
            <a:r>
              <a:rPr lang="ru-RU" sz="2000" dirty="0" smtClean="0"/>
              <a:t>Математические </a:t>
            </a:r>
            <a:r>
              <a:rPr lang="ru-RU" sz="2000" dirty="0"/>
              <a:t>методы исследования </a:t>
            </a:r>
            <a:r>
              <a:rPr lang="ru-RU" sz="2000" dirty="0" smtClean="0"/>
              <a:t>систем</a:t>
            </a:r>
          </a:p>
          <a:p>
            <a:r>
              <a:rPr lang="ru-RU" sz="2000" dirty="0"/>
              <a:t>Технология программирования</a:t>
            </a:r>
            <a:endParaRPr lang="ru-RU" sz="2000" dirty="0" smtClean="0"/>
          </a:p>
          <a:p>
            <a:r>
              <a:rPr lang="ru-RU" sz="2000" dirty="0" smtClean="0"/>
              <a:t>Финансовая математика</a:t>
            </a:r>
          </a:p>
          <a:p>
            <a:r>
              <a:rPr lang="ru-RU" sz="2000" dirty="0"/>
              <a:t>Информационно-аналитические системы </a:t>
            </a:r>
            <a:r>
              <a:rPr lang="ru-RU" sz="2000" dirty="0" smtClean="0"/>
              <a:t>управления</a:t>
            </a:r>
          </a:p>
          <a:p>
            <a:r>
              <a:rPr lang="ru-RU" sz="2000" dirty="0" smtClean="0"/>
              <a:t>Моделирование систем</a:t>
            </a:r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4000" y="2269238"/>
            <a:ext cx="5472000" cy="438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Сети и телекоммуникации</a:t>
            </a:r>
          </a:p>
          <a:p>
            <a:r>
              <a:rPr lang="ru-RU" sz="2000" dirty="0"/>
              <a:t>Дискретная </a:t>
            </a:r>
            <a:r>
              <a:rPr lang="ru-RU" sz="2000" dirty="0" smtClean="0"/>
              <a:t>математика</a:t>
            </a:r>
          </a:p>
          <a:p>
            <a:r>
              <a:rPr lang="ru-RU" sz="2000" dirty="0" smtClean="0"/>
              <a:t>Теория </a:t>
            </a:r>
            <a:r>
              <a:rPr lang="ru-RU" sz="2000" dirty="0"/>
              <a:t>вероятностей и математическая статистика</a:t>
            </a:r>
          </a:p>
          <a:p>
            <a:r>
              <a:rPr lang="ru-RU" sz="2000" dirty="0" smtClean="0"/>
              <a:t>Математическая </a:t>
            </a:r>
            <a:r>
              <a:rPr lang="ru-RU" sz="2000" dirty="0"/>
              <a:t>логика и теория алгоритмов</a:t>
            </a:r>
          </a:p>
          <a:p>
            <a:r>
              <a:rPr lang="ru-RU" sz="2000" dirty="0"/>
              <a:t>Базы данных</a:t>
            </a:r>
          </a:p>
          <a:p>
            <a:r>
              <a:rPr lang="ru-RU" sz="2000" dirty="0"/>
              <a:t>Операционные системы</a:t>
            </a:r>
          </a:p>
          <a:p>
            <a:r>
              <a:rPr lang="ru-RU" sz="2000" dirty="0"/>
              <a:t>ГПО/УПД</a:t>
            </a:r>
          </a:p>
          <a:p>
            <a:r>
              <a:rPr lang="ru-RU" sz="2000" dirty="0" smtClean="0"/>
              <a:t>Деловые коммуникации</a:t>
            </a:r>
          </a:p>
          <a:p>
            <a:r>
              <a:rPr lang="ru-RU" sz="2000" dirty="0"/>
              <a:t>Иностранный язык</a:t>
            </a:r>
            <a:endParaRPr lang="ru-RU" sz="2000" dirty="0"/>
          </a:p>
        </p:txBody>
      </p:sp>
      <p:pic>
        <p:nvPicPr>
          <p:cNvPr id="12" name="Рисунок 11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4567" y="0"/>
            <a:ext cx="2405261" cy="2125239"/>
          </a:xfrm>
        </p:spPr>
      </p:pic>
      <p:sp>
        <p:nvSpPr>
          <p:cNvPr id="13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0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569029"/>
            <a:ext cx="4459766" cy="306024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r>
              <a:rPr lang="ru-RU" sz="4000" b="0" dirty="0" smtClean="0"/>
              <a:t/>
            </a:r>
            <a:br>
              <a:rPr lang="ru-RU" sz="4000" b="0" dirty="0" smtClean="0"/>
            </a:br>
            <a:r>
              <a:rPr lang="ru-RU" sz="4000" b="0" dirty="0" smtClean="0"/>
              <a:t>Дизайнер</a:t>
            </a:r>
            <a:r>
              <a:rPr lang="ru-RU" b="0" dirty="0"/>
              <a:t/>
            </a:r>
            <a:br>
              <a:rPr lang="ru-RU" b="0" dirty="0"/>
            </a:b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07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Дизайнер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8328598" cy="849829"/>
          </a:xfrm>
        </p:spPr>
        <p:txBody>
          <a:bodyPr rtlCol="0"/>
          <a:lstStyle/>
          <a:p>
            <a:r>
              <a:rPr lang="ru-RU" dirty="0"/>
              <a:t>Графический </a:t>
            </a:r>
            <a:r>
              <a:rPr lang="ru-RU" dirty="0" smtClean="0"/>
              <a:t>дизайнер, Веб-дизайнер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643244"/>
            <a:ext cx="5472000" cy="5034187"/>
          </a:xfrm>
        </p:spPr>
        <p:txBody>
          <a:bodyPr rtlCol="0"/>
          <a:lstStyle/>
          <a:p>
            <a:r>
              <a:rPr lang="ru-RU" sz="2000" dirty="0" smtClean="0"/>
              <a:t>Что добавим?</a:t>
            </a:r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4000" y="2269238"/>
            <a:ext cx="5472000" cy="438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1</a:t>
            </a:r>
            <a:endParaRPr lang="ru-RU" sz="2000" dirty="0"/>
          </a:p>
        </p:txBody>
      </p:sp>
      <p:pic>
        <p:nvPicPr>
          <p:cNvPr id="12" name="Рисунок 11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4567" y="0"/>
            <a:ext cx="2405261" cy="2125239"/>
          </a:xfrm>
        </p:spPr>
      </p:pic>
      <p:sp>
        <p:nvSpPr>
          <p:cNvPr id="13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27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/>
            </a:r>
            <a:br>
              <a:rPr lang="ru-RU" sz="5000" dirty="0" smtClean="0"/>
            </a:br>
            <a:r>
              <a:rPr lang="ru-RU" sz="5000" dirty="0" smtClean="0"/>
              <a:t>Разработчик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8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8328598" cy="849829"/>
          </a:xfrm>
        </p:spPr>
        <p:txBody>
          <a:bodyPr rtlCol="0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643244"/>
            <a:ext cx="5472000" cy="5034187"/>
          </a:xfrm>
        </p:spPr>
        <p:txBody>
          <a:bodyPr rtlCol="0"/>
          <a:lstStyle/>
          <a:p>
            <a:r>
              <a:rPr lang="ru-RU" dirty="0"/>
              <a:t>Введение в программирование</a:t>
            </a:r>
            <a:endParaRPr lang="ru-RU" dirty="0" smtClean="0"/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/>
              <a:t>Инженерная и компьютерная графика</a:t>
            </a:r>
            <a:endParaRPr lang="ru-RU" dirty="0" smtClean="0"/>
          </a:p>
          <a:p>
            <a:r>
              <a:rPr lang="ru-RU" dirty="0" smtClean="0"/>
              <a:t>Прикладная информатика</a:t>
            </a:r>
          </a:p>
          <a:p>
            <a:r>
              <a:rPr lang="ru-RU" dirty="0"/>
              <a:t>Объектно-ориентированное </a:t>
            </a:r>
            <a:r>
              <a:rPr lang="ru-RU" dirty="0" smtClean="0"/>
              <a:t>программирование</a:t>
            </a:r>
          </a:p>
          <a:p>
            <a:r>
              <a:rPr lang="ru-RU" dirty="0"/>
              <a:t>Физика</a:t>
            </a:r>
            <a:endParaRPr lang="ru-RU" dirty="0" smtClean="0"/>
          </a:p>
          <a:p>
            <a:r>
              <a:rPr lang="ru-RU" dirty="0"/>
              <a:t>Защита информации</a:t>
            </a:r>
            <a:endParaRPr lang="ru-RU" dirty="0" smtClean="0"/>
          </a:p>
          <a:p>
            <a:r>
              <a:rPr lang="ru-RU" dirty="0"/>
              <a:t>Теория проектирования информационных </a:t>
            </a:r>
            <a:r>
              <a:rPr lang="ru-RU" dirty="0" smtClean="0"/>
              <a:t>систем</a:t>
            </a:r>
          </a:p>
          <a:p>
            <a:r>
              <a:rPr lang="ru-RU" dirty="0"/>
              <a:t>Теория систем и системный </a:t>
            </a:r>
            <a:r>
              <a:rPr lang="ru-RU" dirty="0" smtClean="0"/>
              <a:t>анализ</a:t>
            </a:r>
          </a:p>
          <a:p>
            <a:r>
              <a:rPr lang="ru-RU" dirty="0"/>
              <a:t>Проблемно-ориентированные вычислительные </a:t>
            </a:r>
            <a:r>
              <a:rPr lang="ru-RU" dirty="0" smtClean="0"/>
              <a:t>системы</a:t>
            </a:r>
          </a:p>
          <a:p>
            <a:r>
              <a:rPr lang="ru-RU" dirty="0"/>
              <a:t>Теория принятия </a:t>
            </a:r>
            <a:r>
              <a:rPr lang="ru-RU" dirty="0" smtClean="0"/>
              <a:t>решений</a:t>
            </a:r>
          </a:p>
          <a:p>
            <a:r>
              <a:rPr lang="ru-RU" dirty="0" smtClean="0"/>
              <a:t>Вычислительная </a:t>
            </a:r>
            <a:r>
              <a:rPr lang="ru-RU" dirty="0"/>
              <a:t>математика</a:t>
            </a:r>
          </a:p>
          <a:p>
            <a:r>
              <a:rPr lang="ru-RU" dirty="0"/>
              <a:t>Математические методы исследования систем</a:t>
            </a:r>
          </a:p>
          <a:p>
            <a:endParaRPr lang="ru-RU" u="sng" dirty="0"/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15</a:t>
            </a:fld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4000" y="2269238"/>
            <a:ext cx="5472000" cy="438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Технология </a:t>
            </a:r>
            <a:r>
              <a:rPr lang="ru-RU" dirty="0"/>
              <a:t>программирования</a:t>
            </a:r>
          </a:p>
          <a:p>
            <a:r>
              <a:rPr lang="ru-RU" dirty="0"/>
              <a:t>Моделирование </a:t>
            </a:r>
            <a:r>
              <a:rPr lang="ru-RU" dirty="0" smtClean="0"/>
              <a:t>систем</a:t>
            </a:r>
          </a:p>
          <a:p>
            <a:r>
              <a:rPr lang="ru-RU" dirty="0" smtClean="0"/>
              <a:t>Сети </a:t>
            </a:r>
            <a:r>
              <a:rPr lang="ru-RU" dirty="0"/>
              <a:t>и телекоммуникации</a:t>
            </a:r>
          </a:p>
          <a:p>
            <a:r>
              <a:rPr lang="ru-RU" dirty="0"/>
              <a:t>Дискретная </a:t>
            </a:r>
            <a:r>
              <a:rPr lang="ru-RU" dirty="0" smtClean="0"/>
              <a:t>математика</a:t>
            </a:r>
          </a:p>
          <a:p>
            <a:r>
              <a:rPr lang="ru-RU" dirty="0" smtClean="0"/>
              <a:t>Математическая </a:t>
            </a:r>
            <a:r>
              <a:rPr lang="ru-RU" dirty="0"/>
              <a:t>логика и теория алгоритмов</a:t>
            </a:r>
          </a:p>
          <a:p>
            <a:r>
              <a:rPr lang="ru-RU" dirty="0"/>
              <a:t>Базы данных</a:t>
            </a:r>
          </a:p>
          <a:p>
            <a:r>
              <a:rPr lang="ru-RU" dirty="0"/>
              <a:t>Операционные системы</a:t>
            </a:r>
          </a:p>
          <a:p>
            <a:r>
              <a:rPr lang="ru-RU" dirty="0"/>
              <a:t>ГПО/УПД</a:t>
            </a:r>
          </a:p>
          <a:p>
            <a:r>
              <a:rPr lang="ru-RU" dirty="0" smtClean="0"/>
              <a:t>Деловые коммуникации</a:t>
            </a:r>
          </a:p>
          <a:p>
            <a:r>
              <a:rPr lang="ru-RU" dirty="0"/>
              <a:t>Иностранный </a:t>
            </a:r>
            <a:r>
              <a:rPr lang="ru-RU" dirty="0" smtClean="0"/>
              <a:t>язык</a:t>
            </a:r>
          </a:p>
          <a:p>
            <a:r>
              <a:rPr lang="ru-RU" dirty="0"/>
              <a:t>Безопасность жизнедеятельности</a:t>
            </a:r>
            <a:endParaRPr lang="ru-RU" dirty="0"/>
          </a:p>
        </p:txBody>
      </p:sp>
      <p:pic>
        <p:nvPicPr>
          <p:cNvPr id="12" name="Рисунок 11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4567" y="0"/>
            <a:ext cx="2405261" cy="2125239"/>
          </a:xfrm>
        </p:spPr>
      </p:pic>
      <p:sp>
        <p:nvSpPr>
          <p:cNvPr id="13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9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569029"/>
            <a:ext cx="4459766" cy="306024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r>
              <a:rPr lang="ru-RU" sz="4000" b="0" dirty="0" smtClean="0"/>
              <a:t/>
            </a:r>
            <a:br>
              <a:rPr lang="ru-RU" sz="4000" b="0" dirty="0" smtClean="0"/>
            </a:br>
            <a:r>
              <a:rPr lang="ru-RU" sz="4000" b="0" dirty="0" err="1" smtClean="0"/>
              <a:t>Тестировщик</a:t>
            </a:r>
            <a:r>
              <a:rPr lang="ru-RU" b="0" dirty="0"/>
              <a:t/>
            </a:r>
            <a:br>
              <a:rPr lang="ru-RU" b="0" dirty="0"/>
            </a:b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6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8328598" cy="849829"/>
          </a:xfrm>
        </p:spPr>
        <p:txBody>
          <a:bodyPr rtlCol="0"/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Инженер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тестированию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526270"/>
            <a:ext cx="5472000" cy="5034187"/>
          </a:xfrm>
        </p:spPr>
        <p:txBody>
          <a:bodyPr rtlCol="0"/>
          <a:lstStyle/>
          <a:p>
            <a:r>
              <a:rPr lang="ru-RU" dirty="0"/>
              <a:t>Введение в программирование</a:t>
            </a:r>
            <a:endParaRPr lang="ru-RU" dirty="0" smtClean="0"/>
          </a:p>
          <a:p>
            <a:r>
              <a:rPr lang="ru-RU" dirty="0" smtClean="0"/>
              <a:t>Программирование</a:t>
            </a:r>
          </a:p>
          <a:p>
            <a:r>
              <a:rPr lang="ru-RU" dirty="0"/>
              <a:t>Инженерная и компьютерная графика</a:t>
            </a:r>
            <a:endParaRPr lang="ru-RU" dirty="0" smtClean="0"/>
          </a:p>
          <a:p>
            <a:r>
              <a:rPr lang="ru-RU" dirty="0" smtClean="0"/>
              <a:t>Прикладная информатика</a:t>
            </a:r>
          </a:p>
          <a:p>
            <a:r>
              <a:rPr lang="ru-RU" dirty="0"/>
              <a:t>Объектно-ориентированное </a:t>
            </a:r>
            <a:r>
              <a:rPr lang="ru-RU" dirty="0" smtClean="0"/>
              <a:t>программирование</a:t>
            </a:r>
          </a:p>
          <a:p>
            <a:r>
              <a:rPr lang="ru-RU" dirty="0"/>
              <a:t>Физика</a:t>
            </a:r>
            <a:endParaRPr lang="ru-RU" dirty="0" smtClean="0"/>
          </a:p>
          <a:p>
            <a:r>
              <a:rPr lang="ru-RU" dirty="0"/>
              <a:t>Защита информации</a:t>
            </a:r>
            <a:endParaRPr lang="ru-RU" dirty="0" smtClean="0"/>
          </a:p>
          <a:p>
            <a:r>
              <a:rPr lang="ru-RU" dirty="0"/>
              <a:t>Теория проектирования информационных </a:t>
            </a:r>
            <a:r>
              <a:rPr lang="ru-RU" dirty="0" smtClean="0"/>
              <a:t>систем</a:t>
            </a:r>
          </a:p>
          <a:p>
            <a:r>
              <a:rPr lang="ru-RU" dirty="0"/>
              <a:t>Теория систем и системный </a:t>
            </a:r>
            <a:r>
              <a:rPr lang="ru-RU" dirty="0" smtClean="0"/>
              <a:t>анализ</a:t>
            </a:r>
          </a:p>
          <a:p>
            <a:r>
              <a:rPr lang="ru-RU" dirty="0"/>
              <a:t>Проблемно-ориентированные вычислительные </a:t>
            </a:r>
            <a:r>
              <a:rPr lang="ru-RU" dirty="0" smtClean="0"/>
              <a:t>системы</a:t>
            </a:r>
          </a:p>
          <a:p>
            <a:r>
              <a:rPr lang="ru-RU" dirty="0"/>
              <a:t>Теория принятия </a:t>
            </a:r>
            <a:r>
              <a:rPr lang="ru-RU" dirty="0" smtClean="0"/>
              <a:t>решений</a:t>
            </a:r>
          </a:p>
          <a:p>
            <a:r>
              <a:rPr lang="ru-RU" dirty="0" smtClean="0"/>
              <a:t>Вычислительная </a:t>
            </a:r>
            <a:r>
              <a:rPr lang="ru-RU" dirty="0"/>
              <a:t>математика</a:t>
            </a:r>
          </a:p>
          <a:p>
            <a:r>
              <a:rPr lang="ru-RU" dirty="0"/>
              <a:t>Математические методы исследования систем</a:t>
            </a:r>
          </a:p>
          <a:p>
            <a:endParaRPr lang="ru-RU" u="sng" dirty="0"/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4000" y="2269238"/>
            <a:ext cx="5472000" cy="438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Технология </a:t>
            </a:r>
            <a:r>
              <a:rPr lang="ru-RU" dirty="0"/>
              <a:t>программирования</a:t>
            </a:r>
          </a:p>
          <a:p>
            <a:r>
              <a:rPr lang="ru-RU" dirty="0"/>
              <a:t>Моделирование </a:t>
            </a:r>
            <a:r>
              <a:rPr lang="ru-RU" dirty="0" smtClean="0"/>
              <a:t>систем</a:t>
            </a:r>
          </a:p>
          <a:p>
            <a:r>
              <a:rPr lang="ru-RU" dirty="0" smtClean="0"/>
              <a:t>Сети </a:t>
            </a:r>
            <a:r>
              <a:rPr lang="ru-RU" dirty="0"/>
              <a:t>и телекоммуникации</a:t>
            </a:r>
          </a:p>
          <a:p>
            <a:r>
              <a:rPr lang="ru-RU" dirty="0"/>
              <a:t>Дискретная </a:t>
            </a:r>
            <a:r>
              <a:rPr lang="ru-RU" dirty="0" smtClean="0"/>
              <a:t>математика</a:t>
            </a:r>
          </a:p>
          <a:p>
            <a:r>
              <a:rPr lang="ru-RU" dirty="0" smtClean="0"/>
              <a:t>Математическая </a:t>
            </a:r>
            <a:r>
              <a:rPr lang="ru-RU" dirty="0"/>
              <a:t>логика и теория алгоритмов</a:t>
            </a:r>
          </a:p>
          <a:p>
            <a:r>
              <a:rPr lang="ru-RU" dirty="0"/>
              <a:t>Базы данных</a:t>
            </a:r>
          </a:p>
          <a:p>
            <a:r>
              <a:rPr lang="ru-RU" dirty="0"/>
              <a:t>Операционные системы</a:t>
            </a:r>
          </a:p>
          <a:p>
            <a:r>
              <a:rPr lang="ru-RU" dirty="0"/>
              <a:t>ГПО/УПД</a:t>
            </a:r>
          </a:p>
          <a:p>
            <a:r>
              <a:rPr lang="ru-RU" dirty="0" smtClean="0"/>
              <a:t>Деловые коммуникации</a:t>
            </a:r>
          </a:p>
          <a:p>
            <a:r>
              <a:rPr lang="ru-RU" dirty="0"/>
              <a:t>Иностранный </a:t>
            </a:r>
            <a:r>
              <a:rPr lang="ru-RU" dirty="0" smtClean="0"/>
              <a:t>язык</a:t>
            </a:r>
          </a:p>
          <a:p>
            <a:r>
              <a:rPr lang="ru-RU" dirty="0"/>
              <a:t>Безопасность жизнедеятельности</a:t>
            </a:r>
            <a:endParaRPr lang="ru-RU" dirty="0"/>
          </a:p>
        </p:txBody>
      </p:sp>
      <p:pic>
        <p:nvPicPr>
          <p:cNvPr id="12" name="Рисунок 11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4567" y="0"/>
            <a:ext cx="2405261" cy="2125239"/>
          </a:xfrm>
        </p:spPr>
      </p:pic>
      <p:sp>
        <p:nvSpPr>
          <p:cNvPr id="13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Надпись 37" descr="Акцент для блока заголовка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9065" y="3893716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5" name="Равнобедренный треугольник 34" descr="Тень для блока заголовка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 5" descr="Сплошной контрастный блок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3" name="Полилиния 5" descr="Пустой контрастный блок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8" name="Графический объект 7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1800" dirty="0"/>
              <a:t>Надежда Колесникова</a:t>
            </a:r>
          </a:p>
        </p:txBody>
      </p:sp>
      <p:pic>
        <p:nvPicPr>
          <p:cNvPr id="10" name="Графический объект 9" descr="Смартфон" title="Значок — номер телефона докладчика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sz="1800" dirty="0"/>
              <a:t>+7 (123) 987-65-54</a:t>
            </a:r>
          </a:p>
        </p:txBody>
      </p:sp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Графический объект 10" descr="Ссылка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170057" y="3206514"/>
            <a:ext cx="4874659" cy="1306543"/>
          </a:xfrm>
          <a:prstGeom prst="roundRect">
            <a:avLst>
              <a:gd name="adj" fmla="val 156"/>
            </a:avLst>
          </a:prstGeom>
        </p:spPr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z="3600" dirty="0" smtClean="0"/>
              <a:t>Учебный план </a:t>
            </a:r>
            <a:r>
              <a:rPr lang="ru-RU" sz="2000" i="1" dirty="0" smtClean="0"/>
              <a:t>(Б1</a:t>
            </a:r>
            <a:r>
              <a:rPr lang="ru-RU" sz="2000" i="1" dirty="0"/>
              <a:t>. Дисциплины (модули</a:t>
            </a:r>
            <a:r>
              <a:rPr lang="ru-RU" sz="2000" i="1" dirty="0" smtClean="0"/>
              <a:t>)) </a:t>
            </a:r>
            <a:endParaRPr lang="ru-RU" sz="2000" i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521" y="1692569"/>
            <a:ext cx="5472000" cy="5165431"/>
          </a:xfrm>
        </p:spPr>
        <p:txBody>
          <a:bodyPr rtlCol="0"/>
          <a:lstStyle/>
          <a:p>
            <a:r>
              <a:rPr lang="ru-RU" sz="2000" dirty="0">
                <a:solidFill>
                  <a:schemeClr val="tx1"/>
                </a:solidFill>
              </a:rPr>
              <a:t>Введение в </a:t>
            </a:r>
            <a:r>
              <a:rPr lang="ru-RU" sz="2000" dirty="0" smtClean="0">
                <a:solidFill>
                  <a:schemeClr val="tx1"/>
                </a:solidFill>
              </a:rPr>
              <a:t>программирование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Инженерная и компьютерная </a:t>
            </a:r>
            <a:r>
              <a:rPr lang="ru-RU" sz="2000" dirty="0" smtClean="0">
                <a:solidFill>
                  <a:schemeClr val="tx1"/>
                </a:solidFill>
              </a:rPr>
              <a:t>графика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Прикладная </a:t>
            </a:r>
            <a:r>
              <a:rPr lang="ru-RU" sz="2000" dirty="0" smtClean="0">
                <a:solidFill>
                  <a:schemeClr val="tx1"/>
                </a:solidFill>
              </a:rPr>
              <a:t>информатика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Объектно-ориентированное </a:t>
            </a:r>
            <a:r>
              <a:rPr lang="ru-RU" sz="2000" dirty="0" smtClean="0">
                <a:solidFill>
                  <a:schemeClr val="tx1"/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Физика</a:t>
            </a:r>
          </a:p>
          <a:p>
            <a:r>
              <a:rPr lang="ru-RU" sz="2000" dirty="0">
                <a:solidFill>
                  <a:schemeClr val="tx1"/>
                </a:solidFill>
              </a:rPr>
              <a:t>Защита информации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Введение в </a:t>
            </a:r>
            <a:r>
              <a:rPr lang="ru-RU" sz="2000" dirty="0" smtClean="0">
                <a:solidFill>
                  <a:schemeClr val="tx1"/>
                </a:solidFill>
              </a:rPr>
              <a:t>профессию</a:t>
            </a:r>
          </a:p>
          <a:p>
            <a:r>
              <a:rPr lang="ru-RU" sz="2000" dirty="0">
                <a:solidFill>
                  <a:schemeClr val="tx1"/>
                </a:solidFill>
              </a:rPr>
              <a:t>Теория проектирования информационных </a:t>
            </a:r>
            <a:r>
              <a:rPr lang="ru-RU" sz="2000" dirty="0" smtClean="0">
                <a:solidFill>
                  <a:schemeClr val="tx1"/>
                </a:solidFill>
              </a:rPr>
              <a:t>систем</a:t>
            </a:r>
          </a:p>
          <a:p>
            <a:r>
              <a:rPr lang="ru-RU" sz="2000" dirty="0">
                <a:solidFill>
                  <a:schemeClr val="tx1"/>
                </a:solidFill>
              </a:rPr>
              <a:t>Теория систем и системный </a:t>
            </a:r>
            <a:r>
              <a:rPr lang="ru-RU" sz="2000" dirty="0" smtClean="0">
                <a:solidFill>
                  <a:schemeClr val="tx1"/>
                </a:solidFill>
              </a:rPr>
              <a:t>анализ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Проблемно-ориентированные </a:t>
            </a:r>
            <a:r>
              <a:rPr lang="ru-RU" sz="2000" dirty="0">
                <a:solidFill>
                  <a:schemeClr val="tx1"/>
                </a:solidFill>
              </a:rPr>
              <a:t>вычислительные </a:t>
            </a:r>
            <a:r>
              <a:rPr lang="ru-RU" sz="2000" dirty="0" smtClean="0">
                <a:solidFill>
                  <a:schemeClr val="tx1"/>
                </a:solidFill>
              </a:rPr>
              <a:t>системы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Теория </a:t>
            </a:r>
            <a:r>
              <a:rPr lang="ru-RU" sz="2000" dirty="0">
                <a:solidFill>
                  <a:schemeClr val="tx1"/>
                </a:solidFill>
              </a:rPr>
              <a:t>принятия решений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b="1" dirty="0"/>
              <a:t>Модуль направленности (профиля</a:t>
            </a:r>
            <a:r>
              <a:rPr lang="ru-RU" b="1" dirty="0" smtClean="0"/>
              <a:t>) – основные дисциплины и то, что отличает вашу специальность от других </a:t>
            </a:r>
            <a:endParaRPr lang="ru-RU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60899" y="2363067"/>
            <a:ext cx="5472000" cy="4314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Вычислительная </a:t>
            </a:r>
            <a:r>
              <a:rPr lang="ru-RU" sz="2000" dirty="0"/>
              <a:t>математика</a:t>
            </a:r>
          </a:p>
          <a:p>
            <a:r>
              <a:rPr lang="ru-RU" sz="2000" dirty="0"/>
              <a:t>Математические методы исследования </a:t>
            </a:r>
            <a:r>
              <a:rPr lang="ru-RU" sz="2000" dirty="0" smtClean="0"/>
              <a:t>систем</a:t>
            </a:r>
          </a:p>
          <a:p>
            <a:r>
              <a:rPr lang="ru-RU" sz="2000" dirty="0" smtClean="0"/>
              <a:t>Технология программирования</a:t>
            </a:r>
          </a:p>
          <a:p>
            <a:r>
              <a:rPr lang="ru-RU" sz="2000" dirty="0" smtClean="0"/>
              <a:t>Управление проектами</a:t>
            </a:r>
          </a:p>
          <a:p>
            <a:r>
              <a:rPr lang="ru-RU" sz="2000" dirty="0"/>
              <a:t>Финансовая </a:t>
            </a:r>
            <a:r>
              <a:rPr lang="ru-RU" sz="2000" dirty="0" smtClean="0"/>
              <a:t>математика</a:t>
            </a:r>
          </a:p>
          <a:p>
            <a:r>
              <a:rPr lang="ru-RU" sz="2000" dirty="0"/>
              <a:t>Информационно-аналитические системы </a:t>
            </a:r>
            <a:r>
              <a:rPr lang="ru-RU" sz="2000" dirty="0" smtClean="0"/>
              <a:t>управления</a:t>
            </a:r>
          </a:p>
          <a:p>
            <a:r>
              <a:rPr lang="ru-RU" sz="2000" dirty="0"/>
              <a:t>Моделирование </a:t>
            </a:r>
            <a:r>
              <a:rPr lang="ru-RU" sz="2000" dirty="0" smtClean="0"/>
              <a:t>систем</a:t>
            </a:r>
          </a:p>
          <a:p>
            <a:r>
              <a:rPr lang="ru-RU" sz="2000" dirty="0"/>
              <a:t>Сети и </a:t>
            </a:r>
            <a:r>
              <a:rPr lang="ru-RU" sz="2000" dirty="0" smtClean="0"/>
              <a:t>телекоммуникации</a:t>
            </a:r>
          </a:p>
          <a:p>
            <a:r>
              <a:rPr lang="ru-RU" sz="2000" dirty="0"/>
              <a:t>Языковые средства создания </a:t>
            </a:r>
            <a:r>
              <a:rPr lang="ru-RU" sz="2000" dirty="0" err="1"/>
              <a:t>гипердокументов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43" y="720482"/>
            <a:ext cx="11340000" cy="432000"/>
          </a:xfrm>
        </p:spPr>
        <p:txBody>
          <a:bodyPr rtlCol="0"/>
          <a:lstStyle/>
          <a:p>
            <a:pPr rtl="0"/>
            <a:r>
              <a:rPr lang="ru-RU" sz="3600" dirty="0" smtClean="0"/>
              <a:t>Учебный план</a:t>
            </a: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377929"/>
            <a:ext cx="5472000" cy="3916343"/>
          </a:xfrm>
        </p:spPr>
        <p:txBody>
          <a:bodyPr rtlCol="0"/>
          <a:lstStyle/>
          <a:p>
            <a:r>
              <a:rPr lang="ru-RU" sz="2400" dirty="0"/>
              <a:t>Дискретная </a:t>
            </a:r>
            <a:r>
              <a:rPr lang="ru-RU" sz="2400" dirty="0" smtClean="0"/>
              <a:t>математика</a:t>
            </a:r>
          </a:p>
          <a:p>
            <a:r>
              <a:rPr lang="ru-RU" sz="2400" dirty="0"/>
              <a:t>Теория вероятностей и математическая </a:t>
            </a:r>
            <a:r>
              <a:rPr lang="ru-RU" sz="2400" dirty="0" smtClean="0"/>
              <a:t>статистика</a:t>
            </a:r>
          </a:p>
          <a:p>
            <a:r>
              <a:rPr lang="ru-RU" sz="2400" dirty="0"/>
              <a:t>Математическая логика и теория </a:t>
            </a:r>
            <a:r>
              <a:rPr lang="ru-RU" sz="2400" dirty="0" smtClean="0"/>
              <a:t>алгоритмов</a:t>
            </a:r>
          </a:p>
          <a:p>
            <a:r>
              <a:rPr lang="ru-RU" sz="2400" dirty="0"/>
              <a:t>Базы </a:t>
            </a:r>
            <a:r>
              <a:rPr lang="ru-RU" sz="2400" dirty="0" smtClean="0"/>
              <a:t>данных</a:t>
            </a:r>
          </a:p>
          <a:p>
            <a:r>
              <a:rPr lang="ru-RU" sz="2400" dirty="0"/>
              <a:t>Операционные системы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2"/>
          </p:nvPr>
        </p:nvSpPr>
        <p:spPr>
          <a:xfrm>
            <a:off x="432487" y="1440964"/>
            <a:ext cx="11339513" cy="360000"/>
          </a:xfrm>
        </p:spPr>
        <p:txBody>
          <a:bodyPr/>
          <a:lstStyle/>
          <a:p>
            <a:r>
              <a:rPr lang="ru-RU" b="1" dirty="0"/>
              <a:t>Модуль направления подготовки</a:t>
            </a:r>
            <a:r>
              <a:rPr lang="ru-RU" b="1" dirty="0" smtClean="0"/>
              <a:t>– более углубленные направления подготовки </a:t>
            </a:r>
            <a:endParaRPr lang="ru-RU" dirty="0"/>
          </a:p>
        </p:txBody>
      </p:sp>
      <p:sp>
        <p:nvSpPr>
          <p:cNvPr id="7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7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43" y="720482"/>
            <a:ext cx="11340000" cy="432000"/>
          </a:xfrm>
        </p:spPr>
        <p:txBody>
          <a:bodyPr rtlCol="0"/>
          <a:lstStyle/>
          <a:p>
            <a:pPr rtl="0"/>
            <a:r>
              <a:rPr lang="ru-RU" sz="3600" dirty="0" smtClean="0"/>
              <a:t>Учебный план</a:t>
            </a: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360900"/>
            <a:ext cx="5472000" cy="3916343"/>
          </a:xfrm>
        </p:spPr>
        <p:txBody>
          <a:bodyPr rtlCol="0"/>
          <a:lstStyle/>
          <a:p>
            <a:r>
              <a:rPr lang="ru-RU" sz="2400" dirty="0"/>
              <a:t>Проектная деятельность </a:t>
            </a:r>
            <a:r>
              <a:rPr lang="ru-RU" sz="2400" dirty="0" smtClean="0"/>
              <a:t>(ГПО)</a:t>
            </a:r>
          </a:p>
          <a:p>
            <a:r>
              <a:rPr lang="ru-RU" sz="2400" dirty="0"/>
              <a:t>Учебно-проектная деятельность (</a:t>
            </a:r>
            <a:r>
              <a:rPr lang="ru-RU" sz="2400" dirty="0" smtClean="0"/>
              <a:t>УПД)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Дисциплины идут 4 семестра (4-7 семестр).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 сами выбираете куда пойти, либо идете на ГПО, либо на УПД.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2"/>
          </p:nvPr>
        </p:nvSpPr>
        <p:spPr>
          <a:xfrm>
            <a:off x="432487" y="1440964"/>
            <a:ext cx="11339513" cy="360000"/>
          </a:xfrm>
        </p:spPr>
        <p:txBody>
          <a:bodyPr/>
          <a:lstStyle/>
          <a:p>
            <a:r>
              <a:rPr lang="ru-RU" b="1" dirty="0"/>
              <a:t>Модуль проектной </a:t>
            </a:r>
            <a:r>
              <a:rPr lang="ru-RU" b="1" dirty="0" smtClean="0"/>
              <a:t>деятельности – возможность поработать в проектах</a:t>
            </a:r>
            <a:endParaRPr lang="ru-RU" dirty="0"/>
          </a:p>
        </p:txBody>
      </p:sp>
      <p:sp>
        <p:nvSpPr>
          <p:cNvPr id="7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3800" y="2333988"/>
            <a:ext cx="5472000" cy="4314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Оценка эффективности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проектов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Экономика и финансы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предприятий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Финансово-инвестиционный анализ инновационного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проекта</a:t>
            </a:r>
          </a:p>
          <a:p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Дисциплины разбирающие экономическую составляющую проектов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43" y="720482"/>
            <a:ext cx="11340000" cy="432000"/>
          </a:xfrm>
        </p:spPr>
        <p:txBody>
          <a:bodyPr rtlCol="0"/>
          <a:lstStyle/>
          <a:p>
            <a:pPr rtl="0"/>
            <a:r>
              <a:rPr lang="ru-RU" sz="3600" dirty="0" smtClean="0"/>
              <a:t>Учебный план</a:t>
            </a: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243" y="1959235"/>
            <a:ext cx="5472000" cy="3916343"/>
          </a:xfrm>
        </p:spPr>
        <p:txBody>
          <a:bodyPr rtlCol="0"/>
          <a:lstStyle/>
          <a:p>
            <a:r>
              <a:rPr lang="ru-RU" sz="2000" dirty="0"/>
              <a:t>Деловые </a:t>
            </a:r>
            <a:r>
              <a:rPr lang="ru-RU" sz="2000" dirty="0" smtClean="0"/>
              <a:t>коммуникации</a:t>
            </a:r>
          </a:p>
          <a:p>
            <a:r>
              <a:rPr lang="ru-RU" sz="2000" dirty="0"/>
              <a:t>Иностранный </a:t>
            </a:r>
            <a:r>
              <a:rPr lang="ru-RU" sz="2000" dirty="0" smtClean="0"/>
              <a:t>язык</a:t>
            </a:r>
          </a:p>
          <a:p>
            <a:r>
              <a:rPr lang="ru-RU" sz="2000" dirty="0"/>
              <a:t>История </a:t>
            </a:r>
            <a:r>
              <a:rPr lang="ru-RU" sz="2000" dirty="0" smtClean="0"/>
              <a:t>России</a:t>
            </a:r>
          </a:p>
          <a:p>
            <a:r>
              <a:rPr lang="ru-RU" sz="2000" dirty="0"/>
              <a:t>Основы российской </a:t>
            </a:r>
            <a:r>
              <a:rPr lang="ru-RU" sz="2000" dirty="0" smtClean="0"/>
              <a:t>государственности</a:t>
            </a:r>
          </a:p>
          <a:p>
            <a:r>
              <a:rPr lang="ru-RU" sz="2000" dirty="0"/>
              <a:t>Проектирование индивидуальной траектории </a:t>
            </a:r>
            <a:r>
              <a:rPr lang="ru-RU" sz="2000" dirty="0" smtClean="0"/>
              <a:t>развития</a:t>
            </a:r>
          </a:p>
          <a:p>
            <a:r>
              <a:rPr lang="ru-RU" sz="2000" dirty="0" smtClean="0"/>
              <a:t>Философия</a:t>
            </a:r>
          </a:p>
          <a:p>
            <a:r>
              <a:rPr lang="ru-RU" sz="2000" dirty="0"/>
              <a:t>Безопасность </a:t>
            </a:r>
            <a:r>
              <a:rPr lang="ru-RU" sz="2000" dirty="0" smtClean="0"/>
              <a:t>жизнедеятельности</a:t>
            </a:r>
          </a:p>
          <a:p>
            <a:r>
              <a:rPr lang="ru-RU" sz="2000" dirty="0"/>
              <a:t>Правовые основы профессиональной деятельности</a:t>
            </a:r>
            <a:endParaRPr lang="ru-RU" sz="2800" dirty="0" smtClean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2"/>
          </p:nvPr>
        </p:nvSpPr>
        <p:spPr>
          <a:xfrm>
            <a:off x="432487" y="1440964"/>
            <a:ext cx="11339513" cy="360000"/>
          </a:xfrm>
        </p:spPr>
        <p:txBody>
          <a:bodyPr/>
          <a:lstStyle/>
          <a:p>
            <a:r>
              <a:rPr lang="ru-RU" b="1" dirty="0"/>
              <a:t>Общеобразовательный </a:t>
            </a:r>
            <a:r>
              <a:rPr lang="ru-RU" b="1" dirty="0" smtClean="0"/>
              <a:t>модуль –  дисциплины направленные на ваши </a:t>
            </a:r>
            <a:r>
              <a:rPr lang="en-US" b="1" dirty="0"/>
              <a:t>Soft skills</a:t>
            </a:r>
            <a:endParaRPr lang="ru-RU" dirty="0"/>
          </a:p>
        </p:txBody>
      </p:sp>
      <p:sp>
        <p:nvSpPr>
          <p:cNvPr id="7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7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43" y="461347"/>
            <a:ext cx="11340000" cy="432000"/>
          </a:xfrm>
        </p:spPr>
        <p:txBody>
          <a:bodyPr rtlCol="0"/>
          <a:lstStyle/>
          <a:p>
            <a:r>
              <a:rPr lang="ru-RU" sz="3600" dirty="0" smtClean="0"/>
              <a:t>Учебный план </a:t>
            </a:r>
            <a:r>
              <a:rPr lang="ru-RU" sz="2000" i="1" dirty="0" smtClean="0"/>
              <a:t>(Б2</a:t>
            </a:r>
            <a:r>
              <a:rPr lang="ru-RU" sz="2000" i="1" dirty="0"/>
              <a:t>. </a:t>
            </a:r>
            <a:r>
              <a:rPr lang="ru-RU" sz="2000" i="1" dirty="0" smtClean="0"/>
              <a:t>Практика)</a:t>
            </a:r>
            <a:endParaRPr lang="ru-RU" sz="2000" i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243" y="1959235"/>
            <a:ext cx="5472000" cy="3916343"/>
          </a:xfrm>
        </p:spPr>
        <p:txBody>
          <a:bodyPr rtlCol="0"/>
          <a:lstStyle/>
          <a:p>
            <a:pPr marL="0" indent="0" fontAlgn="base">
              <a:buNone/>
            </a:pPr>
            <a:r>
              <a:rPr lang="ru-RU" sz="2400" b="1" dirty="0" smtClean="0"/>
              <a:t>1. Учебная практика</a:t>
            </a:r>
            <a:endParaRPr lang="ru-RU" sz="2400" b="1" dirty="0"/>
          </a:p>
          <a:p>
            <a:pPr marL="363538" indent="260350"/>
            <a:r>
              <a:rPr lang="ru-RU" sz="2000" dirty="0"/>
              <a:t>Получение первичных навыков научно-исследовательской работы (</a:t>
            </a:r>
            <a:r>
              <a:rPr lang="ru-RU" sz="2000" dirty="0" err="1"/>
              <a:t>рассред</a:t>
            </a:r>
            <a:r>
              <a:rPr lang="ru-RU" sz="2000" dirty="0" smtClean="0"/>
              <a:t>.)</a:t>
            </a:r>
            <a:endParaRPr lang="ru-RU" sz="3200" dirty="0" smtClean="0"/>
          </a:p>
          <a:p>
            <a:pPr marL="0" indent="0">
              <a:buNone/>
            </a:pPr>
            <a:r>
              <a:rPr lang="ru-RU" sz="2400" b="1" dirty="0" smtClean="0"/>
              <a:t>2. </a:t>
            </a:r>
            <a:r>
              <a:rPr lang="ru-RU" sz="2400" b="1" dirty="0"/>
              <a:t>Производственная </a:t>
            </a:r>
            <a:r>
              <a:rPr lang="ru-RU" sz="2400" b="1" dirty="0" smtClean="0"/>
              <a:t>практика</a:t>
            </a:r>
          </a:p>
          <a:p>
            <a:pPr marL="363538" indent="260350"/>
            <a:r>
              <a:rPr lang="ru-RU" sz="2000" dirty="0"/>
              <a:t>Научно-исследовательская </a:t>
            </a:r>
            <a:r>
              <a:rPr lang="ru-RU" sz="2000" dirty="0" smtClean="0"/>
              <a:t>работа</a:t>
            </a:r>
          </a:p>
          <a:p>
            <a:pPr marL="0" indent="0">
              <a:buNone/>
            </a:pPr>
            <a:r>
              <a:rPr lang="ru-RU" sz="2400" b="1" dirty="0" smtClean="0"/>
              <a:t>3. </a:t>
            </a:r>
            <a:r>
              <a:rPr lang="ru-RU" sz="2400" b="1" dirty="0"/>
              <a:t>Производственная </a:t>
            </a:r>
            <a:r>
              <a:rPr lang="ru-RU" sz="2400" b="1" dirty="0" smtClean="0"/>
              <a:t>практика</a:t>
            </a:r>
          </a:p>
          <a:p>
            <a:pPr marL="363538" indent="260350"/>
            <a:r>
              <a:rPr lang="ru-RU" sz="2000" dirty="0"/>
              <a:t>Преддипломная </a:t>
            </a:r>
            <a:r>
              <a:rPr lang="ru-RU" sz="2000" dirty="0" smtClean="0"/>
              <a:t>практика</a:t>
            </a:r>
          </a:p>
          <a:p>
            <a:pPr marL="0" indent="0">
              <a:buNone/>
            </a:pPr>
            <a:r>
              <a:rPr lang="ru-RU" sz="2400" b="1" dirty="0" smtClean="0"/>
              <a:t>4. </a:t>
            </a:r>
            <a:r>
              <a:rPr lang="ru-RU" sz="2400" b="1" dirty="0"/>
              <a:t>Производственная </a:t>
            </a:r>
            <a:r>
              <a:rPr lang="ru-RU" sz="2400" b="1" dirty="0" smtClean="0"/>
              <a:t>практика</a:t>
            </a:r>
          </a:p>
          <a:p>
            <a:pPr marL="363538" indent="260350"/>
            <a:r>
              <a:rPr lang="ru-RU" sz="2000" dirty="0"/>
              <a:t>Технологическая практика</a:t>
            </a:r>
            <a:endParaRPr lang="ru-RU" sz="2400" dirty="0" smtClean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2"/>
          </p:nvPr>
        </p:nvSpPr>
        <p:spPr>
          <a:xfrm>
            <a:off x="388143" y="1066291"/>
            <a:ext cx="11339513" cy="360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слайда-разделител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Надпись 23" descr="Контрастный элемент для поля заголовка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8" name="Равнобедренный треугольник 17" descr="Тень для поля заголовка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>Роли в </a:t>
            </a:r>
            <a:r>
              <a:rPr lang="en-US" sz="5000" dirty="0" smtClean="0"/>
              <a:t>IT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Соотношение задач выполняемые ролями в </a:t>
            </a:r>
            <a:r>
              <a:rPr lang="en-US" dirty="0" smtClean="0"/>
              <a:t>IT</a:t>
            </a:r>
            <a:r>
              <a:rPr lang="ru-RU" dirty="0" smtClean="0"/>
              <a:t> с учебным планом</a:t>
            </a:r>
            <a:endParaRPr lang="ru-RU" dirty="0"/>
          </a:p>
        </p:txBody>
      </p:sp>
      <p:sp>
        <p:nvSpPr>
          <p:cNvPr id="15" name="Полилиния 5" descr="Контрастный блок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569029"/>
            <a:ext cx="4459766" cy="306024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r>
              <a:rPr lang="ru-RU" sz="4000" b="0" dirty="0" smtClean="0"/>
              <a:t/>
            </a:r>
            <a:br>
              <a:rPr lang="ru-RU" sz="4000" b="0" dirty="0" smtClean="0"/>
            </a:br>
            <a:r>
              <a:rPr lang="ru-RU" sz="4000" b="0" dirty="0" smtClean="0"/>
              <a:t>Менеджер в </a:t>
            </a:r>
            <a:r>
              <a:rPr lang="en-US" sz="4000" b="0" dirty="0" smtClean="0"/>
              <a:t>IT</a:t>
            </a:r>
            <a:r>
              <a:rPr lang="ru-RU" b="0" dirty="0"/>
              <a:t/>
            </a:r>
            <a:br>
              <a:rPr lang="ru-RU" b="0" dirty="0"/>
            </a:b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19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6049348" cy="849829"/>
          </a:xfrm>
        </p:spPr>
        <p:txBody>
          <a:bodyPr rtlCol="0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84742"/>
            <a:ext cx="5472000" cy="4875715"/>
          </a:xfrm>
        </p:spPr>
        <p:txBody>
          <a:bodyPr rtlCol="0"/>
          <a:lstStyle/>
          <a:p>
            <a:r>
              <a:rPr lang="ru-RU" sz="2000" dirty="0"/>
              <a:t>Прикладная </a:t>
            </a:r>
            <a:r>
              <a:rPr lang="ru-RU" sz="2000" dirty="0" smtClean="0"/>
              <a:t>информатика</a:t>
            </a:r>
          </a:p>
          <a:p>
            <a:r>
              <a:rPr lang="ru-RU" sz="2000" dirty="0"/>
              <a:t>Теория проектирования информационных </a:t>
            </a:r>
            <a:r>
              <a:rPr lang="ru-RU" sz="2000" dirty="0" smtClean="0"/>
              <a:t>систем</a:t>
            </a:r>
          </a:p>
          <a:p>
            <a:r>
              <a:rPr lang="ru-RU" sz="2000" dirty="0"/>
              <a:t>Теория систем и системный </a:t>
            </a:r>
            <a:r>
              <a:rPr lang="ru-RU" sz="2000" dirty="0" smtClean="0"/>
              <a:t>анализ</a:t>
            </a:r>
          </a:p>
          <a:p>
            <a:r>
              <a:rPr lang="ru-RU" sz="2000" dirty="0"/>
              <a:t>Теория принятия </a:t>
            </a:r>
            <a:r>
              <a:rPr lang="ru-RU" sz="2000" dirty="0" smtClean="0"/>
              <a:t>решений</a:t>
            </a:r>
          </a:p>
          <a:p>
            <a:r>
              <a:rPr lang="ru-RU" sz="2000" dirty="0"/>
              <a:t>Математические методы исследования </a:t>
            </a:r>
            <a:r>
              <a:rPr lang="ru-RU" sz="2000" dirty="0" smtClean="0"/>
              <a:t>систем</a:t>
            </a:r>
          </a:p>
          <a:p>
            <a:r>
              <a:rPr lang="ru-RU" sz="2000" dirty="0"/>
              <a:t>Управление </a:t>
            </a:r>
            <a:r>
              <a:rPr lang="ru-RU" sz="2000" dirty="0" smtClean="0"/>
              <a:t>проектами</a:t>
            </a:r>
          </a:p>
          <a:p>
            <a:r>
              <a:rPr lang="ru-RU" sz="2000" dirty="0"/>
              <a:t>Финансовая </a:t>
            </a:r>
            <a:r>
              <a:rPr lang="ru-RU" sz="2000" dirty="0" smtClean="0"/>
              <a:t>математика</a:t>
            </a:r>
          </a:p>
          <a:p>
            <a:r>
              <a:rPr lang="ru-RU" sz="2000" dirty="0"/>
              <a:t>Информационно-аналитические системы </a:t>
            </a:r>
            <a:r>
              <a:rPr lang="ru-RU" sz="2000" dirty="0" smtClean="0"/>
              <a:t>управления</a:t>
            </a:r>
          </a:p>
          <a:p>
            <a:r>
              <a:rPr lang="ru-RU" sz="2000" dirty="0" smtClean="0"/>
              <a:t>Моделирование систем</a:t>
            </a:r>
          </a:p>
          <a:p>
            <a:r>
              <a:rPr lang="ru-RU" sz="2000" dirty="0"/>
              <a:t>Теория вероятностей и математическая статистика</a:t>
            </a:r>
          </a:p>
          <a:p>
            <a:endParaRPr lang="ru-RU" sz="2000" dirty="0" smtClean="0"/>
          </a:p>
        </p:txBody>
      </p:sp>
      <p:sp>
        <p:nvSpPr>
          <p:cNvPr id="16" name="Полилиния 5" descr="Смещенное изображение сплошной фигуры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5904000" y="2269238"/>
            <a:ext cx="5472000" cy="43822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Математическая </a:t>
            </a:r>
            <a:r>
              <a:rPr lang="ru-RU" sz="2000" dirty="0"/>
              <a:t>логика и теория алгоритмов</a:t>
            </a:r>
          </a:p>
          <a:p>
            <a:r>
              <a:rPr lang="ru-RU" sz="2000" dirty="0"/>
              <a:t>Базы данных</a:t>
            </a:r>
          </a:p>
          <a:p>
            <a:r>
              <a:rPr lang="ru-RU" sz="2000" dirty="0"/>
              <a:t>Операционные системы</a:t>
            </a:r>
          </a:p>
          <a:p>
            <a:r>
              <a:rPr lang="ru-RU" sz="2000" dirty="0"/>
              <a:t>ГПО/УПД</a:t>
            </a:r>
          </a:p>
          <a:p>
            <a:r>
              <a:rPr lang="ru-RU" sz="2000" dirty="0"/>
              <a:t>Оценка эффективности </a:t>
            </a:r>
            <a:r>
              <a:rPr lang="ru-RU" sz="2000" dirty="0" smtClean="0"/>
              <a:t>проектов</a:t>
            </a:r>
          </a:p>
          <a:p>
            <a:r>
              <a:rPr lang="ru-RU" sz="2000" dirty="0"/>
              <a:t>Экономика и финансы </a:t>
            </a:r>
            <a:r>
              <a:rPr lang="ru-RU" sz="2000" dirty="0" smtClean="0"/>
              <a:t>предприятий</a:t>
            </a:r>
          </a:p>
          <a:p>
            <a:r>
              <a:rPr lang="ru-RU" sz="2000" dirty="0" smtClean="0"/>
              <a:t>Финансово-инвестиционный </a:t>
            </a:r>
            <a:r>
              <a:rPr lang="ru-RU" sz="2000" dirty="0"/>
              <a:t>анализ инновационного проекта</a:t>
            </a:r>
            <a:endParaRPr lang="ru-RU" sz="2000" dirty="0" smtClean="0"/>
          </a:p>
          <a:p>
            <a:r>
              <a:rPr lang="ru-RU" sz="2000" dirty="0"/>
              <a:t>Деловые </a:t>
            </a:r>
            <a:r>
              <a:rPr lang="ru-RU" sz="2000" dirty="0" smtClean="0"/>
              <a:t>коммуникации</a:t>
            </a:r>
          </a:p>
          <a:p>
            <a:r>
              <a:rPr lang="ru-RU" sz="2000" dirty="0"/>
              <a:t>Иностранный язык</a:t>
            </a:r>
            <a:endParaRPr lang="ru-RU" sz="2000" dirty="0"/>
          </a:p>
        </p:txBody>
      </p:sp>
      <p:pic>
        <p:nvPicPr>
          <p:cNvPr id="12" name="Рисунок 11" descr="Изображение слева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4567" y="0"/>
            <a:ext cx="2405261" cy="2125239"/>
          </a:xfrm>
        </p:spPr>
      </p:pic>
      <p:sp>
        <p:nvSpPr>
          <p:cNvPr id="13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60399" y="345729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571</Words>
  <Application>Microsoft Office PowerPoint</Application>
  <PresentationFormat>Широкоэкранный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Times New Roman</vt:lpstr>
      <vt:lpstr>Тема Office</vt:lpstr>
      <vt:lpstr>Проектирование индивидуальной траектории  развития </vt:lpstr>
      <vt:lpstr>Учебный план (Б1. Дисциплины (модули)) </vt:lpstr>
      <vt:lpstr>Учебный план</vt:lpstr>
      <vt:lpstr>Учебный план</vt:lpstr>
      <vt:lpstr>Учебный план</vt:lpstr>
      <vt:lpstr>Учебный план (Б2. Практика)</vt:lpstr>
      <vt:lpstr>Роли в IT</vt:lpstr>
      <vt:lpstr> Менеджер в IT </vt:lpstr>
      <vt:lpstr>Менеджер</vt:lpstr>
      <vt:lpstr> Аналитик</vt:lpstr>
      <vt:lpstr>Аналитик</vt:lpstr>
      <vt:lpstr> Дизайнер </vt:lpstr>
      <vt:lpstr>Дизайнер</vt:lpstr>
      <vt:lpstr> Разработчик</vt:lpstr>
      <vt:lpstr>Разработчик</vt:lpstr>
      <vt:lpstr> Тестировщик </vt:lpstr>
      <vt:lpstr>Тестировщик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2024-03-15T05:45:17Z</dcterms:created>
  <dcterms:modified xsi:type="dcterms:W3CDTF">2024-03-15T07:22:43Z</dcterms:modified>
</cp:coreProperties>
</file>