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D7034-FA0E-43AF-8B18-E9BC30DD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Образовательный стандарт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CA6972-940D-41E4-B9C6-2D31F49F5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E129B-D850-4D71-839E-F736664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образования в РФ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E71B388-DB24-455A-8C4B-03F787ECD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442" y="1846263"/>
            <a:ext cx="6603441" cy="4022725"/>
          </a:xfrm>
        </p:spPr>
      </p:pic>
    </p:spTree>
    <p:extLst>
      <p:ext uri="{BB962C8B-B14F-4D97-AF65-F5344CB8AC3E}">
        <p14:creationId xmlns:p14="http://schemas.microsoft.com/office/powerpoint/2010/main" val="119914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4FA2-AB8A-4525-AB0D-EB841E5C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Образовательный стандарт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E4094-F2CA-45D2-A08B-A4660322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b="0" i="0" dirty="0">
                <a:solidFill>
                  <a:srgbClr val="494949"/>
                </a:solidFill>
                <a:effectLst/>
                <a:latin typeface="Roboto"/>
              </a:rPr>
              <a:t>это совокупность требований, обязательных при реализации основных образовательных программ начального общего, основного общего, среднего (полного) общего, начального профессионального, среднего профессионального и высшего профессионального образования образовательными учреждениями, имеющими государственную аккредитацию.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87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24B31-D5FE-41DD-AA04-B257EDD6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Образовательный стандарт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E8386-CEB5-4B1E-A926-DAFEF2D2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rgbClr val="494949"/>
                </a:solidFill>
                <a:effectLst/>
                <a:latin typeface="Roboto"/>
              </a:rPr>
              <a:t>Федеральные государственные образовательные стандарты обеспечивают: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94949"/>
                </a:solidFill>
                <a:effectLst/>
                <a:latin typeface="Roboto"/>
              </a:rPr>
              <a:t>единство образовательного пространства Российской Федерации;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94949"/>
                </a:solidFill>
                <a:effectLst/>
                <a:latin typeface="Roboto"/>
              </a:rPr>
              <a:t>преемственность основных образовательных программ начального общего, основного общего, среднего (полного) общего, начального профессионального, среднего профессионального и высшего профессионального образования.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45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7D76D-30B3-491B-9B3E-F8F28651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Образовательный стандарт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20549-A3AE-4918-96AB-55FDDE95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494949"/>
                </a:solidFill>
                <a:effectLst/>
                <a:latin typeface="Roboto"/>
              </a:rPr>
              <a:t>Каждый стандарт включает 3 вида требований: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494949"/>
                </a:solidFill>
                <a:effectLst/>
                <a:latin typeface="Roboto"/>
              </a:rPr>
              <a:t>требования к структуре основных образовательных программ, в том числе требования к соотношению частей основной образовательной программы и их объёму, а также к соотношению обязательной части основной образовательной программы и части, формируемой участниками образовательного процесса;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494949"/>
                </a:solidFill>
                <a:effectLst/>
                <a:latin typeface="Roboto"/>
              </a:rPr>
              <a:t>требования к условиям реализации основных образовательных программ, в том числе кадровым, финансовым, материально-техническим и иным условиям;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494949"/>
                </a:solidFill>
                <a:latin typeface="Roboto"/>
              </a:rPr>
              <a:t>т</a:t>
            </a:r>
            <a:r>
              <a:rPr lang="ru-RU" b="0" i="0" dirty="0">
                <a:solidFill>
                  <a:srgbClr val="494949"/>
                </a:solidFill>
                <a:effectLst/>
                <a:latin typeface="Roboto"/>
              </a:rPr>
              <a:t>ребования к результатам освоения основных образовательных программ.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11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2CBD9-1441-4264-94E1-19C47AEC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образовательного стандарта 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E66CB-9FEB-471A-BEAB-C256DA99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 1 «Дисциплины (модули)»;</a:t>
            </a:r>
          </a:p>
          <a:p>
            <a:r>
              <a:rPr lang="ru-RU" dirty="0"/>
              <a:t>Блок 2 «Практика»;</a:t>
            </a:r>
          </a:p>
          <a:p>
            <a:r>
              <a:rPr lang="ru-RU" dirty="0"/>
              <a:t>Блок 3 «Государственная итоговая аттестация».</a:t>
            </a:r>
          </a:p>
        </p:txBody>
      </p:sp>
    </p:spTree>
    <p:extLst>
      <p:ext uri="{BB962C8B-B14F-4D97-AF65-F5344CB8AC3E}">
        <p14:creationId xmlns:p14="http://schemas.microsoft.com/office/powerpoint/2010/main" val="100349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0681D-1AE5-4A40-92BF-5F66E23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Компетентностный подход в 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6EA02-A6A8-49EE-9B4D-6200FC63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Универсальные компетенции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Общепрофессиональные компетенции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Профессиональные компетенции</a:t>
            </a:r>
          </a:p>
        </p:txBody>
      </p:sp>
    </p:spTree>
    <p:extLst>
      <p:ext uri="{BB962C8B-B14F-4D97-AF65-F5344CB8AC3E}">
        <p14:creationId xmlns:p14="http://schemas.microsoft.com/office/powerpoint/2010/main" val="327087692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194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Ретро</vt:lpstr>
      <vt:lpstr>Образовательный стандарт</vt:lpstr>
      <vt:lpstr>Структура образования в РФ</vt:lpstr>
      <vt:lpstr>Образовательный стандарт</vt:lpstr>
      <vt:lpstr>Образовательный стандарт</vt:lpstr>
      <vt:lpstr>Образовательный стандарт</vt:lpstr>
      <vt:lpstr>Структура образовательного стандарта ВО</vt:lpstr>
      <vt:lpstr>Компетентностный подход в 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Образовательный стандарт</dc:title>
  <dc:creator>Алексей Дубровин</dc:creator>
  <cp:lastModifiedBy>Алексей Дубровин</cp:lastModifiedBy>
  <cp:revision>5</cp:revision>
  <dcterms:created xsi:type="dcterms:W3CDTF">2021-03-10T02:15:50Z</dcterms:created>
  <dcterms:modified xsi:type="dcterms:W3CDTF">2021-03-10T06:13:00Z</dcterms:modified>
</cp:coreProperties>
</file>