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10.02.2021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10.02.2021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fstandart-rf.ru/need-of-introduction/about-professional-standar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" sz="7200" dirty="0"/>
              <a:t>Что такое профессия...</a:t>
            </a:r>
            <a:br>
              <a:rPr lang="ru" sz="7200" dirty="0"/>
            </a:b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r" rtl="0"/>
            <a:r>
              <a:rPr lang="ru-RU" sz="4400" b="0" i="0" dirty="0">
                <a:solidFill>
                  <a:srgbClr val="2F373E"/>
                </a:solidFill>
                <a:effectLst/>
                <a:latin typeface="Times New Roman" panose="02020603050405020304" pitchFamily="18" charset="0"/>
              </a:rPr>
              <a:t>Нет плохих профессий, но есть такие, которые мы уступаем другим.</a:t>
            </a:r>
            <a:br>
              <a:rPr lang="ru-RU" sz="1050" dirty="0"/>
            </a:br>
            <a:endParaRPr lang="ru" sz="4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u" dirty="0">
                <a:solidFill>
                  <a:srgbClr val="FFFFFF"/>
                </a:solidFill>
              </a:rPr>
              <a:t>— 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Мигель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Замакоис</a:t>
            </a:r>
            <a:endParaRPr lang="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08FB8-2C47-48DE-979A-20CDB517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профессии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3787B-367B-4795-9C8D-ABBBF2BB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27" y="2023980"/>
            <a:ext cx="10420951" cy="376089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Proaction"/>
              </a:rPr>
              <a:t>специальность, </a:t>
            </a:r>
            <a:r>
              <a:rPr kumimoji="0" lang="ru-RU" altLang="ru-RU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Proaction"/>
              </a:rPr>
              <a:t>вид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Proaction"/>
              </a:rPr>
              <a:t> трудовой деятельности личности, требующий определенного образования, подготовки и навыков, опыта.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Proaction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Proaction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939756"/>
                </a:solidFill>
                <a:effectLst/>
                <a:latin typeface="RobotoProaction"/>
              </a:rPr>
              <a:t>Словарь бизнес-терминов. 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939756"/>
                </a:solidFill>
                <a:effectLst/>
                <a:latin typeface="RobotoProaction"/>
              </a:rPr>
              <a:t>Академик.ру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939756"/>
                </a:solidFill>
                <a:effectLst/>
                <a:latin typeface="RobotoProaction"/>
              </a:rPr>
              <a:t>. 2001.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ru-RU" altLang="ru-RU" sz="2000" dirty="0">
                <a:solidFill>
                  <a:schemeClr val="tx1"/>
                </a:solidFill>
                <a:latin typeface="RobotoProaction"/>
              </a:rPr>
              <a:t>род трудовой деятельности (занятий) человека, владеющего комплексом специальных теоретических знаний и практических навыков, являющихся результатом специальной подготовки и приобретённого опыта работы. П. обычно является источником существования человека.</a:t>
            </a:r>
          </a:p>
          <a:p>
            <a:pPr marL="0" lvl="0" indent="0" algn="just">
              <a:lnSpc>
                <a:spcPct val="100000"/>
              </a:lnSpc>
              <a:buClrTx/>
              <a:buSzTx/>
              <a:buNone/>
            </a:pPr>
            <a:r>
              <a:rPr lang="ru-RU" altLang="ru-RU" sz="2000" i="1" dirty="0">
                <a:solidFill>
                  <a:srgbClr val="939756"/>
                </a:solidFill>
                <a:latin typeface="RobotoProaction"/>
              </a:rPr>
              <a:t>Большая политехническая энциклопедия. - М.: Мир и образование. Рязанцев В. Д.. 2011.</a:t>
            </a:r>
            <a:endParaRPr kumimoji="0" lang="ru-RU" altLang="ru-RU" sz="2000" b="0" i="1" u="none" strike="noStrike" cap="none" normalizeH="0" baseline="0" dirty="0">
              <a:ln>
                <a:noFill/>
              </a:ln>
              <a:solidFill>
                <a:srgbClr val="939756"/>
              </a:solidFill>
              <a:effectLst/>
              <a:latin typeface="RobotoProaction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93214-4C97-4BFC-B6E9-B44FE5A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04E93-93A4-463D-B028-4AABDD99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Типы профессий (по </a:t>
            </a:r>
            <a:r>
              <a:rPr lang="ru-RU" sz="4400" dirty="0" err="1"/>
              <a:t>Е.А.Климову</a:t>
            </a:r>
            <a:r>
              <a:rPr lang="ru-RU" sz="44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E18A4-289D-48F1-9864-FB0F2AB5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RobotoProaction"/>
              </a:rPr>
              <a:t>1. Предмет труда – </a:t>
            </a:r>
            <a:r>
              <a:rPr lang="ru-RU" b="1" dirty="0">
                <a:latin typeface="RobotoProaction"/>
              </a:rPr>
              <a:t>природа</a:t>
            </a:r>
            <a:r>
              <a:rPr lang="ru-RU" dirty="0">
                <a:latin typeface="RobotoProaction"/>
              </a:rPr>
              <a:t> (животный и растительный мир). К этому типу относятся профессии, связанные с сельским хозяйством, лесной отраслью, природоохранной деятельностью, биотехнологиями, метеорологией, геодезией и т.д. Этот тип профессий называется </a:t>
            </a:r>
            <a:r>
              <a:rPr lang="ru-RU" b="1" dirty="0">
                <a:latin typeface="RobotoProaction"/>
              </a:rPr>
              <a:t>«человек–природа». </a:t>
            </a:r>
            <a:r>
              <a:rPr lang="ru-RU" dirty="0">
                <a:latin typeface="RobotoProaction"/>
              </a:rPr>
              <a:t>Пример: эколог, микробиолог, егерь и др. </a:t>
            </a:r>
          </a:p>
          <a:p>
            <a:pPr algn="just"/>
            <a:r>
              <a:rPr lang="ru-RU" dirty="0">
                <a:latin typeface="RobotoProaction"/>
              </a:rPr>
              <a:t>2. Предмет труда – </a:t>
            </a:r>
            <a:r>
              <a:rPr lang="ru-RU" b="1" dirty="0">
                <a:latin typeface="RobotoProaction"/>
              </a:rPr>
              <a:t>техника. </a:t>
            </a:r>
            <a:r>
              <a:rPr lang="ru-RU" dirty="0">
                <a:latin typeface="RobotoProaction"/>
              </a:rPr>
              <a:t>К этому типу относятся все профессии, связанные с обслуживанием техники (ремонт, наладка, установка, управление). Сюда же входят и профессии по производству и обработке металлов, их механической сборке и монтажу, а также по сборке и монтажу электрооборудования. В этот же тип включают профессии по обработке и использованию неметаллических изделий, полуфабрикатов, промышленных товаров, а также по переработке продуктов сельского хозяйства. Этот тип профессий называется </a:t>
            </a:r>
            <a:r>
              <a:rPr lang="ru-RU" b="1" dirty="0">
                <a:latin typeface="RobotoProaction"/>
              </a:rPr>
              <a:t>«человек–техника». </a:t>
            </a:r>
            <a:r>
              <a:rPr lang="ru-RU" dirty="0">
                <a:latin typeface="RobotoProaction"/>
              </a:rPr>
              <a:t>Пример: водитель, слесарь, инженер-электрик, строитель, тракторист и др. </a:t>
            </a:r>
          </a:p>
          <a:p>
            <a:pPr algn="just"/>
            <a:r>
              <a:rPr lang="ru-RU" dirty="0">
                <a:latin typeface="RobotoProaction"/>
              </a:rPr>
              <a:t>3. Предмет труда – </a:t>
            </a:r>
            <a:r>
              <a:rPr lang="ru-RU" b="1" dirty="0">
                <a:latin typeface="RobotoProaction"/>
              </a:rPr>
              <a:t>человек. </a:t>
            </a:r>
            <a:r>
              <a:rPr lang="ru-RU" dirty="0">
                <a:latin typeface="RobotoProaction"/>
              </a:rPr>
              <a:t>К этому типу относятся профессии, направленные на воспитание, обучение, информирование, обслуживание (бытовое, торговое, медицинское) людей. В этих видах деятельности в процессе труда люди взаимодействуют между собой. Этот тип профессий называется «человек–человек». Пример: экскурсовод, учитель, продавец и др. </a:t>
            </a:r>
          </a:p>
          <a:p>
            <a:pPr algn="just"/>
            <a:r>
              <a:rPr lang="ru-RU" dirty="0">
                <a:latin typeface="RobotoProaction"/>
              </a:rPr>
              <a:t>4. Предмет труда – </a:t>
            </a:r>
            <a:r>
              <a:rPr lang="ru-RU" b="1" dirty="0">
                <a:latin typeface="RobotoProaction"/>
              </a:rPr>
              <a:t>схемы, знаки, устная и письменная речь, цифры, ноты, формулы, карты, рисунки, дорожные знаки. </a:t>
            </a:r>
            <a:r>
              <a:rPr lang="ru-RU" dirty="0">
                <a:latin typeface="RobotoProaction"/>
              </a:rPr>
              <a:t>К этому типу профессий относятся умственные виды деятельности. Например: экономист, корректор, физик, кассир и др. Этот тип профессий называется </a:t>
            </a:r>
            <a:r>
              <a:rPr lang="ru-RU" b="1" dirty="0">
                <a:latin typeface="RobotoProaction"/>
              </a:rPr>
              <a:t>«человек–знаковая система». </a:t>
            </a:r>
          </a:p>
          <a:p>
            <a:pPr algn="just"/>
            <a:r>
              <a:rPr lang="ru-RU" dirty="0">
                <a:latin typeface="RobotoProaction"/>
              </a:rPr>
              <a:t>5. Предмет труда – </a:t>
            </a:r>
            <a:r>
              <a:rPr lang="ru-RU" b="1" dirty="0">
                <a:latin typeface="RobotoProaction"/>
              </a:rPr>
              <a:t>изобразительная, музыкальная, литературно-художественная, актёрская деятельность. </a:t>
            </a:r>
            <a:r>
              <a:rPr lang="ru-RU" dirty="0">
                <a:latin typeface="RobotoProaction"/>
              </a:rPr>
              <a:t>Такой тип профессий называется </a:t>
            </a:r>
            <a:r>
              <a:rPr lang="ru-RU" b="1" dirty="0">
                <a:latin typeface="RobotoProaction"/>
              </a:rPr>
              <a:t>«человек -художественный образ». </a:t>
            </a:r>
            <a:r>
              <a:rPr lang="ru-RU" dirty="0">
                <a:latin typeface="RobotoProaction"/>
              </a:rPr>
              <a:t>Пример: дизайнер, декоратор, журналист, вокалист и др.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933BD-B73B-4D7B-9BD3-0684040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AF7FB-23CF-4FFA-AA76-E7CBC019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специальности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8DC7A-2ADE-4890-8EF1-E4C74B84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rgbClr val="444444"/>
                </a:solidFill>
                <a:latin typeface="RobotoProaction"/>
              </a:rPr>
              <a:t>К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RobotoProaction"/>
              </a:rPr>
              <a:t>омплекс навыков, умений и знаний, приобретённых в процессе обучения и подтверждённых в соответствующем порядке. Они необходимы для выполнения конкретной работы и соотносятся с одной или несколькими профессиями. </a:t>
            </a:r>
            <a:r>
              <a:rPr lang="ru-RU" altLang="ru-RU" sz="2400" dirty="0">
                <a:solidFill>
                  <a:schemeClr val="tx1"/>
                </a:solidFill>
                <a:latin typeface="RobotoProaction"/>
              </a:rPr>
              <a:t> Например, инженер — механик, радист, химик, врач — терапевт, хирург и т. д. </a:t>
            </a:r>
            <a:endParaRPr lang="ru-RU" sz="2400" dirty="0">
              <a:latin typeface="RobotoProactio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88433-8F71-4441-98E0-805AA10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6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8807-134E-4C1B-8419-04A222A4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Нормативное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E2D09-F513-4498-9826-A871D5D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0" u="sng" dirty="0">
                <a:solidFill>
                  <a:srgbClr val="000000"/>
                </a:solidFill>
                <a:effectLst/>
                <a:latin typeface="RobotoProaction"/>
              </a:rPr>
              <a:t>Профессиональный стандарт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RobotoProaction"/>
              </a:rPr>
              <a:t>- это многофункциональный документ, в котором содержатся требования к образованию, в т.ч. дополнительному, опыту практической деятельности, а также структурированное описание содержания профессиональной деятельности в виде функциональной карты и характеристик обобщенных трудовых функций, представленных совокупностью конкретных трудовых функций, знаний, умений и действий.</a:t>
            </a:r>
          </a:p>
          <a:p>
            <a:pPr algn="just"/>
            <a:endParaRPr lang="ru-RU" sz="2000" b="0" i="0" dirty="0">
              <a:solidFill>
                <a:srgbClr val="000000"/>
              </a:solidFill>
              <a:effectLst/>
              <a:latin typeface="RobotoProaction"/>
            </a:endParaRPr>
          </a:p>
          <a:p>
            <a:pPr algn="just"/>
            <a:r>
              <a:rPr lang="en-US" sz="2000" dirty="0">
                <a:hlinkClick r:id="rId2"/>
              </a:rPr>
              <a:t>http://profstandart-rf.ru/need-of-introduction/about-professional-standards/</a:t>
            </a:r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15970-F416-47D5-A822-CB58804B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10.02.2021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83199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{6E754B3B-1DB0-42E5-8ADC-CCB71AF0EEC3}tf56160789_win32</Template>
  <TotalTime>62</TotalTime>
  <Words>551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RobotoProaction</vt:lpstr>
      <vt:lpstr>Times New Roman</vt:lpstr>
      <vt:lpstr>1_РетроспективаVTI</vt:lpstr>
      <vt:lpstr>Что такое профессия... </vt:lpstr>
      <vt:lpstr>Нет плохих профессий, но есть такие, которые мы уступаем другим. </vt:lpstr>
      <vt:lpstr>Определение профессии</vt:lpstr>
      <vt:lpstr>Типы профессий (по Е.А.Климову)</vt:lpstr>
      <vt:lpstr>Определение специальности</vt:lpstr>
      <vt:lpstr>Нормативное обеспечение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профессия...</dc:title>
  <dc:creator>Алексей Дубровин</dc:creator>
  <cp:lastModifiedBy>Алексей Дубровин</cp:lastModifiedBy>
  <cp:revision>6</cp:revision>
  <dcterms:created xsi:type="dcterms:W3CDTF">2021-02-10T04:34:12Z</dcterms:created>
  <dcterms:modified xsi:type="dcterms:W3CDTF">2021-02-10T05:36:40Z</dcterms:modified>
</cp:coreProperties>
</file>