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7" r:id="rId6"/>
    <p:sldId id="288" r:id="rId7"/>
    <p:sldId id="291" r:id="rId8"/>
    <p:sldId id="292" r:id="rId9"/>
    <p:sldId id="29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12.05.2021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usur.ru/ru/obrazovanie/innovatsionnye-obrazovatelnye-tehnologii" TargetMode="External"/><Relationship Id="rId2" Type="http://schemas.openxmlformats.org/officeDocument/2006/relationships/hyperlink" Target="https://tusur.ru/ru/nauka-i-innovatsi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инновационный вид профессиональной деятельности выпускника ВУЗа</a:t>
            </a:r>
            <a:endParaRPr lang="ru-RU" sz="2400" noProof="1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2AE5F-36F7-4D3B-8021-F3A2283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A39DC-3108-4137-B8CE-4106E184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12738" cy="402336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Новшество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научное знание, обладающее новыми или существенно отличающимися от существующих решениями.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Инновации, нововведения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новые или усовершенствованные технологии, виды продукции или услуг, а также организационно-технические решения производственного, административного, коммерческого или иного характера, способствующие продвижению технологий, товарной продукции и услуг на рынок.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Инновация является конечным результатом основанной на использовании достижений науки и передового опыта деятельности по реализации нового или усовершенствования реализуемого на рынке продукта, технологического процесса и организационно-технических мероприятий, используемых в практической деятельности.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b="0" i="0" dirty="0">
              <a:solidFill>
                <a:srgbClr val="64646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07FBD-65C3-4876-9FB8-0EEFEC7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Основные понятия 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C65B6-A664-4A63-9217-5E6437D8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63652"/>
            <a:ext cx="10963741" cy="4839151"/>
          </a:xfrm>
        </p:spPr>
        <p:txBody>
          <a:bodyPr>
            <a:normAutofit fontScale="32500" lnSpcReduction="20000"/>
          </a:bodyPr>
          <a:lstStyle/>
          <a:p>
            <a:pPr lvl="1">
              <a:lnSpc>
                <a:spcPct val="150000"/>
              </a:lnSpc>
            </a:pPr>
            <a:r>
              <a:rPr lang="ru-RU" sz="5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инновация </a:t>
            </a:r>
            <a:r>
              <a:rPr lang="ru-RU" sz="5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инновация, связанная с разработкой и освоением новых или усовершенствованных технологических процессов. Инновация в области организации и управления производством, социальных или информационных технологий не относится к технологической инновации.</a:t>
            </a:r>
          </a:p>
          <a:p>
            <a:pPr lvl="1">
              <a:lnSpc>
                <a:spcPct val="150000"/>
              </a:lnSpc>
            </a:pPr>
            <a:r>
              <a:rPr lang="ru-RU" sz="5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Продукт-инновация - инновация, </a:t>
            </a:r>
            <a:r>
              <a:rPr lang="ru-RU" sz="5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связанная с разработкой и внедрением новой или усовершенствованной продукции (изделий) или уже реализованных в производственной практике других предприятий и распространяемых через технологический обмен (беспатентные лицензии, консультации).</a:t>
            </a:r>
          </a:p>
          <a:p>
            <a:pPr lvl="1">
              <a:lnSpc>
                <a:spcPct val="150000"/>
              </a:lnSpc>
            </a:pPr>
            <a:r>
              <a:rPr lang="ru-RU" sz="5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Процесс-инновация</a:t>
            </a:r>
            <a:r>
              <a:rPr lang="ru-RU" sz="5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инновация, связанная с разработкой и внедрением новых или значительно улучшенных производственных процессов, предполагающих применение нового производственного оборудования, новых методов организации производственного процесса или их совокупности.</a:t>
            </a:r>
          </a:p>
          <a:p>
            <a:pPr lvl="1">
              <a:lnSpc>
                <a:spcPct val="150000"/>
              </a:lnSpc>
            </a:pPr>
            <a:r>
              <a:rPr lang="ru-RU" sz="5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Инновация услуг </a:t>
            </a:r>
            <a:r>
              <a:rPr lang="ru-RU" sz="5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инновация, связанная с непосредственным взаимодействием субъектов инновационной деятельности по удовлетворению нужд в процессе этой деятельности.</a:t>
            </a:r>
            <a:br>
              <a:rPr lang="ru-RU" sz="2000" dirty="0"/>
            </a:br>
            <a:br>
              <a:rPr lang="ru-RU" sz="20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413-12EA-40AF-89CA-1F456FA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14788" cy="1499616"/>
          </a:xfrm>
        </p:spPr>
        <p:txBody>
          <a:bodyPr>
            <a:noAutofit/>
          </a:bodyPr>
          <a:lstStyle/>
          <a:p>
            <a:r>
              <a:rPr kumimoji="0" lang="ru-RU" altLang="ru-RU" sz="40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Ж</a:t>
            </a:r>
            <a:r>
              <a:rPr kumimoji="0" lang="ru-RU" altLang="ru-RU" sz="400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ИЗНЕННЫЙ ЦИКЛ НОВОВВЕДЕНИЯ </a:t>
            </a:r>
            <a:endParaRPr lang="ru-RU" sz="4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EC10D6-100A-4944-9686-6ED6CEA79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0413" y="2236570"/>
            <a:ext cx="874431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ундаментальные исследования;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исследования;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конструкторские разработки;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технологическое освоение;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модернизация;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утилизация.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207800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39C9F-9F7A-453B-A977-774B3CDC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81063" cy="1499616"/>
          </a:xfrm>
        </p:spPr>
        <p:txBody>
          <a:bodyPr>
            <a:normAutofit/>
          </a:bodyPr>
          <a:lstStyle/>
          <a:p>
            <a:r>
              <a:rPr lang="ru-RU" sz="3600" dirty="0"/>
              <a:t>Инновационные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F573C-95D5-44DD-BC09-B85FCCEA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40" y="2084832"/>
            <a:ext cx="11248546" cy="4224528"/>
          </a:xfrm>
        </p:spPr>
        <p:txBody>
          <a:bodyPr>
            <a:normAutofit/>
          </a:bodyPr>
          <a:lstStyle/>
          <a:p>
            <a:pPr marL="128016" lvl="1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Инновационная деятельность (процесс) (ИД)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процесс последовательного проведения работ по преобразованию новшества в продукцию и введение ее на рынок для коммерческого применения.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инновационного процесса: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00"/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и разработки;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00"/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в производстве;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00"/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00"/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в реализации, применении, обслуживании;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00"/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утилизацию после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9671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F3671-D3E4-4595-A88C-7408E665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Инновационная деятельность </a:t>
            </a:r>
            <a:r>
              <a:rPr lang="ru-RU" sz="3600" dirty="0" err="1"/>
              <a:t>тусура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6D53-C5C6-49DB-88EA-3CA8DB88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https://tusur.ru/ru/nauka-i-innovatsii</a:t>
            </a:r>
            <a:endParaRPr lang="ru-RU" dirty="0"/>
          </a:p>
          <a:p>
            <a:r>
              <a:rPr lang="en-US" dirty="0">
                <a:hlinkClick r:id="rId3"/>
              </a:rPr>
              <a:t>https://tusur.ru/ru/obrazovanie/innovatsionnye-obrazovatelnye-tehnologii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22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 (1)</Template>
  <TotalTime>1255</TotalTime>
  <Words>329</Words>
  <Application>Microsoft Office PowerPoint</Application>
  <PresentationFormat>Широкоэкранный</PresentationFormat>
  <Paragraphs>30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Wingdings 3</vt:lpstr>
      <vt:lpstr>Комплекс</vt:lpstr>
      <vt:lpstr>инновационный вид профессиональной деятельности выпускника ВУЗа</vt:lpstr>
      <vt:lpstr>Основные понятия и определения</vt:lpstr>
      <vt:lpstr>Основные понятия и определения</vt:lpstr>
      <vt:lpstr>ЖИЗНЕННЫЙ ЦИКЛ НОВОВВЕДЕНИЯ </vt:lpstr>
      <vt:lpstr>Инновационные процессы</vt:lpstr>
      <vt:lpstr>Инновационная деятельность тусура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научно-исследовательский вид профессиональной деятельности выпускника ВУЗа</dc:title>
  <dc:creator>Алексей Дубровин</dc:creator>
  <cp:lastModifiedBy>Алексей Дубровин</cp:lastModifiedBy>
  <cp:revision>26</cp:revision>
  <dcterms:created xsi:type="dcterms:W3CDTF">2021-04-07T04:52:37Z</dcterms:created>
  <dcterms:modified xsi:type="dcterms:W3CDTF">2021-05-12T09:56:58Z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