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3" r:id="rId6"/>
    <p:sldId id="284" r:id="rId7"/>
    <p:sldId id="285" r:id="rId8"/>
    <p:sldId id="286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62" d="100"/>
          <a:sy n="162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C1C13-2C9A-404D-939F-A570147E405E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0782AA3-67B9-4765-B9F6-4486863CD55C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702670-8E65-484A-AE81-011E0AB377F4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6A1581-D96C-4713-A7B2-04645BB123FB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B0E4F-7BB1-42EC-B34F-39E61A9121B8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63DF0-04AB-40A2-A39B-2EAD6A41AAB2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343B54-B784-47DB-9722-6EEFBA96FE07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BA405B-501A-4E54-AFB2-3B13C5F617A9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08A24-1338-4F05-A509-1513283A2797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0572F-6397-40EE-AB86-2EC01D1D6D88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7C8E3-02EA-40C4-9657-C147DCAB62A9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F24CD-D290-4591-A4FE-82402995ECFA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FA4ABA8-BD9A-4E07-908B-7C1BB26B50FF}" type="datetime1">
              <a:rPr lang="ru-RU" noProof="1" smtClean="0"/>
              <a:t>07.04.2021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y-shop.ru/shop/search/a/sort/z/page/1.html?f14_39=0&amp;f14_16=0&amp;f14_6=%D0%9D%D0%B5%D1%83%D0%BC%D0%BE%D0%B5%D0%B2%D0%B0-%D0%9A%D0%BE%D0%BB%D1%87%D0%B5%D0%B4%D0%B0%D0%BD%D1%86%D0%B5%D0%B2%D0%B0%20%D0%95.%D0%92.&amp;t=12&amp;next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-shop.ru/shop/search/a/sort/z/page/1.html?f14_39=0&amp;f14_16=0&amp;f14_6=%D0%9D%D0%B5%D1%83%D0%BC%D0%BE%D0%B5%D0%B2%D0%B0-%D0%9A%D0%BE%D0%BB%D1%87%D0%B5%D0%B4%D0%B0%D0%BD%D1%86%D0%B5%D0%B2%D0%B0%20%D0%95.%D0%92.&amp;t=12&amp;next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y-shop.ru/shop/search/a/sort/z/page/1.html?f14_39=0&amp;f14_16=0&amp;f14_6=%D0%9D%D0%B5%D1%83%D0%BC%D0%BE%D0%B5%D0%B2%D0%B0-%D0%9A%D0%BE%D0%BB%D1%87%D0%B5%D0%B4%D0%B0%D0%BD%D1%86%D0%B5%D0%B2%D0%B0%20%D0%95.%D0%92.&amp;t=12&amp;next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y-shop.ru/shop/search/a/sort/z/page/1.html?f14_39=0&amp;f14_16=0&amp;f14_6=%D0%9D%D0%B5%D1%83%D0%BC%D0%BE%D0%B5%D0%B2%D0%B0-%D0%9A%D0%BE%D0%BB%D1%87%D0%B5%D0%B4%D0%B0%D0%BD%D1%86%D0%B5%D0%B2%D0%B0%20%D0%95.%D0%92.&amp;t=12&amp;next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ru-R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научно-исследовательский вид профессиональной деятельности выпускника ВУЗа</a:t>
            </a:r>
            <a:endParaRPr lang="ru-RU" sz="2400" noProof="1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D7991-02D4-44F2-BA49-C69A15A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Виды научно-исследовательской работы студентов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13E0B-0C3E-4577-8595-D4608B6A4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Структурой похожа на курсовой проект, однако исследование намного глубже и шире. Требуется изучить достаточное количество источников, проанализировать состояние дел на практике, не только предложить рекомендации по устранению проблем, но также обосновать целесообразность расчетами. 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4BB5D-6929-4BBF-A18A-D5C55B0B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286000"/>
            <a:ext cx="5470113" cy="4023360"/>
          </a:xfrm>
        </p:spPr>
        <p:txBody>
          <a:bodyPr>
            <a:noAutofit/>
          </a:bodyPr>
          <a:lstStyle/>
          <a:p>
            <a:r>
              <a:rPr lang="ru-RU" sz="1800" b="1" dirty="0"/>
              <a:t>Чему учится студент: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Работать с большим объемом информации.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Оценивать новизну, достоверность источников.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Критически анализировать мнения других ученых.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Предлагать оригинальные нововведения.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Защищать собственные идеи перед научным и профессиональным сообществом.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4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1A890-A369-4D09-B6CD-9D86104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15536" cy="149961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</a:rPr>
              <a:t>Основные понятия и определения (автор 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Неумоева-</a:t>
            </a:r>
            <a:r>
              <a:rPr lang="ru-RU" sz="2800" b="0" i="0" u="none" strike="noStrike" dirty="0" err="1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Колчеданцева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Е.В.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</a:rPr>
              <a:t>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AB780-7675-4C1E-A75E-E76AF72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sz="2000" b="1" i="1" dirty="0"/>
              <a:t>Научно-исследовательская деятельность </a:t>
            </a:r>
            <a:r>
              <a:rPr lang="ru-RU" sz="2000" dirty="0"/>
              <a:t>(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т. ч. фундаментальные научные и прикладные исследования) рассматривается как активная творческая познавательная деятельность субъекта, направленная на получение и применение новых знаний, обладающих объективной новизной, и (или) совершенствование объективной реальности.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42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1A890-A369-4D09-B6CD-9D86104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15536" cy="149961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</a:rPr>
              <a:t>Основные понятия и определения (автор 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Неумоева-</a:t>
            </a:r>
            <a:r>
              <a:rPr lang="ru-RU" sz="2800" b="0" i="0" u="none" strike="noStrike" dirty="0" err="1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Колчеданцева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Е.В.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</a:rPr>
              <a:t>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AB780-7675-4C1E-A75E-E76AF72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b="1" i="1" dirty="0"/>
              <a:t>Цель деятельности: </a:t>
            </a:r>
            <a:r>
              <a:rPr lang="ru-RU" dirty="0"/>
              <a:t>Получение новых объективных научных знаний и (или) совершенствование объективной реальности.</a:t>
            </a:r>
          </a:p>
          <a:p>
            <a:pPr>
              <a:lnSpc>
                <a:spcPct val="150000"/>
              </a:lnSpc>
            </a:pPr>
            <a:r>
              <a:rPr lang="ru-RU" b="1" i="1" dirty="0"/>
              <a:t>Характер деятельности: </a:t>
            </a:r>
            <a:r>
              <a:rPr lang="ru-RU" dirty="0"/>
              <a:t>Самостоятельная творческая персонализированная деятельность, в большей степени зависящая от качества субъекта деятельности (исследователя).</a:t>
            </a:r>
          </a:p>
          <a:p>
            <a:pPr>
              <a:lnSpc>
                <a:spcPct val="150000"/>
              </a:lnSpc>
            </a:pPr>
            <a:r>
              <a:rPr lang="ru-RU" b="1" i="1" dirty="0"/>
              <a:t>Цикл исследования: </a:t>
            </a:r>
            <a:r>
              <a:rPr lang="ru-RU" dirty="0"/>
              <a:t>Исследование охватывает весь «жизненный цикл»: от зарождения замысла до представления результатов.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8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1A890-A369-4D09-B6CD-9D86104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15536" cy="149961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</a:rPr>
              <a:t>Основные понятия и определения (автор 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Неумоева-</a:t>
            </a:r>
            <a:r>
              <a:rPr lang="ru-RU" sz="2800" b="0" i="0" u="none" strike="noStrike" dirty="0" err="1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Колчеданцева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Е.В.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</a:rPr>
              <a:t>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AB780-7675-4C1E-A75E-E76AF726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b="1" i="1" dirty="0"/>
              <a:t>Исследовательская компетентность </a:t>
            </a:r>
            <a:r>
              <a:rPr lang="ru-RU" dirty="0"/>
              <a:t>— интегративное качество субъекта, проявляющееся в его способности и готовности к самостоятельной, творческой, продуктивной исследовательской деятельности.</a:t>
            </a:r>
          </a:p>
          <a:p>
            <a:pPr algn="just">
              <a:lnSpc>
                <a:spcPct val="150000"/>
              </a:lnSpc>
            </a:pPr>
            <a:r>
              <a:rPr lang="ru-RU" b="1" i="1" dirty="0"/>
              <a:t>Исследовательские компетенции </a:t>
            </a:r>
            <a:r>
              <a:rPr lang="ru-RU" dirty="0"/>
              <a:t>— характеристики личности (знания, мотивы, способы и средства деятельности, ценностные ориентации и пр.), обеспечивающие способность и готовность личности к продуктивной исследовательской деятельности.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1A890-A369-4D09-B6CD-9D86104C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15536" cy="149961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+mn-lt"/>
              </a:rPr>
              <a:t>Основные характеристики исследовательских компетенций (автор 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Неумоева-</a:t>
            </a:r>
            <a:r>
              <a:rPr lang="ru-RU" sz="2800" b="0" i="0" u="none" strike="noStrike" dirty="0" err="1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Колчеданцева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Е.В.</a:t>
            </a:r>
            <a:r>
              <a:rPr lang="ru-RU" sz="2800" b="0" i="0" u="none" strike="noStrike" dirty="0">
                <a:solidFill>
                  <a:schemeClr val="tx1"/>
                </a:solidFill>
                <a:effectLst/>
                <a:latin typeface="+mn-lt"/>
              </a:rPr>
              <a:t>)</a:t>
            </a:r>
            <a:endParaRPr lang="ru-RU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CAB780-7675-4C1E-A75E-E76AF726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0721"/>
            <a:ext cx="9807391" cy="426863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b="1" i="1" dirty="0"/>
              <a:t>универсальность и </a:t>
            </a:r>
            <a:r>
              <a:rPr lang="ru-RU" b="1" i="1" dirty="0" err="1"/>
              <a:t>надпредметность</a:t>
            </a:r>
            <a:r>
              <a:rPr lang="ru-RU" b="1" i="1" dirty="0"/>
              <a:t> </a:t>
            </a:r>
            <a:r>
              <a:rPr lang="ru-RU" dirty="0"/>
              <a:t>— возможность решать сложные нестандартные задачи из разных предметных областей человеческой деятельности;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b="1" i="1" dirty="0"/>
              <a:t>многомерность</a:t>
            </a:r>
            <a:r>
              <a:rPr lang="ru-RU" dirty="0"/>
              <a:t> включает в себя целый ряд интеллектуальных умений, знаний, способов деятельности, личностных качеств;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b="1" i="1" dirty="0" err="1"/>
              <a:t>прогностичность</a:t>
            </a:r>
            <a:r>
              <a:rPr lang="ru-RU" b="1" i="1" dirty="0"/>
              <a:t> </a:t>
            </a:r>
            <a:r>
              <a:rPr lang="ru-RU" dirty="0"/>
              <a:t>позволяет прогнозировать предстоящее будущее на основе аналитических способностей, адекватности восприятия и умения выделить главное;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b="1" i="1" dirty="0"/>
              <a:t>превентивность</a:t>
            </a:r>
            <a:r>
              <a:rPr lang="ru-RU" dirty="0"/>
              <a:t> предполагает нестандартное видение потенциальных противоречий в науке, т. е. умение видеть проблемы, адекватно их оценивать, когда для других они не очевидны;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b="1" i="1" dirty="0" err="1"/>
              <a:t>инновативность</a:t>
            </a:r>
            <a:r>
              <a:rPr lang="ru-RU" b="1" i="1" dirty="0"/>
              <a:t> </a:t>
            </a:r>
            <a:r>
              <a:rPr lang="ru-RU" dirty="0"/>
              <a:t>— возможность выйти за рамки традиционной деятельности, проявить творческие способности.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8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D7991-02D4-44F2-BA49-C69A15A0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93877" cy="1499616"/>
          </a:xfrm>
        </p:spPr>
        <p:txBody>
          <a:bodyPr/>
          <a:lstStyle/>
          <a:p>
            <a:r>
              <a:rPr lang="ru-RU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Виды научно-исследовательской работы студентов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13E0B-0C3E-4577-8595-D4608B6A4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Реферат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Это научное исследование теоретического характера небольшого объема. Типичная структура реферата состоит из введения, основной части, выводов и списка литературы.</a:t>
            </a:r>
            <a:endParaRPr lang="ru-RU" dirty="0"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4BB5D-6929-4BBF-A18A-D5C55B0B3F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z="1800" b="1" dirty="0"/>
              <a:t>Чему учится студент: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Искать и конспектировать информацию.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самом общем виде обосновывать целесообразность выбора тематики.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Подводить итоги анализа.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Выполнять базовое оформление научного текста.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48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D7991-02D4-44F2-BA49-C69A15A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Виды научно-исследовательской работы студентов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13E0B-0C3E-4577-8595-D4608B6A4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Эссе</a:t>
            </a: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Объем работы небольшой, но само исследование носит творческий характер. Смысл эссе сводится к выдвижению базовой гипотезы и тезисов, которые подтверждаются аргументами. </a:t>
            </a: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Базовое требование к эссе – полное отсутствие плагиата, содержание исключительно мнения автора.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4BB5D-6929-4BBF-A18A-D5C55B0B3F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sz="1800" b="1" dirty="0"/>
              <a:t>Чему учится студент: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Формулировать собственные идеи.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Писать используя публицистический стиль.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Находить аргументы.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Опровергать контраргументы.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Логично и четко высказывать мнение.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43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D7991-02D4-44F2-BA49-C69A15A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Виды научно-исследовательской работы студентов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13E0B-0C3E-4577-8595-D4608B6A4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b="1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 проект/Проект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Представляет собой научную работу одного или нескольких студентов в рамках изучаемой темы. </a:t>
            </a: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роекты часто выступают инициативой самих студентов, когда целью становится не получение оценки, а проведение собственного исследования. 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4BB5D-6929-4BBF-A18A-D5C55B0B3F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b="1" dirty="0"/>
              <a:t>Чему учится студент: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Планировать исследование.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Организовывать оригинальные разработки.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Находить нестандартные решения.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Основам научной деятельности.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75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D7991-02D4-44F2-BA49-C69A15A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Виды научно-исследовательской работы студентов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F13E0B-0C3E-4577-8595-D4608B6A4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9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работа/Отчеты по различным видам деятельности</a:t>
            </a: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Содержит анализ не только теории, но и практики. Работа демонстрирует знания, полученные при изучении конкретной дисциплины</a:t>
            </a: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4BB5D-6929-4BBF-A18A-D5C55B0B3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286000"/>
            <a:ext cx="5470113" cy="4023360"/>
          </a:xfrm>
        </p:spPr>
        <p:txBody>
          <a:bodyPr>
            <a:noAutofit/>
          </a:bodyPr>
          <a:lstStyle/>
          <a:p>
            <a:r>
              <a:rPr lang="ru-RU" sz="1800" b="1" dirty="0"/>
              <a:t>Чему учится студент: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Отбирать, критически анализировать информацию.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Обосновывать значительность выбранной темы.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Применять теоретические знания к реалиям.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Выявлять проблемы, тенденции, особенности.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Предлагать рекомендации по улучшению.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Оформлять научные тексты.</a:t>
            </a:r>
            <a:endParaRPr lang="ru-RU" sz="18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7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 (1)</Template>
  <TotalTime>40</TotalTime>
  <Words>632</Words>
  <Application>Microsoft Office PowerPoint</Application>
  <PresentationFormat>Широкоэкранный</PresentationFormat>
  <Paragraphs>63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Symbol</vt:lpstr>
      <vt:lpstr>Tw Cen MT</vt:lpstr>
      <vt:lpstr>Wingdings</vt:lpstr>
      <vt:lpstr>Wingdings 3</vt:lpstr>
      <vt:lpstr>Комплекс</vt:lpstr>
      <vt:lpstr>научно-исследовательский вид профессиональной деятельности выпускника ВУЗа</vt:lpstr>
      <vt:lpstr>Основные понятия и определения (автор Неумоева-Колчеданцева Е.В.)</vt:lpstr>
      <vt:lpstr>Основные понятия и определения (автор Неумоева-Колчеданцева Е.В.)</vt:lpstr>
      <vt:lpstr>Основные понятия и определения (автор Неумоева-Колчеданцева Е.В.)</vt:lpstr>
      <vt:lpstr>Основные характеристики исследовательских компетенций (автор Неумоева-Колчеданцева Е.В.)</vt:lpstr>
      <vt:lpstr>Виды научно-исследовательской работы студентов </vt:lpstr>
      <vt:lpstr>Виды научно-исследовательской работы студентов </vt:lpstr>
      <vt:lpstr>Виды научно-исследовательской работы студентов </vt:lpstr>
      <vt:lpstr>Виды научно-исследовательской работы студентов </vt:lpstr>
      <vt:lpstr>Виды научно-исследовательской работы студентов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научно-исследовательский вид профессиональной деятельности выпускника ВУЗа</dc:title>
  <dc:creator>Алексей Дубровин</dc:creator>
  <cp:lastModifiedBy>Алексей Дубровин</cp:lastModifiedBy>
  <cp:revision>8</cp:revision>
  <dcterms:created xsi:type="dcterms:W3CDTF">2021-04-07T04:52:37Z</dcterms:created>
  <dcterms:modified xsi:type="dcterms:W3CDTF">2021-04-07T05:33:19Z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