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797746-BAD1-4ADD-98B2-6207D3E8E6F1}" v="200" dt="2020-05-11T06:37:14.0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Для перемещения страницы щёлкните мышью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ru-RU" sz="2000" b="0" strike="noStrike" spc="-1">
                <a:latin typeface="Arial"/>
              </a:rPr>
              <a:t>Для правки формата примечаний щёлкните мышью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ru-RU" sz="1400" b="0" strike="noStrike" spc="-1">
                <a:latin typeface="Times New Roman"/>
              </a:rPr>
              <a:t>&lt;верхний колонтитул&gt;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ru-RU" sz="1400" b="0" strike="noStrike" spc="-1">
                <a:latin typeface="Times New Roman"/>
              </a:rPr>
              <a:t>&lt;дата/время&gt;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ru-RU" sz="1400" b="0" strike="noStrike" spc="-1">
                <a:latin typeface="Times New Roman"/>
              </a:rPr>
              <a:t>&lt;нижний колонтитул&gt;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64B10B5C-28ED-4016-BF34-85CEC6515E94}" type="slidenum">
              <a:rPr lang="ru-RU" sz="1400" b="0" strike="noStrike" spc="-1">
                <a:latin typeface="Times New Roman"/>
              </a:rPr>
              <a:t>‹#›</a:t>
            </a:fld>
            <a:endParaRPr lang="ru-RU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 fontScale="42000"/>
          </a:bodyPr>
          <a:lstStyle/>
          <a:p>
            <a:pPr marL="216000" indent="-216000">
              <a:lnSpc>
                <a:spcPct val="100000"/>
              </a:lnSpc>
            </a:pPr>
            <a:r>
              <a:rPr lang="ru-RU" sz="2000" b="0" strike="noStrike" spc="-1">
                <a:latin typeface="Arial"/>
              </a:rPr>
              <a:t>АКТУАЛЬНОСТЬ И НОВИЗНА</a:t>
            </a:r>
          </a:p>
          <a:p>
            <a:pPr marL="216000" indent="-216000">
              <a:lnSpc>
                <a:spcPct val="100000"/>
              </a:lnSpc>
            </a:pPr>
            <a:r>
              <a:rPr lang="ru-RU" sz="2000" b="0" strike="noStrike" spc="-1">
                <a:latin typeface="Arial"/>
              </a:rPr>
              <a:t>Популярность такого вида спорта, как футбол, с каждым днем растёт. </a:t>
            </a:r>
          </a:p>
          <a:p>
            <a:pPr marL="216000" indent="-216000">
              <a:lnSpc>
                <a:spcPct val="100000"/>
              </a:lnSpc>
            </a:pPr>
            <a:r>
              <a:rPr lang="ru-RU" sz="2000" b="0" strike="noStrike" spc="-1">
                <a:latin typeface="Arial"/>
              </a:rPr>
              <a:t>Но количество приложений, посвящённых этой игре можно пересчитать по пальцам одной руки. </a:t>
            </a:r>
          </a:p>
          <a:p>
            <a:pPr marL="216000" indent="-216000">
              <a:lnSpc>
                <a:spcPct val="100000"/>
              </a:lnSpc>
            </a:pPr>
            <a:r>
              <a:rPr lang="ru-RU" sz="2000" b="0" strike="noStrike" spc="-1">
                <a:latin typeface="Arial"/>
              </a:rPr>
              <a:t>И среди них не каждый сможет найти себе что-то по душе. </a:t>
            </a:r>
          </a:p>
          <a:p>
            <a:pPr marL="216000" indent="-216000">
              <a:lnSpc>
                <a:spcPct val="100000"/>
              </a:lnSpc>
            </a:pPr>
            <a:r>
              <a:rPr lang="ru-RU" sz="2000" b="0" strike="noStrike" spc="-1">
                <a:latin typeface="Arial"/>
              </a:rPr>
              <a:t>Поэтому я решил написать что-то своё, что будет нравиться мне, </a:t>
            </a:r>
          </a:p>
          <a:p>
            <a:pPr marL="216000" indent="-216000">
              <a:lnSpc>
                <a:spcPct val="100000"/>
              </a:lnSpc>
            </a:pPr>
            <a:r>
              <a:rPr lang="ru-RU" sz="2000" b="0" strike="noStrike" spc="-1">
                <a:latin typeface="Arial"/>
              </a:rPr>
              <a:t>а в будущем может кому-то ещё. </a:t>
            </a:r>
          </a:p>
          <a:p>
            <a:pPr marL="216000" indent="-216000">
              <a:lnSpc>
                <a:spcPct val="100000"/>
              </a:lnSpc>
            </a:pPr>
            <a:r>
              <a:rPr lang="ru-RU" sz="2000" b="0" strike="noStrike" spc="-1">
                <a:latin typeface="Arial"/>
              </a:rPr>
              <a:t>ПРЕДПОЛАГАЕМЫЙ РЕЗУЛЬТАТ</a:t>
            </a:r>
          </a:p>
          <a:p>
            <a:pPr marL="216000" indent="-216000">
              <a:lnSpc>
                <a:spcPct val="100000"/>
              </a:lnSpc>
            </a:pPr>
            <a:r>
              <a:rPr lang="ru-RU" sz="2000" b="0" strike="noStrike" spc="-1">
                <a:latin typeface="Arial"/>
              </a:rPr>
              <a:t>В конечном итоге, я хочу получить приложение, которое может: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2000" b="0" strike="noStrike" spc="-1">
                <a:latin typeface="Arial"/>
              </a:rPr>
              <a:t>Работать с большим количеством игроков, команд, лиг.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2000" b="0" strike="noStrike" spc="-1">
                <a:latin typeface="Arial"/>
              </a:rPr>
              <a:t>Симулировать матчи, с предоставлением полной информации и статистики по каждому.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2000" b="0" strike="noStrike" spc="-1">
                <a:latin typeface="Arial"/>
              </a:rPr>
              <a:t>Составление итоговой и промежуточной таблицы на протяжении сезона.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2000" b="0" strike="noStrike" spc="-1">
                <a:latin typeface="Arial"/>
              </a:rPr>
              <a:t>Составление таблиц лучших игроков по определенным характеристикам.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2000" b="0" strike="noStrike" spc="-1">
                <a:latin typeface="Arial"/>
              </a:rPr>
              <a:t>Работа с базой данных игроков. Её редактирование.</a:t>
            </a:r>
          </a:p>
        </p:txBody>
      </p:sp>
      <p:sp>
        <p:nvSpPr>
          <p:cNvPr id="15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843EB47-A147-441F-8679-3F3C7B3238AD}" type="slidenum">
              <a:rPr lang="ru-R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16000" indent="-216000">
              <a:lnSpc>
                <a:spcPct val="100000"/>
              </a:lnSpc>
            </a:pPr>
            <a:r>
              <a:rPr lang="ru-RU" sz="2000" b="0" strike="noStrike" spc="-1">
                <a:latin typeface="Arial"/>
              </a:rPr>
              <a:t>Основная часть. Физика симулятора.</a:t>
            </a:r>
          </a:p>
          <a:p>
            <a:pPr marL="216000" indent="-216000">
              <a:lnSpc>
                <a:spcPct val="100000"/>
              </a:lnSpc>
            </a:pPr>
            <a:r>
              <a:rPr lang="ru-RU" sz="2000" b="0" strike="noStrike" spc="-1">
                <a:latin typeface="Arial"/>
              </a:rPr>
              <a:t>Начать я хочу со скрытой для пользователя части программы – физика симуляции 1 матча.</a:t>
            </a:r>
          </a:p>
          <a:p>
            <a:pPr marL="216000" indent="-216000">
              <a:lnSpc>
                <a:spcPct val="100000"/>
              </a:lnSpc>
            </a:pPr>
            <a:r>
              <a:rPr lang="ru-RU" sz="2000" b="0" strike="noStrike" spc="-1">
                <a:latin typeface="Arial"/>
              </a:rPr>
              <a:t>Весь процесс делиться на 3 части.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2000" b="0" strike="noStrike" spc="-1">
                <a:latin typeface="Arial"/>
              </a:rPr>
              <a:t>– Выбор состава для 2 играющих команд(лучшие 11 игроков)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2000" b="0" strike="noStrike" spc="-1">
                <a:latin typeface="Arial"/>
              </a:rPr>
              <a:t>– Сам матч (где 11 игроков каждой команды пинают мячик)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2000" b="0" strike="noStrike" spc="-1">
                <a:latin typeface="Arial"/>
              </a:rPr>
              <a:t>– Сохранение результатов для каждой команды(кол-во голов и т.д.)</a:t>
            </a:r>
          </a:p>
        </p:txBody>
      </p:sp>
      <p:sp>
        <p:nvSpPr>
          <p:cNvPr id="15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45341186-F618-446B-832D-DC5EF5D35D35}" type="slidenum">
              <a:rPr lang="ru-R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16000" indent="-216000">
              <a:lnSpc>
                <a:spcPct val="100000"/>
              </a:lnSpc>
            </a:pPr>
            <a:r>
              <a:rPr lang="ru-RU" sz="2000" b="0" strike="noStrike" spc="-1">
                <a:latin typeface="Arial"/>
              </a:rPr>
              <a:t>Основная часть. Физика симулятора.</a:t>
            </a:r>
          </a:p>
          <a:p>
            <a:pPr marL="216000" indent="-216000">
              <a:lnSpc>
                <a:spcPct val="100000"/>
              </a:lnSpc>
            </a:pPr>
            <a:r>
              <a:rPr lang="ru-RU" sz="2000" b="0" strike="noStrike" spc="-1">
                <a:latin typeface="Arial"/>
              </a:rPr>
              <a:t>Начать я хочу со скрытой для пользователя части программы – физика симуляции 1 матча.</a:t>
            </a:r>
          </a:p>
          <a:p>
            <a:pPr marL="216000" indent="-216000">
              <a:lnSpc>
                <a:spcPct val="100000"/>
              </a:lnSpc>
            </a:pPr>
            <a:r>
              <a:rPr lang="ru-RU" sz="2000" b="0" strike="noStrike" spc="-1">
                <a:latin typeface="Arial"/>
              </a:rPr>
              <a:t>Весь процесс делиться на 3 части.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2000" b="0" strike="noStrike" spc="-1">
                <a:latin typeface="Arial"/>
              </a:rPr>
              <a:t>– Выбор состава для 2 играющих команд(лучшие 11 игроков)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2000" b="0" strike="noStrike" spc="-1">
                <a:latin typeface="Arial"/>
              </a:rPr>
              <a:t>– Сам матч (где 11 игроков каждой команды пинают мячик)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2000" b="0" strike="noStrike" spc="-1">
                <a:latin typeface="Arial"/>
              </a:rPr>
              <a:t>– Сохранение результатов для каждой команды(кол-во голов и т.д.)</a:t>
            </a:r>
          </a:p>
          <a:p>
            <a:pPr>
              <a:lnSpc>
                <a:spcPct val="100000"/>
              </a:lnSpc>
            </a:pPr>
            <a:endParaRPr lang="ru-RU" sz="2000" b="0" strike="noStrike" spc="-1">
              <a:latin typeface="Arial"/>
            </a:endParaRPr>
          </a:p>
        </p:txBody>
      </p:sp>
      <p:sp>
        <p:nvSpPr>
          <p:cNvPr id="15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FE2038A-D0F0-4BE2-BC36-6BA86C03DAAB}" type="slidenum">
              <a:rPr lang="ru-R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16000" indent="-216000">
              <a:lnSpc>
                <a:spcPct val="100000"/>
              </a:lnSpc>
            </a:pPr>
            <a:r>
              <a:rPr lang="ru-RU" sz="2000" b="0" strike="noStrike" spc="-1">
                <a:latin typeface="Arial"/>
              </a:rPr>
              <a:t>Основная часть. Физика симулятора.</a:t>
            </a:r>
          </a:p>
          <a:p>
            <a:pPr marL="216000" indent="-216000">
              <a:lnSpc>
                <a:spcPct val="100000"/>
              </a:lnSpc>
            </a:pPr>
            <a:r>
              <a:rPr lang="ru-RU" sz="2000" b="0" strike="noStrike" spc="-1">
                <a:latin typeface="Arial"/>
              </a:rPr>
              <a:t>Начать я хочу со скрытой для пользователя части программы – физика симуляции 1 матча.</a:t>
            </a:r>
          </a:p>
          <a:p>
            <a:pPr marL="216000" indent="-216000">
              <a:lnSpc>
                <a:spcPct val="100000"/>
              </a:lnSpc>
            </a:pPr>
            <a:r>
              <a:rPr lang="ru-RU" sz="2000" b="0" strike="noStrike" spc="-1">
                <a:latin typeface="Arial"/>
              </a:rPr>
              <a:t>Весь процесс делиться на 3 части.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2000" b="0" strike="noStrike" spc="-1">
                <a:latin typeface="Arial"/>
              </a:rPr>
              <a:t>– Выбор состава для 2 играющих команд(лучшие 11 игроков)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2000" b="0" strike="noStrike" spc="-1">
                <a:latin typeface="Arial"/>
              </a:rPr>
              <a:t>– Сам матч (где 11 игроков каждой команды пинают мячик)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2000" b="0" strike="noStrike" spc="-1">
                <a:latin typeface="Arial"/>
              </a:rPr>
              <a:t>– Сохранение результатов для каждой команды(кол-во голов и т.д.)</a:t>
            </a:r>
          </a:p>
          <a:p>
            <a:pPr>
              <a:lnSpc>
                <a:spcPct val="100000"/>
              </a:lnSpc>
            </a:pPr>
            <a:endParaRPr lang="ru-RU" sz="2000" b="0" strike="noStrike" spc="-1">
              <a:latin typeface="Arial"/>
            </a:endParaRPr>
          </a:p>
        </p:txBody>
      </p:sp>
      <p:sp>
        <p:nvSpPr>
          <p:cNvPr id="16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E0B821F-8D1D-45AB-84B0-F1BED64AA7ED}" type="slidenum">
              <a:rPr lang="ru-R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"/>
              </a:rPr>
              <a:t>Образец заголовка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49B35D58-4242-4A50-B408-F272400B6155}" type="datetime">
              <a:rPr lang="ru-RU" sz="1200" b="0" strike="noStrike" spc="-1">
                <a:solidFill>
                  <a:srgbClr val="8B8B8B"/>
                </a:solidFill>
                <a:latin typeface="Calibri"/>
              </a:rPr>
              <a:t>10.05.2020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A177AB6-BF83-4909-99EE-1764102F772D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Calibri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"/>
              </a:rPr>
              <a:t>Образец заголовка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>
                <a:solidFill>
                  <a:srgbClr val="000000"/>
                </a:solidFill>
                <a:latin typeface="Calibri"/>
              </a:rPr>
              <a:t>Образец текста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Второй уровень</a:t>
            </a: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Третий уровень</a:t>
            </a: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Четвертый уровень</a:t>
            </a: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F8E3A89F-664F-482E-A5B0-BF77FB00D881}" type="datetime">
              <a:rPr lang="ru-RU" sz="1200" b="0" strike="noStrike" spc="-1">
                <a:solidFill>
                  <a:srgbClr val="8B8B8B"/>
                </a:solidFill>
                <a:latin typeface="Calibri"/>
              </a:rPr>
              <a:t>10.05.2020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5C0ED7A-A95B-4AC2-8D07-764040EAB676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/>
          <p:cNvPicPr/>
          <p:nvPr/>
        </p:nvPicPr>
        <p:blipFill>
          <a:blip r:embed="rId2"/>
          <a:stretch/>
        </p:blipFill>
        <p:spPr>
          <a:xfrm>
            <a:off x="0" y="0"/>
            <a:ext cx="9429480" cy="7071840"/>
          </a:xfrm>
          <a:prstGeom prst="rect">
            <a:avLst/>
          </a:prstGeom>
          <a:ln>
            <a:noFill/>
          </a:ln>
        </p:spPr>
      </p:pic>
      <p:sp>
        <p:nvSpPr>
          <p:cNvPr id="89" name="TextShape 1"/>
          <p:cNvSpPr txBox="1"/>
          <p:nvPr/>
        </p:nvSpPr>
        <p:spPr>
          <a:xfrm>
            <a:off x="1357200" y="1714320"/>
            <a:ext cx="728640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/>
            <a:r>
              <a:rPr lang="ru-RU" sz="4400" spc="-1" dirty="0">
                <a:solidFill>
                  <a:srgbClr val="000000"/>
                </a:solidFill>
                <a:latin typeface="Calibri"/>
              </a:rPr>
              <a:t>Сайт. Онлайн-викторина "Ничто? Нигде? Никогда?"</a:t>
            </a:r>
            <a:endParaRPr lang="ru-RU" dirty="0"/>
          </a:p>
        </p:txBody>
      </p:sp>
      <p:sp>
        <p:nvSpPr>
          <p:cNvPr id="90" name="TextShape 2"/>
          <p:cNvSpPr txBox="1"/>
          <p:nvPr/>
        </p:nvSpPr>
        <p:spPr>
          <a:xfrm>
            <a:off x="4715032" y="4196841"/>
            <a:ext cx="4678819" cy="1232004"/>
          </a:xfrm>
          <a:prstGeom prst="rect">
            <a:avLst/>
          </a:prstGeom>
          <a:noFill/>
          <a:ln>
            <a:noFill/>
          </a:ln>
        </p:spPr>
        <p:txBody>
          <a:bodyPr anchor="t">
            <a:normAutofit/>
          </a:bodyPr>
          <a:lstStyle/>
          <a:p>
            <a:pPr algn="ctr">
              <a:spcBef>
                <a:spcPts val="400"/>
              </a:spcBef>
            </a:pPr>
            <a:r>
              <a:rPr lang="ru-RU" sz="2000" b="1" spc="-1" dirty="0">
                <a:solidFill>
                  <a:srgbClr val="000000"/>
                </a:solidFill>
                <a:latin typeface="Calibri"/>
              </a:rPr>
              <a:t>Выполнили ученики </a:t>
            </a:r>
            <a:r>
              <a:rPr lang="ru-RU" sz="2000" b="1" strike="noStrike" spc="-1" dirty="0" err="1">
                <a:solidFill>
                  <a:srgbClr val="000000"/>
                </a:solidFill>
                <a:latin typeface="Calibri"/>
              </a:rPr>
              <a:t>Яндекс.Лицея</a:t>
            </a:r>
            <a:r>
              <a:rPr lang="ru-RU" sz="2000" b="1" strike="noStrike" spc="-1" dirty="0">
                <a:solidFill>
                  <a:srgbClr val="000000"/>
                </a:solidFill>
                <a:latin typeface="Calibri"/>
              </a:rPr>
              <a:t> Борисов Святослав</a:t>
            </a:r>
            <a:r>
              <a:rPr lang="ru-RU" sz="2000" b="1" spc="-1" dirty="0">
                <a:solidFill>
                  <a:srgbClr val="000000"/>
                </a:solidFill>
                <a:latin typeface="Calibri"/>
              </a:rPr>
              <a:t> </a:t>
            </a:r>
            <a:endParaRPr lang="ru-RU" sz="2000" spc="-1">
              <a:solidFill>
                <a:srgbClr val="000000"/>
              </a:solidFill>
              <a:latin typeface="Arial"/>
            </a:endParaRPr>
          </a:p>
          <a:p>
            <a:pPr algn="ctr">
              <a:spcBef>
                <a:spcPts val="400"/>
              </a:spcBef>
            </a:pPr>
            <a:r>
              <a:rPr lang="ru-RU" sz="2000" b="1" spc="-1" dirty="0">
                <a:latin typeface="Calibri"/>
              </a:rPr>
              <a:t>Ребров Сергей</a:t>
            </a:r>
            <a:endParaRPr lang="ru-RU" sz="2000" b="1" strike="noStrike" spc="-1" dirty="0">
              <a:latin typeface="Calibri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3571920" y="6211800"/>
            <a:ext cx="214272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algn="ctr"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Саратов,</a:t>
            </a:r>
            <a:endParaRPr lang="ru-RU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pc="-1" dirty="0">
                <a:solidFill>
                  <a:srgbClr val="000000"/>
                </a:solidFill>
                <a:latin typeface="Calibri"/>
              </a:rPr>
              <a:t>2020</a:t>
            </a:r>
            <a:endParaRPr lang="ru-RU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2"/>
          <p:cNvPicPr/>
          <p:nvPr/>
        </p:nvPicPr>
        <p:blipFill>
          <a:blip r:embed="rId2"/>
          <a:stretch/>
        </p:blipFill>
        <p:spPr>
          <a:xfrm>
            <a:off x="0" y="0"/>
            <a:ext cx="9429480" cy="7071840"/>
          </a:xfrm>
          <a:prstGeom prst="rect">
            <a:avLst/>
          </a:prstGeom>
          <a:ln>
            <a:noFill/>
          </a:ln>
        </p:spPr>
      </p:pic>
      <p:sp>
        <p:nvSpPr>
          <p:cNvPr id="93" name="TextShape 1"/>
          <p:cNvSpPr txBox="1"/>
          <p:nvPr/>
        </p:nvSpPr>
        <p:spPr>
          <a:xfrm>
            <a:off x="3071880" y="285840"/>
            <a:ext cx="347148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"/>
              </a:rPr>
              <a:t>Цель проекта</a:t>
            </a:r>
          </a:p>
        </p:txBody>
      </p:sp>
      <p:sp>
        <p:nvSpPr>
          <p:cNvPr id="94" name="TextShape 2"/>
          <p:cNvSpPr txBox="1"/>
          <p:nvPr/>
        </p:nvSpPr>
        <p:spPr>
          <a:xfrm>
            <a:off x="457200" y="1600200"/>
            <a:ext cx="7543440" cy="1042560"/>
          </a:xfrm>
          <a:prstGeom prst="rect">
            <a:avLst/>
          </a:prstGeom>
          <a:noFill/>
          <a:ln>
            <a:noFill/>
          </a:ln>
        </p:spPr>
        <p:txBody>
          <a:bodyPr anchor="t">
            <a:normAutofit fontScale="77500" lnSpcReduction="20000"/>
          </a:bodyPr>
          <a:lstStyle/>
          <a:p>
            <a:pPr>
              <a:buClr>
                <a:srgbClr val="000000"/>
              </a:buClr>
              <a:buFont typeface="Arial"/>
              <a:buChar char="•"/>
            </a:pPr>
            <a:r>
              <a:rPr lang="ru-RU" sz="3200" spc="-1" dirty="0">
                <a:ea typeface="+mn-lt"/>
                <a:cs typeface="+mn-lt"/>
              </a:rPr>
              <a:t>1) </a:t>
            </a:r>
            <a:r>
              <a:rPr lang="ru-RU" sz="3200" b="0" strike="noStrike" spc="-1" dirty="0">
                <a:ea typeface="+mn-lt"/>
                <a:cs typeface="+mn-lt"/>
              </a:rPr>
              <a:t>Познакомиться с</a:t>
            </a:r>
            <a:r>
              <a:rPr lang="ru-RU" sz="3200" spc="-1" dirty="0">
                <a:ea typeface="+mn-lt"/>
                <a:cs typeface="+mn-lt"/>
              </a:rPr>
              <a:t> </a:t>
            </a:r>
            <a:r>
              <a:rPr lang="ru-RU" sz="3200" spc="-1" dirty="0" err="1">
                <a:ea typeface="+mn-lt"/>
                <a:cs typeface="+mn-lt"/>
              </a:rPr>
              <a:t>микрофреймворком</a:t>
            </a:r>
            <a:r>
              <a:rPr lang="ru-RU" sz="3200" spc="-1" dirty="0">
                <a:ea typeface="+mn-lt"/>
                <a:cs typeface="+mn-lt"/>
              </a:rPr>
              <a:t> </a:t>
            </a:r>
            <a:r>
              <a:rPr lang="ru-RU" sz="3200" spc="-1" dirty="0" err="1">
                <a:ea typeface="+mn-lt"/>
                <a:cs typeface="+mn-lt"/>
              </a:rPr>
              <a:t>Flask</a:t>
            </a:r>
            <a:r>
              <a:rPr lang="ru-RU" sz="3200" spc="-1" dirty="0">
                <a:ea typeface="+mn-lt"/>
                <a:cs typeface="+mn-lt"/>
              </a:rPr>
              <a:t> и API.</a:t>
            </a:r>
          </a:p>
          <a:p>
            <a:pPr>
              <a:buClr>
                <a:srgbClr val="000000"/>
              </a:buClr>
              <a:buFont typeface="Arial"/>
              <a:buChar char="•"/>
            </a:pPr>
            <a:r>
              <a:rPr lang="ru-RU" sz="3200" spc="-1" dirty="0">
                <a:ea typeface="+mn-lt"/>
                <a:cs typeface="+mn-lt"/>
              </a:rPr>
              <a:t>2</a:t>
            </a:r>
            <a:r>
              <a:rPr lang="ru-RU" sz="3200" b="0" strike="noStrike" spc="-1" dirty="0">
                <a:ea typeface="+mn-lt"/>
                <a:cs typeface="+mn-lt"/>
              </a:rPr>
              <a:t>)</a:t>
            </a:r>
            <a:r>
              <a:rPr lang="ru-RU" sz="3200" spc="-1" dirty="0">
                <a:ea typeface="+mn-lt"/>
                <a:cs typeface="+mn-lt"/>
              </a:rPr>
              <a:t> Создать свой сайт и запустить его в интернет.</a:t>
            </a:r>
          </a:p>
          <a:p>
            <a:pPr marL="342900" indent="-342265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2857320" y="3429000"/>
            <a:ext cx="4214520" cy="76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 dirty="0">
                <a:solidFill>
                  <a:srgbClr val="000000"/>
                </a:solidFill>
                <a:latin typeface="Calibri"/>
              </a:rPr>
              <a:t>Задача проекта</a:t>
            </a:r>
            <a:endParaRPr lang="ru-RU" sz="4400" b="0" strike="noStrike" spc="-1" dirty="0">
              <a:latin typeface="Arial"/>
            </a:endParaRPr>
          </a:p>
        </p:txBody>
      </p:sp>
      <p:sp>
        <p:nvSpPr>
          <p:cNvPr id="96" name="CustomShape 4"/>
          <p:cNvSpPr/>
          <p:nvPr/>
        </p:nvSpPr>
        <p:spPr>
          <a:xfrm>
            <a:off x="571320" y="4411109"/>
            <a:ext cx="7786440" cy="15717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>
              <a:buClr>
                <a:srgbClr val="000000"/>
              </a:buClr>
              <a:buFont typeface="Arial"/>
              <a:buChar char="•"/>
            </a:pPr>
            <a:r>
              <a:rPr lang="ru-RU" sz="2400" spc="-1" dirty="0">
                <a:ea typeface="+mn-lt"/>
                <a:cs typeface="+mn-lt"/>
              </a:rPr>
              <a:t>1) </a:t>
            </a:r>
            <a:r>
              <a:rPr lang="ru-RU" sz="2400" b="0" strike="noStrike" spc="-1" dirty="0">
                <a:ea typeface="+mn-lt"/>
                <a:cs typeface="+mn-lt"/>
              </a:rPr>
              <a:t>Использовать знания, полученные </a:t>
            </a:r>
            <a:r>
              <a:rPr lang="ru-RU" sz="2400" spc="-1" dirty="0">
                <a:ea typeface="+mn-lt"/>
                <a:cs typeface="+mn-lt"/>
              </a:rPr>
              <a:t>в </a:t>
            </a:r>
            <a:r>
              <a:rPr lang="ru-RU" sz="2400" spc="-1" dirty="0" err="1">
                <a:ea typeface="+mn-lt"/>
                <a:cs typeface="+mn-lt"/>
              </a:rPr>
              <a:t>Яндекс</a:t>
            </a:r>
            <a:r>
              <a:rPr lang="ru-RU" sz="2400" b="0" strike="noStrike" spc="-1" dirty="0" err="1">
                <a:ea typeface="+mn-lt"/>
                <a:cs typeface="+mn-lt"/>
              </a:rPr>
              <a:t>.Лицее</a:t>
            </a:r>
            <a:r>
              <a:rPr lang="ru-RU" sz="2400" b="0" strike="noStrike" spc="-1" dirty="0">
                <a:ea typeface="+mn-lt"/>
                <a:cs typeface="+mn-lt"/>
              </a:rPr>
              <a:t>.</a:t>
            </a:r>
            <a:endParaRPr lang="ru-RU" sz="2400" spc="-1" dirty="0">
              <a:ea typeface="+mn-lt"/>
              <a:cs typeface="+mn-lt"/>
            </a:endParaRPr>
          </a:p>
          <a:p>
            <a:pPr>
              <a:buClr>
                <a:srgbClr val="000000"/>
              </a:buClr>
              <a:buFont typeface="Arial"/>
              <a:buChar char="•"/>
            </a:pPr>
            <a:r>
              <a:rPr lang="ru-RU" sz="2400" spc="-1" dirty="0">
                <a:ea typeface="+mn-lt"/>
                <a:cs typeface="+mn-lt"/>
              </a:rPr>
              <a:t>2) Создать собственное API.</a:t>
            </a:r>
          </a:p>
          <a:p>
            <a:pPr>
              <a:buClr>
                <a:srgbClr val="000000"/>
              </a:buClr>
              <a:buFont typeface="Arial"/>
              <a:buChar char="•"/>
            </a:pPr>
            <a:r>
              <a:rPr lang="ru-RU" sz="2400" spc="-1" dirty="0">
                <a:ea typeface="+mn-lt"/>
                <a:cs typeface="+mn-lt"/>
              </a:rPr>
              <a:t>3) Реализовать бота VK.</a:t>
            </a:r>
          </a:p>
          <a:p>
            <a:pPr marL="262890" indent="-26289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ru-RU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2"/>
          <p:cNvPicPr/>
          <p:nvPr/>
        </p:nvPicPr>
        <p:blipFill>
          <a:blip r:embed="rId3"/>
          <a:stretch/>
        </p:blipFill>
        <p:spPr>
          <a:xfrm>
            <a:off x="0" y="0"/>
            <a:ext cx="9429480" cy="7071840"/>
          </a:xfrm>
          <a:prstGeom prst="rect">
            <a:avLst/>
          </a:prstGeom>
          <a:ln>
            <a:noFill/>
          </a:ln>
        </p:spPr>
      </p:pic>
      <p:sp>
        <p:nvSpPr>
          <p:cNvPr id="98" name="TextShape 1"/>
          <p:cNvSpPr txBox="1"/>
          <p:nvPr/>
        </p:nvSpPr>
        <p:spPr>
          <a:xfrm>
            <a:off x="457200" y="274680"/>
            <a:ext cx="7972200" cy="5821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81000" lnSpcReduction="20000"/>
          </a:bodyPr>
          <a:lstStyle/>
          <a:p>
            <a:pPr algn="ctr"/>
            <a:r>
              <a:rPr lang="ru-RU" sz="4400" spc="-1" dirty="0">
                <a:solidFill>
                  <a:srgbClr val="000000"/>
                </a:solidFill>
                <a:latin typeface="Calibri"/>
              </a:rPr>
              <a:t>Основная часть. Сайт.</a:t>
            </a:r>
            <a:endParaRPr lang="ru-RU" sz="4400" spc="-1" dirty="0">
              <a:latin typeface="Calibri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457200" y="1071720"/>
            <a:ext cx="8400600" cy="5785920"/>
          </a:xfrm>
          <a:prstGeom prst="rect">
            <a:avLst/>
          </a:prstGeom>
          <a:noFill/>
          <a:ln>
            <a:noFill/>
          </a:ln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ru-RU" sz="2600" spc="-1">
                <a:ea typeface="+mn-lt"/>
                <a:cs typeface="+mn-lt"/>
              </a:rPr>
              <a:t>Сайт:</a:t>
            </a:r>
            <a:endParaRPr lang="ru-RU"/>
          </a:p>
          <a:p>
            <a:pPr>
              <a:buClr>
                <a:srgbClr val="000000"/>
              </a:buClr>
            </a:pPr>
            <a:r>
              <a:rPr lang="ru-RU" sz="2600" spc="-1">
                <a:ea typeface="+mn-lt"/>
                <a:cs typeface="+mn-lt"/>
              </a:rPr>
              <a:t>      1) Страница новостей</a:t>
            </a:r>
            <a:endParaRPr lang="ru-RU" sz="2600" b="0" strike="noStrike" spc="-1">
              <a:ea typeface="+mn-lt"/>
              <a:cs typeface="+mn-lt"/>
            </a:endParaRPr>
          </a:p>
          <a:p>
            <a:pPr>
              <a:buClr>
                <a:srgbClr val="000000"/>
              </a:buClr>
            </a:pPr>
            <a:r>
              <a:rPr lang="ru-RU" sz="2600" spc="-1">
                <a:ea typeface="+mn-lt"/>
                <a:cs typeface="+mn-lt"/>
              </a:rPr>
              <a:t>      2) Страница рейтинга</a:t>
            </a:r>
            <a:endParaRPr lang="ru-RU" sz="2600" b="0" strike="noStrike" spc="-1">
              <a:ea typeface="+mn-lt"/>
              <a:cs typeface="+mn-lt"/>
            </a:endParaRPr>
          </a:p>
          <a:p>
            <a:pPr>
              <a:buClr>
                <a:srgbClr val="000000"/>
              </a:buClr>
            </a:pPr>
            <a:r>
              <a:rPr lang="ru-RU" sz="2600" spc="-1">
                <a:ea typeface="+mn-lt"/>
                <a:cs typeface="+mn-lt"/>
              </a:rPr>
              <a:t>      3) Страница профиля игрока (Последние игры</a:t>
            </a:r>
            <a:r>
              <a:rPr lang="ru-RU" sz="2600" b="0" strike="noStrike" spc="-1">
                <a:ea typeface="+mn-lt"/>
                <a:cs typeface="+mn-lt"/>
              </a:rPr>
              <a:t>, </a:t>
            </a:r>
            <a:r>
              <a:rPr lang="ru-RU" sz="2600" spc="-1">
                <a:ea typeface="+mn-lt"/>
                <a:cs typeface="+mn-lt"/>
              </a:rPr>
              <a:t>Информация о игроке</a:t>
            </a:r>
            <a:r>
              <a:rPr lang="ru-RU" sz="2600" b="0" strike="noStrike" spc="-1">
                <a:ea typeface="+mn-lt"/>
                <a:cs typeface="+mn-lt"/>
              </a:rPr>
              <a:t>, </a:t>
            </a:r>
            <a:r>
              <a:rPr lang="ru-RU" sz="2600" spc="-1">
                <a:ea typeface="+mn-lt"/>
                <a:cs typeface="+mn-lt"/>
              </a:rPr>
              <a:t>Аватар)</a:t>
            </a:r>
          </a:p>
          <a:p>
            <a:pPr>
              <a:buClr>
                <a:srgbClr val="000000"/>
              </a:buClr>
            </a:pPr>
            <a:r>
              <a:rPr lang="ru-RU" sz="2600" spc="-1">
                <a:ea typeface="+mn-lt"/>
                <a:cs typeface="+mn-lt"/>
              </a:rPr>
              <a:t>           - Добавить вопрос</a:t>
            </a:r>
          </a:p>
          <a:p>
            <a:pPr>
              <a:buClr>
                <a:srgbClr val="000000"/>
              </a:buClr>
            </a:pPr>
            <a:r>
              <a:rPr lang="ru-RU" sz="2600" spc="-1">
                <a:ea typeface="+mn-lt"/>
                <a:cs typeface="+mn-lt"/>
              </a:rPr>
              <a:t>           - Одобрить вопрос (для админа)</a:t>
            </a:r>
          </a:p>
          <a:p>
            <a:pPr>
              <a:buClr>
                <a:srgbClr val="000000"/>
              </a:buClr>
            </a:pPr>
            <a:r>
              <a:rPr lang="ru-RU" sz="2600" spc="-1">
                <a:ea typeface="+mn-lt"/>
                <a:cs typeface="+mn-lt"/>
              </a:rPr>
              <a:t>      4) Страница Играть</a:t>
            </a:r>
            <a:endParaRPr lang="ru-RU" sz="2600" b="0" strike="noStrike" spc="-1">
              <a:ea typeface="+mn-lt"/>
              <a:cs typeface="+mn-lt"/>
            </a:endParaRPr>
          </a:p>
          <a:p>
            <a:pPr>
              <a:buClr>
                <a:srgbClr val="000000"/>
              </a:buClr>
            </a:pPr>
            <a:r>
              <a:rPr lang="ru-RU" sz="2600" spc="-1">
                <a:ea typeface="+mn-lt"/>
                <a:cs typeface="+mn-lt"/>
              </a:rPr>
              <a:t>            - Выбор Категории</a:t>
            </a:r>
            <a:endParaRPr lang="ru-RU" sz="2600" b="0" strike="noStrike" spc="-1">
              <a:ea typeface="+mn-lt"/>
              <a:cs typeface="+mn-lt"/>
            </a:endParaRPr>
          </a:p>
          <a:p>
            <a:pPr>
              <a:buClr>
                <a:srgbClr val="000000"/>
              </a:buClr>
            </a:pPr>
            <a:r>
              <a:rPr lang="ru-RU" sz="2600" spc="-1">
                <a:ea typeface="+mn-lt"/>
                <a:cs typeface="+mn-lt"/>
              </a:rPr>
              <a:t>            - Выбрать сложность </a:t>
            </a:r>
            <a:r>
              <a:rPr lang="ru-RU" sz="2600" b="0" strike="noStrike" spc="-1">
                <a:ea typeface="+mn-lt"/>
                <a:cs typeface="+mn-lt"/>
              </a:rPr>
              <a:t>и </a:t>
            </a:r>
            <a:r>
              <a:rPr lang="ru-RU" sz="2600" spc="-1">
                <a:ea typeface="+mn-lt"/>
                <a:cs typeface="+mn-lt"/>
              </a:rPr>
              <a:t>тип</a:t>
            </a:r>
            <a:endParaRPr lang="ru-RU" sz="2600" b="0" strike="noStrike" spc="-1">
              <a:ea typeface="+mn-lt"/>
              <a:cs typeface="+mn-lt"/>
            </a:endParaRPr>
          </a:p>
          <a:p>
            <a:pPr>
              <a:buClr>
                <a:srgbClr val="000000"/>
              </a:buClr>
            </a:pPr>
            <a:r>
              <a:rPr lang="ru-RU" sz="2600" spc="-1">
                <a:ea typeface="+mn-lt"/>
                <a:cs typeface="+mn-lt"/>
              </a:rPr>
              <a:t>            - Играть (Категория Угадай Город использует API </a:t>
            </a:r>
            <a:r>
              <a:rPr lang="ru-RU" sz="2600" spc="-1" err="1">
                <a:ea typeface="+mn-lt"/>
                <a:cs typeface="+mn-lt"/>
              </a:rPr>
              <a:t>Яндекс</a:t>
            </a:r>
            <a:r>
              <a:rPr lang="ru-RU" sz="2600" b="0" strike="noStrike" spc="-1" err="1">
                <a:ea typeface="+mn-lt"/>
                <a:cs typeface="+mn-lt"/>
              </a:rPr>
              <a:t>.</a:t>
            </a:r>
            <a:r>
              <a:rPr lang="ru-RU" sz="2600" spc="-1" err="1">
                <a:ea typeface="+mn-lt"/>
                <a:cs typeface="+mn-lt"/>
              </a:rPr>
              <a:t>Карт</a:t>
            </a:r>
            <a:r>
              <a:rPr lang="ru-RU" sz="2600" spc="-1">
                <a:ea typeface="+mn-lt"/>
                <a:cs typeface="+mn-lt"/>
              </a:rPr>
              <a:t>)</a:t>
            </a:r>
            <a:endParaRPr lang="ru-RU" sz="2600" b="0" strike="noStrike" spc="-1">
              <a:ea typeface="+mn-lt"/>
              <a:cs typeface="+mn-lt"/>
            </a:endParaRPr>
          </a:p>
          <a:p>
            <a:pPr marL="342900" indent="-342265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ru-RU"/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ru-RU" sz="26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2"/>
          <p:cNvPicPr/>
          <p:nvPr/>
        </p:nvPicPr>
        <p:blipFill>
          <a:blip r:embed="rId3"/>
          <a:stretch/>
        </p:blipFill>
        <p:spPr>
          <a:xfrm>
            <a:off x="0" y="0"/>
            <a:ext cx="9429480" cy="7071840"/>
          </a:xfrm>
          <a:prstGeom prst="rect">
            <a:avLst/>
          </a:prstGeom>
          <a:ln>
            <a:noFill/>
          </a:ln>
        </p:spPr>
      </p:pic>
      <p:sp>
        <p:nvSpPr>
          <p:cNvPr id="10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7500"/>
          </a:bodyPr>
          <a:lstStyle/>
          <a:p>
            <a:pPr algn="ctr"/>
            <a:r>
              <a:rPr lang="ru-RU" sz="4400" b="0" strike="noStrike" spc="-1" dirty="0">
                <a:solidFill>
                  <a:srgbClr val="000000"/>
                </a:solidFill>
                <a:latin typeface="Calibri"/>
              </a:rPr>
              <a:t>Основная часть. </a:t>
            </a:r>
            <a:r>
              <a:rPr lang="ru-RU" sz="4400" spc="-1" dirty="0">
                <a:solidFill>
                  <a:srgbClr val="000000"/>
                </a:solidFill>
                <a:latin typeface="Calibri"/>
              </a:rPr>
              <a:t>Бот VK</a:t>
            </a:r>
            <a:r>
              <a:rPr lang="ru-RU" sz="4400" b="0" strike="noStrike" spc="-1" dirty="0">
                <a:solidFill>
                  <a:srgbClr val="000000"/>
                </a:solidFill>
                <a:latin typeface="Calibri"/>
              </a:rPr>
              <a:t>.</a:t>
            </a:r>
          </a:p>
        </p:txBody>
      </p:sp>
      <p:sp>
        <p:nvSpPr>
          <p:cNvPr id="102" name="TextShape 2"/>
          <p:cNvSpPr txBox="1"/>
          <p:nvPr/>
        </p:nvSpPr>
        <p:spPr>
          <a:xfrm>
            <a:off x="598155" y="1600200"/>
            <a:ext cx="8545485" cy="4525560"/>
          </a:xfrm>
          <a:prstGeom prst="rect">
            <a:avLst/>
          </a:prstGeom>
          <a:noFill/>
          <a:ln>
            <a:noFill/>
          </a:ln>
        </p:spPr>
        <p:txBody>
          <a:bodyPr anchor="t">
            <a:normAutofit/>
          </a:bodyPr>
          <a:lstStyle/>
          <a:p>
            <a:pPr>
              <a:buClr>
                <a:srgbClr val="000000"/>
              </a:buClr>
            </a:pPr>
            <a:r>
              <a:rPr lang="ru-RU" sz="3200" spc="-1" dirty="0">
                <a:ea typeface="+mn-lt"/>
                <a:cs typeface="+mn-lt"/>
              </a:rPr>
              <a:t>Бот VK:</a:t>
            </a:r>
            <a:endParaRPr lang="ru-RU"/>
          </a:p>
          <a:p>
            <a:pPr>
              <a:buClr>
                <a:srgbClr val="000000"/>
              </a:buClr>
            </a:pPr>
            <a:r>
              <a:rPr lang="ru-RU" sz="3200" spc="-1" dirty="0">
                <a:ea typeface="+mn-lt"/>
                <a:cs typeface="+mn-lt"/>
              </a:rPr>
              <a:t>      </a:t>
            </a:r>
            <a:r>
              <a:rPr lang="ru-RU" sz="3200" b="0" strike="noStrike" spc="-1" dirty="0">
                <a:ea typeface="+mn-lt"/>
                <a:cs typeface="+mn-lt"/>
              </a:rPr>
              <a:t>1</a:t>
            </a:r>
            <a:r>
              <a:rPr lang="ru-RU" sz="3200" spc="-1" dirty="0">
                <a:ea typeface="+mn-lt"/>
                <a:cs typeface="+mn-lt"/>
              </a:rPr>
              <a:t>) Рейтинг общий и личный</a:t>
            </a:r>
          </a:p>
          <a:p>
            <a:pPr>
              <a:buClr>
                <a:srgbClr val="000000"/>
              </a:buClr>
            </a:pPr>
            <a:r>
              <a:rPr lang="ru-RU" sz="3200" spc="-1" dirty="0">
                <a:ea typeface="+mn-lt"/>
                <a:cs typeface="+mn-lt"/>
              </a:rPr>
              <a:t>      2) Игра-викторина с использованием собственного API </a:t>
            </a:r>
            <a:endParaRPr lang="ru-RU" sz="3200" b="0" strike="noStrike" spc="-1" dirty="0">
              <a:ea typeface="+mn-lt"/>
              <a:cs typeface="+mn-lt"/>
            </a:endParaRPr>
          </a:p>
          <a:p>
            <a:pPr marL="342900" indent="-342265" algn="ctr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icture 2"/>
          <p:cNvPicPr/>
          <p:nvPr/>
        </p:nvPicPr>
        <p:blipFill>
          <a:blip r:embed="rId3"/>
          <a:stretch/>
        </p:blipFill>
        <p:spPr>
          <a:xfrm>
            <a:off x="0" y="0"/>
            <a:ext cx="9429480" cy="7071840"/>
          </a:xfrm>
          <a:prstGeom prst="rect">
            <a:avLst/>
          </a:prstGeom>
          <a:ln>
            <a:noFill/>
          </a:ln>
        </p:spPr>
      </p:pic>
      <p:sp>
        <p:nvSpPr>
          <p:cNvPr id="105" name="TextShape 1"/>
          <p:cNvSpPr txBox="1"/>
          <p:nvPr/>
        </p:nvSpPr>
        <p:spPr>
          <a:xfrm>
            <a:off x="571320" y="2858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7500"/>
          </a:bodyPr>
          <a:lstStyle/>
          <a:p>
            <a:pPr algn="ctr">
              <a:lnSpc>
                <a:spcPct val="100000"/>
              </a:lnSpc>
            </a:pPr>
            <a:r>
              <a:rPr lang="ru-RU" sz="4400" spc="-1" dirty="0">
                <a:solidFill>
                  <a:srgbClr val="000000"/>
                </a:solidFill>
                <a:latin typeface="Calibri"/>
              </a:rPr>
              <a:t>Вывод</a:t>
            </a:r>
            <a:endParaRPr lang="ru-RU" sz="4400" spc="-1" dirty="0">
              <a:latin typeface="Calibri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500040" y="1571760"/>
            <a:ext cx="8400600" cy="4525560"/>
          </a:xfrm>
          <a:prstGeom prst="rect">
            <a:avLst/>
          </a:prstGeom>
          <a:noFill/>
          <a:ln>
            <a:noFill/>
          </a:ln>
        </p:spPr>
        <p:txBody>
          <a:bodyPr anchor="t">
            <a:normAutofit/>
          </a:bodyPr>
          <a:lstStyle/>
          <a:p>
            <a:pPr>
              <a:buClr>
                <a:srgbClr val="000000"/>
              </a:buClr>
            </a:pPr>
            <a:r>
              <a:rPr lang="ru-RU" sz="2400" b="0" strike="noStrike" spc="-1" dirty="0">
                <a:ea typeface="+mn-lt"/>
                <a:cs typeface="+mn-lt"/>
              </a:rPr>
              <a:t>1)</a:t>
            </a:r>
            <a:r>
              <a:rPr lang="ru-RU" sz="2400" spc="-1" dirty="0">
                <a:ea typeface="+mn-lt"/>
                <a:cs typeface="+mn-lt"/>
              </a:rPr>
              <a:t> Совершена большая работа по  </a:t>
            </a:r>
            <a:r>
              <a:rPr lang="ru-RU" sz="2400" spc="-1" dirty="0" err="1">
                <a:ea typeface="+mn-lt"/>
                <a:cs typeface="+mn-lt"/>
              </a:rPr>
              <a:t>frontend</a:t>
            </a:r>
            <a:r>
              <a:rPr lang="ru-RU" sz="2400" b="0" strike="noStrike" spc="-1" dirty="0">
                <a:ea typeface="+mn-lt"/>
                <a:cs typeface="+mn-lt"/>
              </a:rPr>
              <a:t>, </a:t>
            </a:r>
            <a:r>
              <a:rPr lang="ru-RU" sz="2400" spc="-1" dirty="0">
                <a:ea typeface="+mn-lt"/>
                <a:cs typeface="+mn-lt"/>
              </a:rPr>
              <a:t>так и по </a:t>
            </a:r>
            <a:r>
              <a:rPr lang="ru-RU" sz="2400" spc="-1" dirty="0" err="1">
                <a:ea typeface="+mn-lt"/>
                <a:cs typeface="+mn-lt"/>
              </a:rPr>
              <a:t>backend</a:t>
            </a:r>
            <a:r>
              <a:rPr lang="ru-RU" sz="2400" spc="-1" dirty="0">
                <a:ea typeface="+mn-lt"/>
                <a:cs typeface="+mn-lt"/>
              </a:rPr>
              <a:t> сайта. </a:t>
            </a:r>
            <a:endParaRPr lang="ru-RU" sz="2400" dirty="0"/>
          </a:p>
          <a:p>
            <a:pPr>
              <a:buClr>
                <a:srgbClr val="000000"/>
              </a:buClr>
            </a:pPr>
            <a:r>
              <a:rPr lang="ru-RU" sz="2400" spc="-1" dirty="0">
                <a:ea typeface="+mn-lt"/>
                <a:cs typeface="+mn-lt"/>
              </a:rPr>
              <a:t>2) Реализован бот VK</a:t>
            </a:r>
            <a:r>
              <a:rPr lang="ru-RU" sz="2400" b="0" strike="noStrike" spc="-1" dirty="0">
                <a:ea typeface="+mn-lt"/>
                <a:cs typeface="+mn-lt"/>
              </a:rPr>
              <a:t>, </a:t>
            </a:r>
            <a:r>
              <a:rPr lang="ru-RU" sz="2400" spc="-1" dirty="0">
                <a:ea typeface="+mn-lt"/>
                <a:cs typeface="+mn-lt"/>
              </a:rPr>
              <a:t>а также собственное API.</a:t>
            </a:r>
          </a:p>
          <a:p>
            <a:pPr>
              <a:buClr>
                <a:srgbClr val="000000"/>
              </a:buClr>
            </a:pPr>
            <a:r>
              <a:rPr lang="ru-RU" sz="2400" spc="-1" dirty="0">
                <a:ea typeface="+mn-lt"/>
                <a:cs typeface="+mn-lt"/>
              </a:rPr>
              <a:t>3</a:t>
            </a:r>
            <a:r>
              <a:rPr lang="ru-RU" sz="2400" b="0" strike="noStrike" spc="-1" dirty="0">
                <a:ea typeface="+mn-lt"/>
                <a:cs typeface="+mn-lt"/>
              </a:rPr>
              <a:t>)</a:t>
            </a:r>
            <a:r>
              <a:rPr lang="ru-RU" sz="2400" spc="-1" dirty="0">
                <a:ea typeface="+mn-lt"/>
                <a:cs typeface="+mn-lt"/>
              </a:rPr>
              <a:t> Сайт имеет потенциал занять высокие места в поиске браузеров.</a:t>
            </a:r>
            <a:endParaRPr lang="ru-RU" sz="2400" b="0" strike="noStrike" spc="-1" dirty="0">
              <a:ea typeface="+mn-lt"/>
              <a:cs typeface="+mn-lt"/>
            </a:endParaRPr>
          </a:p>
          <a:p>
            <a:pPr marL="342900" indent="-342265" algn="ctr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2"/>
          <p:cNvPicPr/>
          <p:nvPr/>
        </p:nvPicPr>
        <p:blipFill>
          <a:blip r:embed="rId3"/>
          <a:stretch/>
        </p:blipFill>
        <p:spPr>
          <a:xfrm>
            <a:off x="0" y="0"/>
            <a:ext cx="9429480" cy="7071840"/>
          </a:xfrm>
          <a:prstGeom prst="rect">
            <a:avLst/>
          </a:prstGeom>
          <a:ln>
            <a:noFill/>
          </a:ln>
        </p:spPr>
      </p:pic>
      <p:sp>
        <p:nvSpPr>
          <p:cNvPr id="10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0000" lnSpcReduction="20000"/>
          </a:bodyPr>
          <a:lstStyle/>
          <a:p>
            <a:pPr algn="ctr"/>
            <a:r>
              <a:rPr lang="ru-RU" sz="4400" spc="-1" dirty="0">
                <a:latin typeface="Calibri"/>
                <a:ea typeface="+mn-lt"/>
                <a:cs typeface="+mn-lt"/>
              </a:rPr>
              <a:t>Что было придумано, но не было реализовано:</a:t>
            </a:r>
            <a:endParaRPr lang="ru-RU" dirty="0">
              <a:latin typeface="Calibri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5143680" y="1600200"/>
            <a:ext cx="3999960" cy="4525560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 marL="342900" indent="-342265" algn="ctr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806216-1958-4F19-BDC4-CFE7A8BA2E21}"/>
              </a:ext>
            </a:extLst>
          </p:cNvPr>
          <p:cNvSpPr txBox="1"/>
          <p:nvPr/>
        </p:nvSpPr>
        <p:spPr>
          <a:xfrm>
            <a:off x="-103584" y="1601986"/>
            <a:ext cx="900291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ea typeface="+mn-lt"/>
                <a:cs typeface="+mn-lt"/>
              </a:rPr>
              <a:t>     </a:t>
            </a:r>
            <a:r>
              <a:rPr lang="ru-RU" sz="2400" dirty="0">
                <a:ea typeface="+mn-lt"/>
                <a:cs typeface="+mn-lt"/>
              </a:rPr>
              <a:t>      1) Увеличить количество категорий и вопросов.</a:t>
            </a:r>
          </a:p>
          <a:p>
            <a:r>
              <a:rPr lang="ru-RU" sz="2400" dirty="0">
                <a:ea typeface="+mn-lt"/>
                <a:cs typeface="+mn-lt"/>
              </a:rPr>
              <a:t>          2) Расширить функционал сайта, добавив новые игры.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</TotalTime>
  <Words>1152</Words>
  <Application>Microsoft Office PowerPoint</Application>
  <PresentationFormat>Экран (4:3)</PresentationFormat>
  <Paragraphs>134</Paragraphs>
  <Slides>6</Slides>
  <Notes>4</Notes>
  <HiddenSlides>0</HiddenSlide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6</vt:i4>
      </vt:variant>
    </vt:vector>
  </HeadingPairs>
  <TitlesOfParts>
    <vt:vector size="8" baseType="lpstr"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Krokoz™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по теме: «Нефть и продукты переработки нефти»</dc:title>
  <dc:subject/>
  <dc:creator>s_v_b</dc:creator>
  <dc:description/>
  <cp:lastModifiedBy/>
  <cp:revision>52</cp:revision>
  <dcterms:created xsi:type="dcterms:W3CDTF">2019-11-08T13:01:20Z</dcterms:created>
  <dcterms:modified xsi:type="dcterms:W3CDTF">2020-05-11T06:38:53Z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Krokoz™ Inc.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13</vt:i4>
  </property>
  <property fmtid="{D5CDD505-2E9C-101B-9397-08002B2CF9AE}" pid="9" name="PresentationFormat">
    <vt:lpwstr>Экран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17</vt:i4>
  </property>
</Properties>
</file>