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104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9638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44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algn="r" defTabSz="825500">
              <a:lnSpc>
                <a:spcPct val="100000"/>
              </a:lnSpc>
              <a:spcBef>
                <a:spcPts val="0"/>
              </a:spcBef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8" y="2899492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604528"/>
            <a:ext cx="21971000" cy="190500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825500">
              <a:lnSpc>
                <a:spcPct val="100000"/>
              </a:lnSpc>
              <a:spcBef>
                <a:spcPts val="0"/>
              </a:spcBef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eg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740627569_2880x1920.jpeg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996267730_2880x1920.jpeg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e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e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825500">
              <a:lnSpc>
                <a:spcPct val="100000"/>
              </a:lnSpc>
              <a:spcBef>
                <a:spcPts val="0"/>
              </a:spcBef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eg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3139428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 numCol="2" spcCol="1098550"/>
          <a:lstStyle>
            <a:lvl1pPr marL="609600" indent="-609600">
              <a:buSzPct val="123000"/>
              <a:buChar char="•"/>
            </a:lvl1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>
            <a:lvl1pPr marL="609600" indent="-609600">
              <a:buSzPct val="123000"/>
              <a:buChar char="•"/>
            </a:lvl1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17931575_1991x1322.jpeg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spcBef>
                <a:spcPts val="1800"/>
              </a:spcBef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82797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2pPr marL="1219200" indent="-609600">
              <a:buSzPct val="123000"/>
              <a:buChar char="•"/>
            </a:lvl2pPr>
            <a:lvl3pPr marL="1828800" indent="-609600">
              <a:buSzPct val="123000"/>
              <a:buChar char="•"/>
            </a:lvl3pPr>
            <a:lvl4pPr marL="2438400" indent="-609600">
              <a:buSzPct val="123000"/>
              <a:buChar char="•"/>
            </a:lvl4pPr>
            <a:lvl5pPr marL="3048000" indent="-609600">
              <a:buSzPct val="123000"/>
              <a:buChar char="•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400" dirty="0"/>
              <a:t>by Olga M. and Svyatoslav P. </a:t>
            </a:r>
            <a:endParaRPr sz="5400" dirty="0"/>
          </a:p>
        </p:txBody>
      </p:sp>
      <p:sp>
        <p:nvSpPr>
          <p:cNvPr id="152" name="Google Shape;86;p1"/>
          <p:cNvSpPr txBox="1">
            <a:spLocks noGrp="1"/>
          </p:cNvSpPr>
          <p:nvPr>
            <p:ph type="ctrTitle"/>
          </p:nvPr>
        </p:nvSpPr>
        <p:spPr>
          <a:xfrm>
            <a:off x="1206500" y="3270353"/>
            <a:ext cx="21971004" cy="344134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14200" dirty="0"/>
              <a:t>Graduation Project</a:t>
            </a:r>
            <a:endParaRPr sz="14200" dirty="0"/>
          </a:p>
        </p:txBody>
      </p:sp>
      <p:sp>
        <p:nvSpPr>
          <p:cNvPr id="153" name="Presentation Subtitle"/>
          <p:cNvSpPr txBox="1">
            <a:spLocks noGrp="1"/>
          </p:cNvSpPr>
          <p:nvPr>
            <p:ph type="subTitle" sz="quarter" idx="1"/>
          </p:nvPr>
        </p:nvSpPr>
        <p:spPr>
          <a:xfrm>
            <a:off x="1206500" y="7549744"/>
            <a:ext cx="21971000" cy="344134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7200" dirty="0"/>
              <a:t>Automated Testing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DEFDB4-239A-7707-C51E-86E4B82CF9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374" y="8667660"/>
            <a:ext cx="5362933" cy="15839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23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CI/CD Systems</a:t>
            </a:r>
            <a:endParaRPr dirty="0"/>
          </a:p>
        </p:txBody>
      </p:sp>
      <p:sp>
        <p:nvSpPr>
          <p:cNvPr id="189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Google Shape;23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0528" indent="-160528" defTabSz="1926287">
              <a:spcBef>
                <a:spcPts val="3500"/>
              </a:spcBef>
              <a:defRPr sz="3792" b="1"/>
            </a:pPr>
            <a:endParaRPr sz="316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3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Allure Reporting</a:t>
            </a:r>
            <a:endParaRPr dirty="0"/>
          </a:p>
        </p:txBody>
      </p:sp>
      <p:sp>
        <p:nvSpPr>
          <p:cNvPr id="193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Google Shape;131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65760">
              <a:lnSpc>
                <a:spcPct val="100000"/>
              </a:lnSpc>
              <a:spcBef>
                <a:spcPts val="0"/>
              </a:spcBef>
              <a:defRPr sz="384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3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Postman</a:t>
            </a:r>
            <a:endParaRPr dirty="0"/>
          </a:p>
        </p:txBody>
      </p:sp>
      <p:sp>
        <p:nvSpPr>
          <p:cNvPr id="193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collection &amp; environment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ACDEB8-D9D3-79AE-8A7C-675C901EC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09" y="5932449"/>
            <a:ext cx="12326608" cy="41660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5D03A5-1060-EEB5-1E88-896F037F2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360" y="10098545"/>
            <a:ext cx="9802593" cy="33532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1F2B46-1B8C-CFDA-BB6A-78BABF004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9832">
            <a:off x="11237310" y="10167175"/>
            <a:ext cx="1909381" cy="1443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38A8B9-85BA-6625-4545-2326C2905B15}"/>
              </a:ext>
            </a:extLst>
          </p:cNvPr>
          <p:cNvSpPr txBox="1"/>
          <p:nvPr/>
        </p:nvSpPr>
        <p:spPr>
          <a:xfrm>
            <a:off x="914400" y="5183307"/>
            <a:ext cx="1046073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b="1" dirty="0"/>
              <a:t>Создаем переменные среды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FAA7A-EF81-1AE2-23D1-7532A1CD1151}"/>
              </a:ext>
            </a:extLst>
          </p:cNvPr>
          <p:cNvSpPr txBox="1"/>
          <p:nvPr/>
        </p:nvSpPr>
        <p:spPr>
          <a:xfrm>
            <a:off x="12911328" y="9046759"/>
            <a:ext cx="1110730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b="1" dirty="0"/>
              <a:t>Набиваем коллекцию запросами и добавляем тесты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724816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3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Postman</a:t>
            </a:r>
            <a:endParaRPr dirty="0"/>
          </a:p>
        </p:txBody>
      </p:sp>
      <p:sp>
        <p:nvSpPr>
          <p:cNvPr id="193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monitoring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28FB5B-E7D3-30CC-3027-405E020AE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66" y="4827972"/>
            <a:ext cx="4888357" cy="85138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7E6161-8B3C-517E-DDCB-A4ADC02B2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9561" y="4827972"/>
            <a:ext cx="13227015" cy="85638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D7BE58-8429-CB11-7B66-9FDEB5762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995" y="7716779"/>
            <a:ext cx="1909381" cy="14431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BACC09-7E6F-C2DD-793E-46546C836B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5437" y="6638544"/>
            <a:ext cx="5605491" cy="64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412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86;p1"/>
          <p:cNvSpPr txBox="1">
            <a:spLocks noGrp="1"/>
          </p:cNvSpPr>
          <p:nvPr>
            <p:ph type="ctrTitle"/>
          </p:nvPr>
        </p:nvSpPr>
        <p:spPr>
          <a:xfrm>
            <a:off x="347472" y="5504689"/>
            <a:ext cx="23524976" cy="256032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hangingPunct="1"/>
            <a:r>
              <a:rPr lang="en-US" sz="12000" dirty="0"/>
              <a:t>Thank you for your attention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335E9C4-67AD-8FB0-7BCA-0FDE1D5B4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6803137"/>
            <a:ext cx="5504688" cy="55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386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92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Tasks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A2B12-868C-F834-92DE-37D646F8D4AC}"/>
              </a:ext>
            </a:extLst>
          </p:cNvPr>
          <p:cNvSpPr txBox="1"/>
          <p:nvPr/>
        </p:nvSpPr>
        <p:spPr>
          <a:xfrm>
            <a:off x="2761488" y="5350453"/>
            <a:ext cx="8357616" cy="1111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Реализовать тестовый фреймворк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ckwell Condensed" panose="02060603050405020104" pitchFamily="18" charset="0"/>
                <a:cs typeface="Times New Roman" panose="02020603050405020304" pitchFamily="18" charset="0"/>
                <a:sym typeface="Helvetica Neue"/>
              </a:rPr>
              <a:t>PageObject + Builder + Selenide + TestNG</a:t>
            </a:r>
            <a:endParaRPr kumimoji="0" lang="ru-RU" sz="3200" b="1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596A59-3F0B-77EA-E690-76BE8B5D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8" y="7254236"/>
            <a:ext cx="2451100" cy="24511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0B8EE40-DC5A-ECD2-DC07-34F2FE852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8" y="9838436"/>
            <a:ext cx="2451100" cy="24511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582874-DE5B-88D0-4766-DBD8850D9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8" y="4670037"/>
            <a:ext cx="2451100" cy="2451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C09347-9790-5BA4-1BAE-D18F05FD4EFD}"/>
              </a:ext>
            </a:extLst>
          </p:cNvPr>
          <p:cNvSpPr txBox="1"/>
          <p:nvPr/>
        </p:nvSpPr>
        <p:spPr>
          <a:xfrm>
            <a:off x="2761488" y="8093003"/>
            <a:ext cx="835761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Реализовать </a:t>
            </a:r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UI </a:t>
            </a: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тесты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24DD9-8982-96EF-7F95-C28E981D65D7}"/>
              </a:ext>
            </a:extLst>
          </p:cNvPr>
          <p:cNvSpPr txBox="1"/>
          <p:nvPr/>
        </p:nvSpPr>
        <p:spPr>
          <a:xfrm>
            <a:off x="2761488" y="10548611"/>
            <a:ext cx="835761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43F3890-3E6D-F9A1-53D4-3882D6142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104" y="4734633"/>
            <a:ext cx="2451100" cy="2451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349CDF-5DA4-2BED-77BB-D1C6DFAF17B8}"/>
              </a:ext>
            </a:extLst>
          </p:cNvPr>
          <p:cNvSpPr txBox="1"/>
          <p:nvPr/>
        </p:nvSpPr>
        <p:spPr>
          <a:xfrm>
            <a:off x="13570204" y="5598069"/>
            <a:ext cx="835761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Подключить </a:t>
            </a:r>
            <a:r>
              <a:rPr kumimoji="0" lang="ru-RU" sz="32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Allure</a:t>
            </a: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 для формирования отчета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4EC60D2-EF7D-19DB-5DC3-3DC0CB031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104" y="7121137"/>
            <a:ext cx="2451100" cy="2451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4105BD-3B88-A5F6-694E-83ED9A90D201}"/>
              </a:ext>
            </a:extLst>
          </p:cNvPr>
          <p:cNvSpPr txBox="1"/>
          <p:nvPr/>
        </p:nvSpPr>
        <p:spPr>
          <a:xfrm>
            <a:off x="13704744" y="7743524"/>
            <a:ext cx="8357616" cy="1111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Настроить CI/CD систему</a:t>
            </a:r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 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Jenkins</a:t>
            </a: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 для запуска теста и отображения отчета</a:t>
            </a:r>
          </a:p>
        </p:txBody>
      </p:sp>
      <p:sp>
        <p:nvSpPr>
          <p:cNvPr id="20" name="Slide Subtitle">
            <a:extLst>
              <a:ext uri="{FF2B5EF4-FFF2-40B4-BE49-F238E27FC236}">
                <a16:creationId xmlns:a16="http://schemas.microsoft.com/office/drawing/2014/main" id="{163EC6AA-AAF7-BFCD-60FF-32628B64338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3139428"/>
            <a:ext cx="21971000" cy="9347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required for project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2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Tools</a:t>
            </a:r>
            <a:endParaRPr dirty="0"/>
          </a:p>
        </p:txBody>
      </p:sp>
      <p:sp>
        <p:nvSpPr>
          <p:cNvPr id="16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used in project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F61AF4-8293-EDA4-BB43-48F1EDA49C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98" y="5100753"/>
            <a:ext cx="1817344" cy="17623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02099B-6552-772B-A162-617125909C21}"/>
              </a:ext>
            </a:extLst>
          </p:cNvPr>
          <p:cNvSpPr txBox="1"/>
          <p:nvPr/>
        </p:nvSpPr>
        <p:spPr>
          <a:xfrm>
            <a:off x="5119941" y="5178391"/>
            <a:ext cx="8357616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Инструмент для автоматизированного управления браузерами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9B11D0-E502-A859-094B-F9B9D931B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2" y="8226121"/>
            <a:ext cx="4193059" cy="789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953AF2-CFE5-4BD1-D464-6A4ED353AF8C}"/>
              </a:ext>
            </a:extLst>
          </p:cNvPr>
          <p:cNvSpPr txBox="1"/>
          <p:nvPr/>
        </p:nvSpPr>
        <p:spPr>
          <a:xfrm>
            <a:off x="5119941" y="7769501"/>
            <a:ext cx="835761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WebDriverManager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веб-драйверами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044E0D-58C9-2004-D623-01CD918CB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2" y="10401410"/>
            <a:ext cx="4193059" cy="23620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CCBBF3-BACD-F9AB-5B46-5C2E2D448049}"/>
              </a:ext>
            </a:extLst>
          </p:cNvPr>
          <p:cNvSpPr txBox="1"/>
          <p:nvPr/>
        </p:nvSpPr>
        <p:spPr>
          <a:xfrm>
            <a:off x="5327205" y="10330351"/>
            <a:ext cx="8357616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аннотаций и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для различных конфигураций и сценариев тестирования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3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Tools</a:t>
            </a:r>
            <a:endParaRPr dirty="0"/>
          </a:p>
        </p:txBody>
      </p:sp>
      <p:sp>
        <p:nvSpPr>
          <p:cNvPr id="16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used in project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F6E7-EDEC-B2D5-9F6B-23100C0728DA}"/>
              </a:ext>
            </a:extLst>
          </p:cNvPr>
          <p:cNvSpPr txBox="1"/>
          <p:nvPr/>
        </p:nvSpPr>
        <p:spPr>
          <a:xfrm>
            <a:off x="5119941" y="5178391"/>
            <a:ext cx="8357616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Инструмент для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 тестов на удаленном сервере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7AB4A3-5D77-1721-1B31-2AC923393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98" y="7862495"/>
            <a:ext cx="4870414" cy="2314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B8E84-2D67-0E11-63A0-025C66C0ACE7}"/>
              </a:ext>
            </a:extLst>
          </p:cNvPr>
          <p:cNvSpPr txBox="1"/>
          <p:nvPr/>
        </p:nvSpPr>
        <p:spPr>
          <a:xfrm>
            <a:off x="5119941" y="7862495"/>
            <a:ext cx="8357616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Allure report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Инструмент для создания отчетов о тестировании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B77DB8-E4FA-E30F-B87B-7BE0A07D9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770" y="4371983"/>
            <a:ext cx="5235906" cy="360393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37E525B-0B04-44C2-52D5-C8B0C4FD3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033" y="10361917"/>
            <a:ext cx="8652989" cy="29914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CB4DFA-BFA2-C67E-25EC-5F7104F37893}"/>
              </a:ext>
            </a:extLst>
          </p:cNvPr>
          <p:cNvSpPr txBox="1"/>
          <p:nvPr/>
        </p:nvSpPr>
        <p:spPr>
          <a:xfrm>
            <a:off x="8180133" y="11077468"/>
            <a:ext cx="835761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REST-assured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Инструмент для тестирования </a:t>
            </a:r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REST API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41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Project structure</a:t>
            </a:r>
            <a:endParaRPr dirty="0"/>
          </a:p>
        </p:txBody>
      </p:sp>
      <p:sp>
        <p:nvSpPr>
          <p:cNvPr id="16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Google Shape;142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0"/>
              </a:spcBef>
              <a:buSzPct val="100000"/>
              <a:buChar char="•"/>
              <a:defRPr sz="3600" b="1">
                <a:latin typeface="Calibri"/>
                <a:ea typeface="Calibri"/>
                <a:cs typeface="Calibri"/>
                <a:sym typeface="Calibri"/>
              </a:defRPr>
            </a:pPr>
            <a:endParaRPr b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50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Patterns used</a:t>
            </a:r>
            <a:endParaRPr dirty="0"/>
          </a:p>
        </p:txBody>
      </p:sp>
      <p:sp>
        <p:nvSpPr>
          <p:cNvPr id="172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98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Tests</a:t>
            </a:r>
            <a:endParaRPr dirty="0"/>
          </a:p>
        </p:txBody>
      </p:sp>
      <p:sp>
        <p:nvSpPr>
          <p:cNvPr id="17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Google Shape;199;p13"/>
          <p:cNvSpPr txBox="1">
            <a:spLocks noGrp="1"/>
          </p:cNvSpPr>
          <p:nvPr>
            <p:ph type="body" sz="half" idx="1"/>
          </p:nvPr>
        </p:nvSpPr>
        <p:spPr>
          <a:xfrm>
            <a:off x="1090606" y="4827972"/>
            <a:ext cx="15568406" cy="8256012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21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Tests structure</a:t>
            </a:r>
            <a:endParaRPr dirty="0"/>
          </a:p>
        </p:txBody>
      </p:sp>
      <p:sp>
        <p:nvSpPr>
          <p:cNvPr id="181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23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Test design Techniques</a:t>
            </a:r>
            <a:endParaRPr dirty="0"/>
          </a:p>
        </p:txBody>
      </p:sp>
      <p:sp>
        <p:nvSpPr>
          <p:cNvPr id="185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Google Shape;23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6304" indent="-146304" defTabSz="1755604">
              <a:spcBef>
                <a:spcPts val="3200"/>
              </a:spcBef>
              <a:defRPr sz="3456" b="1"/>
            </a:pPr>
            <a:endParaRPr sz="288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136</Words>
  <Application>Microsoft Office PowerPoint</Application>
  <PresentationFormat>Произвольный</PresentationFormat>
  <Paragraphs>41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Calibri</vt:lpstr>
      <vt:lpstr>Helvetica Neue</vt:lpstr>
      <vt:lpstr>Helvetica Neue Medium</vt:lpstr>
      <vt:lpstr>Rockwell Condensed</vt:lpstr>
      <vt:lpstr>Times New Roman</vt:lpstr>
      <vt:lpstr>30_BasicColor</vt:lpstr>
      <vt:lpstr>Graduation Project</vt:lpstr>
      <vt:lpstr>Tasks</vt:lpstr>
      <vt:lpstr>Tools</vt:lpstr>
      <vt:lpstr>Tools</vt:lpstr>
      <vt:lpstr>Project structure</vt:lpstr>
      <vt:lpstr>Patterns used</vt:lpstr>
      <vt:lpstr>Tests</vt:lpstr>
      <vt:lpstr>Tests structure</vt:lpstr>
      <vt:lpstr>Test design Techniques</vt:lpstr>
      <vt:lpstr>CI/CD Systems</vt:lpstr>
      <vt:lpstr>Allure Reporting</vt:lpstr>
      <vt:lpstr>Postman</vt:lpstr>
      <vt:lpstr>Postman</vt:lpstr>
      <vt:lpstr>Thank you for your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Project</dc:title>
  <cp:lastModifiedBy>Svyatoslav Svyatoslav</cp:lastModifiedBy>
  <cp:revision>18</cp:revision>
  <dcterms:modified xsi:type="dcterms:W3CDTF">2024-05-23T12:32:03Z</dcterms:modified>
</cp:coreProperties>
</file>