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8288000" cy="10287000"/>
  <p:notesSz cx="6858000" cy="9144000"/>
  <p:embeddedFontLst>
    <p:embeddedFont>
      <p:font typeface="Cooper Hewitt Bold" charset="1" panose="00000000000000000000"/>
      <p:regular r:id="rId26"/>
    </p:embeddedFont>
    <p:embeddedFont>
      <p:font typeface="Open Sauce" charset="1" panose="00000500000000000000"/>
      <p:regular r:id="rId27"/>
    </p:embeddedFont>
    <p:embeddedFont>
      <p:font typeface="Open Sauce Bold" charset="1" panose="00000800000000000000"/>
      <p:regular r:id="rId28"/>
    </p:embeddedFont>
    <p:embeddedFont>
      <p:font typeface="Canva Sans Bold" charset="1" panose="020B0803030501040103"/>
      <p:regular r:id="rId29"/>
    </p:embeddedFont>
    <p:embeddedFont>
      <p:font typeface="Canva Sans" charset="1" panose="020B0503030501040103"/>
      <p:regular r:id="rId30"/>
    </p:embeddedFont>
    <p:embeddedFont>
      <p:font typeface="Cooper Hewitt" charset="1" panose="0000000000000000000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FFF4EA"/>
        </a:solidFill>
      </p:bgPr>
    </p:bg>
    <p:spTree>
      <p:nvGrpSpPr>
        <p:cNvPr id="1" name=""/>
        <p:cNvGrpSpPr/>
        <p:nvPr/>
      </p:nvGrpSpPr>
      <p:grpSpPr>
        <a:xfrm>
          <a:off x="0" y="0"/>
          <a:ext cx="0" cy="0"/>
          <a:chOff x="0" y="0"/>
          <a:chExt cx="0" cy="0"/>
        </a:xfrm>
      </p:grpSpPr>
      <p:grpSp>
        <p:nvGrpSpPr>
          <p:cNvPr name="Group 2" id="2"/>
          <p:cNvGrpSpPr/>
          <p:nvPr/>
        </p:nvGrpSpPr>
        <p:grpSpPr>
          <a:xfrm rot="0">
            <a:off x="0" y="0"/>
            <a:ext cx="18297525" cy="10287000"/>
            <a:chOff x="0" y="0"/>
            <a:chExt cx="24396700" cy="13716000"/>
          </a:xfrm>
        </p:grpSpPr>
        <p:grpSp>
          <p:nvGrpSpPr>
            <p:cNvPr name="Group 3" id="3"/>
            <p:cNvGrpSpPr/>
            <p:nvPr/>
          </p:nvGrpSpPr>
          <p:grpSpPr>
            <a:xfrm rot="0">
              <a:off x="0" y="0"/>
              <a:ext cx="1043385" cy="13716000"/>
              <a:chOff x="0" y="0"/>
              <a:chExt cx="206101" cy="2709333"/>
            </a:xfrm>
          </p:grpSpPr>
          <p:sp>
            <p:nvSpPr>
              <p:cNvPr name="Freeform 4" id="4"/>
              <p:cNvSpPr/>
              <p:nvPr/>
            </p:nvSpPr>
            <p:spPr>
              <a:xfrm flipH="false" flipV="false" rot="0">
                <a:off x="0" y="0"/>
                <a:ext cx="206101" cy="2709333"/>
              </a:xfrm>
              <a:custGeom>
                <a:avLst/>
                <a:gdLst/>
                <a:ahLst/>
                <a:cxnLst/>
                <a:rect r="r" b="b" t="t" l="l"/>
                <a:pathLst>
                  <a:path h="2709333" w="206101">
                    <a:moveTo>
                      <a:pt x="0" y="0"/>
                    </a:moveTo>
                    <a:lnTo>
                      <a:pt x="206101" y="0"/>
                    </a:lnTo>
                    <a:lnTo>
                      <a:pt x="206101" y="2709333"/>
                    </a:lnTo>
                    <a:lnTo>
                      <a:pt x="0" y="2709333"/>
                    </a:lnTo>
                    <a:close/>
                  </a:path>
                </a:pathLst>
              </a:custGeom>
              <a:solidFill>
                <a:srgbClr val="000000"/>
              </a:solidFill>
            </p:spPr>
          </p:sp>
          <p:sp>
            <p:nvSpPr>
              <p:cNvPr name="TextBox 5" id="5"/>
              <p:cNvSpPr txBox="true"/>
              <p:nvPr/>
            </p:nvSpPr>
            <p:spPr>
              <a:xfrm>
                <a:off x="0" y="-76200"/>
                <a:ext cx="206101" cy="2785533"/>
              </a:xfrm>
              <a:prstGeom prst="rect">
                <a:avLst/>
              </a:prstGeom>
            </p:spPr>
            <p:txBody>
              <a:bodyPr anchor="ctr" rtlCol="false" tIns="50800" lIns="50800" bIns="50800" rIns="50800"/>
              <a:lstStyle/>
              <a:p>
                <a:pPr algn="ctr">
                  <a:lnSpc>
                    <a:spcPts val="2724"/>
                  </a:lnSpc>
                </a:pPr>
              </a:p>
            </p:txBody>
          </p:sp>
        </p:grpSp>
        <p:grpSp>
          <p:nvGrpSpPr>
            <p:cNvPr name="Group 6" id="6"/>
            <p:cNvGrpSpPr/>
            <p:nvPr/>
          </p:nvGrpSpPr>
          <p:grpSpPr>
            <a:xfrm rot="0">
              <a:off x="23353315" y="0"/>
              <a:ext cx="1043385" cy="13716000"/>
              <a:chOff x="0" y="0"/>
              <a:chExt cx="206101" cy="2709333"/>
            </a:xfrm>
          </p:grpSpPr>
          <p:sp>
            <p:nvSpPr>
              <p:cNvPr name="Freeform 7" id="7"/>
              <p:cNvSpPr/>
              <p:nvPr/>
            </p:nvSpPr>
            <p:spPr>
              <a:xfrm flipH="false" flipV="false" rot="0">
                <a:off x="0" y="0"/>
                <a:ext cx="206101" cy="2709333"/>
              </a:xfrm>
              <a:custGeom>
                <a:avLst/>
                <a:gdLst/>
                <a:ahLst/>
                <a:cxnLst/>
                <a:rect r="r" b="b" t="t" l="l"/>
                <a:pathLst>
                  <a:path h="2709333" w="206101">
                    <a:moveTo>
                      <a:pt x="0" y="0"/>
                    </a:moveTo>
                    <a:lnTo>
                      <a:pt x="206101" y="0"/>
                    </a:lnTo>
                    <a:lnTo>
                      <a:pt x="206101" y="2709333"/>
                    </a:lnTo>
                    <a:lnTo>
                      <a:pt x="0" y="2709333"/>
                    </a:lnTo>
                    <a:close/>
                  </a:path>
                </a:pathLst>
              </a:custGeom>
              <a:solidFill>
                <a:srgbClr val="000000"/>
              </a:solidFill>
            </p:spPr>
          </p:sp>
          <p:sp>
            <p:nvSpPr>
              <p:cNvPr name="TextBox 8" id="8"/>
              <p:cNvSpPr txBox="true"/>
              <p:nvPr/>
            </p:nvSpPr>
            <p:spPr>
              <a:xfrm>
                <a:off x="0" y="-76200"/>
                <a:ext cx="206101" cy="2785533"/>
              </a:xfrm>
              <a:prstGeom prst="rect">
                <a:avLst/>
              </a:prstGeom>
            </p:spPr>
            <p:txBody>
              <a:bodyPr anchor="ctr" rtlCol="false" tIns="50800" lIns="50800" bIns="50800" rIns="50800"/>
              <a:lstStyle/>
              <a:p>
                <a:pPr algn="ctr">
                  <a:lnSpc>
                    <a:spcPts val="2724"/>
                  </a:lnSpc>
                </a:pPr>
              </a:p>
            </p:txBody>
          </p:sp>
        </p:grpSp>
        <p:grpSp>
          <p:nvGrpSpPr>
            <p:cNvPr name="Group 9" id="9"/>
            <p:cNvGrpSpPr/>
            <p:nvPr/>
          </p:nvGrpSpPr>
          <p:grpSpPr>
            <a:xfrm rot="-5400000">
              <a:off x="11670307" y="-11670307"/>
              <a:ext cx="1043385" cy="24384000"/>
              <a:chOff x="0" y="0"/>
              <a:chExt cx="206101" cy="4816593"/>
            </a:xfrm>
          </p:grpSpPr>
          <p:sp>
            <p:nvSpPr>
              <p:cNvPr name="Freeform 10" id="10"/>
              <p:cNvSpPr/>
              <p:nvPr/>
            </p:nvSpPr>
            <p:spPr>
              <a:xfrm flipH="false" flipV="false" rot="0">
                <a:off x="0" y="0"/>
                <a:ext cx="206101" cy="4816592"/>
              </a:xfrm>
              <a:custGeom>
                <a:avLst/>
                <a:gdLst/>
                <a:ahLst/>
                <a:cxnLst/>
                <a:rect r="r" b="b" t="t" l="l"/>
                <a:pathLst>
                  <a:path h="4816592" w="206101">
                    <a:moveTo>
                      <a:pt x="0" y="0"/>
                    </a:moveTo>
                    <a:lnTo>
                      <a:pt x="206101" y="0"/>
                    </a:lnTo>
                    <a:lnTo>
                      <a:pt x="206101" y="4816592"/>
                    </a:lnTo>
                    <a:lnTo>
                      <a:pt x="0" y="4816592"/>
                    </a:lnTo>
                    <a:close/>
                  </a:path>
                </a:pathLst>
              </a:custGeom>
              <a:solidFill>
                <a:srgbClr val="000000"/>
              </a:solidFill>
            </p:spPr>
          </p:sp>
          <p:sp>
            <p:nvSpPr>
              <p:cNvPr name="TextBox 11" id="11"/>
              <p:cNvSpPr txBox="true"/>
              <p:nvPr/>
            </p:nvSpPr>
            <p:spPr>
              <a:xfrm>
                <a:off x="0" y="-76200"/>
                <a:ext cx="206101" cy="4892793"/>
              </a:xfrm>
              <a:prstGeom prst="rect">
                <a:avLst/>
              </a:prstGeom>
            </p:spPr>
            <p:txBody>
              <a:bodyPr anchor="ctr" rtlCol="false" tIns="50800" lIns="50800" bIns="50800" rIns="50800"/>
              <a:lstStyle/>
              <a:p>
                <a:pPr algn="ctr">
                  <a:lnSpc>
                    <a:spcPts val="2724"/>
                  </a:lnSpc>
                </a:pPr>
              </a:p>
            </p:txBody>
          </p:sp>
        </p:grpSp>
        <p:grpSp>
          <p:nvGrpSpPr>
            <p:cNvPr name="Group 12" id="12"/>
            <p:cNvGrpSpPr/>
            <p:nvPr/>
          </p:nvGrpSpPr>
          <p:grpSpPr>
            <a:xfrm rot="-5400000">
              <a:off x="11670307" y="1002307"/>
              <a:ext cx="1043385" cy="24384000"/>
              <a:chOff x="0" y="0"/>
              <a:chExt cx="206101" cy="4816593"/>
            </a:xfrm>
          </p:grpSpPr>
          <p:sp>
            <p:nvSpPr>
              <p:cNvPr name="Freeform 13" id="13"/>
              <p:cNvSpPr/>
              <p:nvPr/>
            </p:nvSpPr>
            <p:spPr>
              <a:xfrm flipH="false" flipV="false" rot="0">
                <a:off x="0" y="0"/>
                <a:ext cx="206101" cy="4816592"/>
              </a:xfrm>
              <a:custGeom>
                <a:avLst/>
                <a:gdLst/>
                <a:ahLst/>
                <a:cxnLst/>
                <a:rect r="r" b="b" t="t" l="l"/>
                <a:pathLst>
                  <a:path h="4816592" w="206101">
                    <a:moveTo>
                      <a:pt x="0" y="0"/>
                    </a:moveTo>
                    <a:lnTo>
                      <a:pt x="206101" y="0"/>
                    </a:lnTo>
                    <a:lnTo>
                      <a:pt x="206101" y="4816592"/>
                    </a:lnTo>
                    <a:lnTo>
                      <a:pt x="0" y="4816592"/>
                    </a:lnTo>
                    <a:close/>
                  </a:path>
                </a:pathLst>
              </a:custGeom>
              <a:solidFill>
                <a:srgbClr val="000000"/>
              </a:solidFill>
            </p:spPr>
          </p:sp>
          <p:sp>
            <p:nvSpPr>
              <p:cNvPr name="TextBox 14" id="14"/>
              <p:cNvSpPr txBox="true"/>
              <p:nvPr/>
            </p:nvSpPr>
            <p:spPr>
              <a:xfrm>
                <a:off x="0" y="-76200"/>
                <a:ext cx="206101" cy="4892793"/>
              </a:xfrm>
              <a:prstGeom prst="rect">
                <a:avLst/>
              </a:prstGeom>
            </p:spPr>
            <p:txBody>
              <a:bodyPr anchor="ctr" rtlCol="false" tIns="50800" lIns="50800" bIns="50800" rIns="50800"/>
              <a:lstStyle/>
              <a:p>
                <a:pPr algn="ctr">
                  <a:lnSpc>
                    <a:spcPts val="2724"/>
                  </a:lnSpc>
                </a:pPr>
              </a:p>
            </p:txBody>
          </p:sp>
        </p:grpSp>
      </p:grpSp>
      <p:sp>
        <p:nvSpPr>
          <p:cNvPr name="TextBox 15" id="15"/>
          <p:cNvSpPr txBox="true"/>
          <p:nvPr/>
        </p:nvSpPr>
        <p:spPr>
          <a:xfrm rot="0">
            <a:off x="1028700" y="2203450"/>
            <a:ext cx="10100563" cy="6645274"/>
          </a:xfrm>
          <a:prstGeom prst="rect">
            <a:avLst/>
          </a:prstGeom>
        </p:spPr>
        <p:txBody>
          <a:bodyPr anchor="t" rtlCol="false" tIns="0" lIns="0" bIns="0" rIns="0">
            <a:spAutoFit/>
          </a:bodyPr>
          <a:lstStyle/>
          <a:p>
            <a:pPr algn="l">
              <a:lnSpc>
                <a:spcPts val="15999"/>
              </a:lnSpc>
            </a:pPr>
            <a:r>
              <a:rPr lang="en-US" b="true" sz="15999">
                <a:solidFill>
                  <a:srgbClr val="000000"/>
                </a:solidFill>
                <a:latin typeface="Cooper Hewitt Bold"/>
                <a:ea typeface="Cooper Hewitt Bold"/>
                <a:cs typeface="Cooper Hewitt Bold"/>
                <a:sym typeface="Cooper Hewitt Bold"/>
              </a:rPr>
              <a:t>ANALYSIS OF NIFTY50</a:t>
            </a:r>
          </a:p>
        </p:txBody>
      </p:sp>
      <p:sp>
        <p:nvSpPr>
          <p:cNvPr name="AutoShape 16" id="16"/>
          <p:cNvSpPr/>
          <p:nvPr/>
        </p:nvSpPr>
        <p:spPr>
          <a:xfrm flipV="true">
            <a:off x="11957442" y="1897380"/>
            <a:ext cx="0" cy="6492240"/>
          </a:xfrm>
          <a:prstGeom prst="line">
            <a:avLst/>
          </a:prstGeom>
          <a:ln cap="flat" w="38100">
            <a:solidFill>
              <a:srgbClr val="000000"/>
            </a:solidFill>
            <a:prstDash val="solid"/>
            <a:headEnd type="none" len="sm" w="sm"/>
            <a:tailEnd type="none" len="sm" w="sm"/>
          </a:ln>
        </p:spPr>
      </p:sp>
      <p:sp>
        <p:nvSpPr>
          <p:cNvPr name="TextBox 17" id="17"/>
          <p:cNvSpPr txBox="true"/>
          <p:nvPr/>
        </p:nvSpPr>
        <p:spPr>
          <a:xfrm rot="0">
            <a:off x="12223208" y="3736737"/>
            <a:ext cx="2519363" cy="429260"/>
          </a:xfrm>
          <a:prstGeom prst="rect">
            <a:avLst/>
          </a:prstGeom>
        </p:spPr>
        <p:txBody>
          <a:bodyPr anchor="t" rtlCol="false" tIns="0" lIns="0" bIns="0" rIns="0">
            <a:spAutoFit/>
          </a:bodyPr>
          <a:lstStyle/>
          <a:p>
            <a:pPr algn="l">
              <a:lnSpc>
                <a:spcPts val="3640"/>
              </a:lnSpc>
            </a:pPr>
            <a:r>
              <a:rPr lang="en-US" sz="2600">
                <a:solidFill>
                  <a:srgbClr val="000000"/>
                </a:solidFill>
                <a:latin typeface="Open Sauce"/>
                <a:ea typeface="Open Sauce"/>
                <a:cs typeface="Open Sauce"/>
                <a:sym typeface="Open Sauce"/>
              </a:rPr>
              <a:t>Presented by</a:t>
            </a:r>
          </a:p>
        </p:txBody>
      </p:sp>
      <p:sp>
        <p:nvSpPr>
          <p:cNvPr name="TextBox 18" id="18"/>
          <p:cNvSpPr txBox="true"/>
          <p:nvPr/>
        </p:nvSpPr>
        <p:spPr>
          <a:xfrm rot="0">
            <a:off x="12223208" y="4349750"/>
            <a:ext cx="4892831" cy="3498850"/>
          </a:xfrm>
          <a:prstGeom prst="rect">
            <a:avLst/>
          </a:prstGeom>
        </p:spPr>
        <p:txBody>
          <a:bodyPr anchor="t" rtlCol="false" tIns="0" lIns="0" bIns="0" rIns="0">
            <a:spAutoFit/>
          </a:bodyPr>
          <a:lstStyle/>
          <a:p>
            <a:pPr algn="l">
              <a:lnSpc>
                <a:spcPts val="5599"/>
              </a:lnSpc>
            </a:pPr>
            <a:r>
              <a:rPr lang="en-US" sz="3999" b="true">
                <a:solidFill>
                  <a:srgbClr val="000000"/>
                </a:solidFill>
                <a:latin typeface="Open Sauce Bold"/>
                <a:ea typeface="Open Sauce Bold"/>
                <a:cs typeface="Open Sauce Bold"/>
                <a:sym typeface="Open Sauce Bold"/>
              </a:rPr>
              <a:t>Group 14</a:t>
            </a:r>
          </a:p>
          <a:p>
            <a:pPr algn="l">
              <a:lnSpc>
                <a:spcPts val="5599"/>
              </a:lnSpc>
            </a:pPr>
            <a:r>
              <a:rPr lang="en-US" sz="3999" b="true">
                <a:solidFill>
                  <a:srgbClr val="000000"/>
                </a:solidFill>
                <a:latin typeface="Open Sauce Bold"/>
                <a:ea typeface="Open Sauce Bold"/>
                <a:cs typeface="Open Sauce Bold"/>
                <a:sym typeface="Open Sauce Bold"/>
              </a:rPr>
              <a:t>Yuvraj Singh</a:t>
            </a:r>
          </a:p>
          <a:p>
            <a:pPr algn="l">
              <a:lnSpc>
                <a:spcPts val="5599"/>
              </a:lnSpc>
            </a:pPr>
            <a:r>
              <a:rPr lang="en-US" sz="3999" b="true">
                <a:solidFill>
                  <a:srgbClr val="000000"/>
                </a:solidFill>
                <a:latin typeface="Open Sauce Bold"/>
                <a:ea typeface="Open Sauce Bold"/>
                <a:cs typeface="Open Sauce Bold"/>
                <a:sym typeface="Open Sauce Bold"/>
              </a:rPr>
              <a:t>Swobhineet Swain</a:t>
            </a:r>
          </a:p>
          <a:p>
            <a:pPr algn="l">
              <a:lnSpc>
                <a:spcPts val="5599"/>
              </a:lnSpc>
            </a:pPr>
            <a:r>
              <a:rPr lang="en-US" sz="3999" b="true">
                <a:solidFill>
                  <a:srgbClr val="000000"/>
                </a:solidFill>
                <a:latin typeface="Open Sauce Bold"/>
                <a:ea typeface="Open Sauce Bold"/>
                <a:cs typeface="Open Sauce Bold"/>
                <a:sym typeface="Open Sauce Bold"/>
              </a:rPr>
              <a:t>Rohit Kumar</a:t>
            </a:r>
          </a:p>
          <a:p>
            <a:pPr algn="l">
              <a:lnSpc>
                <a:spcPts val="5599"/>
              </a:lnSpc>
            </a:pPr>
            <a:r>
              <a:rPr lang="en-US" sz="3999" b="true">
                <a:solidFill>
                  <a:srgbClr val="000000"/>
                </a:solidFill>
                <a:latin typeface="Open Sauce Bold"/>
                <a:ea typeface="Open Sauce Bold"/>
                <a:cs typeface="Open Sauce Bold"/>
                <a:sym typeface="Open Sauce Bold"/>
              </a:rPr>
              <a:t>Priyanshu Bansal  </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FFF4EA"/>
        </a:solidFill>
      </p:bgPr>
    </p:bg>
    <p:spTree>
      <p:nvGrpSpPr>
        <p:cNvPr id="1" name=""/>
        <p:cNvGrpSpPr/>
        <p:nvPr/>
      </p:nvGrpSpPr>
      <p:grpSpPr>
        <a:xfrm>
          <a:off x="0" y="0"/>
          <a:ext cx="0" cy="0"/>
          <a:chOff x="0" y="0"/>
          <a:chExt cx="0" cy="0"/>
        </a:xfrm>
      </p:grpSpPr>
      <p:sp>
        <p:nvSpPr>
          <p:cNvPr name="TextBox 2" id="2"/>
          <p:cNvSpPr txBox="true"/>
          <p:nvPr/>
        </p:nvSpPr>
        <p:spPr>
          <a:xfrm rot="0">
            <a:off x="2840026" y="1307544"/>
            <a:ext cx="12607949" cy="2308226"/>
          </a:xfrm>
          <a:prstGeom prst="rect">
            <a:avLst/>
          </a:prstGeom>
        </p:spPr>
        <p:txBody>
          <a:bodyPr anchor="t" rtlCol="false" tIns="0" lIns="0" bIns="0" rIns="0">
            <a:spAutoFit/>
          </a:bodyPr>
          <a:lstStyle/>
          <a:p>
            <a:pPr algn="ctr">
              <a:lnSpc>
                <a:spcPts val="8000"/>
              </a:lnSpc>
            </a:pPr>
            <a:r>
              <a:rPr lang="en-US" b="true" sz="8000">
                <a:solidFill>
                  <a:srgbClr val="000000"/>
                </a:solidFill>
                <a:latin typeface="Cooper Hewitt Bold"/>
                <a:ea typeface="Cooper Hewitt Bold"/>
                <a:cs typeface="Cooper Hewitt Bold"/>
                <a:sym typeface="Cooper Hewitt Bold"/>
              </a:rPr>
              <a:t>COMPANY LEVEL ANALYSIS</a:t>
            </a:r>
          </a:p>
        </p:txBody>
      </p:sp>
      <p:grpSp>
        <p:nvGrpSpPr>
          <p:cNvPr name="Group 3" id="3"/>
          <p:cNvGrpSpPr/>
          <p:nvPr/>
        </p:nvGrpSpPr>
        <p:grpSpPr>
          <a:xfrm rot="0">
            <a:off x="6647256" y="6159098"/>
            <a:ext cx="4990747" cy="2164968"/>
            <a:chOff x="0" y="0"/>
            <a:chExt cx="1314435" cy="570197"/>
          </a:xfrm>
        </p:grpSpPr>
        <p:sp>
          <p:nvSpPr>
            <p:cNvPr name="Freeform 4" id="4"/>
            <p:cNvSpPr/>
            <p:nvPr/>
          </p:nvSpPr>
          <p:spPr>
            <a:xfrm flipH="false" flipV="false" rot="0">
              <a:off x="0" y="0"/>
              <a:ext cx="1314435" cy="570197"/>
            </a:xfrm>
            <a:custGeom>
              <a:avLst/>
              <a:gdLst/>
              <a:ahLst/>
              <a:cxnLst/>
              <a:rect r="r" b="b" t="t" l="l"/>
              <a:pathLst>
                <a:path h="570197" w="1314435">
                  <a:moveTo>
                    <a:pt x="31025" y="0"/>
                  </a:moveTo>
                  <a:lnTo>
                    <a:pt x="1283410" y="0"/>
                  </a:lnTo>
                  <a:cubicBezTo>
                    <a:pt x="1300545" y="0"/>
                    <a:pt x="1314435" y="13890"/>
                    <a:pt x="1314435" y="31025"/>
                  </a:cubicBezTo>
                  <a:lnTo>
                    <a:pt x="1314435" y="539172"/>
                  </a:lnTo>
                  <a:cubicBezTo>
                    <a:pt x="1314435" y="556307"/>
                    <a:pt x="1300545" y="570197"/>
                    <a:pt x="1283410" y="570197"/>
                  </a:cubicBezTo>
                  <a:lnTo>
                    <a:pt x="31025" y="570197"/>
                  </a:lnTo>
                  <a:cubicBezTo>
                    <a:pt x="13890" y="570197"/>
                    <a:pt x="0" y="556307"/>
                    <a:pt x="0" y="539172"/>
                  </a:cubicBezTo>
                  <a:lnTo>
                    <a:pt x="0" y="31025"/>
                  </a:lnTo>
                  <a:cubicBezTo>
                    <a:pt x="0" y="13890"/>
                    <a:pt x="13890" y="0"/>
                    <a:pt x="31025" y="0"/>
                  </a:cubicBezTo>
                  <a:close/>
                </a:path>
              </a:pathLst>
            </a:custGeom>
            <a:solidFill>
              <a:srgbClr val="000000">
                <a:alpha val="0"/>
              </a:srgbClr>
            </a:solidFill>
            <a:ln w="19050" cap="sq">
              <a:solidFill>
                <a:srgbClr val="000000"/>
              </a:solidFill>
              <a:prstDash val="solid"/>
              <a:miter/>
            </a:ln>
          </p:spPr>
        </p:sp>
        <p:sp>
          <p:nvSpPr>
            <p:cNvPr name="TextBox 5" id="5"/>
            <p:cNvSpPr txBox="true"/>
            <p:nvPr/>
          </p:nvSpPr>
          <p:spPr>
            <a:xfrm>
              <a:off x="0" y="-76200"/>
              <a:ext cx="1314435" cy="646397"/>
            </a:xfrm>
            <a:prstGeom prst="rect">
              <a:avLst/>
            </a:prstGeom>
          </p:spPr>
          <p:txBody>
            <a:bodyPr anchor="ctr" rtlCol="false" tIns="50800" lIns="50800" bIns="50800" rIns="50800"/>
            <a:lstStyle/>
            <a:p>
              <a:pPr algn="ctr">
                <a:lnSpc>
                  <a:spcPts val="2724"/>
                </a:lnSpc>
              </a:pPr>
            </a:p>
          </p:txBody>
        </p:sp>
      </p:grpSp>
      <p:sp>
        <p:nvSpPr>
          <p:cNvPr name="TextBox 6" id="6"/>
          <p:cNvSpPr txBox="true"/>
          <p:nvPr/>
        </p:nvSpPr>
        <p:spPr>
          <a:xfrm rot="0">
            <a:off x="7050932" y="6708182"/>
            <a:ext cx="4183396" cy="561975"/>
          </a:xfrm>
          <a:prstGeom prst="rect">
            <a:avLst/>
          </a:prstGeom>
        </p:spPr>
        <p:txBody>
          <a:bodyPr anchor="t" rtlCol="false" tIns="0" lIns="0" bIns="0" rIns="0">
            <a:spAutoFit/>
          </a:bodyPr>
          <a:lstStyle/>
          <a:p>
            <a:pPr algn="ctr">
              <a:lnSpc>
                <a:spcPts val="2280"/>
              </a:lnSpc>
            </a:pPr>
            <a:r>
              <a:rPr lang="en-US" sz="1900">
                <a:solidFill>
                  <a:srgbClr val="000000"/>
                </a:solidFill>
                <a:latin typeface="Open Sauce"/>
                <a:ea typeface="Open Sauce"/>
                <a:cs typeface="Open Sauce"/>
                <a:sym typeface="Open Sauce"/>
              </a:rPr>
              <a:t>Calculated the profit for each stock over time</a:t>
            </a:r>
          </a:p>
        </p:txBody>
      </p:sp>
      <p:grpSp>
        <p:nvGrpSpPr>
          <p:cNvPr name="Group 7" id="7"/>
          <p:cNvGrpSpPr/>
          <p:nvPr/>
        </p:nvGrpSpPr>
        <p:grpSpPr>
          <a:xfrm rot="0">
            <a:off x="1373500" y="6159098"/>
            <a:ext cx="4990747" cy="2164968"/>
            <a:chOff x="0" y="0"/>
            <a:chExt cx="1314435" cy="570197"/>
          </a:xfrm>
        </p:grpSpPr>
        <p:sp>
          <p:nvSpPr>
            <p:cNvPr name="Freeform 8" id="8"/>
            <p:cNvSpPr/>
            <p:nvPr/>
          </p:nvSpPr>
          <p:spPr>
            <a:xfrm flipH="false" flipV="false" rot="0">
              <a:off x="0" y="0"/>
              <a:ext cx="1314435" cy="570197"/>
            </a:xfrm>
            <a:custGeom>
              <a:avLst/>
              <a:gdLst/>
              <a:ahLst/>
              <a:cxnLst/>
              <a:rect r="r" b="b" t="t" l="l"/>
              <a:pathLst>
                <a:path h="570197" w="1314435">
                  <a:moveTo>
                    <a:pt x="31025" y="0"/>
                  </a:moveTo>
                  <a:lnTo>
                    <a:pt x="1283410" y="0"/>
                  </a:lnTo>
                  <a:cubicBezTo>
                    <a:pt x="1300545" y="0"/>
                    <a:pt x="1314435" y="13890"/>
                    <a:pt x="1314435" y="31025"/>
                  </a:cubicBezTo>
                  <a:lnTo>
                    <a:pt x="1314435" y="539172"/>
                  </a:lnTo>
                  <a:cubicBezTo>
                    <a:pt x="1314435" y="556307"/>
                    <a:pt x="1300545" y="570197"/>
                    <a:pt x="1283410" y="570197"/>
                  </a:cubicBezTo>
                  <a:lnTo>
                    <a:pt x="31025" y="570197"/>
                  </a:lnTo>
                  <a:cubicBezTo>
                    <a:pt x="13890" y="570197"/>
                    <a:pt x="0" y="556307"/>
                    <a:pt x="0" y="539172"/>
                  </a:cubicBezTo>
                  <a:lnTo>
                    <a:pt x="0" y="31025"/>
                  </a:lnTo>
                  <a:cubicBezTo>
                    <a:pt x="0" y="13890"/>
                    <a:pt x="13890" y="0"/>
                    <a:pt x="31025" y="0"/>
                  </a:cubicBezTo>
                  <a:close/>
                </a:path>
              </a:pathLst>
            </a:custGeom>
            <a:solidFill>
              <a:srgbClr val="000000">
                <a:alpha val="0"/>
              </a:srgbClr>
            </a:solidFill>
            <a:ln w="19050" cap="sq">
              <a:solidFill>
                <a:srgbClr val="000000"/>
              </a:solidFill>
              <a:prstDash val="solid"/>
              <a:miter/>
            </a:ln>
          </p:spPr>
        </p:sp>
        <p:sp>
          <p:nvSpPr>
            <p:cNvPr name="TextBox 9" id="9"/>
            <p:cNvSpPr txBox="true"/>
            <p:nvPr/>
          </p:nvSpPr>
          <p:spPr>
            <a:xfrm>
              <a:off x="0" y="-76200"/>
              <a:ext cx="1314435" cy="646397"/>
            </a:xfrm>
            <a:prstGeom prst="rect">
              <a:avLst/>
            </a:prstGeom>
          </p:spPr>
          <p:txBody>
            <a:bodyPr anchor="ctr" rtlCol="false" tIns="50800" lIns="50800" bIns="50800" rIns="50800"/>
            <a:lstStyle/>
            <a:p>
              <a:pPr algn="ctr">
                <a:lnSpc>
                  <a:spcPts val="2724"/>
                </a:lnSpc>
              </a:pPr>
            </a:p>
          </p:txBody>
        </p:sp>
      </p:grpSp>
      <p:sp>
        <p:nvSpPr>
          <p:cNvPr name="TextBox 10" id="10"/>
          <p:cNvSpPr txBox="true"/>
          <p:nvPr/>
        </p:nvSpPr>
        <p:spPr>
          <a:xfrm rot="0">
            <a:off x="1637441" y="6635807"/>
            <a:ext cx="4462865" cy="1211551"/>
          </a:xfrm>
          <a:prstGeom prst="rect">
            <a:avLst/>
          </a:prstGeom>
        </p:spPr>
        <p:txBody>
          <a:bodyPr anchor="t" rtlCol="false" tIns="0" lIns="0" bIns="0" rIns="0">
            <a:spAutoFit/>
          </a:bodyPr>
          <a:lstStyle/>
          <a:p>
            <a:pPr algn="ctr">
              <a:lnSpc>
                <a:spcPts val="2384"/>
              </a:lnSpc>
            </a:pPr>
            <a:r>
              <a:rPr lang="en-US" sz="1987">
                <a:solidFill>
                  <a:srgbClr val="000000"/>
                </a:solidFill>
                <a:latin typeface="Open Sauce"/>
                <a:ea typeface="Open Sauce"/>
                <a:cs typeface="Open Sauce"/>
                <a:sym typeface="Open Sauce"/>
              </a:rPr>
              <a:t>Converted the date column to date time (time-series) format and plotted the average closing price over time</a:t>
            </a:r>
          </a:p>
        </p:txBody>
      </p:sp>
      <p:grpSp>
        <p:nvGrpSpPr>
          <p:cNvPr name="Group 11" id="11"/>
          <p:cNvGrpSpPr/>
          <p:nvPr/>
        </p:nvGrpSpPr>
        <p:grpSpPr>
          <a:xfrm rot="0">
            <a:off x="1373500" y="5071259"/>
            <a:ext cx="4990747" cy="918613"/>
            <a:chOff x="0" y="0"/>
            <a:chExt cx="1314435" cy="241939"/>
          </a:xfrm>
        </p:grpSpPr>
        <p:sp>
          <p:nvSpPr>
            <p:cNvPr name="Freeform 12" id="12"/>
            <p:cNvSpPr/>
            <p:nvPr/>
          </p:nvSpPr>
          <p:spPr>
            <a:xfrm flipH="false" flipV="false" rot="0">
              <a:off x="0" y="0"/>
              <a:ext cx="1314435" cy="241939"/>
            </a:xfrm>
            <a:custGeom>
              <a:avLst/>
              <a:gdLst/>
              <a:ahLst/>
              <a:cxnLst/>
              <a:rect r="r" b="b" t="t" l="l"/>
              <a:pathLst>
                <a:path h="241939" w="1314435">
                  <a:moveTo>
                    <a:pt x="31025" y="0"/>
                  </a:moveTo>
                  <a:lnTo>
                    <a:pt x="1283410" y="0"/>
                  </a:lnTo>
                  <a:cubicBezTo>
                    <a:pt x="1300545" y="0"/>
                    <a:pt x="1314435" y="13890"/>
                    <a:pt x="1314435" y="31025"/>
                  </a:cubicBezTo>
                  <a:lnTo>
                    <a:pt x="1314435" y="210914"/>
                  </a:lnTo>
                  <a:cubicBezTo>
                    <a:pt x="1314435" y="228049"/>
                    <a:pt x="1300545" y="241939"/>
                    <a:pt x="1283410" y="241939"/>
                  </a:cubicBezTo>
                  <a:lnTo>
                    <a:pt x="31025" y="241939"/>
                  </a:lnTo>
                  <a:cubicBezTo>
                    <a:pt x="13890" y="241939"/>
                    <a:pt x="0" y="228049"/>
                    <a:pt x="0" y="210914"/>
                  </a:cubicBezTo>
                  <a:lnTo>
                    <a:pt x="0" y="31025"/>
                  </a:lnTo>
                  <a:cubicBezTo>
                    <a:pt x="0" y="13890"/>
                    <a:pt x="13890" y="0"/>
                    <a:pt x="31025" y="0"/>
                  </a:cubicBezTo>
                  <a:close/>
                </a:path>
              </a:pathLst>
            </a:custGeom>
            <a:solidFill>
              <a:srgbClr val="000000"/>
            </a:solidFill>
            <a:ln w="19050" cap="sq">
              <a:solidFill>
                <a:srgbClr val="000000"/>
              </a:solidFill>
              <a:prstDash val="solid"/>
              <a:miter/>
            </a:ln>
          </p:spPr>
        </p:sp>
        <p:sp>
          <p:nvSpPr>
            <p:cNvPr name="TextBox 13" id="13"/>
            <p:cNvSpPr txBox="true"/>
            <p:nvPr/>
          </p:nvSpPr>
          <p:spPr>
            <a:xfrm>
              <a:off x="0" y="-76200"/>
              <a:ext cx="1314435" cy="318139"/>
            </a:xfrm>
            <a:prstGeom prst="rect">
              <a:avLst/>
            </a:prstGeom>
          </p:spPr>
          <p:txBody>
            <a:bodyPr anchor="ctr" rtlCol="false" tIns="50800" lIns="50800" bIns="50800" rIns="50800"/>
            <a:lstStyle/>
            <a:p>
              <a:pPr algn="ctr">
                <a:lnSpc>
                  <a:spcPts val="2724"/>
                </a:lnSpc>
              </a:pPr>
            </a:p>
          </p:txBody>
        </p:sp>
      </p:grpSp>
      <p:sp>
        <p:nvSpPr>
          <p:cNvPr name="TextBox 14" id="14"/>
          <p:cNvSpPr txBox="true"/>
          <p:nvPr/>
        </p:nvSpPr>
        <p:spPr>
          <a:xfrm rot="0">
            <a:off x="1777176" y="5235290"/>
            <a:ext cx="4183396" cy="523875"/>
          </a:xfrm>
          <a:prstGeom prst="rect">
            <a:avLst/>
          </a:prstGeom>
        </p:spPr>
        <p:txBody>
          <a:bodyPr anchor="t" rtlCol="false" tIns="0" lIns="0" bIns="0" rIns="0">
            <a:spAutoFit/>
          </a:bodyPr>
          <a:lstStyle/>
          <a:p>
            <a:pPr algn="ctr">
              <a:lnSpc>
                <a:spcPts val="4200"/>
              </a:lnSpc>
            </a:pPr>
            <a:r>
              <a:rPr lang="en-US" sz="3000">
                <a:solidFill>
                  <a:srgbClr val="FFFFFF"/>
                </a:solidFill>
                <a:latin typeface="Open Sauce"/>
                <a:ea typeface="Open Sauce"/>
                <a:cs typeface="Open Sauce"/>
                <a:sym typeface="Open Sauce"/>
              </a:rPr>
              <a:t>Market Trends</a:t>
            </a:r>
          </a:p>
        </p:txBody>
      </p:sp>
      <p:grpSp>
        <p:nvGrpSpPr>
          <p:cNvPr name="Group 15" id="15"/>
          <p:cNvGrpSpPr/>
          <p:nvPr/>
        </p:nvGrpSpPr>
        <p:grpSpPr>
          <a:xfrm rot="0">
            <a:off x="6647256" y="5071259"/>
            <a:ext cx="4990747" cy="918613"/>
            <a:chOff x="0" y="0"/>
            <a:chExt cx="1314435" cy="241939"/>
          </a:xfrm>
        </p:grpSpPr>
        <p:sp>
          <p:nvSpPr>
            <p:cNvPr name="Freeform 16" id="16"/>
            <p:cNvSpPr/>
            <p:nvPr/>
          </p:nvSpPr>
          <p:spPr>
            <a:xfrm flipH="false" flipV="false" rot="0">
              <a:off x="0" y="0"/>
              <a:ext cx="1314435" cy="241939"/>
            </a:xfrm>
            <a:custGeom>
              <a:avLst/>
              <a:gdLst/>
              <a:ahLst/>
              <a:cxnLst/>
              <a:rect r="r" b="b" t="t" l="l"/>
              <a:pathLst>
                <a:path h="241939" w="1314435">
                  <a:moveTo>
                    <a:pt x="31025" y="0"/>
                  </a:moveTo>
                  <a:lnTo>
                    <a:pt x="1283410" y="0"/>
                  </a:lnTo>
                  <a:cubicBezTo>
                    <a:pt x="1300545" y="0"/>
                    <a:pt x="1314435" y="13890"/>
                    <a:pt x="1314435" y="31025"/>
                  </a:cubicBezTo>
                  <a:lnTo>
                    <a:pt x="1314435" y="210914"/>
                  </a:lnTo>
                  <a:cubicBezTo>
                    <a:pt x="1314435" y="228049"/>
                    <a:pt x="1300545" y="241939"/>
                    <a:pt x="1283410" y="241939"/>
                  </a:cubicBezTo>
                  <a:lnTo>
                    <a:pt x="31025" y="241939"/>
                  </a:lnTo>
                  <a:cubicBezTo>
                    <a:pt x="13890" y="241939"/>
                    <a:pt x="0" y="228049"/>
                    <a:pt x="0" y="210914"/>
                  </a:cubicBezTo>
                  <a:lnTo>
                    <a:pt x="0" y="31025"/>
                  </a:lnTo>
                  <a:cubicBezTo>
                    <a:pt x="0" y="13890"/>
                    <a:pt x="13890" y="0"/>
                    <a:pt x="31025" y="0"/>
                  </a:cubicBezTo>
                  <a:close/>
                </a:path>
              </a:pathLst>
            </a:custGeom>
            <a:solidFill>
              <a:srgbClr val="000000"/>
            </a:solidFill>
            <a:ln w="19050" cap="sq">
              <a:solidFill>
                <a:srgbClr val="000000"/>
              </a:solidFill>
              <a:prstDash val="solid"/>
              <a:miter/>
            </a:ln>
          </p:spPr>
        </p:sp>
        <p:sp>
          <p:nvSpPr>
            <p:cNvPr name="TextBox 17" id="17"/>
            <p:cNvSpPr txBox="true"/>
            <p:nvPr/>
          </p:nvSpPr>
          <p:spPr>
            <a:xfrm>
              <a:off x="0" y="-76200"/>
              <a:ext cx="1314435" cy="318139"/>
            </a:xfrm>
            <a:prstGeom prst="rect">
              <a:avLst/>
            </a:prstGeom>
          </p:spPr>
          <p:txBody>
            <a:bodyPr anchor="ctr" rtlCol="false" tIns="50800" lIns="50800" bIns="50800" rIns="50800"/>
            <a:lstStyle/>
            <a:p>
              <a:pPr algn="ctr">
                <a:lnSpc>
                  <a:spcPts val="2724"/>
                </a:lnSpc>
              </a:pPr>
            </a:p>
          </p:txBody>
        </p:sp>
      </p:grpSp>
      <p:sp>
        <p:nvSpPr>
          <p:cNvPr name="TextBox 18" id="18"/>
          <p:cNvSpPr txBox="true"/>
          <p:nvPr/>
        </p:nvSpPr>
        <p:spPr>
          <a:xfrm rot="0">
            <a:off x="7050932" y="5235290"/>
            <a:ext cx="4183396" cy="523875"/>
          </a:xfrm>
          <a:prstGeom prst="rect">
            <a:avLst/>
          </a:prstGeom>
        </p:spPr>
        <p:txBody>
          <a:bodyPr anchor="t" rtlCol="false" tIns="0" lIns="0" bIns="0" rIns="0">
            <a:spAutoFit/>
          </a:bodyPr>
          <a:lstStyle/>
          <a:p>
            <a:pPr algn="ctr">
              <a:lnSpc>
                <a:spcPts val="4200"/>
              </a:lnSpc>
            </a:pPr>
            <a:r>
              <a:rPr lang="en-US" sz="3000">
                <a:solidFill>
                  <a:srgbClr val="FFFFFF"/>
                </a:solidFill>
                <a:latin typeface="Open Sauce"/>
                <a:ea typeface="Open Sauce"/>
                <a:cs typeface="Open Sauce"/>
                <a:sym typeface="Open Sauce"/>
              </a:rPr>
              <a:t>Profitable Stocks</a:t>
            </a:r>
          </a:p>
        </p:txBody>
      </p:sp>
      <p:grpSp>
        <p:nvGrpSpPr>
          <p:cNvPr name="Group 19" id="19"/>
          <p:cNvGrpSpPr/>
          <p:nvPr/>
        </p:nvGrpSpPr>
        <p:grpSpPr>
          <a:xfrm rot="0">
            <a:off x="11923753" y="6159098"/>
            <a:ext cx="4990747" cy="2164968"/>
            <a:chOff x="0" y="0"/>
            <a:chExt cx="1314435" cy="570197"/>
          </a:xfrm>
        </p:grpSpPr>
        <p:sp>
          <p:nvSpPr>
            <p:cNvPr name="Freeform 20" id="20"/>
            <p:cNvSpPr/>
            <p:nvPr/>
          </p:nvSpPr>
          <p:spPr>
            <a:xfrm flipH="false" flipV="false" rot="0">
              <a:off x="0" y="0"/>
              <a:ext cx="1314435" cy="570197"/>
            </a:xfrm>
            <a:custGeom>
              <a:avLst/>
              <a:gdLst/>
              <a:ahLst/>
              <a:cxnLst/>
              <a:rect r="r" b="b" t="t" l="l"/>
              <a:pathLst>
                <a:path h="570197" w="1314435">
                  <a:moveTo>
                    <a:pt x="31025" y="0"/>
                  </a:moveTo>
                  <a:lnTo>
                    <a:pt x="1283410" y="0"/>
                  </a:lnTo>
                  <a:cubicBezTo>
                    <a:pt x="1300545" y="0"/>
                    <a:pt x="1314435" y="13890"/>
                    <a:pt x="1314435" y="31025"/>
                  </a:cubicBezTo>
                  <a:lnTo>
                    <a:pt x="1314435" y="539172"/>
                  </a:lnTo>
                  <a:cubicBezTo>
                    <a:pt x="1314435" y="556307"/>
                    <a:pt x="1300545" y="570197"/>
                    <a:pt x="1283410" y="570197"/>
                  </a:cubicBezTo>
                  <a:lnTo>
                    <a:pt x="31025" y="570197"/>
                  </a:lnTo>
                  <a:cubicBezTo>
                    <a:pt x="13890" y="570197"/>
                    <a:pt x="0" y="556307"/>
                    <a:pt x="0" y="539172"/>
                  </a:cubicBezTo>
                  <a:lnTo>
                    <a:pt x="0" y="31025"/>
                  </a:lnTo>
                  <a:cubicBezTo>
                    <a:pt x="0" y="13890"/>
                    <a:pt x="13890" y="0"/>
                    <a:pt x="31025" y="0"/>
                  </a:cubicBezTo>
                  <a:close/>
                </a:path>
              </a:pathLst>
            </a:custGeom>
            <a:solidFill>
              <a:srgbClr val="000000">
                <a:alpha val="0"/>
              </a:srgbClr>
            </a:solidFill>
            <a:ln w="19050" cap="sq">
              <a:solidFill>
                <a:srgbClr val="000000"/>
              </a:solidFill>
              <a:prstDash val="solid"/>
              <a:miter/>
            </a:ln>
          </p:spPr>
        </p:sp>
        <p:sp>
          <p:nvSpPr>
            <p:cNvPr name="TextBox 21" id="21"/>
            <p:cNvSpPr txBox="true"/>
            <p:nvPr/>
          </p:nvSpPr>
          <p:spPr>
            <a:xfrm>
              <a:off x="0" y="-76200"/>
              <a:ext cx="1314435" cy="646397"/>
            </a:xfrm>
            <a:prstGeom prst="rect">
              <a:avLst/>
            </a:prstGeom>
          </p:spPr>
          <p:txBody>
            <a:bodyPr anchor="ctr" rtlCol="false" tIns="50800" lIns="50800" bIns="50800" rIns="50800"/>
            <a:lstStyle/>
            <a:p>
              <a:pPr algn="ctr">
                <a:lnSpc>
                  <a:spcPts val="2724"/>
                </a:lnSpc>
              </a:pPr>
            </a:p>
          </p:txBody>
        </p:sp>
      </p:grpSp>
      <p:sp>
        <p:nvSpPr>
          <p:cNvPr name="TextBox 22" id="22"/>
          <p:cNvSpPr txBox="true"/>
          <p:nvPr/>
        </p:nvSpPr>
        <p:spPr>
          <a:xfrm rot="0">
            <a:off x="12191717" y="6708182"/>
            <a:ext cx="4454820" cy="847725"/>
          </a:xfrm>
          <a:prstGeom prst="rect">
            <a:avLst/>
          </a:prstGeom>
        </p:spPr>
        <p:txBody>
          <a:bodyPr anchor="t" rtlCol="false" tIns="0" lIns="0" bIns="0" rIns="0">
            <a:spAutoFit/>
          </a:bodyPr>
          <a:lstStyle/>
          <a:p>
            <a:pPr algn="ctr">
              <a:lnSpc>
                <a:spcPts val="2280"/>
              </a:lnSpc>
            </a:pPr>
            <a:r>
              <a:rPr lang="en-US" sz="1900">
                <a:solidFill>
                  <a:srgbClr val="000000"/>
                </a:solidFill>
                <a:latin typeface="Open Sauce"/>
                <a:ea typeface="Open Sauce"/>
                <a:cs typeface="Open Sauce"/>
                <a:sym typeface="Open Sauce"/>
              </a:rPr>
              <a:t>Calculated the coefficient of correlation between performance metrics along with heatmap</a:t>
            </a:r>
          </a:p>
        </p:txBody>
      </p:sp>
      <p:grpSp>
        <p:nvGrpSpPr>
          <p:cNvPr name="Group 23" id="23"/>
          <p:cNvGrpSpPr/>
          <p:nvPr/>
        </p:nvGrpSpPr>
        <p:grpSpPr>
          <a:xfrm rot="0">
            <a:off x="11923753" y="5071259"/>
            <a:ext cx="4990747" cy="918613"/>
            <a:chOff x="0" y="0"/>
            <a:chExt cx="1314435" cy="241939"/>
          </a:xfrm>
        </p:grpSpPr>
        <p:sp>
          <p:nvSpPr>
            <p:cNvPr name="Freeform 24" id="24"/>
            <p:cNvSpPr/>
            <p:nvPr/>
          </p:nvSpPr>
          <p:spPr>
            <a:xfrm flipH="false" flipV="false" rot="0">
              <a:off x="0" y="0"/>
              <a:ext cx="1314435" cy="241939"/>
            </a:xfrm>
            <a:custGeom>
              <a:avLst/>
              <a:gdLst/>
              <a:ahLst/>
              <a:cxnLst/>
              <a:rect r="r" b="b" t="t" l="l"/>
              <a:pathLst>
                <a:path h="241939" w="1314435">
                  <a:moveTo>
                    <a:pt x="31025" y="0"/>
                  </a:moveTo>
                  <a:lnTo>
                    <a:pt x="1283410" y="0"/>
                  </a:lnTo>
                  <a:cubicBezTo>
                    <a:pt x="1300545" y="0"/>
                    <a:pt x="1314435" y="13890"/>
                    <a:pt x="1314435" y="31025"/>
                  </a:cubicBezTo>
                  <a:lnTo>
                    <a:pt x="1314435" y="210914"/>
                  </a:lnTo>
                  <a:cubicBezTo>
                    <a:pt x="1314435" y="228049"/>
                    <a:pt x="1300545" y="241939"/>
                    <a:pt x="1283410" y="241939"/>
                  </a:cubicBezTo>
                  <a:lnTo>
                    <a:pt x="31025" y="241939"/>
                  </a:lnTo>
                  <a:cubicBezTo>
                    <a:pt x="13890" y="241939"/>
                    <a:pt x="0" y="228049"/>
                    <a:pt x="0" y="210914"/>
                  </a:cubicBezTo>
                  <a:lnTo>
                    <a:pt x="0" y="31025"/>
                  </a:lnTo>
                  <a:cubicBezTo>
                    <a:pt x="0" y="13890"/>
                    <a:pt x="13890" y="0"/>
                    <a:pt x="31025" y="0"/>
                  </a:cubicBezTo>
                  <a:close/>
                </a:path>
              </a:pathLst>
            </a:custGeom>
            <a:solidFill>
              <a:srgbClr val="000000"/>
            </a:solidFill>
            <a:ln w="19050" cap="sq">
              <a:solidFill>
                <a:srgbClr val="000000"/>
              </a:solidFill>
              <a:prstDash val="solid"/>
              <a:miter/>
            </a:ln>
          </p:spPr>
        </p:sp>
        <p:sp>
          <p:nvSpPr>
            <p:cNvPr name="TextBox 25" id="25"/>
            <p:cNvSpPr txBox="true"/>
            <p:nvPr/>
          </p:nvSpPr>
          <p:spPr>
            <a:xfrm>
              <a:off x="0" y="-76200"/>
              <a:ext cx="1314435" cy="318139"/>
            </a:xfrm>
            <a:prstGeom prst="rect">
              <a:avLst/>
            </a:prstGeom>
          </p:spPr>
          <p:txBody>
            <a:bodyPr anchor="ctr" rtlCol="false" tIns="50800" lIns="50800" bIns="50800" rIns="50800"/>
            <a:lstStyle/>
            <a:p>
              <a:pPr algn="ctr">
                <a:lnSpc>
                  <a:spcPts val="2724"/>
                </a:lnSpc>
              </a:pPr>
            </a:p>
          </p:txBody>
        </p:sp>
      </p:grpSp>
      <p:sp>
        <p:nvSpPr>
          <p:cNvPr name="TextBox 26" id="26"/>
          <p:cNvSpPr txBox="true"/>
          <p:nvPr/>
        </p:nvSpPr>
        <p:spPr>
          <a:xfrm rot="0">
            <a:off x="12323803" y="5095875"/>
            <a:ext cx="4183396" cy="824865"/>
          </a:xfrm>
          <a:prstGeom prst="rect">
            <a:avLst/>
          </a:prstGeom>
        </p:spPr>
        <p:txBody>
          <a:bodyPr anchor="t" rtlCol="false" tIns="0" lIns="0" bIns="0" rIns="0">
            <a:spAutoFit/>
          </a:bodyPr>
          <a:lstStyle/>
          <a:p>
            <a:pPr algn="ctr">
              <a:lnSpc>
                <a:spcPts val="3360"/>
              </a:lnSpc>
            </a:pPr>
            <a:r>
              <a:rPr lang="en-US" sz="2400">
                <a:solidFill>
                  <a:srgbClr val="FFFFFF"/>
                </a:solidFill>
                <a:latin typeface="Open Sauce"/>
                <a:ea typeface="Open Sauce"/>
                <a:cs typeface="Open Sauce"/>
                <a:sym typeface="Open Sauce"/>
              </a:rPr>
              <a:t>Correlation between Performance Metrics</a:t>
            </a:r>
          </a:p>
        </p:txBody>
      </p:sp>
      <p:grpSp>
        <p:nvGrpSpPr>
          <p:cNvPr name="Group 27" id="27"/>
          <p:cNvGrpSpPr/>
          <p:nvPr/>
        </p:nvGrpSpPr>
        <p:grpSpPr>
          <a:xfrm rot="-5400000">
            <a:off x="8752731" y="-8752731"/>
            <a:ext cx="782539" cy="18288000"/>
            <a:chOff x="0" y="0"/>
            <a:chExt cx="206101" cy="4816593"/>
          </a:xfrm>
        </p:grpSpPr>
        <p:sp>
          <p:nvSpPr>
            <p:cNvPr name="Freeform 28" id="28"/>
            <p:cNvSpPr/>
            <p:nvPr/>
          </p:nvSpPr>
          <p:spPr>
            <a:xfrm flipH="false" flipV="false" rot="0">
              <a:off x="0" y="0"/>
              <a:ext cx="206101" cy="4816592"/>
            </a:xfrm>
            <a:custGeom>
              <a:avLst/>
              <a:gdLst/>
              <a:ahLst/>
              <a:cxnLst/>
              <a:rect r="r" b="b" t="t" l="l"/>
              <a:pathLst>
                <a:path h="4816592" w="206101">
                  <a:moveTo>
                    <a:pt x="0" y="0"/>
                  </a:moveTo>
                  <a:lnTo>
                    <a:pt x="206101" y="0"/>
                  </a:lnTo>
                  <a:lnTo>
                    <a:pt x="206101" y="4816592"/>
                  </a:lnTo>
                  <a:lnTo>
                    <a:pt x="0" y="4816592"/>
                  </a:lnTo>
                  <a:close/>
                </a:path>
              </a:pathLst>
            </a:custGeom>
            <a:solidFill>
              <a:srgbClr val="000000"/>
            </a:solidFill>
          </p:spPr>
        </p:sp>
        <p:sp>
          <p:nvSpPr>
            <p:cNvPr name="TextBox 29" id="29"/>
            <p:cNvSpPr txBox="true"/>
            <p:nvPr/>
          </p:nvSpPr>
          <p:spPr>
            <a:xfrm>
              <a:off x="0" y="-76200"/>
              <a:ext cx="206101" cy="4892793"/>
            </a:xfrm>
            <a:prstGeom prst="rect">
              <a:avLst/>
            </a:prstGeom>
          </p:spPr>
          <p:txBody>
            <a:bodyPr anchor="ctr" rtlCol="false" tIns="50800" lIns="50800" bIns="50800" rIns="50800"/>
            <a:lstStyle/>
            <a:p>
              <a:pPr algn="ctr">
                <a:lnSpc>
                  <a:spcPts val="2724"/>
                </a:lnSpc>
              </a:pPr>
            </a:p>
          </p:txBody>
        </p:sp>
      </p:grpSp>
      <p:grpSp>
        <p:nvGrpSpPr>
          <p:cNvPr name="Group 30" id="30"/>
          <p:cNvGrpSpPr/>
          <p:nvPr/>
        </p:nvGrpSpPr>
        <p:grpSpPr>
          <a:xfrm rot="-5400000">
            <a:off x="8752731" y="752436"/>
            <a:ext cx="782539" cy="18288000"/>
            <a:chOff x="0" y="0"/>
            <a:chExt cx="206101" cy="4816593"/>
          </a:xfrm>
        </p:grpSpPr>
        <p:sp>
          <p:nvSpPr>
            <p:cNvPr name="Freeform 31" id="31"/>
            <p:cNvSpPr/>
            <p:nvPr/>
          </p:nvSpPr>
          <p:spPr>
            <a:xfrm flipH="false" flipV="false" rot="0">
              <a:off x="0" y="0"/>
              <a:ext cx="206101" cy="4816592"/>
            </a:xfrm>
            <a:custGeom>
              <a:avLst/>
              <a:gdLst/>
              <a:ahLst/>
              <a:cxnLst/>
              <a:rect r="r" b="b" t="t" l="l"/>
              <a:pathLst>
                <a:path h="4816592" w="206101">
                  <a:moveTo>
                    <a:pt x="0" y="0"/>
                  </a:moveTo>
                  <a:lnTo>
                    <a:pt x="206101" y="0"/>
                  </a:lnTo>
                  <a:lnTo>
                    <a:pt x="206101" y="4816592"/>
                  </a:lnTo>
                  <a:lnTo>
                    <a:pt x="0" y="4816592"/>
                  </a:lnTo>
                  <a:close/>
                </a:path>
              </a:pathLst>
            </a:custGeom>
            <a:solidFill>
              <a:srgbClr val="000000"/>
            </a:solidFill>
          </p:spPr>
        </p:sp>
        <p:sp>
          <p:nvSpPr>
            <p:cNvPr name="TextBox 32" id="32"/>
            <p:cNvSpPr txBox="true"/>
            <p:nvPr/>
          </p:nvSpPr>
          <p:spPr>
            <a:xfrm>
              <a:off x="0" y="-76200"/>
              <a:ext cx="206101" cy="4892793"/>
            </a:xfrm>
            <a:prstGeom prst="rect">
              <a:avLst/>
            </a:prstGeom>
          </p:spPr>
          <p:txBody>
            <a:bodyPr anchor="ctr" rtlCol="false" tIns="50800" lIns="50800" bIns="50800" rIns="50800"/>
            <a:lstStyle/>
            <a:p>
              <a:pPr algn="ctr">
                <a:lnSpc>
                  <a:spcPts val="2724"/>
                </a:lnSpc>
              </a:pP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4EA"/>
        </a:solidFill>
      </p:bgPr>
    </p:bg>
    <p:spTree>
      <p:nvGrpSpPr>
        <p:cNvPr id="1" name=""/>
        <p:cNvGrpSpPr/>
        <p:nvPr/>
      </p:nvGrpSpPr>
      <p:grpSpPr>
        <a:xfrm>
          <a:off x="0" y="0"/>
          <a:ext cx="0" cy="0"/>
          <a:chOff x="0" y="0"/>
          <a:chExt cx="0" cy="0"/>
        </a:xfrm>
      </p:grpSpPr>
      <p:grpSp>
        <p:nvGrpSpPr>
          <p:cNvPr name="Group 2" id="2"/>
          <p:cNvGrpSpPr/>
          <p:nvPr/>
        </p:nvGrpSpPr>
        <p:grpSpPr>
          <a:xfrm rot="0">
            <a:off x="0" y="0"/>
            <a:ext cx="782539" cy="10287000"/>
            <a:chOff x="0" y="0"/>
            <a:chExt cx="206101" cy="2709333"/>
          </a:xfrm>
        </p:grpSpPr>
        <p:sp>
          <p:nvSpPr>
            <p:cNvPr name="Freeform 3" id="3"/>
            <p:cNvSpPr/>
            <p:nvPr/>
          </p:nvSpPr>
          <p:spPr>
            <a:xfrm flipH="false" flipV="false" rot="0">
              <a:off x="0" y="0"/>
              <a:ext cx="206101" cy="2709333"/>
            </a:xfrm>
            <a:custGeom>
              <a:avLst/>
              <a:gdLst/>
              <a:ahLst/>
              <a:cxnLst/>
              <a:rect r="r" b="b" t="t" l="l"/>
              <a:pathLst>
                <a:path h="2709333" w="206101">
                  <a:moveTo>
                    <a:pt x="0" y="0"/>
                  </a:moveTo>
                  <a:lnTo>
                    <a:pt x="206101" y="0"/>
                  </a:lnTo>
                  <a:lnTo>
                    <a:pt x="206101" y="2709333"/>
                  </a:lnTo>
                  <a:lnTo>
                    <a:pt x="0" y="2709333"/>
                  </a:lnTo>
                  <a:close/>
                </a:path>
              </a:pathLst>
            </a:custGeom>
            <a:solidFill>
              <a:srgbClr val="000000"/>
            </a:solidFill>
          </p:spPr>
        </p:sp>
        <p:sp>
          <p:nvSpPr>
            <p:cNvPr name="TextBox 4" id="4"/>
            <p:cNvSpPr txBox="true"/>
            <p:nvPr/>
          </p:nvSpPr>
          <p:spPr>
            <a:xfrm>
              <a:off x="0" y="-76200"/>
              <a:ext cx="206101" cy="2785533"/>
            </a:xfrm>
            <a:prstGeom prst="rect">
              <a:avLst/>
            </a:prstGeom>
          </p:spPr>
          <p:txBody>
            <a:bodyPr anchor="ctr" rtlCol="false" tIns="50800" lIns="50800" bIns="50800" rIns="50800"/>
            <a:lstStyle/>
            <a:p>
              <a:pPr algn="ctr">
                <a:lnSpc>
                  <a:spcPts val="2724"/>
                </a:lnSpc>
              </a:pPr>
            </a:p>
          </p:txBody>
        </p:sp>
      </p:grpSp>
      <p:grpSp>
        <p:nvGrpSpPr>
          <p:cNvPr name="Group 5" id="5"/>
          <p:cNvGrpSpPr/>
          <p:nvPr/>
        </p:nvGrpSpPr>
        <p:grpSpPr>
          <a:xfrm rot="0">
            <a:off x="17514986" y="0"/>
            <a:ext cx="782539" cy="10287000"/>
            <a:chOff x="0" y="0"/>
            <a:chExt cx="206101" cy="2709333"/>
          </a:xfrm>
        </p:grpSpPr>
        <p:sp>
          <p:nvSpPr>
            <p:cNvPr name="Freeform 6" id="6"/>
            <p:cNvSpPr/>
            <p:nvPr/>
          </p:nvSpPr>
          <p:spPr>
            <a:xfrm flipH="false" flipV="false" rot="0">
              <a:off x="0" y="0"/>
              <a:ext cx="206101" cy="2709333"/>
            </a:xfrm>
            <a:custGeom>
              <a:avLst/>
              <a:gdLst/>
              <a:ahLst/>
              <a:cxnLst/>
              <a:rect r="r" b="b" t="t" l="l"/>
              <a:pathLst>
                <a:path h="2709333" w="206101">
                  <a:moveTo>
                    <a:pt x="0" y="0"/>
                  </a:moveTo>
                  <a:lnTo>
                    <a:pt x="206101" y="0"/>
                  </a:lnTo>
                  <a:lnTo>
                    <a:pt x="206101" y="2709333"/>
                  </a:lnTo>
                  <a:lnTo>
                    <a:pt x="0" y="2709333"/>
                  </a:lnTo>
                  <a:close/>
                </a:path>
              </a:pathLst>
            </a:custGeom>
            <a:solidFill>
              <a:srgbClr val="000000"/>
            </a:solidFill>
          </p:spPr>
        </p:sp>
        <p:sp>
          <p:nvSpPr>
            <p:cNvPr name="TextBox 7" id="7"/>
            <p:cNvSpPr txBox="true"/>
            <p:nvPr/>
          </p:nvSpPr>
          <p:spPr>
            <a:xfrm>
              <a:off x="0" y="-76200"/>
              <a:ext cx="206101" cy="2785533"/>
            </a:xfrm>
            <a:prstGeom prst="rect">
              <a:avLst/>
            </a:prstGeom>
          </p:spPr>
          <p:txBody>
            <a:bodyPr anchor="ctr" rtlCol="false" tIns="50800" lIns="50800" bIns="50800" rIns="50800"/>
            <a:lstStyle/>
            <a:p>
              <a:pPr algn="ctr">
                <a:lnSpc>
                  <a:spcPts val="2724"/>
                </a:lnSpc>
              </a:pPr>
            </a:p>
          </p:txBody>
        </p:sp>
      </p:grpSp>
      <p:grpSp>
        <p:nvGrpSpPr>
          <p:cNvPr name="Group 8" id="8"/>
          <p:cNvGrpSpPr/>
          <p:nvPr/>
        </p:nvGrpSpPr>
        <p:grpSpPr>
          <a:xfrm rot="-5400000">
            <a:off x="8752731" y="-8752731"/>
            <a:ext cx="782539" cy="18288000"/>
            <a:chOff x="0" y="0"/>
            <a:chExt cx="206101" cy="4816593"/>
          </a:xfrm>
        </p:grpSpPr>
        <p:sp>
          <p:nvSpPr>
            <p:cNvPr name="Freeform 9" id="9"/>
            <p:cNvSpPr/>
            <p:nvPr/>
          </p:nvSpPr>
          <p:spPr>
            <a:xfrm flipH="false" flipV="false" rot="0">
              <a:off x="0" y="0"/>
              <a:ext cx="206101" cy="4816592"/>
            </a:xfrm>
            <a:custGeom>
              <a:avLst/>
              <a:gdLst/>
              <a:ahLst/>
              <a:cxnLst/>
              <a:rect r="r" b="b" t="t" l="l"/>
              <a:pathLst>
                <a:path h="4816592" w="206101">
                  <a:moveTo>
                    <a:pt x="0" y="0"/>
                  </a:moveTo>
                  <a:lnTo>
                    <a:pt x="206101" y="0"/>
                  </a:lnTo>
                  <a:lnTo>
                    <a:pt x="206101" y="4816592"/>
                  </a:lnTo>
                  <a:lnTo>
                    <a:pt x="0" y="4816592"/>
                  </a:lnTo>
                  <a:close/>
                </a:path>
              </a:pathLst>
            </a:custGeom>
            <a:solidFill>
              <a:srgbClr val="000000"/>
            </a:solidFill>
          </p:spPr>
        </p:sp>
        <p:sp>
          <p:nvSpPr>
            <p:cNvPr name="TextBox 10" id="10"/>
            <p:cNvSpPr txBox="true"/>
            <p:nvPr/>
          </p:nvSpPr>
          <p:spPr>
            <a:xfrm>
              <a:off x="0" y="-76200"/>
              <a:ext cx="206101" cy="4892793"/>
            </a:xfrm>
            <a:prstGeom prst="rect">
              <a:avLst/>
            </a:prstGeom>
          </p:spPr>
          <p:txBody>
            <a:bodyPr anchor="ctr" rtlCol="false" tIns="50800" lIns="50800" bIns="50800" rIns="50800"/>
            <a:lstStyle/>
            <a:p>
              <a:pPr algn="ctr">
                <a:lnSpc>
                  <a:spcPts val="2724"/>
                </a:lnSpc>
              </a:pPr>
            </a:p>
          </p:txBody>
        </p:sp>
      </p:grpSp>
      <p:grpSp>
        <p:nvGrpSpPr>
          <p:cNvPr name="Group 11" id="11"/>
          <p:cNvGrpSpPr/>
          <p:nvPr/>
        </p:nvGrpSpPr>
        <p:grpSpPr>
          <a:xfrm rot="-5400000">
            <a:off x="8752731" y="751731"/>
            <a:ext cx="782539" cy="18288000"/>
            <a:chOff x="0" y="0"/>
            <a:chExt cx="206101" cy="4816593"/>
          </a:xfrm>
        </p:grpSpPr>
        <p:sp>
          <p:nvSpPr>
            <p:cNvPr name="Freeform 12" id="12"/>
            <p:cNvSpPr/>
            <p:nvPr/>
          </p:nvSpPr>
          <p:spPr>
            <a:xfrm flipH="false" flipV="false" rot="0">
              <a:off x="0" y="0"/>
              <a:ext cx="206101" cy="4816592"/>
            </a:xfrm>
            <a:custGeom>
              <a:avLst/>
              <a:gdLst/>
              <a:ahLst/>
              <a:cxnLst/>
              <a:rect r="r" b="b" t="t" l="l"/>
              <a:pathLst>
                <a:path h="4816592" w="206101">
                  <a:moveTo>
                    <a:pt x="0" y="0"/>
                  </a:moveTo>
                  <a:lnTo>
                    <a:pt x="206101" y="0"/>
                  </a:lnTo>
                  <a:lnTo>
                    <a:pt x="206101" y="4816592"/>
                  </a:lnTo>
                  <a:lnTo>
                    <a:pt x="0" y="4816592"/>
                  </a:lnTo>
                  <a:close/>
                </a:path>
              </a:pathLst>
            </a:custGeom>
            <a:solidFill>
              <a:srgbClr val="000000"/>
            </a:solidFill>
          </p:spPr>
        </p:sp>
        <p:sp>
          <p:nvSpPr>
            <p:cNvPr name="TextBox 13" id="13"/>
            <p:cNvSpPr txBox="true"/>
            <p:nvPr/>
          </p:nvSpPr>
          <p:spPr>
            <a:xfrm>
              <a:off x="0" y="-76200"/>
              <a:ext cx="206101" cy="4892793"/>
            </a:xfrm>
            <a:prstGeom prst="rect">
              <a:avLst/>
            </a:prstGeom>
          </p:spPr>
          <p:txBody>
            <a:bodyPr anchor="ctr" rtlCol="false" tIns="50800" lIns="50800" bIns="50800" rIns="50800"/>
            <a:lstStyle/>
            <a:p>
              <a:pPr algn="ctr">
                <a:lnSpc>
                  <a:spcPts val="2724"/>
                </a:lnSpc>
              </a:pPr>
            </a:p>
          </p:txBody>
        </p:sp>
      </p:grpSp>
      <p:grpSp>
        <p:nvGrpSpPr>
          <p:cNvPr name="Group 14" id="14"/>
          <p:cNvGrpSpPr/>
          <p:nvPr/>
        </p:nvGrpSpPr>
        <p:grpSpPr>
          <a:xfrm rot="-5400000">
            <a:off x="8752731" y="-8752731"/>
            <a:ext cx="782539" cy="18288000"/>
            <a:chOff x="0" y="0"/>
            <a:chExt cx="206101" cy="4816593"/>
          </a:xfrm>
        </p:grpSpPr>
        <p:sp>
          <p:nvSpPr>
            <p:cNvPr name="Freeform 15" id="15"/>
            <p:cNvSpPr/>
            <p:nvPr/>
          </p:nvSpPr>
          <p:spPr>
            <a:xfrm flipH="false" flipV="false" rot="0">
              <a:off x="0" y="0"/>
              <a:ext cx="206101" cy="4816592"/>
            </a:xfrm>
            <a:custGeom>
              <a:avLst/>
              <a:gdLst/>
              <a:ahLst/>
              <a:cxnLst/>
              <a:rect r="r" b="b" t="t" l="l"/>
              <a:pathLst>
                <a:path h="4816592" w="206101">
                  <a:moveTo>
                    <a:pt x="0" y="0"/>
                  </a:moveTo>
                  <a:lnTo>
                    <a:pt x="206101" y="0"/>
                  </a:lnTo>
                  <a:lnTo>
                    <a:pt x="206101" y="4816592"/>
                  </a:lnTo>
                  <a:lnTo>
                    <a:pt x="0" y="4816592"/>
                  </a:lnTo>
                  <a:close/>
                </a:path>
              </a:pathLst>
            </a:custGeom>
            <a:solidFill>
              <a:srgbClr val="000000"/>
            </a:solidFill>
          </p:spPr>
        </p:sp>
        <p:sp>
          <p:nvSpPr>
            <p:cNvPr name="TextBox 16" id="16"/>
            <p:cNvSpPr txBox="true"/>
            <p:nvPr/>
          </p:nvSpPr>
          <p:spPr>
            <a:xfrm>
              <a:off x="0" y="-76200"/>
              <a:ext cx="206101" cy="4892793"/>
            </a:xfrm>
            <a:prstGeom prst="rect">
              <a:avLst/>
            </a:prstGeom>
          </p:spPr>
          <p:txBody>
            <a:bodyPr anchor="ctr" rtlCol="false" tIns="50800" lIns="50800" bIns="50800" rIns="50800"/>
            <a:lstStyle/>
            <a:p>
              <a:pPr algn="ctr">
                <a:lnSpc>
                  <a:spcPts val="2724"/>
                </a:lnSpc>
              </a:pPr>
            </a:p>
          </p:txBody>
        </p:sp>
      </p:grpSp>
      <p:sp>
        <p:nvSpPr>
          <p:cNvPr name="Freeform 17" id="17"/>
          <p:cNvSpPr/>
          <p:nvPr/>
        </p:nvSpPr>
        <p:spPr>
          <a:xfrm flipH="false" flipV="false" rot="0">
            <a:off x="1523934" y="2405851"/>
            <a:ext cx="15249656" cy="6481104"/>
          </a:xfrm>
          <a:custGeom>
            <a:avLst/>
            <a:gdLst/>
            <a:ahLst/>
            <a:cxnLst/>
            <a:rect r="r" b="b" t="t" l="l"/>
            <a:pathLst>
              <a:path h="6481104" w="15249656">
                <a:moveTo>
                  <a:pt x="0" y="0"/>
                </a:moveTo>
                <a:lnTo>
                  <a:pt x="15249657" y="0"/>
                </a:lnTo>
                <a:lnTo>
                  <a:pt x="15249657" y="6481104"/>
                </a:lnTo>
                <a:lnTo>
                  <a:pt x="0" y="6481104"/>
                </a:lnTo>
                <a:lnTo>
                  <a:pt x="0" y="0"/>
                </a:lnTo>
                <a:close/>
              </a:path>
            </a:pathLst>
          </a:custGeom>
          <a:blipFill>
            <a:blip r:embed="rId2"/>
            <a:stretch>
              <a:fillRect l="0" t="0" r="0" b="0"/>
            </a:stretch>
          </a:blipFill>
        </p:spPr>
      </p:sp>
      <p:sp>
        <p:nvSpPr>
          <p:cNvPr name="TextBox 18" id="18"/>
          <p:cNvSpPr txBox="true"/>
          <p:nvPr/>
        </p:nvSpPr>
        <p:spPr>
          <a:xfrm rot="0">
            <a:off x="6150927" y="843478"/>
            <a:ext cx="5986145" cy="944867"/>
          </a:xfrm>
          <a:prstGeom prst="rect">
            <a:avLst/>
          </a:prstGeom>
        </p:spPr>
        <p:txBody>
          <a:bodyPr anchor="t" rtlCol="false" tIns="0" lIns="0" bIns="0" rIns="0">
            <a:spAutoFit/>
          </a:bodyPr>
          <a:lstStyle/>
          <a:p>
            <a:pPr algn="ctr">
              <a:lnSpc>
                <a:spcPts val="6720"/>
              </a:lnSpc>
            </a:pPr>
            <a:r>
              <a:rPr lang="en-US" sz="4800" b="true">
                <a:solidFill>
                  <a:srgbClr val="000000"/>
                </a:solidFill>
                <a:latin typeface="Cooper Hewitt Bold"/>
                <a:ea typeface="Cooper Hewitt Bold"/>
                <a:cs typeface="Cooper Hewitt Bold"/>
                <a:sym typeface="Cooper Hewitt Bold"/>
              </a:rPr>
              <a:t>RETURN VISUALIZED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4EA"/>
        </a:solidFill>
      </p:bgPr>
    </p:bg>
    <p:spTree>
      <p:nvGrpSpPr>
        <p:cNvPr id="1" name=""/>
        <p:cNvGrpSpPr/>
        <p:nvPr/>
      </p:nvGrpSpPr>
      <p:grpSpPr>
        <a:xfrm>
          <a:off x="0" y="0"/>
          <a:ext cx="0" cy="0"/>
          <a:chOff x="0" y="0"/>
          <a:chExt cx="0" cy="0"/>
        </a:xfrm>
      </p:grpSpPr>
      <p:grpSp>
        <p:nvGrpSpPr>
          <p:cNvPr name="Group 2" id="2"/>
          <p:cNvGrpSpPr/>
          <p:nvPr/>
        </p:nvGrpSpPr>
        <p:grpSpPr>
          <a:xfrm rot="0">
            <a:off x="0" y="0"/>
            <a:ext cx="782539" cy="10287000"/>
            <a:chOff x="0" y="0"/>
            <a:chExt cx="206101" cy="2709333"/>
          </a:xfrm>
        </p:grpSpPr>
        <p:sp>
          <p:nvSpPr>
            <p:cNvPr name="Freeform 3" id="3"/>
            <p:cNvSpPr/>
            <p:nvPr/>
          </p:nvSpPr>
          <p:spPr>
            <a:xfrm flipH="false" flipV="false" rot="0">
              <a:off x="0" y="0"/>
              <a:ext cx="206101" cy="2709333"/>
            </a:xfrm>
            <a:custGeom>
              <a:avLst/>
              <a:gdLst/>
              <a:ahLst/>
              <a:cxnLst/>
              <a:rect r="r" b="b" t="t" l="l"/>
              <a:pathLst>
                <a:path h="2709333" w="206101">
                  <a:moveTo>
                    <a:pt x="0" y="0"/>
                  </a:moveTo>
                  <a:lnTo>
                    <a:pt x="206101" y="0"/>
                  </a:lnTo>
                  <a:lnTo>
                    <a:pt x="206101" y="2709333"/>
                  </a:lnTo>
                  <a:lnTo>
                    <a:pt x="0" y="2709333"/>
                  </a:lnTo>
                  <a:close/>
                </a:path>
              </a:pathLst>
            </a:custGeom>
            <a:solidFill>
              <a:srgbClr val="000000"/>
            </a:solidFill>
          </p:spPr>
        </p:sp>
        <p:sp>
          <p:nvSpPr>
            <p:cNvPr name="TextBox 4" id="4"/>
            <p:cNvSpPr txBox="true"/>
            <p:nvPr/>
          </p:nvSpPr>
          <p:spPr>
            <a:xfrm>
              <a:off x="0" y="-76200"/>
              <a:ext cx="206101" cy="2785533"/>
            </a:xfrm>
            <a:prstGeom prst="rect">
              <a:avLst/>
            </a:prstGeom>
          </p:spPr>
          <p:txBody>
            <a:bodyPr anchor="ctr" rtlCol="false" tIns="50800" lIns="50800" bIns="50800" rIns="50800"/>
            <a:lstStyle/>
            <a:p>
              <a:pPr algn="ctr">
                <a:lnSpc>
                  <a:spcPts val="2724"/>
                </a:lnSpc>
              </a:pPr>
            </a:p>
          </p:txBody>
        </p:sp>
      </p:grpSp>
      <p:grpSp>
        <p:nvGrpSpPr>
          <p:cNvPr name="Group 5" id="5"/>
          <p:cNvGrpSpPr/>
          <p:nvPr/>
        </p:nvGrpSpPr>
        <p:grpSpPr>
          <a:xfrm rot="0">
            <a:off x="17514986" y="0"/>
            <a:ext cx="782539" cy="10287000"/>
            <a:chOff x="0" y="0"/>
            <a:chExt cx="206101" cy="2709333"/>
          </a:xfrm>
        </p:grpSpPr>
        <p:sp>
          <p:nvSpPr>
            <p:cNvPr name="Freeform 6" id="6"/>
            <p:cNvSpPr/>
            <p:nvPr/>
          </p:nvSpPr>
          <p:spPr>
            <a:xfrm flipH="false" flipV="false" rot="0">
              <a:off x="0" y="0"/>
              <a:ext cx="206101" cy="2709333"/>
            </a:xfrm>
            <a:custGeom>
              <a:avLst/>
              <a:gdLst/>
              <a:ahLst/>
              <a:cxnLst/>
              <a:rect r="r" b="b" t="t" l="l"/>
              <a:pathLst>
                <a:path h="2709333" w="206101">
                  <a:moveTo>
                    <a:pt x="0" y="0"/>
                  </a:moveTo>
                  <a:lnTo>
                    <a:pt x="206101" y="0"/>
                  </a:lnTo>
                  <a:lnTo>
                    <a:pt x="206101" y="2709333"/>
                  </a:lnTo>
                  <a:lnTo>
                    <a:pt x="0" y="2709333"/>
                  </a:lnTo>
                  <a:close/>
                </a:path>
              </a:pathLst>
            </a:custGeom>
            <a:solidFill>
              <a:srgbClr val="000000"/>
            </a:solidFill>
          </p:spPr>
        </p:sp>
        <p:sp>
          <p:nvSpPr>
            <p:cNvPr name="TextBox 7" id="7"/>
            <p:cNvSpPr txBox="true"/>
            <p:nvPr/>
          </p:nvSpPr>
          <p:spPr>
            <a:xfrm>
              <a:off x="0" y="-76200"/>
              <a:ext cx="206101" cy="2785533"/>
            </a:xfrm>
            <a:prstGeom prst="rect">
              <a:avLst/>
            </a:prstGeom>
          </p:spPr>
          <p:txBody>
            <a:bodyPr anchor="ctr" rtlCol="false" tIns="50800" lIns="50800" bIns="50800" rIns="50800"/>
            <a:lstStyle/>
            <a:p>
              <a:pPr algn="ctr">
                <a:lnSpc>
                  <a:spcPts val="2724"/>
                </a:lnSpc>
              </a:pPr>
            </a:p>
          </p:txBody>
        </p:sp>
      </p:grpSp>
      <p:grpSp>
        <p:nvGrpSpPr>
          <p:cNvPr name="Group 8" id="8"/>
          <p:cNvGrpSpPr/>
          <p:nvPr/>
        </p:nvGrpSpPr>
        <p:grpSpPr>
          <a:xfrm rot="-5400000">
            <a:off x="8752731" y="-8752731"/>
            <a:ext cx="782539" cy="18288000"/>
            <a:chOff x="0" y="0"/>
            <a:chExt cx="206101" cy="4816593"/>
          </a:xfrm>
        </p:grpSpPr>
        <p:sp>
          <p:nvSpPr>
            <p:cNvPr name="Freeform 9" id="9"/>
            <p:cNvSpPr/>
            <p:nvPr/>
          </p:nvSpPr>
          <p:spPr>
            <a:xfrm flipH="false" flipV="false" rot="0">
              <a:off x="0" y="0"/>
              <a:ext cx="206101" cy="4816592"/>
            </a:xfrm>
            <a:custGeom>
              <a:avLst/>
              <a:gdLst/>
              <a:ahLst/>
              <a:cxnLst/>
              <a:rect r="r" b="b" t="t" l="l"/>
              <a:pathLst>
                <a:path h="4816592" w="206101">
                  <a:moveTo>
                    <a:pt x="0" y="0"/>
                  </a:moveTo>
                  <a:lnTo>
                    <a:pt x="206101" y="0"/>
                  </a:lnTo>
                  <a:lnTo>
                    <a:pt x="206101" y="4816592"/>
                  </a:lnTo>
                  <a:lnTo>
                    <a:pt x="0" y="4816592"/>
                  </a:lnTo>
                  <a:close/>
                </a:path>
              </a:pathLst>
            </a:custGeom>
            <a:solidFill>
              <a:srgbClr val="000000"/>
            </a:solidFill>
          </p:spPr>
        </p:sp>
        <p:sp>
          <p:nvSpPr>
            <p:cNvPr name="TextBox 10" id="10"/>
            <p:cNvSpPr txBox="true"/>
            <p:nvPr/>
          </p:nvSpPr>
          <p:spPr>
            <a:xfrm>
              <a:off x="0" y="-76200"/>
              <a:ext cx="206101" cy="4892793"/>
            </a:xfrm>
            <a:prstGeom prst="rect">
              <a:avLst/>
            </a:prstGeom>
          </p:spPr>
          <p:txBody>
            <a:bodyPr anchor="ctr" rtlCol="false" tIns="50800" lIns="50800" bIns="50800" rIns="50800"/>
            <a:lstStyle/>
            <a:p>
              <a:pPr algn="ctr">
                <a:lnSpc>
                  <a:spcPts val="2724"/>
                </a:lnSpc>
              </a:pPr>
            </a:p>
          </p:txBody>
        </p:sp>
      </p:grpSp>
      <p:grpSp>
        <p:nvGrpSpPr>
          <p:cNvPr name="Group 11" id="11"/>
          <p:cNvGrpSpPr/>
          <p:nvPr/>
        </p:nvGrpSpPr>
        <p:grpSpPr>
          <a:xfrm rot="-5400000">
            <a:off x="8752731" y="751731"/>
            <a:ext cx="782539" cy="18288000"/>
            <a:chOff x="0" y="0"/>
            <a:chExt cx="206101" cy="4816593"/>
          </a:xfrm>
        </p:grpSpPr>
        <p:sp>
          <p:nvSpPr>
            <p:cNvPr name="Freeform 12" id="12"/>
            <p:cNvSpPr/>
            <p:nvPr/>
          </p:nvSpPr>
          <p:spPr>
            <a:xfrm flipH="false" flipV="false" rot="0">
              <a:off x="0" y="0"/>
              <a:ext cx="206101" cy="4816592"/>
            </a:xfrm>
            <a:custGeom>
              <a:avLst/>
              <a:gdLst/>
              <a:ahLst/>
              <a:cxnLst/>
              <a:rect r="r" b="b" t="t" l="l"/>
              <a:pathLst>
                <a:path h="4816592" w="206101">
                  <a:moveTo>
                    <a:pt x="0" y="0"/>
                  </a:moveTo>
                  <a:lnTo>
                    <a:pt x="206101" y="0"/>
                  </a:lnTo>
                  <a:lnTo>
                    <a:pt x="206101" y="4816592"/>
                  </a:lnTo>
                  <a:lnTo>
                    <a:pt x="0" y="4816592"/>
                  </a:lnTo>
                  <a:close/>
                </a:path>
              </a:pathLst>
            </a:custGeom>
            <a:solidFill>
              <a:srgbClr val="000000"/>
            </a:solidFill>
          </p:spPr>
        </p:sp>
        <p:sp>
          <p:nvSpPr>
            <p:cNvPr name="TextBox 13" id="13"/>
            <p:cNvSpPr txBox="true"/>
            <p:nvPr/>
          </p:nvSpPr>
          <p:spPr>
            <a:xfrm>
              <a:off x="0" y="-76200"/>
              <a:ext cx="206101" cy="4892793"/>
            </a:xfrm>
            <a:prstGeom prst="rect">
              <a:avLst/>
            </a:prstGeom>
          </p:spPr>
          <p:txBody>
            <a:bodyPr anchor="ctr" rtlCol="false" tIns="50800" lIns="50800" bIns="50800" rIns="50800"/>
            <a:lstStyle/>
            <a:p>
              <a:pPr algn="ctr">
                <a:lnSpc>
                  <a:spcPts val="2724"/>
                </a:lnSpc>
              </a:pPr>
            </a:p>
          </p:txBody>
        </p:sp>
      </p:grpSp>
      <p:grpSp>
        <p:nvGrpSpPr>
          <p:cNvPr name="Group 14" id="14"/>
          <p:cNvGrpSpPr/>
          <p:nvPr/>
        </p:nvGrpSpPr>
        <p:grpSpPr>
          <a:xfrm rot="-5400000">
            <a:off x="8752731" y="-8752731"/>
            <a:ext cx="782539" cy="18288000"/>
            <a:chOff x="0" y="0"/>
            <a:chExt cx="206101" cy="4816593"/>
          </a:xfrm>
        </p:grpSpPr>
        <p:sp>
          <p:nvSpPr>
            <p:cNvPr name="Freeform 15" id="15"/>
            <p:cNvSpPr/>
            <p:nvPr/>
          </p:nvSpPr>
          <p:spPr>
            <a:xfrm flipH="false" flipV="false" rot="0">
              <a:off x="0" y="0"/>
              <a:ext cx="206101" cy="4816592"/>
            </a:xfrm>
            <a:custGeom>
              <a:avLst/>
              <a:gdLst/>
              <a:ahLst/>
              <a:cxnLst/>
              <a:rect r="r" b="b" t="t" l="l"/>
              <a:pathLst>
                <a:path h="4816592" w="206101">
                  <a:moveTo>
                    <a:pt x="0" y="0"/>
                  </a:moveTo>
                  <a:lnTo>
                    <a:pt x="206101" y="0"/>
                  </a:lnTo>
                  <a:lnTo>
                    <a:pt x="206101" y="4816592"/>
                  </a:lnTo>
                  <a:lnTo>
                    <a:pt x="0" y="4816592"/>
                  </a:lnTo>
                  <a:close/>
                </a:path>
              </a:pathLst>
            </a:custGeom>
            <a:solidFill>
              <a:srgbClr val="000000"/>
            </a:solidFill>
          </p:spPr>
        </p:sp>
        <p:sp>
          <p:nvSpPr>
            <p:cNvPr name="TextBox 16" id="16"/>
            <p:cNvSpPr txBox="true"/>
            <p:nvPr/>
          </p:nvSpPr>
          <p:spPr>
            <a:xfrm>
              <a:off x="0" y="-76200"/>
              <a:ext cx="206101" cy="4892793"/>
            </a:xfrm>
            <a:prstGeom prst="rect">
              <a:avLst/>
            </a:prstGeom>
          </p:spPr>
          <p:txBody>
            <a:bodyPr anchor="ctr" rtlCol="false" tIns="50800" lIns="50800" bIns="50800" rIns="50800"/>
            <a:lstStyle/>
            <a:p>
              <a:pPr algn="ctr">
                <a:lnSpc>
                  <a:spcPts val="2724"/>
                </a:lnSpc>
              </a:pPr>
            </a:p>
          </p:txBody>
        </p:sp>
      </p:grpSp>
      <p:sp>
        <p:nvSpPr>
          <p:cNvPr name="Freeform 17" id="17"/>
          <p:cNvSpPr/>
          <p:nvPr/>
        </p:nvSpPr>
        <p:spPr>
          <a:xfrm flipH="false" flipV="false" rot="0">
            <a:off x="11357730" y="2630879"/>
            <a:ext cx="5756378" cy="4742204"/>
          </a:xfrm>
          <a:custGeom>
            <a:avLst/>
            <a:gdLst/>
            <a:ahLst/>
            <a:cxnLst/>
            <a:rect r="r" b="b" t="t" l="l"/>
            <a:pathLst>
              <a:path h="4742204" w="5756378">
                <a:moveTo>
                  <a:pt x="0" y="0"/>
                </a:moveTo>
                <a:lnTo>
                  <a:pt x="5756378" y="0"/>
                </a:lnTo>
                <a:lnTo>
                  <a:pt x="5756378" y="4742204"/>
                </a:lnTo>
                <a:lnTo>
                  <a:pt x="0" y="4742204"/>
                </a:lnTo>
                <a:lnTo>
                  <a:pt x="0" y="0"/>
                </a:lnTo>
                <a:close/>
              </a:path>
            </a:pathLst>
          </a:custGeom>
          <a:blipFill>
            <a:blip r:embed="rId2"/>
            <a:stretch>
              <a:fillRect l="0" t="0" r="0" b="0"/>
            </a:stretch>
          </a:blipFill>
        </p:spPr>
      </p:sp>
      <p:sp>
        <p:nvSpPr>
          <p:cNvPr name="Freeform 18" id="18"/>
          <p:cNvSpPr/>
          <p:nvPr/>
        </p:nvSpPr>
        <p:spPr>
          <a:xfrm flipH="false" flipV="false" rot="0">
            <a:off x="1394623" y="2279749"/>
            <a:ext cx="9351023" cy="5727501"/>
          </a:xfrm>
          <a:custGeom>
            <a:avLst/>
            <a:gdLst/>
            <a:ahLst/>
            <a:cxnLst/>
            <a:rect r="r" b="b" t="t" l="l"/>
            <a:pathLst>
              <a:path h="5727501" w="9351023">
                <a:moveTo>
                  <a:pt x="0" y="0"/>
                </a:moveTo>
                <a:lnTo>
                  <a:pt x="9351023" y="0"/>
                </a:lnTo>
                <a:lnTo>
                  <a:pt x="9351023" y="5727502"/>
                </a:lnTo>
                <a:lnTo>
                  <a:pt x="0" y="5727502"/>
                </a:lnTo>
                <a:lnTo>
                  <a:pt x="0" y="0"/>
                </a:lnTo>
                <a:close/>
              </a:path>
            </a:pathLst>
          </a:custGeom>
          <a:blipFill>
            <a:blip r:embed="rId3"/>
            <a:stretch>
              <a:fillRect l="0" t="0" r="0" b="0"/>
            </a:stretch>
          </a:blipFill>
        </p:spPr>
      </p:sp>
      <p:sp>
        <p:nvSpPr>
          <p:cNvPr name="TextBox 19" id="19"/>
          <p:cNvSpPr txBox="true"/>
          <p:nvPr/>
        </p:nvSpPr>
        <p:spPr>
          <a:xfrm rot="0">
            <a:off x="3882628" y="843478"/>
            <a:ext cx="10522744" cy="944867"/>
          </a:xfrm>
          <a:prstGeom prst="rect">
            <a:avLst/>
          </a:prstGeom>
        </p:spPr>
        <p:txBody>
          <a:bodyPr anchor="t" rtlCol="false" tIns="0" lIns="0" bIns="0" rIns="0">
            <a:spAutoFit/>
          </a:bodyPr>
          <a:lstStyle/>
          <a:p>
            <a:pPr algn="ctr">
              <a:lnSpc>
                <a:spcPts val="6720"/>
              </a:lnSpc>
            </a:pPr>
            <a:r>
              <a:rPr lang="en-US" sz="4800" b="true">
                <a:solidFill>
                  <a:srgbClr val="000000"/>
                </a:solidFill>
                <a:latin typeface="Cooper Hewitt Bold"/>
                <a:ea typeface="Cooper Hewitt Bold"/>
                <a:cs typeface="Cooper Hewitt Bold"/>
                <a:sym typeface="Cooper Hewitt Bold"/>
              </a:rPr>
              <a:t>CUMULATIVE % RETURN VISUALIZED  </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4EA"/>
        </a:solidFill>
      </p:bgPr>
    </p:bg>
    <p:spTree>
      <p:nvGrpSpPr>
        <p:cNvPr id="1" name=""/>
        <p:cNvGrpSpPr/>
        <p:nvPr/>
      </p:nvGrpSpPr>
      <p:grpSpPr>
        <a:xfrm>
          <a:off x="0" y="0"/>
          <a:ext cx="0" cy="0"/>
          <a:chOff x="0" y="0"/>
          <a:chExt cx="0" cy="0"/>
        </a:xfrm>
      </p:grpSpPr>
      <p:grpSp>
        <p:nvGrpSpPr>
          <p:cNvPr name="Group 2" id="2"/>
          <p:cNvGrpSpPr/>
          <p:nvPr/>
        </p:nvGrpSpPr>
        <p:grpSpPr>
          <a:xfrm rot="0">
            <a:off x="0" y="0"/>
            <a:ext cx="782539" cy="10287000"/>
            <a:chOff x="0" y="0"/>
            <a:chExt cx="206101" cy="2709333"/>
          </a:xfrm>
        </p:grpSpPr>
        <p:sp>
          <p:nvSpPr>
            <p:cNvPr name="Freeform 3" id="3"/>
            <p:cNvSpPr/>
            <p:nvPr/>
          </p:nvSpPr>
          <p:spPr>
            <a:xfrm flipH="false" flipV="false" rot="0">
              <a:off x="0" y="0"/>
              <a:ext cx="206101" cy="2709333"/>
            </a:xfrm>
            <a:custGeom>
              <a:avLst/>
              <a:gdLst/>
              <a:ahLst/>
              <a:cxnLst/>
              <a:rect r="r" b="b" t="t" l="l"/>
              <a:pathLst>
                <a:path h="2709333" w="206101">
                  <a:moveTo>
                    <a:pt x="0" y="0"/>
                  </a:moveTo>
                  <a:lnTo>
                    <a:pt x="206101" y="0"/>
                  </a:lnTo>
                  <a:lnTo>
                    <a:pt x="206101" y="2709333"/>
                  </a:lnTo>
                  <a:lnTo>
                    <a:pt x="0" y="2709333"/>
                  </a:lnTo>
                  <a:close/>
                </a:path>
              </a:pathLst>
            </a:custGeom>
            <a:solidFill>
              <a:srgbClr val="000000"/>
            </a:solidFill>
          </p:spPr>
        </p:sp>
        <p:sp>
          <p:nvSpPr>
            <p:cNvPr name="TextBox 4" id="4"/>
            <p:cNvSpPr txBox="true"/>
            <p:nvPr/>
          </p:nvSpPr>
          <p:spPr>
            <a:xfrm>
              <a:off x="0" y="-76200"/>
              <a:ext cx="206101" cy="2785533"/>
            </a:xfrm>
            <a:prstGeom prst="rect">
              <a:avLst/>
            </a:prstGeom>
          </p:spPr>
          <p:txBody>
            <a:bodyPr anchor="ctr" rtlCol="false" tIns="50800" lIns="50800" bIns="50800" rIns="50800"/>
            <a:lstStyle/>
            <a:p>
              <a:pPr algn="ctr">
                <a:lnSpc>
                  <a:spcPts val="2724"/>
                </a:lnSpc>
              </a:pPr>
            </a:p>
          </p:txBody>
        </p:sp>
      </p:grpSp>
      <p:grpSp>
        <p:nvGrpSpPr>
          <p:cNvPr name="Group 5" id="5"/>
          <p:cNvGrpSpPr/>
          <p:nvPr/>
        </p:nvGrpSpPr>
        <p:grpSpPr>
          <a:xfrm rot="0">
            <a:off x="17514986" y="0"/>
            <a:ext cx="782539" cy="10287000"/>
            <a:chOff x="0" y="0"/>
            <a:chExt cx="206101" cy="2709333"/>
          </a:xfrm>
        </p:grpSpPr>
        <p:sp>
          <p:nvSpPr>
            <p:cNvPr name="Freeform 6" id="6"/>
            <p:cNvSpPr/>
            <p:nvPr/>
          </p:nvSpPr>
          <p:spPr>
            <a:xfrm flipH="false" flipV="false" rot="0">
              <a:off x="0" y="0"/>
              <a:ext cx="206101" cy="2709333"/>
            </a:xfrm>
            <a:custGeom>
              <a:avLst/>
              <a:gdLst/>
              <a:ahLst/>
              <a:cxnLst/>
              <a:rect r="r" b="b" t="t" l="l"/>
              <a:pathLst>
                <a:path h="2709333" w="206101">
                  <a:moveTo>
                    <a:pt x="0" y="0"/>
                  </a:moveTo>
                  <a:lnTo>
                    <a:pt x="206101" y="0"/>
                  </a:lnTo>
                  <a:lnTo>
                    <a:pt x="206101" y="2709333"/>
                  </a:lnTo>
                  <a:lnTo>
                    <a:pt x="0" y="2709333"/>
                  </a:lnTo>
                  <a:close/>
                </a:path>
              </a:pathLst>
            </a:custGeom>
            <a:solidFill>
              <a:srgbClr val="000000"/>
            </a:solidFill>
          </p:spPr>
        </p:sp>
        <p:sp>
          <p:nvSpPr>
            <p:cNvPr name="TextBox 7" id="7"/>
            <p:cNvSpPr txBox="true"/>
            <p:nvPr/>
          </p:nvSpPr>
          <p:spPr>
            <a:xfrm>
              <a:off x="0" y="-76200"/>
              <a:ext cx="206101" cy="2785533"/>
            </a:xfrm>
            <a:prstGeom prst="rect">
              <a:avLst/>
            </a:prstGeom>
          </p:spPr>
          <p:txBody>
            <a:bodyPr anchor="ctr" rtlCol="false" tIns="50800" lIns="50800" bIns="50800" rIns="50800"/>
            <a:lstStyle/>
            <a:p>
              <a:pPr algn="ctr">
                <a:lnSpc>
                  <a:spcPts val="2724"/>
                </a:lnSpc>
              </a:pPr>
            </a:p>
          </p:txBody>
        </p:sp>
      </p:grpSp>
      <p:grpSp>
        <p:nvGrpSpPr>
          <p:cNvPr name="Group 8" id="8"/>
          <p:cNvGrpSpPr/>
          <p:nvPr/>
        </p:nvGrpSpPr>
        <p:grpSpPr>
          <a:xfrm rot="-5400000">
            <a:off x="8752731" y="-8752731"/>
            <a:ext cx="782539" cy="18288000"/>
            <a:chOff x="0" y="0"/>
            <a:chExt cx="206101" cy="4816593"/>
          </a:xfrm>
        </p:grpSpPr>
        <p:sp>
          <p:nvSpPr>
            <p:cNvPr name="Freeform 9" id="9"/>
            <p:cNvSpPr/>
            <p:nvPr/>
          </p:nvSpPr>
          <p:spPr>
            <a:xfrm flipH="false" flipV="false" rot="0">
              <a:off x="0" y="0"/>
              <a:ext cx="206101" cy="4816592"/>
            </a:xfrm>
            <a:custGeom>
              <a:avLst/>
              <a:gdLst/>
              <a:ahLst/>
              <a:cxnLst/>
              <a:rect r="r" b="b" t="t" l="l"/>
              <a:pathLst>
                <a:path h="4816592" w="206101">
                  <a:moveTo>
                    <a:pt x="0" y="0"/>
                  </a:moveTo>
                  <a:lnTo>
                    <a:pt x="206101" y="0"/>
                  </a:lnTo>
                  <a:lnTo>
                    <a:pt x="206101" y="4816592"/>
                  </a:lnTo>
                  <a:lnTo>
                    <a:pt x="0" y="4816592"/>
                  </a:lnTo>
                  <a:close/>
                </a:path>
              </a:pathLst>
            </a:custGeom>
            <a:solidFill>
              <a:srgbClr val="000000"/>
            </a:solidFill>
          </p:spPr>
        </p:sp>
        <p:sp>
          <p:nvSpPr>
            <p:cNvPr name="TextBox 10" id="10"/>
            <p:cNvSpPr txBox="true"/>
            <p:nvPr/>
          </p:nvSpPr>
          <p:spPr>
            <a:xfrm>
              <a:off x="0" y="-76200"/>
              <a:ext cx="206101" cy="4892793"/>
            </a:xfrm>
            <a:prstGeom prst="rect">
              <a:avLst/>
            </a:prstGeom>
          </p:spPr>
          <p:txBody>
            <a:bodyPr anchor="ctr" rtlCol="false" tIns="50800" lIns="50800" bIns="50800" rIns="50800"/>
            <a:lstStyle/>
            <a:p>
              <a:pPr algn="ctr">
                <a:lnSpc>
                  <a:spcPts val="2724"/>
                </a:lnSpc>
              </a:pPr>
            </a:p>
          </p:txBody>
        </p:sp>
      </p:grpSp>
      <p:grpSp>
        <p:nvGrpSpPr>
          <p:cNvPr name="Group 11" id="11"/>
          <p:cNvGrpSpPr/>
          <p:nvPr/>
        </p:nvGrpSpPr>
        <p:grpSpPr>
          <a:xfrm rot="-5400000">
            <a:off x="8752731" y="751731"/>
            <a:ext cx="782539" cy="18288000"/>
            <a:chOff x="0" y="0"/>
            <a:chExt cx="206101" cy="4816593"/>
          </a:xfrm>
        </p:grpSpPr>
        <p:sp>
          <p:nvSpPr>
            <p:cNvPr name="Freeform 12" id="12"/>
            <p:cNvSpPr/>
            <p:nvPr/>
          </p:nvSpPr>
          <p:spPr>
            <a:xfrm flipH="false" flipV="false" rot="0">
              <a:off x="0" y="0"/>
              <a:ext cx="206101" cy="4816592"/>
            </a:xfrm>
            <a:custGeom>
              <a:avLst/>
              <a:gdLst/>
              <a:ahLst/>
              <a:cxnLst/>
              <a:rect r="r" b="b" t="t" l="l"/>
              <a:pathLst>
                <a:path h="4816592" w="206101">
                  <a:moveTo>
                    <a:pt x="0" y="0"/>
                  </a:moveTo>
                  <a:lnTo>
                    <a:pt x="206101" y="0"/>
                  </a:lnTo>
                  <a:lnTo>
                    <a:pt x="206101" y="4816592"/>
                  </a:lnTo>
                  <a:lnTo>
                    <a:pt x="0" y="4816592"/>
                  </a:lnTo>
                  <a:close/>
                </a:path>
              </a:pathLst>
            </a:custGeom>
            <a:solidFill>
              <a:srgbClr val="000000"/>
            </a:solidFill>
          </p:spPr>
        </p:sp>
        <p:sp>
          <p:nvSpPr>
            <p:cNvPr name="TextBox 13" id="13"/>
            <p:cNvSpPr txBox="true"/>
            <p:nvPr/>
          </p:nvSpPr>
          <p:spPr>
            <a:xfrm>
              <a:off x="0" y="-76200"/>
              <a:ext cx="206101" cy="4892793"/>
            </a:xfrm>
            <a:prstGeom prst="rect">
              <a:avLst/>
            </a:prstGeom>
          </p:spPr>
          <p:txBody>
            <a:bodyPr anchor="ctr" rtlCol="false" tIns="50800" lIns="50800" bIns="50800" rIns="50800"/>
            <a:lstStyle/>
            <a:p>
              <a:pPr algn="ctr">
                <a:lnSpc>
                  <a:spcPts val="2724"/>
                </a:lnSpc>
              </a:pPr>
            </a:p>
          </p:txBody>
        </p:sp>
      </p:grpSp>
      <p:grpSp>
        <p:nvGrpSpPr>
          <p:cNvPr name="Group 14" id="14"/>
          <p:cNvGrpSpPr/>
          <p:nvPr/>
        </p:nvGrpSpPr>
        <p:grpSpPr>
          <a:xfrm rot="-5400000">
            <a:off x="8752731" y="-8752731"/>
            <a:ext cx="782539" cy="18288000"/>
            <a:chOff x="0" y="0"/>
            <a:chExt cx="206101" cy="4816593"/>
          </a:xfrm>
        </p:grpSpPr>
        <p:sp>
          <p:nvSpPr>
            <p:cNvPr name="Freeform 15" id="15"/>
            <p:cNvSpPr/>
            <p:nvPr/>
          </p:nvSpPr>
          <p:spPr>
            <a:xfrm flipH="false" flipV="false" rot="0">
              <a:off x="0" y="0"/>
              <a:ext cx="206101" cy="4816592"/>
            </a:xfrm>
            <a:custGeom>
              <a:avLst/>
              <a:gdLst/>
              <a:ahLst/>
              <a:cxnLst/>
              <a:rect r="r" b="b" t="t" l="l"/>
              <a:pathLst>
                <a:path h="4816592" w="206101">
                  <a:moveTo>
                    <a:pt x="0" y="0"/>
                  </a:moveTo>
                  <a:lnTo>
                    <a:pt x="206101" y="0"/>
                  </a:lnTo>
                  <a:lnTo>
                    <a:pt x="206101" y="4816592"/>
                  </a:lnTo>
                  <a:lnTo>
                    <a:pt x="0" y="4816592"/>
                  </a:lnTo>
                  <a:close/>
                </a:path>
              </a:pathLst>
            </a:custGeom>
            <a:solidFill>
              <a:srgbClr val="000000"/>
            </a:solidFill>
          </p:spPr>
        </p:sp>
        <p:sp>
          <p:nvSpPr>
            <p:cNvPr name="TextBox 16" id="16"/>
            <p:cNvSpPr txBox="true"/>
            <p:nvPr/>
          </p:nvSpPr>
          <p:spPr>
            <a:xfrm>
              <a:off x="0" y="-76200"/>
              <a:ext cx="206101" cy="4892793"/>
            </a:xfrm>
            <a:prstGeom prst="rect">
              <a:avLst/>
            </a:prstGeom>
          </p:spPr>
          <p:txBody>
            <a:bodyPr anchor="ctr" rtlCol="false" tIns="50800" lIns="50800" bIns="50800" rIns="50800"/>
            <a:lstStyle/>
            <a:p>
              <a:pPr algn="ctr">
                <a:lnSpc>
                  <a:spcPts val="2724"/>
                </a:lnSpc>
              </a:pPr>
            </a:p>
          </p:txBody>
        </p:sp>
      </p:grpSp>
      <p:sp>
        <p:nvSpPr>
          <p:cNvPr name="Freeform 17" id="17"/>
          <p:cNvSpPr/>
          <p:nvPr/>
        </p:nvSpPr>
        <p:spPr>
          <a:xfrm flipH="false" flipV="false" rot="0">
            <a:off x="4964711" y="1788345"/>
            <a:ext cx="8368102" cy="7469955"/>
          </a:xfrm>
          <a:custGeom>
            <a:avLst/>
            <a:gdLst/>
            <a:ahLst/>
            <a:cxnLst/>
            <a:rect r="r" b="b" t="t" l="l"/>
            <a:pathLst>
              <a:path h="7469955" w="8368102">
                <a:moveTo>
                  <a:pt x="0" y="0"/>
                </a:moveTo>
                <a:lnTo>
                  <a:pt x="8368103" y="0"/>
                </a:lnTo>
                <a:lnTo>
                  <a:pt x="8368103" y="7469955"/>
                </a:lnTo>
                <a:lnTo>
                  <a:pt x="0" y="7469955"/>
                </a:lnTo>
                <a:lnTo>
                  <a:pt x="0" y="0"/>
                </a:lnTo>
                <a:close/>
              </a:path>
            </a:pathLst>
          </a:custGeom>
          <a:blipFill>
            <a:blip r:embed="rId2"/>
            <a:stretch>
              <a:fillRect l="0" t="0" r="0" b="0"/>
            </a:stretch>
          </a:blipFill>
        </p:spPr>
      </p:sp>
      <p:sp>
        <p:nvSpPr>
          <p:cNvPr name="TextBox 18" id="18"/>
          <p:cNvSpPr txBox="true"/>
          <p:nvPr/>
        </p:nvSpPr>
        <p:spPr>
          <a:xfrm rot="0">
            <a:off x="3541951" y="843478"/>
            <a:ext cx="11204099" cy="944867"/>
          </a:xfrm>
          <a:prstGeom prst="rect">
            <a:avLst/>
          </a:prstGeom>
        </p:spPr>
        <p:txBody>
          <a:bodyPr anchor="t" rtlCol="false" tIns="0" lIns="0" bIns="0" rIns="0">
            <a:spAutoFit/>
          </a:bodyPr>
          <a:lstStyle/>
          <a:p>
            <a:pPr algn="ctr">
              <a:lnSpc>
                <a:spcPts val="6720"/>
              </a:lnSpc>
            </a:pPr>
            <a:r>
              <a:rPr lang="en-US" sz="4800" b="true">
                <a:solidFill>
                  <a:srgbClr val="000000"/>
                </a:solidFill>
                <a:latin typeface="Cooper Hewitt Bold"/>
                <a:ea typeface="Cooper Hewitt Bold"/>
                <a:cs typeface="Cooper Hewitt Bold"/>
                <a:sym typeface="Cooper Hewitt Bold"/>
              </a:rPr>
              <a:t>HEAT-MAP OF PERFORMANCE METRICS  </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FFF4EA"/>
        </a:solidFill>
      </p:bgPr>
    </p:bg>
    <p:spTree>
      <p:nvGrpSpPr>
        <p:cNvPr id="1" name=""/>
        <p:cNvGrpSpPr/>
        <p:nvPr/>
      </p:nvGrpSpPr>
      <p:grpSpPr>
        <a:xfrm>
          <a:off x="0" y="0"/>
          <a:ext cx="0" cy="0"/>
          <a:chOff x="0" y="0"/>
          <a:chExt cx="0" cy="0"/>
        </a:xfrm>
      </p:grpSpPr>
      <p:sp>
        <p:nvSpPr>
          <p:cNvPr name="TextBox 2" id="2"/>
          <p:cNvSpPr txBox="true"/>
          <p:nvPr/>
        </p:nvSpPr>
        <p:spPr>
          <a:xfrm rot="0">
            <a:off x="2840026" y="1117490"/>
            <a:ext cx="12607949" cy="1616075"/>
          </a:xfrm>
          <a:prstGeom prst="rect">
            <a:avLst/>
          </a:prstGeom>
        </p:spPr>
        <p:txBody>
          <a:bodyPr anchor="t" rtlCol="false" tIns="0" lIns="0" bIns="0" rIns="0">
            <a:spAutoFit/>
          </a:bodyPr>
          <a:lstStyle/>
          <a:p>
            <a:pPr algn="ctr">
              <a:lnSpc>
                <a:spcPts val="8000"/>
              </a:lnSpc>
            </a:pPr>
            <a:r>
              <a:rPr lang="en-US" b="true" sz="8000">
                <a:solidFill>
                  <a:srgbClr val="000000"/>
                </a:solidFill>
                <a:latin typeface="Cooper Hewitt Bold"/>
                <a:ea typeface="Cooper Hewitt Bold"/>
                <a:cs typeface="Cooper Hewitt Bold"/>
                <a:sym typeface="Cooper Hewitt Bold"/>
              </a:rPr>
              <a:t>INSIGHTS </a:t>
            </a:r>
          </a:p>
          <a:p>
            <a:pPr algn="ctr">
              <a:lnSpc>
                <a:spcPts val="3000"/>
              </a:lnSpc>
            </a:pPr>
            <a:r>
              <a:rPr lang="en-US" sz="3000">
                <a:solidFill>
                  <a:srgbClr val="000000"/>
                </a:solidFill>
                <a:latin typeface="Cooper Hewitt"/>
                <a:ea typeface="Cooper Hewitt"/>
                <a:cs typeface="Cooper Hewitt"/>
                <a:sym typeface="Cooper Hewitt"/>
              </a:rPr>
              <a:t>BASED ON COMPANY LEVEL ANALYSIS</a:t>
            </a:r>
          </a:p>
        </p:txBody>
      </p:sp>
      <p:grpSp>
        <p:nvGrpSpPr>
          <p:cNvPr name="Group 3" id="3"/>
          <p:cNvGrpSpPr/>
          <p:nvPr/>
        </p:nvGrpSpPr>
        <p:grpSpPr>
          <a:xfrm rot="0">
            <a:off x="6773195" y="4605804"/>
            <a:ext cx="4989376" cy="4054307"/>
            <a:chOff x="0" y="0"/>
            <a:chExt cx="1314074" cy="1067801"/>
          </a:xfrm>
        </p:grpSpPr>
        <p:sp>
          <p:nvSpPr>
            <p:cNvPr name="Freeform 4" id="4"/>
            <p:cNvSpPr/>
            <p:nvPr/>
          </p:nvSpPr>
          <p:spPr>
            <a:xfrm flipH="false" flipV="false" rot="0">
              <a:off x="0" y="0"/>
              <a:ext cx="1314074" cy="1067801"/>
            </a:xfrm>
            <a:custGeom>
              <a:avLst/>
              <a:gdLst/>
              <a:ahLst/>
              <a:cxnLst/>
              <a:rect r="r" b="b" t="t" l="l"/>
              <a:pathLst>
                <a:path h="1067801" w="1314074">
                  <a:moveTo>
                    <a:pt x="31034" y="0"/>
                  </a:moveTo>
                  <a:lnTo>
                    <a:pt x="1283041" y="0"/>
                  </a:lnTo>
                  <a:cubicBezTo>
                    <a:pt x="1291271" y="0"/>
                    <a:pt x="1299165" y="3270"/>
                    <a:pt x="1304985" y="9090"/>
                  </a:cubicBezTo>
                  <a:cubicBezTo>
                    <a:pt x="1310805" y="14909"/>
                    <a:pt x="1314074" y="22803"/>
                    <a:pt x="1314074" y="31034"/>
                  </a:cubicBezTo>
                  <a:lnTo>
                    <a:pt x="1314074" y="1036767"/>
                  </a:lnTo>
                  <a:cubicBezTo>
                    <a:pt x="1314074" y="1053907"/>
                    <a:pt x="1300180" y="1067801"/>
                    <a:pt x="1283041" y="1067801"/>
                  </a:cubicBezTo>
                  <a:lnTo>
                    <a:pt x="31034" y="1067801"/>
                  </a:lnTo>
                  <a:cubicBezTo>
                    <a:pt x="13894" y="1067801"/>
                    <a:pt x="0" y="1053907"/>
                    <a:pt x="0" y="1036767"/>
                  </a:cubicBezTo>
                  <a:lnTo>
                    <a:pt x="0" y="31034"/>
                  </a:lnTo>
                  <a:cubicBezTo>
                    <a:pt x="0" y="13894"/>
                    <a:pt x="13894" y="0"/>
                    <a:pt x="31034" y="0"/>
                  </a:cubicBezTo>
                  <a:close/>
                </a:path>
              </a:pathLst>
            </a:custGeom>
            <a:solidFill>
              <a:srgbClr val="000000">
                <a:alpha val="0"/>
              </a:srgbClr>
            </a:solidFill>
            <a:ln w="19050" cap="sq">
              <a:solidFill>
                <a:srgbClr val="000000"/>
              </a:solidFill>
              <a:prstDash val="solid"/>
              <a:miter/>
            </a:ln>
          </p:spPr>
        </p:sp>
        <p:sp>
          <p:nvSpPr>
            <p:cNvPr name="TextBox 5" id="5"/>
            <p:cNvSpPr txBox="true"/>
            <p:nvPr/>
          </p:nvSpPr>
          <p:spPr>
            <a:xfrm>
              <a:off x="0" y="-76200"/>
              <a:ext cx="1314074" cy="1144001"/>
            </a:xfrm>
            <a:prstGeom prst="rect">
              <a:avLst/>
            </a:prstGeom>
          </p:spPr>
          <p:txBody>
            <a:bodyPr anchor="ctr" rtlCol="false" tIns="50800" lIns="50800" bIns="50800" rIns="50800"/>
            <a:lstStyle/>
            <a:p>
              <a:pPr algn="ctr">
                <a:lnSpc>
                  <a:spcPts val="2724"/>
                </a:lnSpc>
              </a:pPr>
            </a:p>
          </p:txBody>
        </p:sp>
      </p:grpSp>
      <p:grpSp>
        <p:nvGrpSpPr>
          <p:cNvPr name="Group 6" id="6"/>
          <p:cNvGrpSpPr/>
          <p:nvPr/>
        </p:nvGrpSpPr>
        <p:grpSpPr>
          <a:xfrm rot="0">
            <a:off x="1373500" y="4605804"/>
            <a:ext cx="5237770" cy="4130675"/>
            <a:chOff x="0" y="0"/>
            <a:chExt cx="1379495" cy="1087914"/>
          </a:xfrm>
        </p:grpSpPr>
        <p:sp>
          <p:nvSpPr>
            <p:cNvPr name="Freeform 7" id="7"/>
            <p:cNvSpPr/>
            <p:nvPr/>
          </p:nvSpPr>
          <p:spPr>
            <a:xfrm flipH="false" flipV="false" rot="0">
              <a:off x="0" y="0"/>
              <a:ext cx="1379495" cy="1087914"/>
            </a:xfrm>
            <a:custGeom>
              <a:avLst/>
              <a:gdLst/>
              <a:ahLst/>
              <a:cxnLst/>
              <a:rect r="r" b="b" t="t" l="l"/>
              <a:pathLst>
                <a:path h="1087914" w="1379495">
                  <a:moveTo>
                    <a:pt x="29562" y="0"/>
                  </a:moveTo>
                  <a:lnTo>
                    <a:pt x="1349933" y="0"/>
                  </a:lnTo>
                  <a:cubicBezTo>
                    <a:pt x="1357773" y="0"/>
                    <a:pt x="1365292" y="3115"/>
                    <a:pt x="1370836" y="8658"/>
                  </a:cubicBezTo>
                  <a:cubicBezTo>
                    <a:pt x="1376380" y="14202"/>
                    <a:pt x="1379495" y="21722"/>
                    <a:pt x="1379495" y="29562"/>
                  </a:cubicBezTo>
                  <a:lnTo>
                    <a:pt x="1379495" y="1058353"/>
                  </a:lnTo>
                  <a:cubicBezTo>
                    <a:pt x="1379495" y="1074679"/>
                    <a:pt x="1366260" y="1087914"/>
                    <a:pt x="1349933" y="1087914"/>
                  </a:cubicBezTo>
                  <a:lnTo>
                    <a:pt x="29562" y="1087914"/>
                  </a:lnTo>
                  <a:cubicBezTo>
                    <a:pt x="13235" y="1087914"/>
                    <a:pt x="0" y="1074679"/>
                    <a:pt x="0" y="1058353"/>
                  </a:cubicBezTo>
                  <a:lnTo>
                    <a:pt x="0" y="29562"/>
                  </a:lnTo>
                  <a:cubicBezTo>
                    <a:pt x="0" y="13235"/>
                    <a:pt x="13235" y="0"/>
                    <a:pt x="29562" y="0"/>
                  </a:cubicBezTo>
                  <a:close/>
                </a:path>
              </a:pathLst>
            </a:custGeom>
            <a:solidFill>
              <a:srgbClr val="000000">
                <a:alpha val="0"/>
              </a:srgbClr>
            </a:solidFill>
            <a:ln w="19050" cap="sq">
              <a:solidFill>
                <a:srgbClr val="000000"/>
              </a:solidFill>
              <a:prstDash val="solid"/>
              <a:miter/>
            </a:ln>
          </p:spPr>
        </p:sp>
        <p:sp>
          <p:nvSpPr>
            <p:cNvPr name="TextBox 8" id="8"/>
            <p:cNvSpPr txBox="true"/>
            <p:nvPr/>
          </p:nvSpPr>
          <p:spPr>
            <a:xfrm>
              <a:off x="0" y="-152400"/>
              <a:ext cx="1379495" cy="1240314"/>
            </a:xfrm>
            <a:prstGeom prst="rect">
              <a:avLst/>
            </a:prstGeom>
          </p:spPr>
          <p:txBody>
            <a:bodyPr anchor="ctr" rtlCol="false" tIns="50800" lIns="50800" bIns="50800" rIns="50800"/>
            <a:lstStyle/>
            <a:p>
              <a:pPr algn="ctr" marL="474979" indent="-237490" lvl="1">
                <a:lnSpc>
                  <a:spcPts val="3585"/>
                </a:lnSpc>
                <a:buFont typeface="Arial"/>
                <a:buChar char="•"/>
              </a:pPr>
              <a:r>
                <a:rPr lang="en-US" sz="2199">
                  <a:solidFill>
                    <a:srgbClr val="000000"/>
                  </a:solidFill>
                  <a:latin typeface="Cooper Hewitt"/>
                  <a:ea typeface="Cooper Hewitt"/>
                  <a:cs typeface="Cooper Hewitt"/>
                  <a:sym typeface="Cooper Hewitt"/>
                </a:rPr>
                <a:t>Overall market has risen (bullish)</a:t>
              </a:r>
            </a:p>
            <a:p>
              <a:pPr algn="ctr" marL="474979" indent="-237490" lvl="1">
                <a:lnSpc>
                  <a:spcPts val="3585"/>
                </a:lnSpc>
                <a:buFont typeface="Arial"/>
                <a:buChar char="•"/>
              </a:pPr>
              <a:r>
                <a:rPr lang="en-US" sz="2199">
                  <a:solidFill>
                    <a:srgbClr val="000000"/>
                  </a:solidFill>
                  <a:latin typeface="Cooper Hewitt"/>
                  <a:ea typeface="Cooper Hewitt"/>
                  <a:cs typeface="Cooper Hewitt"/>
                  <a:sym typeface="Cooper Hewitt"/>
                </a:rPr>
                <a:t>There were 2 major dips in the market -  1) Post 2008 Financial Crisis                 2) COVID-19 Pandemic</a:t>
              </a:r>
            </a:p>
            <a:p>
              <a:pPr algn="ctr">
                <a:lnSpc>
                  <a:spcPts val="3585"/>
                </a:lnSpc>
              </a:pPr>
            </a:p>
          </p:txBody>
        </p:sp>
      </p:grpSp>
      <p:grpSp>
        <p:nvGrpSpPr>
          <p:cNvPr name="Group 9" id="9"/>
          <p:cNvGrpSpPr/>
          <p:nvPr/>
        </p:nvGrpSpPr>
        <p:grpSpPr>
          <a:xfrm rot="0">
            <a:off x="1373500" y="3268091"/>
            <a:ext cx="4990747" cy="918613"/>
            <a:chOff x="0" y="0"/>
            <a:chExt cx="1314435" cy="241939"/>
          </a:xfrm>
        </p:grpSpPr>
        <p:sp>
          <p:nvSpPr>
            <p:cNvPr name="Freeform 10" id="10"/>
            <p:cNvSpPr/>
            <p:nvPr/>
          </p:nvSpPr>
          <p:spPr>
            <a:xfrm flipH="false" flipV="false" rot="0">
              <a:off x="0" y="0"/>
              <a:ext cx="1314435" cy="241939"/>
            </a:xfrm>
            <a:custGeom>
              <a:avLst/>
              <a:gdLst/>
              <a:ahLst/>
              <a:cxnLst/>
              <a:rect r="r" b="b" t="t" l="l"/>
              <a:pathLst>
                <a:path h="241939" w="1314435">
                  <a:moveTo>
                    <a:pt x="31025" y="0"/>
                  </a:moveTo>
                  <a:lnTo>
                    <a:pt x="1283410" y="0"/>
                  </a:lnTo>
                  <a:cubicBezTo>
                    <a:pt x="1300545" y="0"/>
                    <a:pt x="1314435" y="13890"/>
                    <a:pt x="1314435" y="31025"/>
                  </a:cubicBezTo>
                  <a:lnTo>
                    <a:pt x="1314435" y="210914"/>
                  </a:lnTo>
                  <a:cubicBezTo>
                    <a:pt x="1314435" y="228049"/>
                    <a:pt x="1300545" y="241939"/>
                    <a:pt x="1283410" y="241939"/>
                  </a:cubicBezTo>
                  <a:lnTo>
                    <a:pt x="31025" y="241939"/>
                  </a:lnTo>
                  <a:cubicBezTo>
                    <a:pt x="13890" y="241939"/>
                    <a:pt x="0" y="228049"/>
                    <a:pt x="0" y="210914"/>
                  </a:cubicBezTo>
                  <a:lnTo>
                    <a:pt x="0" y="31025"/>
                  </a:lnTo>
                  <a:cubicBezTo>
                    <a:pt x="0" y="13890"/>
                    <a:pt x="13890" y="0"/>
                    <a:pt x="31025" y="0"/>
                  </a:cubicBezTo>
                  <a:close/>
                </a:path>
              </a:pathLst>
            </a:custGeom>
            <a:solidFill>
              <a:srgbClr val="000000"/>
            </a:solidFill>
            <a:ln w="19050" cap="sq">
              <a:solidFill>
                <a:srgbClr val="000000"/>
              </a:solidFill>
              <a:prstDash val="solid"/>
              <a:miter/>
            </a:ln>
          </p:spPr>
        </p:sp>
        <p:sp>
          <p:nvSpPr>
            <p:cNvPr name="TextBox 11" id="11"/>
            <p:cNvSpPr txBox="true"/>
            <p:nvPr/>
          </p:nvSpPr>
          <p:spPr>
            <a:xfrm>
              <a:off x="0" y="-76200"/>
              <a:ext cx="1314435" cy="318139"/>
            </a:xfrm>
            <a:prstGeom prst="rect">
              <a:avLst/>
            </a:prstGeom>
          </p:spPr>
          <p:txBody>
            <a:bodyPr anchor="ctr" rtlCol="false" tIns="50800" lIns="50800" bIns="50800" rIns="50800"/>
            <a:lstStyle/>
            <a:p>
              <a:pPr algn="ctr">
                <a:lnSpc>
                  <a:spcPts val="2724"/>
                </a:lnSpc>
              </a:pPr>
            </a:p>
          </p:txBody>
        </p:sp>
      </p:grpSp>
      <p:sp>
        <p:nvSpPr>
          <p:cNvPr name="TextBox 12" id="12"/>
          <p:cNvSpPr txBox="true"/>
          <p:nvPr/>
        </p:nvSpPr>
        <p:spPr>
          <a:xfrm rot="0">
            <a:off x="1777176" y="3390213"/>
            <a:ext cx="4183396" cy="574040"/>
          </a:xfrm>
          <a:prstGeom prst="rect">
            <a:avLst/>
          </a:prstGeom>
        </p:spPr>
        <p:txBody>
          <a:bodyPr anchor="t" rtlCol="false" tIns="0" lIns="0" bIns="0" rIns="0">
            <a:spAutoFit/>
          </a:bodyPr>
          <a:lstStyle/>
          <a:p>
            <a:pPr algn="ctr">
              <a:lnSpc>
                <a:spcPts val="4060"/>
              </a:lnSpc>
            </a:pPr>
            <a:r>
              <a:rPr lang="en-US" sz="2900">
                <a:solidFill>
                  <a:srgbClr val="FFFFFF"/>
                </a:solidFill>
                <a:latin typeface="Cooper Hewitt"/>
                <a:ea typeface="Cooper Hewitt"/>
                <a:cs typeface="Cooper Hewitt"/>
                <a:sym typeface="Cooper Hewitt"/>
              </a:rPr>
              <a:t>BULLISH MARKET</a:t>
            </a:r>
          </a:p>
        </p:txBody>
      </p:sp>
      <p:grpSp>
        <p:nvGrpSpPr>
          <p:cNvPr name="Group 13" id="13"/>
          <p:cNvGrpSpPr/>
          <p:nvPr/>
        </p:nvGrpSpPr>
        <p:grpSpPr>
          <a:xfrm rot="0">
            <a:off x="6648626" y="3301111"/>
            <a:ext cx="4990747" cy="918613"/>
            <a:chOff x="0" y="0"/>
            <a:chExt cx="1314435" cy="241939"/>
          </a:xfrm>
        </p:grpSpPr>
        <p:sp>
          <p:nvSpPr>
            <p:cNvPr name="Freeform 14" id="14"/>
            <p:cNvSpPr/>
            <p:nvPr/>
          </p:nvSpPr>
          <p:spPr>
            <a:xfrm flipH="false" flipV="false" rot="0">
              <a:off x="0" y="0"/>
              <a:ext cx="1314435" cy="241939"/>
            </a:xfrm>
            <a:custGeom>
              <a:avLst/>
              <a:gdLst/>
              <a:ahLst/>
              <a:cxnLst/>
              <a:rect r="r" b="b" t="t" l="l"/>
              <a:pathLst>
                <a:path h="241939" w="1314435">
                  <a:moveTo>
                    <a:pt x="31025" y="0"/>
                  </a:moveTo>
                  <a:lnTo>
                    <a:pt x="1283410" y="0"/>
                  </a:lnTo>
                  <a:cubicBezTo>
                    <a:pt x="1300545" y="0"/>
                    <a:pt x="1314435" y="13890"/>
                    <a:pt x="1314435" y="31025"/>
                  </a:cubicBezTo>
                  <a:lnTo>
                    <a:pt x="1314435" y="210914"/>
                  </a:lnTo>
                  <a:cubicBezTo>
                    <a:pt x="1314435" y="228049"/>
                    <a:pt x="1300545" y="241939"/>
                    <a:pt x="1283410" y="241939"/>
                  </a:cubicBezTo>
                  <a:lnTo>
                    <a:pt x="31025" y="241939"/>
                  </a:lnTo>
                  <a:cubicBezTo>
                    <a:pt x="13890" y="241939"/>
                    <a:pt x="0" y="228049"/>
                    <a:pt x="0" y="210914"/>
                  </a:cubicBezTo>
                  <a:lnTo>
                    <a:pt x="0" y="31025"/>
                  </a:lnTo>
                  <a:cubicBezTo>
                    <a:pt x="0" y="13890"/>
                    <a:pt x="13890" y="0"/>
                    <a:pt x="31025" y="0"/>
                  </a:cubicBezTo>
                  <a:close/>
                </a:path>
              </a:pathLst>
            </a:custGeom>
            <a:solidFill>
              <a:srgbClr val="000000"/>
            </a:solidFill>
            <a:ln w="19050" cap="sq">
              <a:solidFill>
                <a:srgbClr val="000000"/>
              </a:solidFill>
              <a:prstDash val="solid"/>
              <a:miter/>
            </a:ln>
          </p:spPr>
        </p:sp>
        <p:sp>
          <p:nvSpPr>
            <p:cNvPr name="TextBox 15" id="15"/>
            <p:cNvSpPr txBox="true"/>
            <p:nvPr/>
          </p:nvSpPr>
          <p:spPr>
            <a:xfrm>
              <a:off x="0" y="-76200"/>
              <a:ext cx="1314435" cy="318139"/>
            </a:xfrm>
            <a:prstGeom prst="rect">
              <a:avLst/>
            </a:prstGeom>
          </p:spPr>
          <p:txBody>
            <a:bodyPr anchor="ctr" rtlCol="false" tIns="50800" lIns="50800" bIns="50800" rIns="50800"/>
            <a:lstStyle/>
            <a:p>
              <a:pPr algn="ctr">
                <a:lnSpc>
                  <a:spcPts val="2724"/>
                </a:lnSpc>
              </a:pPr>
            </a:p>
          </p:txBody>
        </p:sp>
      </p:grpSp>
      <p:sp>
        <p:nvSpPr>
          <p:cNvPr name="TextBox 16" id="16"/>
          <p:cNvSpPr txBox="true"/>
          <p:nvPr/>
        </p:nvSpPr>
        <p:spPr>
          <a:xfrm rot="0">
            <a:off x="7052302" y="3391483"/>
            <a:ext cx="4183396" cy="548005"/>
          </a:xfrm>
          <a:prstGeom prst="rect">
            <a:avLst/>
          </a:prstGeom>
        </p:spPr>
        <p:txBody>
          <a:bodyPr anchor="t" rtlCol="false" tIns="0" lIns="0" bIns="0" rIns="0">
            <a:spAutoFit/>
          </a:bodyPr>
          <a:lstStyle/>
          <a:p>
            <a:pPr algn="ctr">
              <a:lnSpc>
                <a:spcPts val="3920"/>
              </a:lnSpc>
            </a:pPr>
            <a:r>
              <a:rPr lang="en-US" sz="2800">
                <a:solidFill>
                  <a:srgbClr val="FFFFFF"/>
                </a:solidFill>
                <a:latin typeface="Cooper Hewitt"/>
                <a:ea typeface="Cooper Hewitt"/>
                <a:cs typeface="Cooper Hewitt"/>
                <a:sym typeface="Cooper Hewitt"/>
              </a:rPr>
              <a:t>STOCK PERFORMANCE</a:t>
            </a:r>
          </a:p>
        </p:txBody>
      </p:sp>
      <p:grpSp>
        <p:nvGrpSpPr>
          <p:cNvPr name="Group 17" id="17"/>
          <p:cNvGrpSpPr/>
          <p:nvPr/>
        </p:nvGrpSpPr>
        <p:grpSpPr>
          <a:xfrm rot="0">
            <a:off x="11923753" y="4605804"/>
            <a:ext cx="4990747" cy="3981100"/>
            <a:chOff x="0" y="0"/>
            <a:chExt cx="1314435" cy="1048520"/>
          </a:xfrm>
        </p:grpSpPr>
        <p:sp>
          <p:nvSpPr>
            <p:cNvPr name="Freeform 18" id="18"/>
            <p:cNvSpPr/>
            <p:nvPr/>
          </p:nvSpPr>
          <p:spPr>
            <a:xfrm flipH="false" flipV="false" rot="0">
              <a:off x="0" y="0"/>
              <a:ext cx="1314435" cy="1048520"/>
            </a:xfrm>
            <a:custGeom>
              <a:avLst/>
              <a:gdLst/>
              <a:ahLst/>
              <a:cxnLst/>
              <a:rect r="r" b="b" t="t" l="l"/>
              <a:pathLst>
                <a:path h="1048520" w="1314435">
                  <a:moveTo>
                    <a:pt x="31025" y="0"/>
                  </a:moveTo>
                  <a:lnTo>
                    <a:pt x="1283410" y="0"/>
                  </a:lnTo>
                  <a:cubicBezTo>
                    <a:pt x="1300545" y="0"/>
                    <a:pt x="1314435" y="13890"/>
                    <a:pt x="1314435" y="31025"/>
                  </a:cubicBezTo>
                  <a:lnTo>
                    <a:pt x="1314435" y="1017495"/>
                  </a:lnTo>
                  <a:cubicBezTo>
                    <a:pt x="1314435" y="1025723"/>
                    <a:pt x="1311167" y="1033615"/>
                    <a:pt x="1305348" y="1039433"/>
                  </a:cubicBezTo>
                  <a:cubicBezTo>
                    <a:pt x="1299530" y="1045251"/>
                    <a:pt x="1291639" y="1048520"/>
                    <a:pt x="1283410" y="1048520"/>
                  </a:cubicBezTo>
                  <a:lnTo>
                    <a:pt x="31025" y="1048520"/>
                  </a:lnTo>
                  <a:cubicBezTo>
                    <a:pt x="13890" y="1048520"/>
                    <a:pt x="0" y="1034630"/>
                    <a:pt x="0" y="1017495"/>
                  </a:cubicBezTo>
                  <a:lnTo>
                    <a:pt x="0" y="31025"/>
                  </a:lnTo>
                  <a:cubicBezTo>
                    <a:pt x="0" y="13890"/>
                    <a:pt x="13890" y="0"/>
                    <a:pt x="31025" y="0"/>
                  </a:cubicBezTo>
                  <a:close/>
                </a:path>
              </a:pathLst>
            </a:custGeom>
            <a:solidFill>
              <a:srgbClr val="000000">
                <a:alpha val="0"/>
              </a:srgbClr>
            </a:solidFill>
            <a:ln w="19050" cap="sq">
              <a:solidFill>
                <a:srgbClr val="000000"/>
              </a:solidFill>
              <a:prstDash val="solid"/>
              <a:miter/>
            </a:ln>
          </p:spPr>
        </p:sp>
        <p:sp>
          <p:nvSpPr>
            <p:cNvPr name="TextBox 19" id="19"/>
            <p:cNvSpPr txBox="true"/>
            <p:nvPr/>
          </p:nvSpPr>
          <p:spPr>
            <a:xfrm>
              <a:off x="0" y="-152400"/>
              <a:ext cx="1314435" cy="1200920"/>
            </a:xfrm>
            <a:prstGeom prst="rect">
              <a:avLst/>
            </a:prstGeom>
          </p:spPr>
          <p:txBody>
            <a:bodyPr anchor="ctr" rtlCol="false" tIns="50800" lIns="50800" bIns="50800" rIns="50800"/>
            <a:lstStyle/>
            <a:p>
              <a:pPr algn="ctr" marL="474979" indent="-237490" lvl="1">
                <a:lnSpc>
                  <a:spcPts val="3585"/>
                </a:lnSpc>
                <a:buFont typeface="Arial"/>
                <a:buChar char="•"/>
              </a:pPr>
              <a:r>
                <a:rPr lang="en-US" sz="2199">
                  <a:solidFill>
                    <a:srgbClr val="000000"/>
                  </a:solidFill>
                  <a:latin typeface="Cooper Hewitt"/>
                  <a:ea typeface="Cooper Hewitt"/>
                  <a:cs typeface="Cooper Hewitt"/>
                  <a:sym typeface="Cooper Hewitt"/>
                </a:rPr>
                <a:t>Strongest Correlations: Open, High, Low, Close</a:t>
              </a:r>
            </a:p>
            <a:p>
              <a:pPr algn="ctr" marL="474979" indent="-237490" lvl="1">
                <a:lnSpc>
                  <a:spcPts val="3585"/>
                </a:lnSpc>
                <a:buFont typeface="Arial"/>
                <a:buChar char="•"/>
              </a:pPr>
              <a:r>
                <a:rPr lang="en-US" sz="2199">
                  <a:solidFill>
                    <a:srgbClr val="000000"/>
                  </a:solidFill>
                  <a:latin typeface="Cooper Hewitt"/>
                  <a:ea typeface="Cooper Hewitt"/>
                  <a:cs typeface="Cooper Hewitt"/>
                  <a:sym typeface="Cooper Hewitt"/>
                </a:rPr>
                <a:t>Positive Correlation between Volume and Turnover</a:t>
              </a:r>
            </a:p>
            <a:p>
              <a:pPr algn="ctr" marL="474979" indent="-237490" lvl="1">
                <a:lnSpc>
                  <a:spcPts val="3585"/>
                </a:lnSpc>
                <a:buFont typeface="Arial"/>
                <a:buChar char="•"/>
              </a:pPr>
              <a:r>
                <a:rPr lang="en-US" sz="2199">
                  <a:solidFill>
                    <a:srgbClr val="000000"/>
                  </a:solidFill>
                  <a:latin typeface="Cooper Hewitt"/>
                  <a:ea typeface="Cooper Hewitt"/>
                  <a:cs typeface="Cooper Hewitt"/>
                  <a:sym typeface="Cooper Hewitt"/>
                </a:rPr>
                <a:t>Weak Correlations between volume and price metrics and also between turnover and price metrics</a:t>
              </a:r>
              <a:r>
                <a:rPr lang="en-US" sz="2199">
                  <a:solidFill>
                    <a:srgbClr val="000000"/>
                  </a:solidFill>
                  <a:latin typeface="Cooper Hewitt"/>
                  <a:ea typeface="Cooper Hewitt"/>
                  <a:cs typeface="Cooper Hewitt"/>
                  <a:sym typeface="Cooper Hewitt"/>
                </a:rPr>
                <a:t>.</a:t>
              </a:r>
            </a:p>
            <a:p>
              <a:pPr algn="ctr">
                <a:lnSpc>
                  <a:spcPts val="3585"/>
                </a:lnSpc>
              </a:pPr>
            </a:p>
          </p:txBody>
        </p:sp>
      </p:grpSp>
      <p:grpSp>
        <p:nvGrpSpPr>
          <p:cNvPr name="Group 20" id="20"/>
          <p:cNvGrpSpPr/>
          <p:nvPr/>
        </p:nvGrpSpPr>
        <p:grpSpPr>
          <a:xfrm rot="0">
            <a:off x="11923753" y="3301111"/>
            <a:ext cx="4990747" cy="918613"/>
            <a:chOff x="0" y="0"/>
            <a:chExt cx="1314435" cy="241939"/>
          </a:xfrm>
        </p:grpSpPr>
        <p:sp>
          <p:nvSpPr>
            <p:cNvPr name="Freeform 21" id="21"/>
            <p:cNvSpPr/>
            <p:nvPr/>
          </p:nvSpPr>
          <p:spPr>
            <a:xfrm flipH="false" flipV="false" rot="0">
              <a:off x="0" y="0"/>
              <a:ext cx="1314435" cy="241939"/>
            </a:xfrm>
            <a:custGeom>
              <a:avLst/>
              <a:gdLst/>
              <a:ahLst/>
              <a:cxnLst/>
              <a:rect r="r" b="b" t="t" l="l"/>
              <a:pathLst>
                <a:path h="241939" w="1314435">
                  <a:moveTo>
                    <a:pt x="31025" y="0"/>
                  </a:moveTo>
                  <a:lnTo>
                    <a:pt x="1283410" y="0"/>
                  </a:lnTo>
                  <a:cubicBezTo>
                    <a:pt x="1300545" y="0"/>
                    <a:pt x="1314435" y="13890"/>
                    <a:pt x="1314435" y="31025"/>
                  </a:cubicBezTo>
                  <a:lnTo>
                    <a:pt x="1314435" y="210914"/>
                  </a:lnTo>
                  <a:cubicBezTo>
                    <a:pt x="1314435" y="228049"/>
                    <a:pt x="1300545" y="241939"/>
                    <a:pt x="1283410" y="241939"/>
                  </a:cubicBezTo>
                  <a:lnTo>
                    <a:pt x="31025" y="241939"/>
                  </a:lnTo>
                  <a:cubicBezTo>
                    <a:pt x="13890" y="241939"/>
                    <a:pt x="0" y="228049"/>
                    <a:pt x="0" y="210914"/>
                  </a:cubicBezTo>
                  <a:lnTo>
                    <a:pt x="0" y="31025"/>
                  </a:lnTo>
                  <a:cubicBezTo>
                    <a:pt x="0" y="13890"/>
                    <a:pt x="13890" y="0"/>
                    <a:pt x="31025" y="0"/>
                  </a:cubicBezTo>
                  <a:close/>
                </a:path>
              </a:pathLst>
            </a:custGeom>
            <a:solidFill>
              <a:srgbClr val="000000"/>
            </a:solidFill>
            <a:ln w="19050" cap="sq">
              <a:solidFill>
                <a:srgbClr val="000000"/>
              </a:solidFill>
              <a:prstDash val="solid"/>
              <a:miter/>
            </a:ln>
          </p:spPr>
        </p:sp>
        <p:sp>
          <p:nvSpPr>
            <p:cNvPr name="TextBox 22" id="22"/>
            <p:cNvSpPr txBox="true"/>
            <p:nvPr/>
          </p:nvSpPr>
          <p:spPr>
            <a:xfrm>
              <a:off x="0" y="-76200"/>
              <a:ext cx="1314435" cy="318139"/>
            </a:xfrm>
            <a:prstGeom prst="rect">
              <a:avLst/>
            </a:prstGeom>
          </p:spPr>
          <p:txBody>
            <a:bodyPr anchor="ctr" rtlCol="false" tIns="50800" lIns="50800" bIns="50800" rIns="50800"/>
            <a:lstStyle/>
            <a:p>
              <a:pPr algn="ctr">
                <a:lnSpc>
                  <a:spcPts val="2724"/>
                </a:lnSpc>
              </a:pPr>
            </a:p>
          </p:txBody>
        </p:sp>
      </p:grpSp>
      <p:sp>
        <p:nvSpPr>
          <p:cNvPr name="TextBox 23" id="23"/>
          <p:cNvSpPr txBox="true"/>
          <p:nvPr/>
        </p:nvSpPr>
        <p:spPr>
          <a:xfrm rot="0">
            <a:off x="12325174" y="3339413"/>
            <a:ext cx="4183396" cy="600075"/>
          </a:xfrm>
          <a:prstGeom prst="rect">
            <a:avLst/>
          </a:prstGeom>
        </p:spPr>
        <p:txBody>
          <a:bodyPr anchor="t" rtlCol="false" tIns="0" lIns="0" bIns="0" rIns="0">
            <a:spAutoFit/>
          </a:bodyPr>
          <a:lstStyle/>
          <a:p>
            <a:pPr algn="ctr">
              <a:lnSpc>
                <a:spcPts val="4200"/>
              </a:lnSpc>
            </a:pPr>
            <a:r>
              <a:rPr lang="en-US" sz="3000">
                <a:solidFill>
                  <a:srgbClr val="FFFFFF"/>
                </a:solidFill>
                <a:latin typeface="Cooper Hewitt"/>
                <a:ea typeface="Cooper Hewitt"/>
                <a:cs typeface="Cooper Hewitt"/>
                <a:sym typeface="Cooper Hewitt"/>
              </a:rPr>
              <a:t>STRONG CORRELATIONS</a:t>
            </a:r>
          </a:p>
        </p:txBody>
      </p:sp>
      <p:grpSp>
        <p:nvGrpSpPr>
          <p:cNvPr name="Group 24" id="24"/>
          <p:cNvGrpSpPr/>
          <p:nvPr/>
        </p:nvGrpSpPr>
        <p:grpSpPr>
          <a:xfrm rot="-5400000">
            <a:off x="8752731" y="-8752731"/>
            <a:ext cx="782539" cy="18288000"/>
            <a:chOff x="0" y="0"/>
            <a:chExt cx="206101" cy="4816593"/>
          </a:xfrm>
        </p:grpSpPr>
        <p:sp>
          <p:nvSpPr>
            <p:cNvPr name="Freeform 25" id="25"/>
            <p:cNvSpPr/>
            <p:nvPr/>
          </p:nvSpPr>
          <p:spPr>
            <a:xfrm flipH="false" flipV="false" rot="0">
              <a:off x="0" y="0"/>
              <a:ext cx="206101" cy="4816592"/>
            </a:xfrm>
            <a:custGeom>
              <a:avLst/>
              <a:gdLst/>
              <a:ahLst/>
              <a:cxnLst/>
              <a:rect r="r" b="b" t="t" l="l"/>
              <a:pathLst>
                <a:path h="4816592" w="206101">
                  <a:moveTo>
                    <a:pt x="0" y="0"/>
                  </a:moveTo>
                  <a:lnTo>
                    <a:pt x="206101" y="0"/>
                  </a:lnTo>
                  <a:lnTo>
                    <a:pt x="206101" y="4816592"/>
                  </a:lnTo>
                  <a:lnTo>
                    <a:pt x="0" y="4816592"/>
                  </a:lnTo>
                  <a:close/>
                </a:path>
              </a:pathLst>
            </a:custGeom>
            <a:solidFill>
              <a:srgbClr val="000000"/>
            </a:solidFill>
          </p:spPr>
        </p:sp>
        <p:sp>
          <p:nvSpPr>
            <p:cNvPr name="TextBox 26" id="26"/>
            <p:cNvSpPr txBox="true"/>
            <p:nvPr/>
          </p:nvSpPr>
          <p:spPr>
            <a:xfrm>
              <a:off x="0" y="-76200"/>
              <a:ext cx="206101" cy="4892793"/>
            </a:xfrm>
            <a:prstGeom prst="rect">
              <a:avLst/>
            </a:prstGeom>
          </p:spPr>
          <p:txBody>
            <a:bodyPr anchor="ctr" rtlCol="false" tIns="50800" lIns="50800" bIns="50800" rIns="50800"/>
            <a:lstStyle/>
            <a:p>
              <a:pPr algn="ctr">
                <a:lnSpc>
                  <a:spcPts val="2724"/>
                </a:lnSpc>
              </a:pPr>
            </a:p>
          </p:txBody>
        </p:sp>
      </p:grpSp>
      <p:grpSp>
        <p:nvGrpSpPr>
          <p:cNvPr name="Group 27" id="27"/>
          <p:cNvGrpSpPr/>
          <p:nvPr/>
        </p:nvGrpSpPr>
        <p:grpSpPr>
          <a:xfrm rot="-5400000">
            <a:off x="8752731" y="752436"/>
            <a:ext cx="782539" cy="18288000"/>
            <a:chOff x="0" y="0"/>
            <a:chExt cx="206101" cy="4816593"/>
          </a:xfrm>
        </p:grpSpPr>
        <p:sp>
          <p:nvSpPr>
            <p:cNvPr name="Freeform 28" id="28"/>
            <p:cNvSpPr/>
            <p:nvPr/>
          </p:nvSpPr>
          <p:spPr>
            <a:xfrm flipH="false" flipV="false" rot="0">
              <a:off x="0" y="0"/>
              <a:ext cx="206101" cy="4816592"/>
            </a:xfrm>
            <a:custGeom>
              <a:avLst/>
              <a:gdLst/>
              <a:ahLst/>
              <a:cxnLst/>
              <a:rect r="r" b="b" t="t" l="l"/>
              <a:pathLst>
                <a:path h="4816592" w="206101">
                  <a:moveTo>
                    <a:pt x="0" y="0"/>
                  </a:moveTo>
                  <a:lnTo>
                    <a:pt x="206101" y="0"/>
                  </a:lnTo>
                  <a:lnTo>
                    <a:pt x="206101" y="4816592"/>
                  </a:lnTo>
                  <a:lnTo>
                    <a:pt x="0" y="4816592"/>
                  </a:lnTo>
                  <a:close/>
                </a:path>
              </a:pathLst>
            </a:custGeom>
            <a:solidFill>
              <a:srgbClr val="000000"/>
            </a:solidFill>
          </p:spPr>
        </p:sp>
        <p:sp>
          <p:nvSpPr>
            <p:cNvPr name="TextBox 29" id="29"/>
            <p:cNvSpPr txBox="true"/>
            <p:nvPr/>
          </p:nvSpPr>
          <p:spPr>
            <a:xfrm>
              <a:off x="0" y="-76200"/>
              <a:ext cx="206101" cy="4892793"/>
            </a:xfrm>
            <a:prstGeom prst="rect">
              <a:avLst/>
            </a:prstGeom>
          </p:spPr>
          <p:txBody>
            <a:bodyPr anchor="ctr" rtlCol="false" tIns="50800" lIns="50800" bIns="50800" rIns="50800"/>
            <a:lstStyle/>
            <a:p>
              <a:pPr algn="ctr">
                <a:lnSpc>
                  <a:spcPts val="2724"/>
                </a:lnSpc>
              </a:pPr>
            </a:p>
          </p:txBody>
        </p:sp>
      </p:grpSp>
      <p:sp>
        <p:nvSpPr>
          <p:cNvPr name="TextBox 30" id="30"/>
          <p:cNvSpPr txBox="true"/>
          <p:nvPr/>
        </p:nvSpPr>
        <p:spPr>
          <a:xfrm rot="0">
            <a:off x="6844375" y="5154650"/>
            <a:ext cx="4847016" cy="2731008"/>
          </a:xfrm>
          <a:prstGeom prst="rect">
            <a:avLst/>
          </a:prstGeom>
        </p:spPr>
        <p:txBody>
          <a:bodyPr anchor="t" rtlCol="false" tIns="0" lIns="0" bIns="0" rIns="0">
            <a:spAutoFit/>
          </a:bodyPr>
          <a:lstStyle/>
          <a:p>
            <a:pPr algn="ctr" marL="474981" indent="-237491" lvl="1">
              <a:lnSpc>
                <a:spcPts val="3586"/>
              </a:lnSpc>
              <a:buFont typeface="Arial"/>
              <a:buChar char="•"/>
            </a:pPr>
            <a:r>
              <a:rPr lang="en-US" sz="2200">
                <a:solidFill>
                  <a:srgbClr val="000000"/>
                </a:solidFill>
                <a:latin typeface="Cooper Hewitt"/>
                <a:ea typeface="Cooper Hewitt"/>
                <a:cs typeface="Cooper Hewitt"/>
                <a:sym typeface="Cooper Hewitt"/>
              </a:rPr>
              <a:t>T</a:t>
            </a:r>
            <a:r>
              <a:rPr lang="en-US" sz="2200">
                <a:solidFill>
                  <a:srgbClr val="000000"/>
                </a:solidFill>
                <a:latin typeface="Cooper Hewitt"/>
                <a:ea typeface="Cooper Hewitt"/>
                <a:cs typeface="Cooper Hewitt"/>
                <a:sym typeface="Cooper Hewitt"/>
              </a:rPr>
              <a:t>op Performing Stocks: Shree Cement, Bajaj Finance, Eicher Motors</a:t>
            </a:r>
          </a:p>
          <a:p>
            <a:pPr algn="ctr" marL="474981" indent="-237491" lvl="1">
              <a:lnSpc>
                <a:spcPts val="3586"/>
              </a:lnSpc>
              <a:buFont typeface="Arial"/>
              <a:buChar char="•"/>
            </a:pPr>
            <a:r>
              <a:rPr lang="en-US" sz="2200">
                <a:solidFill>
                  <a:srgbClr val="000000"/>
                </a:solidFill>
                <a:latin typeface="Cooper Hewitt"/>
                <a:ea typeface="Cooper Hewitt"/>
                <a:cs typeface="Cooper Hewitt"/>
                <a:sym typeface="Cooper Hewitt"/>
              </a:rPr>
              <a:t> High Positive Return indicate significant growth and investor confidence since IPO.</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FFF4EA"/>
        </a:solidFill>
      </p:bgPr>
    </p:bg>
    <p:spTree>
      <p:nvGrpSpPr>
        <p:cNvPr id="1" name=""/>
        <p:cNvGrpSpPr/>
        <p:nvPr/>
      </p:nvGrpSpPr>
      <p:grpSpPr>
        <a:xfrm>
          <a:off x="0" y="0"/>
          <a:ext cx="0" cy="0"/>
          <a:chOff x="0" y="0"/>
          <a:chExt cx="0" cy="0"/>
        </a:xfrm>
      </p:grpSpPr>
      <p:sp>
        <p:nvSpPr>
          <p:cNvPr name="TextBox 2" id="2"/>
          <p:cNvSpPr txBox="true"/>
          <p:nvPr/>
        </p:nvSpPr>
        <p:spPr>
          <a:xfrm rot="0">
            <a:off x="2840026" y="1307544"/>
            <a:ext cx="12607949" cy="2308226"/>
          </a:xfrm>
          <a:prstGeom prst="rect">
            <a:avLst/>
          </a:prstGeom>
        </p:spPr>
        <p:txBody>
          <a:bodyPr anchor="t" rtlCol="false" tIns="0" lIns="0" bIns="0" rIns="0">
            <a:spAutoFit/>
          </a:bodyPr>
          <a:lstStyle/>
          <a:p>
            <a:pPr algn="ctr">
              <a:lnSpc>
                <a:spcPts val="8000"/>
              </a:lnSpc>
            </a:pPr>
            <a:r>
              <a:rPr lang="en-US" b="true" sz="8000">
                <a:solidFill>
                  <a:srgbClr val="000000"/>
                </a:solidFill>
                <a:latin typeface="Cooper Hewitt Bold"/>
                <a:ea typeface="Cooper Hewitt Bold"/>
                <a:cs typeface="Cooper Hewitt Bold"/>
                <a:sym typeface="Cooper Hewitt Bold"/>
              </a:rPr>
              <a:t>SECTOR LEVEL RISK AND RETURN ANALYSIS</a:t>
            </a:r>
          </a:p>
        </p:txBody>
      </p:sp>
      <p:grpSp>
        <p:nvGrpSpPr>
          <p:cNvPr name="Group 3" id="3"/>
          <p:cNvGrpSpPr/>
          <p:nvPr/>
        </p:nvGrpSpPr>
        <p:grpSpPr>
          <a:xfrm rot="0">
            <a:off x="6647256" y="6159098"/>
            <a:ext cx="4990747" cy="2164968"/>
            <a:chOff x="0" y="0"/>
            <a:chExt cx="1314435" cy="570197"/>
          </a:xfrm>
        </p:grpSpPr>
        <p:sp>
          <p:nvSpPr>
            <p:cNvPr name="Freeform 4" id="4"/>
            <p:cNvSpPr/>
            <p:nvPr/>
          </p:nvSpPr>
          <p:spPr>
            <a:xfrm flipH="false" flipV="false" rot="0">
              <a:off x="0" y="0"/>
              <a:ext cx="1314435" cy="570197"/>
            </a:xfrm>
            <a:custGeom>
              <a:avLst/>
              <a:gdLst/>
              <a:ahLst/>
              <a:cxnLst/>
              <a:rect r="r" b="b" t="t" l="l"/>
              <a:pathLst>
                <a:path h="570197" w="1314435">
                  <a:moveTo>
                    <a:pt x="31025" y="0"/>
                  </a:moveTo>
                  <a:lnTo>
                    <a:pt x="1283410" y="0"/>
                  </a:lnTo>
                  <a:cubicBezTo>
                    <a:pt x="1300545" y="0"/>
                    <a:pt x="1314435" y="13890"/>
                    <a:pt x="1314435" y="31025"/>
                  </a:cubicBezTo>
                  <a:lnTo>
                    <a:pt x="1314435" y="539172"/>
                  </a:lnTo>
                  <a:cubicBezTo>
                    <a:pt x="1314435" y="556307"/>
                    <a:pt x="1300545" y="570197"/>
                    <a:pt x="1283410" y="570197"/>
                  </a:cubicBezTo>
                  <a:lnTo>
                    <a:pt x="31025" y="570197"/>
                  </a:lnTo>
                  <a:cubicBezTo>
                    <a:pt x="13890" y="570197"/>
                    <a:pt x="0" y="556307"/>
                    <a:pt x="0" y="539172"/>
                  </a:cubicBezTo>
                  <a:lnTo>
                    <a:pt x="0" y="31025"/>
                  </a:lnTo>
                  <a:cubicBezTo>
                    <a:pt x="0" y="13890"/>
                    <a:pt x="13890" y="0"/>
                    <a:pt x="31025" y="0"/>
                  </a:cubicBezTo>
                  <a:close/>
                </a:path>
              </a:pathLst>
            </a:custGeom>
            <a:solidFill>
              <a:srgbClr val="000000">
                <a:alpha val="0"/>
              </a:srgbClr>
            </a:solidFill>
            <a:ln w="19050" cap="sq">
              <a:solidFill>
                <a:srgbClr val="000000"/>
              </a:solidFill>
              <a:prstDash val="solid"/>
              <a:miter/>
            </a:ln>
          </p:spPr>
        </p:sp>
        <p:sp>
          <p:nvSpPr>
            <p:cNvPr name="TextBox 5" id="5"/>
            <p:cNvSpPr txBox="true"/>
            <p:nvPr/>
          </p:nvSpPr>
          <p:spPr>
            <a:xfrm>
              <a:off x="0" y="-76200"/>
              <a:ext cx="1314435" cy="646397"/>
            </a:xfrm>
            <a:prstGeom prst="rect">
              <a:avLst/>
            </a:prstGeom>
          </p:spPr>
          <p:txBody>
            <a:bodyPr anchor="ctr" rtlCol="false" tIns="50800" lIns="50800" bIns="50800" rIns="50800"/>
            <a:lstStyle/>
            <a:p>
              <a:pPr algn="ctr">
                <a:lnSpc>
                  <a:spcPts val="2724"/>
                </a:lnSpc>
              </a:pPr>
            </a:p>
          </p:txBody>
        </p:sp>
      </p:grpSp>
      <p:sp>
        <p:nvSpPr>
          <p:cNvPr name="TextBox 6" id="6"/>
          <p:cNvSpPr txBox="true"/>
          <p:nvPr/>
        </p:nvSpPr>
        <p:spPr>
          <a:xfrm rot="0">
            <a:off x="7050932" y="6708182"/>
            <a:ext cx="4183396" cy="847725"/>
          </a:xfrm>
          <a:prstGeom prst="rect">
            <a:avLst/>
          </a:prstGeom>
        </p:spPr>
        <p:txBody>
          <a:bodyPr anchor="t" rtlCol="false" tIns="0" lIns="0" bIns="0" rIns="0">
            <a:spAutoFit/>
          </a:bodyPr>
          <a:lstStyle/>
          <a:p>
            <a:pPr algn="ctr">
              <a:lnSpc>
                <a:spcPts val="2280"/>
              </a:lnSpc>
            </a:pPr>
            <a:r>
              <a:rPr lang="en-US" sz="1900">
                <a:solidFill>
                  <a:srgbClr val="000000"/>
                </a:solidFill>
                <a:latin typeface="Open Sauce"/>
                <a:ea typeface="Open Sauce"/>
                <a:cs typeface="Open Sauce"/>
                <a:sym typeface="Open Sauce"/>
              </a:rPr>
              <a:t>Calculated the average returns for each sector using historical price data from 2000 to 2021.</a:t>
            </a:r>
          </a:p>
        </p:txBody>
      </p:sp>
      <p:grpSp>
        <p:nvGrpSpPr>
          <p:cNvPr name="Group 7" id="7"/>
          <p:cNvGrpSpPr/>
          <p:nvPr/>
        </p:nvGrpSpPr>
        <p:grpSpPr>
          <a:xfrm rot="0">
            <a:off x="1373500" y="6159098"/>
            <a:ext cx="4990747" cy="2164968"/>
            <a:chOff x="0" y="0"/>
            <a:chExt cx="1314435" cy="570197"/>
          </a:xfrm>
        </p:grpSpPr>
        <p:sp>
          <p:nvSpPr>
            <p:cNvPr name="Freeform 8" id="8"/>
            <p:cNvSpPr/>
            <p:nvPr/>
          </p:nvSpPr>
          <p:spPr>
            <a:xfrm flipH="false" flipV="false" rot="0">
              <a:off x="0" y="0"/>
              <a:ext cx="1314435" cy="570197"/>
            </a:xfrm>
            <a:custGeom>
              <a:avLst/>
              <a:gdLst/>
              <a:ahLst/>
              <a:cxnLst/>
              <a:rect r="r" b="b" t="t" l="l"/>
              <a:pathLst>
                <a:path h="570197" w="1314435">
                  <a:moveTo>
                    <a:pt x="31025" y="0"/>
                  </a:moveTo>
                  <a:lnTo>
                    <a:pt x="1283410" y="0"/>
                  </a:lnTo>
                  <a:cubicBezTo>
                    <a:pt x="1300545" y="0"/>
                    <a:pt x="1314435" y="13890"/>
                    <a:pt x="1314435" y="31025"/>
                  </a:cubicBezTo>
                  <a:lnTo>
                    <a:pt x="1314435" y="539172"/>
                  </a:lnTo>
                  <a:cubicBezTo>
                    <a:pt x="1314435" y="556307"/>
                    <a:pt x="1300545" y="570197"/>
                    <a:pt x="1283410" y="570197"/>
                  </a:cubicBezTo>
                  <a:lnTo>
                    <a:pt x="31025" y="570197"/>
                  </a:lnTo>
                  <a:cubicBezTo>
                    <a:pt x="13890" y="570197"/>
                    <a:pt x="0" y="556307"/>
                    <a:pt x="0" y="539172"/>
                  </a:cubicBezTo>
                  <a:lnTo>
                    <a:pt x="0" y="31025"/>
                  </a:lnTo>
                  <a:cubicBezTo>
                    <a:pt x="0" y="13890"/>
                    <a:pt x="13890" y="0"/>
                    <a:pt x="31025" y="0"/>
                  </a:cubicBezTo>
                  <a:close/>
                </a:path>
              </a:pathLst>
            </a:custGeom>
            <a:solidFill>
              <a:srgbClr val="000000">
                <a:alpha val="0"/>
              </a:srgbClr>
            </a:solidFill>
            <a:ln w="19050" cap="sq">
              <a:solidFill>
                <a:srgbClr val="000000"/>
              </a:solidFill>
              <a:prstDash val="solid"/>
              <a:miter/>
            </a:ln>
          </p:spPr>
        </p:sp>
        <p:sp>
          <p:nvSpPr>
            <p:cNvPr name="TextBox 9" id="9"/>
            <p:cNvSpPr txBox="true"/>
            <p:nvPr/>
          </p:nvSpPr>
          <p:spPr>
            <a:xfrm>
              <a:off x="0" y="-76200"/>
              <a:ext cx="1314435" cy="646397"/>
            </a:xfrm>
            <a:prstGeom prst="rect">
              <a:avLst/>
            </a:prstGeom>
          </p:spPr>
          <p:txBody>
            <a:bodyPr anchor="ctr" rtlCol="false" tIns="50800" lIns="50800" bIns="50800" rIns="50800"/>
            <a:lstStyle/>
            <a:p>
              <a:pPr algn="ctr">
                <a:lnSpc>
                  <a:spcPts val="2724"/>
                </a:lnSpc>
              </a:pPr>
            </a:p>
          </p:txBody>
        </p:sp>
      </p:grpSp>
      <p:sp>
        <p:nvSpPr>
          <p:cNvPr name="TextBox 10" id="10"/>
          <p:cNvSpPr txBox="true"/>
          <p:nvPr/>
        </p:nvSpPr>
        <p:spPr>
          <a:xfrm rot="0">
            <a:off x="1637441" y="6645332"/>
            <a:ext cx="4462865" cy="847725"/>
          </a:xfrm>
          <a:prstGeom prst="rect">
            <a:avLst/>
          </a:prstGeom>
        </p:spPr>
        <p:txBody>
          <a:bodyPr anchor="t" rtlCol="false" tIns="0" lIns="0" bIns="0" rIns="0">
            <a:spAutoFit/>
          </a:bodyPr>
          <a:lstStyle/>
          <a:p>
            <a:pPr algn="ctr">
              <a:lnSpc>
                <a:spcPts val="2280"/>
              </a:lnSpc>
            </a:pPr>
            <a:r>
              <a:rPr lang="en-US" sz="1900">
                <a:solidFill>
                  <a:srgbClr val="000000"/>
                </a:solidFill>
                <a:latin typeface="Open Sauce"/>
                <a:ea typeface="Open Sauce"/>
                <a:cs typeface="Open Sauce"/>
                <a:sym typeface="Open Sauce"/>
              </a:rPr>
              <a:t>Grouped companies in the NIFTY50 index based on their respective sectors (e.g., IT, Finance, Energy, etc.)</a:t>
            </a:r>
          </a:p>
        </p:txBody>
      </p:sp>
      <p:grpSp>
        <p:nvGrpSpPr>
          <p:cNvPr name="Group 11" id="11"/>
          <p:cNvGrpSpPr/>
          <p:nvPr/>
        </p:nvGrpSpPr>
        <p:grpSpPr>
          <a:xfrm rot="0">
            <a:off x="1373500" y="5071259"/>
            <a:ext cx="4990747" cy="918613"/>
            <a:chOff x="0" y="0"/>
            <a:chExt cx="1314435" cy="241939"/>
          </a:xfrm>
        </p:grpSpPr>
        <p:sp>
          <p:nvSpPr>
            <p:cNvPr name="Freeform 12" id="12"/>
            <p:cNvSpPr/>
            <p:nvPr/>
          </p:nvSpPr>
          <p:spPr>
            <a:xfrm flipH="false" flipV="false" rot="0">
              <a:off x="0" y="0"/>
              <a:ext cx="1314435" cy="241939"/>
            </a:xfrm>
            <a:custGeom>
              <a:avLst/>
              <a:gdLst/>
              <a:ahLst/>
              <a:cxnLst/>
              <a:rect r="r" b="b" t="t" l="l"/>
              <a:pathLst>
                <a:path h="241939" w="1314435">
                  <a:moveTo>
                    <a:pt x="31025" y="0"/>
                  </a:moveTo>
                  <a:lnTo>
                    <a:pt x="1283410" y="0"/>
                  </a:lnTo>
                  <a:cubicBezTo>
                    <a:pt x="1300545" y="0"/>
                    <a:pt x="1314435" y="13890"/>
                    <a:pt x="1314435" y="31025"/>
                  </a:cubicBezTo>
                  <a:lnTo>
                    <a:pt x="1314435" y="210914"/>
                  </a:lnTo>
                  <a:cubicBezTo>
                    <a:pt x="1314435" y="228049"/>
                    <a:pt x="1300545" y="241939"/>
                    <a:pt x="1283410" y="241939"/>
                  </a:cubicBezTo>
                  <a:lnTo>
                    <a:pt x="31025" y="241939"/>
                  </a:lnTo>
                  <a:cubicBezTo>
                    <a:pt x="13890" y="241939"/>
                    <a:pt x="0" y="228049"/>
                    <a:pt x="0" y="210914"/>
                  </a:cubicBezTo>
                  <a:lnTo>
                    <a:pt x="0" y="31025"/>
                  </a:lnTo>
                  <a:cubicBezTo>
                    <a:pt x="0" y="13890"/>
                    <a:pt x="13890" y="0"/>
                    <a:pt x="31025" y="0"/>
                  </a:cubicBezTo>
                  <a:close/>
                </a:path>
              </a:pathLst>
            </a:custGeom>
            <a:solidFill>
              <a:srgbClr val="000000"/>
            </a:solidFill>
            <a:ln w="19050" cap="sq">
              <a:solidFill>
                <a:srgbClr val="000000"/>
              </a:solidFill>
              <a:prstDash val="solid"/>
              <a:miter/>
            </a:ln>
          </p:spPr>
        </p:sp>
        <p:sp>
          <p:nvSpPr>
            <p:cNvPr name="TextBox 13" id="13"/>
            <p:cNvSpPr txBox="true"/>
            <p:nvPr/>
          </p:nvSpPr>
          <p:spPr>
            <a:xfrm>
              <a:off x="0" y="-76200"/>
              <a:ext cx="1314435" cy="318139"/>
            </a:xfrm>
            <a:prstGeom prst="rect">
              <a:avLst/>
            </a:prstGeom>
          </p:spPr>
          <p:txBody>
            <a:bodyPr anchor="ctr" rtlCol="false" tIns="50800" lIns="50800" bIns="50800" rIns="50800"/>
            <a:lstStyle/>
            <a:p>
              <a:pPr algn="ctr">
                <a:lnSpc>
                  <a:spcPts val="2724"/>
                </a:lnSpc>
              </a:pPr>
            </a:p>
          </p:txBody>
        </p:sp>
      </p:grpSp>
      <p:sp>
        <p:nvSpPr>
          <p:cNvPr name="TextBox 14" id="14"/>
          <p:cNvSpPr txBox="true"/>
          <p:nvPr/>
        </p:nvSpPr>
        <p:spPr>
          <a:xfrm rot="0">
            <a:off x="1777176" y="5235290"/>
            <a:ext cx="4183396" cy="523875"/>
          </a:xfrm>
          <a:prstGeom prst="rect">
            <a:avLst/>
          </a:prstGeom>
        </p:spPr>
        <p:txBody>
          <a:bodyPr anchor="t" rtlCol="false" tIns="0" lIns="0" bIns="0" rIns="0">
            <a:spAutoFit/>
          </a:bodyPr>
          <a:lstStyle/>
          <a:p>
            <a:pPr algn="ctr">
              <a:lnSpc>
                <a:spcPts val="4200"/>
              </a:lnSpc>
            </a:pPr>
            <a:r>
              <a:rPr lang="en-US" sz="3000">
                <a:solidFill>
                  <a:srgbClr val="FFFFFF"/>
                </a:solidFill>
                <a:latin typeface="Open Sauce"/>
                <a:ea typeface="Open Sauce"/>
                <a:cs typeface="Open Sauce"/>
                <a:sym typeface="Open Sauce"/>
              </a:rPr>
              <a:t>Sector Classification</a:t>
            </a:r>
          </a:p>
        </p:txBody>
      </p:sp>
      <p:grpSp>
        <p:nvGrpSpPr>
          <p:cNvPr name="Group 15" id="15"/>
          <p:cNvGrpSpPr/>
          <p:nvPr/>
        </p:nvGrpSpPr>
        <p:grpSpPr>
          <a:xfrm rot="0">
            <a:off x="6647256" y="5071259"/>
            <a:ext cx="4990747" cy="918613"/>
            <a:chOff x="0" y="0"/>
            <a:chExt cx="1314435" cy="241939"/>
          </a:xfrm>
        </p:grpSpPr>
        <p:sp>
          <p:nvSpPr>
            <p:cNvPr name="Freeform 16" id="16"/>
            <p:cNvSpPr/>
            <p:nvPr/>
          </p:nvSpPr>
          <p:spPr>
            <a:xfrm flipH="false" flipV="false" rot="0">
              <a:off x="0" y="0"/>
              <a:ext cx="1314435" cy="241939"/>
            </a:xfrm>
            <a:custGeom>
              <a:avLst/>
              <a:gdLst/>
              <a:ahLst/>
              <a:cxnLst/>
              <a:rect r="r" b="b" t="t" l="l"/>
              <a:pathLst>
                <a:path h="241939" w="1314435">
                  <a:moveTo>
                    <a:pt x="31025" y="0"/>
                  </a:moveTo>
                  <a:lnTo>
                    <a:pt x="1283410" y="0"/>
                  </a:lnTo>
                  <a:cubicBezTo>
                    <a:pt x="1300545" y="0"/>
                    <a:pt x="1314435" y="13890"/>
                    <a:pt x="1314435" y="31025"/>
                  </a:cubicBezTo>
                  <a:lnTo>
                    <a:pt x="1314435" y="210914"/>
                  </a:lnTo>
                  <a:cubicBezTo>
                    <a:pt x="1314435" y="228049"/>
                    <a:pt x="1300545" y="241939"/>
                    <a:pt x="1283410" y="241939"/>
                  </a:cubicBezTo>
                  <a:lnTo>
                    <a:pt x="31025" y="241939"/>
                  </a:lnTo>
                  <a:cubicBezTo>
                    <a:pt x="13890" y="241939"/>
                    <a:pt x="0" y="228049"/>
                    <a:pt x="0" y="210914"/>
                  </a:cubicBezTo>
                  <a:lnTo>
                    <a:pt x="0" y="31025"/>
                  </a:lnTo>
                  <a:cubicBezTo>
                    <a:pt x="0" y="13890"/>
                    <a:pt x="13890" y="0"/>
                    <a:pt x="31025" y="0"/>
                  </a:cubicBezTo>
                  <a:close/>
                </a:path>
              </a:pathLst>
            </a:custGeom>
            <a:solidFill>
              <a:srgbClr val="000000"/>
            </a:solidFill>
            <a:ln w="19050" cap="sq">
              <a:solidFill>
                <a:srgbClr val="000000"/>
              </a:solidFill>
              <a:prstDash val="solid"/>
              <a:miter/>
            </a:ln>
          </p:spPr>
        </p:sp>
        <p:sp>
          <p:nvSpPr>
            <p:cNvPr name="TextBox 17" id="17"/>
            <p:cNvSpPr txBox="true"/>
            <p:nvPr/>
          </p:nvSpPr>
          <p:spPr>
            <a:xfrm>
              <a:off x="0" y="-76200"/>
              <a:ext cx="1314435" cy="318139"/>
            </a:xfrm>
            <a:prstGeom prst="rect">
              <a:avLst/>
            </a:prstGeom>
          </p:spPr>
          <p:txBody>
            <a:bodyPr anchor="ctr" rtlCol="false" tIns="50800" lIns="50800" bIns="50800" rIns="50800"/>
            <a:lstStyle/>
            <a:p>
              <a:pPr algn="ctr">
                <a:lnSpc>
                  <a:spcPts val="2724"/>
                </a:lnSpc>
              </a:pPr>
            </a:p>
          </p:txBody>
        </p:sp>
      </p:grpSp>
      <p:sp>
        <p:nvSpPr>
          <p:cNvPr name="TextBox 18" id="18"/>
          <p:cNvSpPr txBox="true"/>
          <p:nvPr/>
        </p:nvSpPr>
        <p:spPr>
          <a:xfrm rot="0">
            <a:off x="7050932" y="5235290"/>
            <a:ext cx="4183396" cy="523875"/>
          </a:xfrm>
          <a:prstGeom prst="rect">
            <a:avLst/>
          </a:prstGeom>
        </p:spPr>
        <p:txBody>
          <a:bodyPr anchor="t" rtlCol="false" tIns="0" lIns="0" bIns="0" rIns="0">
            <a:spAutoFit/>
          </a:bodyPr>
          <a:lstStyle/>
          <a:p>
            <a:pPr algn="ctr">
              <a:lnSpc>
                <a:spcPts val="4200"/>
              </a:lnSpc>
            </a:pPr>
            <a:r>
              <a:rPr lang="en-US" sz="3000">
                <a:solidFill>
                  <a:srgbClr val="FFFFFF"/>
                </a:solidFill>
                <a:latin typeface="Open Sauce"/>
                <a:ea typeface="Open Sauce"/>
                <a:cs typeface="Open Sauce"/>
                <a:sym typeface="Open Sauce"/>
              </a:rPr>
              <a:t>Sector-Wise Returns</a:t>
            </a:r>
          </a:p>
        </p:txBody>
      </p:sp>
      <p:grpSp>
        <p:nvGrpSpPr>
          <p:cNvPr name="Group 19" id="19"/>
          <p:cNvGrpSpPr/>
          <p:nvPr/>
        </p:nvGrpSpPr>
        <p:grpSpPr>
          <a:xfrm rot="0">
            <a:off x="11923753" y="6159098"/>
            <a:ext cx="4990747" cy="2164968"/>
            <a:chOff x="0" y="0"/>
            <a:chExt cx="1314435" cy="570197"/>
          </a:xfrm>
        </p:grpSpPr>
        <p:sp>
          <p:nvSpPr>
            <p:cNvPr name="Freeform 20" id="20"/>
            <p:cNvSpPr/>
            <p:nvPr/>
          </p:nvSpPr>
          <p:spPr>
            <a:xfrm flipH="false" flipV="false" rot="0">
              <a:off x="0" y="0"/>
              <a:ext cx="1314435" cy="570197"/>
            </a:xfrm>
            <a:custGeom>
              <a:avLst/>
              <a:gdLst/>
              <a:ahLst/>
              <a:cxnLst/>
              <a:rect r="r" b="b" t="t" l="l"/>
              <a:pathLst>
                <a:path h="570197" w="1314435">
                  <a:moveTo>
                    <a:pt x="31025" y="0"/>
                  </a:moveTo>
                  <a:lnTo>
                    <a:pt x="1283410" y="0"/>
                  </a:lnTo>
                  <a:cubicBezTo>
                    <a:pt x="1300545" y="0"/>
                    <a:pt x="1314435" y="13890"/>
                    <a:pt x="1314435" y="31025"/>
                  </a:cubicBezTo>
                  <a:lnTo>
                    <a:pt x="1314435" y="539172"/>
                  </a:lnTo>
                  <a:cubicBezTo>
                    <a:pt x="1314435" y="556307"/>
                    <a:pt x="1300545" y="570197"/>
                    <a:pt x="1283410" y="570197"/>
                  </a:cubicBezTo>
                  <a:lnTo>
                    <a:pt x="31025" y="570197"/>
                  </a:lnTo>
                  <a:cubicBezTo>
                    <a:pt x="13890" y="570197"/>
                    <a:pt x="0" y="556307"/>
                    <a:pt x="0" y="539172"/>
                  </a:cubicBezTo>
                  <a:lnTo>
                    <a:pt x="0" y="31025"/>
                  </a:lnTo>
                  <a:cubicBezTo>
                    <a:pt x="0" y="13890"/>
                    <a:pt x="13890" y="0"/>
                    <a:pt x="31025" y="0"/>
                  </a:cubicBezTo>
                  <a:close/>
                </a:path>
              </a:pathLst>
            </a:custGeom>
            <a:solidFill>
              <a:srgbClr val="000000">
                <a:alpha val="0"/>
              </a:srgbClr>
            </a:solidFill>
            <a:ln w="19050" cap="sq">
              <a:solidFill>
                <a:srgbClr val="000000"/>
              </a:solidFill>
              <a:prstDash val="solid"/>
              <a:miter/>
            </a:ln>
          </p:spPr>
        </p:sp>
        <p:sp>
          <p:nvSpPr>
            <p:cNvPr name="TextBox 21" id="21"/>
            <p:cNvSpPr txBox="true"/>
            <p:nvPr/>
          </p:nvSpPr>
          <p:spPr>
            <a:xfrm>
              <a:off x="0" y="-76200"/>
              <a:ext cx="1314435" cy="646397"/>
            </a:xfrm>
            <a:prstGeom prst="rect">
              <a:avLst/>
            </a:prstGeom>
          </p:spPr>
          <p:txBody>
            <a:bodyPr anchor="ctr" rtlCol="false" tIns="50800" lIns="50800" bIns="50800" rIns="50800"/>
            <a:lstStyle/>
            <a:p>
              <a:pPr algn="ctr">
                <a:lnSpc>
                  <a:spcPts val="2724"/>
                </a:lnSpc>
              </a:pPr>
            </a:p>
          </p:txBody>
        </p:sp>
      </p:grpSp>
      <p:sp>
        <p:nvSpPr>
          <p:cNvPr name="TextBox 22" id="22"/>
          <p:cNvSpPr txBox="true"/>
          <p:nvPr/>
        </p:nvSpPr>
        <p:spPr>
          <a:xfrm rot="0">
            <a:off x="12191717" y="6708182"/>
            <a:ext cx="4454820" cy="847725"/>
          </a:xfrm>
          <a:prstGeom prst="rect">
            <a:avLst/>
          </a:prstGeom>
        </p:spPr>
        <p:txBody>
          <a:bodyPr anchor="t" rtlCol="false" tIns="0" lIns="0" bIns="0" rIns="0">
            <a:spAutoFit/>
          </a:bodyPr>
          <a:lstStyle/>
          <a:p>
            <a:pPr algn="ctr">
              <a:lnSpc>
                <a:spcPts val="2280"/>
              </a:lnSpc>
            </a:pPr>
            <a:r>
              <a:rPr lang="en-US" sz="1900">
                <a:solidFill>
                  <a:srgbClr val="000000"/>
                </a:solidFill>
                <a:latin typeface="Open Sauce"/>
                <a:ea typeface="Open Sauce"/>
                <a:cs typeface="Open Sauce"/>
                <a:sym typeface="Open Sauce"/>
              </a:rPr>
              <a:t>Measured risk by computing the standard deviation of returns for each sector, reflecting volatility.</a:t>
            </a:r>
          </a:p>
        </p:txBody>
      </p:sp>
      <p:grpSp>
        <p:nvGrpSpPr>
          <p:cNvPr name="Group 23" id="23"/>
          <p:cNvGrpSpPr/>
          <p:nvPr/>
        </p:nvGrpSpPr>
        <p:grpSpPr>
          <a:xfrm rot="0">
            <a:off x="11923753" y="5071259"/>
            <a:ext cx="4990747" cy="918613"/>
            <a:chOff x="0" y="0"/>
            <a:chExt cx="1314435" cy="241939"/>
          </a:xfrm>
        </p:grpSpPr>
        <p:sp>
          <p:nvSpPr>
            <p:cNvPr name="Freeform 24" id="24"/>
            <p:cNvSpPr/>
            <p:nvPr/>
          </p:nvSpPr>
          <p:spPr>
            <a:xfrm flipH="false" flipV="false" rot="0">
              <a:off x="0" y="0"/>
              <a:ext cx="1314435" cy="241939"/>
            </a:xfrm>
            <a:custGeom>
              <a:avLst/>
              <a:gdLst/>
              <a:ahLst/>
              <a:cxnLst/>
              <a:rect r="r" b="b" t="t" l="l"/>
              <a:pathLst>
                <a:path h="241939" w="1314435">
                  <a:moveTo>
                    <a:pt x="31025" y="0"/>
                  </a:moveTo>
                  <a:lnTo>
                    <a:pt x="1283410" y="0"/>
                  </a:lnTo>
                  <a:cubicBezTo>
                    <a:pt x="1300545" y="0"/>
                    <a:pt x="1314435" y="13890"/>
                    <a:pt x="1314435" y="31025"/>
                  </a:cubicBezTo>
                  <a:lnTo>
                    <a:pt x="1314435" y="210914"/>
                  </a:lnTo>
                  <a:cubicBezTo>
                    <a:pt x="1314435" y="228049"/>
                    <a:pt x="1300545" y="241939"/>
                    <a:pt x="1283410" y="241939"/>
                  </a:cubicBezTo>
                  <a:lnTo>
                    <a:pt x="31025" y="241939"/>
                  </a:lnTo>
                  <a:cubicBezTo>
                    <a:pt x="13890" y="241939"/>
                    <a:pt x="0" y="228049"/>
                    <a:pt x="0" y="210914"/>
                  </a:cubicBezTo>
                  <a:lnTo>
                    <a:pt x="0" y="31025"/>
                  </a:lnTo>
                  <a:cubicBezTo>
                    <a:pt x="0" y="13890"/>
                    <a:pt x="13890" y="0"/>
                    <a:pt x="31025" y="0"/>
                  </a:cubicBezTo>
                  <a:close/>
                </a:path>
              </a:pathLst>
            </a:custGeom>
            <a:solidFill>
              <a:srgbClr val="000000"/>
            </a:solidFill>
            <a:ln w="19050" cap="sq">
              <a:solidFill>
                <a:srgbClr val="000000"/>
              </a:solidFill>
              <a:prstDash val="solid"/>
              <a:miter/>
            </a:ln>
          </p:spPr>
        </p:sp>
        <p:sp>
          <p:nvSpPr>
            <p:cNvPr name="TextBox 25" id="25"/>
            <p:cNvSpPr txBox="true"/>
            <p:nvPr/>
          </p:nvSpPr>
          <p:spPr>
            <a:xfrm>
              <a:off x="0" y="-76200"/>
              <a:ext cx="1314435" cy="318139"/>
            </a:xfrm>
            <a:prstGeom prst="rect">
              <a:avLst/>
            </a:prstGeom>
          </p:spPr>
          <p:txBody>
            <a:bodyPr anchor="ctr" rtlCol="false" tIns="50800" lIns="50800" bIns="50800" rIns="50800"/>
            <a:lstStyle/>
            <a:p>
              <a:pPr algn="ctr">
                <a:lnSpc>
                  <a:spcPts val="2724"/>
                </a:lnSpc>
              </a:pPr>
            </a:p>
          </p:txBody>
        </p:sp>
      </p:grpSp>
      <p:sp>
        <p:nvSpPr>
          <p:cNvPr name="TextBox 26" id="26"/>
          <p:cNvSpPr txBox="true"/>
          <p:nvPr/>
        </p:nvSpPr>
        <p:spPr>
          <a:xfrm rot="0">
            <a:off x="12327429" y="5235290"/>
            <a:ext cx="4183396" cy="523875"/>
          </a:xfrm>
          <a:prstGeom prst="rect">
            <a:avLst/>
          </a:prstGeom>
        </p:spPr>
        <p:txBody>
          <a:bodyPr anchor="t" rtlCol="false" tIns="0" lIns="0" bIns="0" rIns="0">
            <a:spAutoFit/>
          </a:bodyPr>
          <a:lstStyle/>
          <a:p>
            <a:pPr algn="ctr">
              <a:lnSpc>
                <a:spcPts val="4200"/>
              </a:lnSpc>
            </a:pPr>
            <a:r>
              <a:rPr lang="en-US" sz="3000">
                <a:solidFill>
                  <a:srgbClr val="FFFFFF"/>
                </a:solidFill>
                <a:latin typeface="Open Sauce"/>
                <a:ea typeface="Open Sauce"/>
                <a:cs typeface="Open Sauce"/>
                <a:sym typeface="Open Sauce"/>
              </a:rPr>
              <a:t>Sector-Wise Risk</a:t>
            </a:r>
          </a:p>
        </p:txBody>
      </p:sp>
      <p:grpSp>
        <p:nvGrpSpPr>
          <p:cNvPr name="Group 27" id="27"/>
          <p:cNvGrpSpPr/>
          <p:nvPr/>
        </p:nvGrpSpPr>
        <p:grpSpPr>
          <a:xfrm rot="-5400000">
            <a:off x="8752731" y="-8752731"/>
            <a:ext cx="782539" cy="18288000"/>
            <a:chOff x="0" y="0"/>
            <a:chExt cx="206101" cy="4816593"/>
          </a:xfrm>
        </p:grpSpPr>
        <p:sp>
          <p:nvSpPr>
            <p:cNvPr name="Freeform 28" id="28"/>
            <p:cNvSpPr/>
            <p:nvPr/>
          </p:nvSpPr>
          <p:spPr>
            <a:xfrm flipH="false" flipV="false" rot="0">
              <a:off x="0" y="0"/>
              <a:ext cx="206101" cy="4816592"/>
            </a:xfrm>
            <a:custGeom>
              <a:avLst/>
              <a:gdLst/>
              <a:ahLst/>
              <a:cxnLst/>
              <a:rect r="r" b="b" t="t" l="l"/>
              <a:pathLst>
                <a:path h="4816592" w="206101">
                  <a:moveTo>
                    <a:pt x="0" y="0"/>
                  </a:moveTo>
                  <a:lnTo>
                    <a:pt x="206101" y="0"/>
                  </a:lnTo>
                  <a:lnTo>
                    <a:pt x="206101" y="4816592"/>
                  </a:lnTo>
                  <a:lnTo>
                    <a:pt x="0" y="4816592"/>
                  </a:lnTo>
                  <a:close/>
                </a:path>
              </a:pathLst>
            </a:custGeom>
            <a:solidFill>
              <a:srgbClr val="000000"/>
            </a:solidFill>
          </p:spPr>
        </p:sp>
        <p:sp>
          <p:nvSpPr>
            <p:cNvPr name="TextBox 29" id="29"/>
            <p:cNvSpPr txBox="true"/>
            <p:nvPr/>
          </p:nvSpPr>
          <p:spPr>
            <a:xfrm>
              <a:off x="0" y="-76200"/>
              <a:ext cx="206101" cy="4892793"/>
            </a:xfrm>
            <a:prstGeom prst="rect">
              <a:avLst/>
            </a:prstGeom>
          </p:spPr>
          <p:txBody>
            <a:bodyPr anchor="ctr" rtlCol="false" tIns="50800" lIns="50800" bIns="50800" rIns="50800"/>
            <a:lstStyle/>
            <a:p>
              <a:pPr algn="ctr">
                <a:lnSpc>
                  <a:spcPts val="2724"/>
                </a:lnSpc>
              </a:pPr>
            </a:p>
          </p:txBody>
        </p:sp>
      </p:grpSp>
      <p:grpSp>
        <p:nvGrpSpPr>
          <p:cNvPr name="Group 30" id="30"/>
          <p:cNvGrpSpPr/>
          <p:nvPr/>
        </p:nvGrpSpPr>
        <p:grpSpPr>
          <a:xfrm rot="-5400000">
            <a:off x="8752731" y="752436"/>
            <a:ext cx="782539" cy="18288000"/>
            <a:chOff x="0" y="0"/>
            <a:chExt cx="206101" cy="4816593"/>
          </a:xfrm>
        </p:grpSpPr>
        <p:sp>
          <p:nvSpPr>
            <p:cNvPr name="Freeform 31" id="31"/>
            <p:cNvSpPr/>
            <p:nvPr/>
          </p:nvSpPr>
          <p:spPr>
            <a:xfrm flipH="false" flipV="false" rot="0">
              <a:off x="0" y="0"/>
              <a:ext cx="206101" cy="4816592"/>
            </a:xfrm>
            <a:custGeom>
              <a:avLst/>
              <a:gdLst/>
              <a:ahLst/>
              <a:cxnLst/>
              <a:rect r="r" b="b" t="t" l="l"/>
              <a:pathLst>
                <a:path h="4816592" w="206101">
                  <a:moveTo>
                    <a:pt x="0" y="0"/>
                  </a:moveTo>
                  <a:lnTo>
                    <a:pt x="206101" y="0"/>
                  </a:lnTo>
                  <a:lnTo>
                    <a:pt x="206101" y="4816592"/>
                  </a:lnTo>
                  <a:lnTo>
                    <a:pt x="0" y="4816592"/>
                  </a:lnTo>
                  <a:close/>
                </a:path>
              </a:pathLst>
            </a:custGeom>
            <a:solidFill>
              <a:srgbClr val="000000"/>
            </a:solidFill>
          </p:spPr>
        </p:sp>
        <p:sp>
          <p:nvSpPr>
            <p:cNvPr name="TextBox 32" id="32"/>
            <p:cNvSpPr txBox="true"/>
            <p:nvPr/>
          </p:nvSpPr>
          <p:spPr>
            <a:xfrm>
              <a:off x="0" y="-76200"/>
              <a:ext cx="206101" cy="4892793"/>
            </a:xfrm>
            <a:prstGeom prst="rect">
              <a:avLst/>
            </a:prstGeom>
          </p:spPr>
          <p:txBody>
            <a:bodyPr anchor="ctr" rtlCol="false" tIns="50800" lIns="50800" bIns="50800" rIns="50800"/>
            <a:lstStyle/>
            <a:p>
              <a:pPr algn="ctr">
                <a:lnSpc>
                  <a:spcPts val="2724"/>
                </a:lnSpc>
              </a:pPr>
            </a:p>
          </p:txBody>
        </p:sp>
      </p:gr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FF4EA"/>
        </a:solidFill>
      </p:bgPr>
    </p:bg>
    <p:spTree>
      <p:nvGrpSpPr>
        <p:cNvPr id="1" name=""/>
        <p:cNvGrpSpPr/>
        <p:nvPr/>
      </p:nvGrpSpPr>
      <p:grpSpPr>
        <a:xfrm>
          <a:off x="0" y="0"/>
          <a:ext cx="0" cy="0"/>
          <a:chOff x="0" y="0"/>
          <a:chExt cx="0" cy="0"/>
        </a:xfrm>
      </p:grpSpPr>
      <p:grpSp>
        <p:nvGrpSpPr>
          <p:cNvPr name="Group 2" id="2"/>
          <p:cNvGrpSpPr/>
          <p:nvPr/>
        </p:nvGrpSpPr>
        <p:grpSpPr>
          <a:xfrm rot="0">
            <a:off x="0" y="0"/>
            <a:ext cx="782539" cy="10287000"/>
            <a:chOff x="0" y="0"/>
            <a:chExt cx="206101" cy="2709333"/>
          </a:xfrm>
        </p:grpSpPr>
        <p:sp>
          <p:nvSpPr>
            <p:cNvPr name="Freeform 3" id="3"/>
            <p:cNvSpPr/>
            <p:nvPr/>
          </p:nvSpPr>
          <p:spPr>
            <a:xfrm flipH="false" flipV="false" rot="0">
              <a:off x="0" y="0"/>
              <a:ext cx="206101" cy="2709333"/>
            </a:xfrm>
            <a:custGeom>
              <a:avLst/>
              <a:gdLst/>
              <a:ahLst/>
              <a:cxnLst/>
              <a:rect r="r" b="b" t="t" l="l"/>
              <a:pathLst>
                <a:path h="2709333" w="206101">
                  <a:moveTo>
                    <a:pt x="0" y="0"/>
                  </a:moveTo>
                  <a:lnTo>
                    <a:pt x="206101" y="0"/>
                  </a:lnTo>
                  <a:lnTo>
                    <a:pt x="206101" y="2709333"/>
                  </a:lnTo>
                  <a:lnTo>
                    <a:pt x="0" y="2709333"/>
                  </a:lnTo>
                  <a:close/>
                </a:path>
              </a:pathLst>
            </a:custGeom>
            <a:solidFill>
              <a:srgbClr val="000000"/>
            </a:solidFill>
          </p:spPr>
        </p:sp>
        <p:sp>
          <p:nvSpPr>
            <p:cNvPr name="TextBox 4" id="4"/>
            <p:cNvSpPr txBox="true"/>
            <p:nvPr/>
          </p:nvSpPr>
          <p:spPr>
            <a:xfrm>
              <a:off x="0" y="-76200"/>
              <a:ext cx="206101" cy="2785533"/>
            </a:xfrm>
            <a:prstGeom prst="rect">
              <a:avLst/>
            </a:prstGeom>
          </p:spPr>
          <p:txBody>
            <a:bodyPr anchor="ctr" rtlCol="false" tIns="50800" lIns="50800" bIns="50800" rIns="50800"/>
            <a:lstStyle/>
            <a:p>
              <a:pPr algn="ctr">
                <a:lnSpc>
                  <a:spcPts val="2724"/>
                </a:lnSpc>
              </a:pPr>
            </a:p>
          </p:txBody>
        </p:sp>
      </p:grpSp>
      <p:grpSp>
        <p:nvGrpSpPr>
          <p:cNvPr name="Group 5" id="5"/>
          <p:cNvGrpSpPr/>
          <p:nvPr/>
        </p:nvGrpSpPr>
        <p:grpSpPr>
          <a:xfrm rot="0">
            <a:off x="17514986" y="0"/>
            <a:ext cx="782539" cy="10287000"/>
            <a:chOff x="0" y="0"/>
            <a:chExt cx="206101" cy="2709333"/>
          </a:xfrm>
        </p:grpSpPr>
        <p:sp>
          <p:nvSpPr>
            <p:cNvPr name="Freeform 6" id="6"/>
            <p:cNvSpPr/>
            <p:nvPr/>
          </p:nvSpPr>
          <p:spPr>
            <a:xfrm flipH="false" flipV="false" rot="0">
              <a:off x="0" y="0"/>
              <a:ext cx="206101" cy="2709333"/>
            </a:xfrm>
            <a:custGeom>
              <a:avLst/>
              <a:gdLst/>
              <a:ahLst/>
              <a:cxnLst/>
              <a:rect r="r" b="b" t="t" l="l"/>
              <a:pathLst>
                <a:path h="2709333" w="206101">
                  <a:moveTo>
                    <a:pt x="0" y="0"/>
                  </a:moveTo>
                  <a:lnTo>
                    <a:pt x="206101" y="0"/>
                  </a:lnTo>
                  <a:lnTo>
                    <a:pt x="206101" y="2709333"/>
                  </a:lnTo>
                  <a:lnTo>
                    <a:pt x="0" y="2709333"/>
                  </a:lnTo>
                  <a:close/>
                </a:path>
              </a:pathLst>
            </a:custGeom>
            <a:solidFill>
              <a:srgbClr val="000000"/>
            </a:solidFill>
          </p:spPr>
        </p:sp>
        <p:sp>
          <p:nvSpPr>
            <p:cNvPr name="TextBox 7" id="7"/>
            <p:cNvSpPr txBox="true"/>
            <p:nvPr/>
          </p:nvSpPr>
          <p:spPr>
            <a:xfrm>
              <a:off x="0" y="-76200"/>
              <a:ext cx="206101" cy="2785533"/>
            </a:xfrm>
            <a:prstGeom prst="rect">
              <a:avLst/>
            </a:prstGeom>
          </p:spPr>
          <p:txBody>
            <a:bodyPr anchor="ctr" rtlCol="false" tIns="50800" lIns="50800" bIns="50800" rIns="50800"/>
            <a:lstStyle/>
            <a:p>
              <a:pPr algn="ctr">
                <a:lnSpc>
                  <a:spcPts val="2724"/>
                </a:lnSpc>
              </a:pPr>
            </a:p>
          </p:txBody>
        </p:sp>
      </p:grpSp>
      <p:grpSp>
        <p:nvGrpSpPr>
          <p:cNvPr name="Group 8" id="8"/>
          <p:cNvGrpSpPr/>
          <p:nvPr/>
        </p:nvGrpSpPr>
        <p:grpSpPr>
          <a:xfrm rot="-5400000">
            <a:off x="8752731" y="-8752731"/>
            <a:ext cx="782539" cy="18288000"/>
            <a:chOff x="0" y="0"/>
            <a:chExt cx="206101" cy="4816593"/>
          </a:xfrm>
        </p:grpSpPr>
        <p:sp>
          <p:nvSpPr>
            <p:cNvPr name="Freeform 9" id="9"/>
            <p:cNvSpPr/>
            <p:nvPr/>
          </p:nvSpPr>
          <p:spPr>
            <a:xfrm flipH="false" flipV="false" rot="0">
              <a:off x="0" y="0"/>
              <a:ext cx="206101" cy="4816592"/>
            </a:xfrm>
            <a:custGeom>
              <a:avLst/>
              <a:gdLst/>
              <a:ahLst/>
              <a:cxnLst/>
              <a:rect r="r" b="b" t="t" l="l"/>
              <a:pathLst>
                <a:path h="4816592" w="206101">
                  <a:moveTo>
                    <a:pt x="0" y="0"/>
                  </a:moveTo>
                  <a:lnTo>
                    <a:pt x="206101" y="0"/>
                  </a:lnTo>
                  <a:lnTo>
                    <a:pt x="206101" y="4816592"/>
                  </a:lnTo>
                  <a:lnTo>
                    <a:pt x="0" y="4816592"/>
                  </a:lnTo>
                  <a:close/>
                </a:path>
              </a:pathLst>
            </a:custGeom>
            <a:solidFill>
              <a:srgbClr val="000000"/>
            </a:solidFill>
          </p:spPr>
        </p:sp>
        <p:sp>
          <p:nvSpPr>
            <p:cNvPr name="TextBox 10" id="10"/>
            <p:cNvSpPr txBox="true"/>
            <p:nvPr/>
          </p:nvSpPr>
          <p:spPr>
            <a:xfrm>
              <a:off x="0" y="-76200"/>
              <a:ext cx="206101" cy="4892793"/>
            </a:xfrm>
            <a:prstGeom prst="rect">
              <a:avLst/>
            </a:prstGeom>
          </p:spPr>
          <p:txBody>
            <a:bodyPr anchor="ctr" rtlCol="false" tIns="50800" lIns="50800" bIns="50800" rIns="50800"/>
            <a:lstStyle/>
            <a:p>
              <a:pPr algn="ctr">
                <a:lnSpc>
                  <a:spcPts val="2724"/>
                </a:lnSpc>
              </a:pPr>
            </a:p>
          </p:txBody>
        </p:sp>
      </p:grpSp>
      <p:grpSp>
        <p:nvGrpSpPr>
          <p:cNvPr name="Group 11" id="11"/>
          <p:cNvGrpSpPr/>
          <p:nvPr/>
        </p:nvGrpSpPr>
        <p:grpSpPr>
          <a:xfrm rot="-5400000">
            <a:off x="8752731" y="751731"/>
            <a:ext cx="782539" cy="18288000"/>
            <a:chOff x="0" y="0"/>
            <a:chExt cx="206101" cy="4816593"/>
          </a:xfrm>
        </p:grpSpPr>
        <p:sp>
          <p:nvSpPr>
            <p:cNvPr name="Freeform 12" id="12"/>
            <p:cNvSpPr/>
            <p:nvPr/>
          </p:nvSpPr>
          <p:spPr>
            <a:xfrm flipH="false" flipV="false" rot="0">
              <a:off x="0" y="0"/>
              <a:ext cx="206101" cy="4816592"/>
            </a:xfrm>
            <a:custGeom>
              <a:avLst/>
              <a:gdLst/>
              <a:ahLst/>
              <a:cxnLst/>
              <a:rect r="r" b="b" t="t" l="l"/>
              <a:pathLst>
                <a:path h="4816592" w="206101">
                  <a:moveTo>
                    <a:pt x="0" y="0"/>
                  </a:moveTo>
                  <a:lnTo>
                    <a:pt x="206101" y="0"/>
                  </a:lnTo>
                  <a:lnTo>
                    <a:pt x="206101" y="4816592"/>
                  </a:lnTo>
                  <a:lnTo>
                    <a:pt x="0" y="4816592"/>
                  </a:lnTo>
                  <a:close/>
                </a:path>
              </a:pathLst>
            </a:custGeom>
            <a:solidFill>
              <a:srgbClr val="000000"/>
            </a:solidFill>
          </p:spPr>
        </p:sp>
        <p:sp>
          <p:nvSpPr>
            <p:cNvPr name="TextBox 13" id="13"/>
            <p:cNvSpPr txBox="true"/>
            <p:nvPr/>
          </p:nvSpPr>
          <p:spPr>
            <a:xfrm>
              <a:off x="0" y="-76200"/>
              <a:ext cx="206101" cy="4892793"/>
            </a:xfrm>
            <a:prstGeom prst="rect">
              <a:avLst/>
            </a:prstGeom>
          </p:spPr>
          <p:txBody>
            <a:bodyPr anchor="ctr" rtlCol="false" tIns="50800" lIns="50800" bIns="50800" rIns="50800"/>
            <a:lstStyle/>
            <a:p>
              <a:pPr algn="ctr">
                <a:lnSpc>
                  <a:spcPts val="2724"/>
                </a:lnSpc>
              </a:pPr>
            </a:p>
          </p:txBody>
        </p:sp>
      </p:grpSp>
      <p:grpSp>
        <p:nvGrpSpPr>
          <p:cNvPr name="Group 14" id="14"/>
          <p:cNvGrpSpPr/>
          <p:nvPr/>
        </p:nvGrpSpPr>
        <p:grpSpPr>
          <a:xfrm rot="-5400000">
            <a:off x="8752731" y="-8752731"/>
            <a:ext cx="782539" cy="18288000"/>
            <a:chOff x="0" y="0"/>
            <a:chExt cx="206101" cy="4816593"/>
          </a:xfrm>
        </p:grpSpPr>
        <p:sp>
          <p:nvSpPr>
            <p:cNvPr name="Freeform 15" id="15"/>
            <p:cNvSpPr/>
            <p:nvPr/>
          </p:nvSpPr>
          <p:spPr>
            <a:xfrm flipH="false" flipV="false" rot="0">
              <a:off x="0" y="0"/>
              <a:ext cx="206101" cy="4816592"/>
            </a:xfrm>
            <a:custGeom>
              <a:avLst/>
              <a:gdLst/>
              <a:ahLst/>
              <a:cxnLst/>
              <a:rect r="r" b="b" t="t" l="l"/>
              <a:pathLst>
                <a:path h="4816592" w="206101">
                  <a:moveTo>
                    <a:pt x="0" y="0"/>
                  </a:moveTo>
                  <a:lnTo>
                    <a:pt x="206101" y="0"/>
                  </a:lnTo>
                  <a:lnTo>
                    <a:pt x="206101" y="4816592"/>
                  </a:lnTo>
                  <a:lnTo>
                    <a:pt x="0" y="4816592"/>
                  </a:lnTo>
                  <a:close/>
                </a:path>
              </a:pathLst>
            </a:custGeom>
            <a:solidFill>
              <a:srgbClr val="000000"/>
            </a:solidFill>
          </p:spPr>
        </p:sp>
        <p:sp>
          <p:nvSpPr>
            <p:cNvPr name="TextBox 16" id="16"/>
            <p:cNvSpPr txBox="true"/>
            <p:nvPr/>
          </p:nvSpPr>
          <p:spPr>
            <a:xfrm>
              <a:off x="0" y="-76200"/>
              <a:ext cx="206101" cy="4892793"/>
            </a:xfrm>
            <a:prstGeom prst="rect">
              <a:avLst/>
            </a:prstGeom>
          </p:spPr>
          <p:txBody>
            <a:bodyPr anchor="ctr" rtlCol="false" tIns="50800" lIns="50800" bIns="50800" rIns="50800"/>
            <a:lstStyle/>
            <a:p>
              <a:pPr algn="ctr">
                <a:lnSpc>
                  <a:spcPts val="2724"/>
                </a:lnSpc>
              </a:pPr>
            </a:p>
          </p:txBody>
        </p:sp>
      </p:grpSp>
      <p:sp>
        <p:nvSpPr>
          <p:cNvPr name="Freeform 17" id="17"/>
          <p:cNvSpPr/>
          <p:nvPr/>
        </p:nvSpPr>
        <p:spPr>
          <a:xfrm flipH="false" flipV="false" rot="0">
            <a:off x="3034626" y="2068359"/>
            <a:ext cx="12218749" cy="6150283"/>
          </a:xfrm>
          <a:custGeom>
            <a:avLst/>
            <a:gdLst/>
            <a:ahLst/>
            <a:cxnLst/>
            <a:rect r="r" b="b" t="t" l="l"/>
            <a:pathLst>
              <a:path h="6150283" w="12218749">
                <a:moveTo>
                  <a:pt x="0" y="0"/>
                </a:moveTo>
                <a:lnTo>
                  <a:pt x="12218748" y="0"/>
                </a:lnTo>
                <a:lnTo>
                  <a:pt x="12218748" y="6150282"/>
                </a:lnTo>
                <a:lnTo>
                  <a:pt x="0" y="6150282"/>
                </a:lnTo>
                <a:lnTo>
                  <a:pt x="0" y="0"/>
                </a:lnTo>
                <a:close/>
              </a:path>
            </a:pathLst>
          </a:custGeom>
          <a:blipFill>
            <a:blip r:embed="rId2"/>
            <a:stretch>
              <a:fillRect l="0" t="0" r="-840" b="0"/>
            </a:stretch>
          </a:blipFill>
        </p:spPr>
      </p:sp>
      <p:sp>
        <p:nvSpPr>
          <p:cNvPr name="TextBox 18" id="18"/>
          <p:cNvSpPr txBox="true"/>
          <p:nvPr/>
        </p:nvSpPr>
        <p:spPr>
          <a:xfrm rot="0">
            <a:off x="6150927" y="843478"/>
            <a:ext cx="5986145" cy="944867"/>
          </a:xfrm>
          <a:prstGeom prst="rect">
            <a:avLst/>
          </a:prstGeom>
        </p:spPr>
        <p:txBody>
          <a:bodyPr anchor="t" rtlCol="false" tIns="0" lIns="0" bIns="0" rIns="0">
            <a:spAutoFit/>
          </a:bodyPr>
          <a:lstStyle/>
          <a:p>
            <a:pPr algn="ctr">
              <a:lnSpc>
                <a:spcPts val="6720"/>
              </a:lnSpc>
            </a:pPr>
            <a:r>
              <a:rPr lang="en-US" sz="4800" b="true">
                <a:solidFill>
                  <a:srgbClr val="000000"/>
                </a:solidFill>
                <a:latin typeface="Cooper Hewitt Bold"/>
                <a:ea typeface="Cooper Hewitt Bold"/>
                <a:cs typeface="Cooper Hewitt Bold"/>
                <a:sym typeface="Cooper Hewitt Bold"/>
              </a:rPr>
              <a:t>RETURN VISUALIZED  </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FF4EA"/>
        </a:solidFill>
      </p:bgPr>
    </p:bg>
    <p:spTree>
      <p:nvGrpSpPr>
        <p:cNvPr id="1" name=""/>
        <p:cNvGrpSpPr/>
        <p:nvPr/>
      </p:nvGrpSpPr>
      <p:grpSpPr>
        <a:xfrm>
          <a:off x="0" y="0"/>
          <a:ext cx="0" cy="0"/>
          <a:chOff x="0" y="0"/>
          <a:chExt cx="0" cy="0"/>
        </a:xfrm>
      </p:grpSpPr>
      <p:grpSp>
        <p:nvGrpSpPr>
          <p:cNvPr name="Group 2" id="2"/>
          <p:cNvGrpSpPr/>
          <p:nvPr/>
        </p:nvGrpSpPr>
        <p:grpSpPr>
          <a:xfrm rot="0">
            <a:off x="0" y="0"/>
            <a:ext cx="18297525" cy="10287000"/>
            <a:chOff x="0" y="0"/>
            <a:chExt cx="24396700" cy="13716000"/>
          </a:xfrm>
        </p:grpSpPr>
        <p:grpSp>
          <p:nvGrpSpPr>
            <p:cNvPr name="Group 3" id="3"/>
            <p:cNvGrpSpPr/>
            <p:nvPr/>
          </p:nvGrpSpPr>
          <p:grpSpPr>
            <a:xfrm rot="0">
              <a:off x="0" y="0"/>
              <a:ext cx="1043385" cy="13716000"/>
              <a:chOff x="0" y="0"/>
              <a:chExt cx="206101" cy="2709333"/>
            </a:xfrm>
          </p:grpSpPr>
          <p:sp>
            <p:nvSpPr>
              <p:cNvPr name="Freeform 4" id="4"/>
              <p:cNvSpPr/>
              <p:nvPr/>
            </p:nvSpPr>
            <p:spPr>
              <a:xfrm flipH="false" flipV="false" rot="0">
                <a:off x="0" y="0"/>
                <a:ext cx="206101" cy="2709333"/>
              </a:xfrm>
              <a:custGeom>
                <a:avLst/>
                <a:gdLst/>
                <a:ahLst/>
                <a:cxnLst/>
                <a:rect r="r" b="b" t="t" l="l"/>
                <a:pathLst>
                  <a:path h="2709333" w="206101">
                    <a:moveTo>
                      <a:pt x="0" y="0"/>
                    </a:moveTo>
                    <a:lnTo>
                      <a:pt x="206101" y="0"/>
                    </a:lnTo>
                    <a:lnTo>
                      <a:pt x="206101" y="2709333"/>
                    </a:lnTo>
                    <a:lnTo>
                      <a:pt x="0" y="2709333"/>
                    </a:lnTo>
                    <a:close/>
                  </a:path>
                </a:pathLst>
              </a:custGeom>
              <a:solidFill>
                <a:srgbClr val="000000"/>
              </a:solidFill>
            </p:spPr>
          </p:sp>
          <p:sp>
            <p:nvSpPr>
              <p:cNvPr name="TextBox 5" id="5"/>
              <p:cNvSpPr txBox="true"/>
              <p:nvPr/>
            </p:nvSpPr>
            <p:spPr>
              <a:xfrm>
                <a:off x="0" y="-76200"/>
                <a:ext cx="206101" cy="2785533"/>
              </a:xfrm>
              <a:prstGeom prst="rect">
                <a:avLst/>
              </a:prstGeom>
            </p:spPr>
            <p:txBody>
              <a:bodyPr anchor="ctr" rtlCol="false" tIns="50800" lIns="50800" bIns="50800" rIns="50800"/>
              <a:lstStyle/>
              <a:p>
                <a:pPr algn="ctr">
                  <a:lnSpc>
                    <a:spcPts val="2724"/>
                  </a:lnSpc>
                </a:pPr>
              </a:p>
            </p:txBody>
          </p:sp>
        </p:grpSp>
        <p:grpSp>
          <p:nvGrpSpPr>
            <p:cNvPr name="Group 6" id="6"/>
            <p:cNvGrpSpPr/>
            <p:nvPr/>
          </p:nvGrpSpPr>
          <p:grpSpPr>
            <a:xfrm rot="0">
              <a:off x="23353315" y="0"/>
              <a:ext cx="1043385" cy="13716000"/>
              <a:chOff x="0" y="0"/>
              <a:chExt cx="206101" cy="2709333"/>
            </a:xfrm>
          </p:grpSpPr>
          <p:sp>
            <p:nvSpPr>
              <p:cNvPr name="Freeform 7" id="7"/>
              <p:cNvSpPr/>
              <p:nvPr/>
            </p:nvSpPr>
            <p:spPr>
              <a:xfrm flipH="false" flipV="false" rot="0">
                <a:off x="0" y="0"/>
                <a:ext cx="206101" cy="2709333"/>
              </a:xfrm>
              <a:custGeom>
                <a:avLst/>
                <a:gdLst/>
                <a:ahLst/>
                <a:cxnLst/>
                <a:rect r="r" b="b" t="t" l="l"/>
                <a:pathLst>
                  <a:path h="2709333" w="206101">
                    <a:moveTo>
                      <a:pt x="0" y="0"/>
                    </a:moveTo>
                    <a:lnTo>
                      <a:pt x="206101" y="0"/>
                    </a:lnTo>
                    <a:lnTo>
                      <a:pt x="206101" y="2709333"/>
                    </a:lnTo>
                    <a:lnTo>
                      <a:pt x="0" y="2709333"/>
                    </a:lnTo>
                    <a:close/>
                  </a:path>
                </a:pathLst>
              </a:custGeom>
              <a:solidFill>
                <a:srgbClr val="000000"/>
              </a:solidFill>
            </p:spPr>
          </p:sp>
          <p:sp>
            <p:nvSpPr>
              <p:cNvPr name="TextBox 8" id="8"/>
              <p:cNvSpPr txBox="true"/>
              <p:nvPr/>
            </p:nvSpPr>
            <p:spPr>
              <a:xfrm>
                <a:off x="0" y="-76200"/>
                <a:ext cx="206101" cy="2785533"/>
              </a:xfrm>
              <a:prstGeom prst="rect">
                <a:avLst/>
              </a:prstGeom>
            </p:spPr>
            <p:txBody>
              <a:bodyPr anchor="ctr" rtlCol="false" tIns="50800" lIns="50800" bIns="50800" rIns="50800"/>
              <a:lstStyle/>
              <a:p>
                <a:pPr algn="ctr">
                  <a:lnSpc>
                    <a:spcPts val="2724"/>
                  </a:lnSpc>
                </a:pPr>
              </a:p>
            </p:txBody>
          </p:sp>
        </p:grpSp>
        <p:grpSp>
          <p:nvGrpSpPr>
            <p:cNvPr name="Group 9" id="9"/>
            <p:cNvGrpSpPr/>
            <p:nvPr/>
          </p:nvGrpSpPr>
          <p:grpSpPr>
            <a:xfrm rot="-5400000">
              <a:off x="11670307" y="-11670307"/>
              <a:ext cx="1043385" cy="24384000"/>
              <a:chOff x="0" y="0"/>
              <a:chExt cx="206101" cy="4816593"/>
            </a:xfrm>
          </p:grpSpPr>
          <p:sp>
            <p:nvSpPr>
              <p:cNvPr name="Freeform 10" id="10"/>
              <p:cNvSpPr/>
              <p:nvPr/>
            </p:nvSpPr>
            <p:spPr>
              <a:xfrm flipH="false" flipV="false" rot="0">
                <a:off x="0" y="0"/>
                <a:ext cx="206101" cy="4816592"/>
              </a:xfrm>
              <a:custGeom>
                <a:avLst/>
                <a:gdLst/>
                <a:ahLst/>
                <a:cxnLst/>
                <a:rect r="r" b="b" t="t" l="l"/>
                <a:pathLst>
                  <a:path h="4816592" w="206101">
                    <a:moveTo>
                      <a:pt x="0" y="0"/>
                    </a:moveTo>
                    <a:lnTo>
                      <a:pt x="206101" y="0"/>
                    </a:lnTo>
                    <a:lnTo>
                      <a:pt x="206101" y="4816592"/>
                    </a:lnTo>
                    <a:lnTo>
                      <a:pt x="0" y="4816592"/>
                    </a:lnTo>
                    <a:close/>
                  </a:path>
                </a:pathLst>
              </a:custGeom>
              <a:solidFill>
                <a:srgbClr val="000000"/>
              </a:solidFill>
            </p:spPr>
          </p:sp>
          <p:sp>
            <p:nvSpPr>
              <p:cNvPr name="TextBox 11" id="11"/>
              <p:cNvSpPr txBox="true"/>
              <p:nvPr/>
            </p:nvSpPr>
            <p:spPr>
              <a:xfrm>
                <a:off x="0" y="-76200"/>
                <a:ext cx="206101" cy="4892793"/>
              </a:xfrm>
              <a:prstGeom prst="rect">
                <a:avLst/>
              </a:prstGeom>
            </p:spPr>
            <p:txBody>
              <a:bodyPr anchor="ctr" rtlCol="false" tIns="50800" lIns="50800" bIns="50800" rIns="50800"/>
              <a:lstStyle/>
              <a:p>
                <a:pPr algn="ctr">
                  <a:lnSpc>
                    <a:spcPts val="2724"/>
                  </a:lnSpc>
                </a:pPr>
              </a:p>
            </p:txBody>
          </p:sp>
        </p:grpSp>
        <p:grpSp>
          <p:nvGrpSpPr>
            <p:cNvPr name="Group 12" id="12"/>
            <p:cNvGrpSpPr/>
            <p:nvPr/>
          </p:nvGrpSpPr>
          <p:grpSpPr>
            <a:xfrm rot="-5400000">
              <a:off x="11670307" y="1002307"/>
              <a:ext cx="1043385" cy="24384000"/>
              <a:chOff x="0" y="0"/>
              <a:chExt cx="206101" cy="4816593"/>
            </a:xfrm>
          </p:grpSpPr>
          <p:sp>
            <p:nvSpPr>
              <p:cNvPr name="Freeform 13" id="13"/>
              <p:cNvSpPr/>
              <p:nvPr/>
            </p:nvSpPr>
            <p:spPr>
              <a:xfrm flipH="false" flipV="false" rot="0">
                <a:off x="0" y="0"/>
                <a:ext cx="206101" cy="4816592"/>
              </a:xfrm>
              <a:custGeom>
                <a:avLst/>
                <a:gdLst/>
                <a:ahLst/>
                <a:cxnLst/>
                <a:rect r="r" b="b" t="t" l="l"/>
                <a:pathLst>
                  <a:path h="4816592" w="206101">
                    <a:moveTo>
                      <a:pt x="0" y="0"/>
                    </a:moveTo>
                    <a:lnTo>
                      <a:pt x="206101" y="0"/>
                    </a:lnTo>
                    <a:lnTo>
                      <a:pt x="206101" y="4816592"/>
                    </a:lnTo>
                    <a:lnTo>
                      <a:pt x="0" y="4816592"/>
                    </a:lnTo>
                    <a:close/>
                  </a:path>
                </a:pathLst>
              </a:custGeom>
              <a:solidFill>
                <a:srgbClr val="000000"/>
              </a:solidFill>
            </p:spPr>
          </p:sp>
          <p:sp>
            <p:nvSpPr>
              <p:cNvPr name="TextBox 14" id="14"/>
              <p:cNvSpPr txBox="true"/>
              <p:nvPr/>
            </p:nvSpPr>
            <p:spPr>
              <a:xfrm>
                <a:off x="0" y="-76200"/>
                <a:ext cx="206101" cy="4892793"/>
              </a:xfrm>
              <a:prstGeom prst="rect">
                <a:avLst/>
              </a:prstGeom>
            </p:spPr>
            <p:txBody>
              <a:bodyPr anchor="ctr" rtlCol="false" tIns="50800" lIns="50800" bIns="50800" rIns="50800"/>
              <a:lstStyle/>
              <a:p>
                <a:pPr algn="ctr">
                  <a:lnSpc>
                    <a:spcPts val="2724"/>
                  </a:lnSpc>
                </a:pPr>
              </a:p>
            </p:txBody>
          </p:sp>
        </p:grpSp>
      </p:grpSp>
      <p:sp>
        <p:nvSpPr>
          <p:cNvPr name="Freeform 15" id="15"/>
          <p:cNvSpPr/>
          <p:nvPr/>
        </p:nvSpPr>
        <p:spPr>
          <a:xfrm flipH="false" flipV="false" rot="0">
            <a:off x="2983293" y="2068359"/>
            <a:ext cx="12321414" cy="6150283"/>
          </a:xfrm>
          <a:custGeom>
            <a:avLst/>
            <a:gdLst/>
            <a:ahLst/>
            <a:cxnLst/>
            <a:rect r="r" b="b" t="t" l="l"/>
            <a:pathLst>
              <a:path h="6150283" w="12321414">
                <a:moveTo>
                  <a:pt x="0" y="0"/>
                </a:moveTo>
                <a:lnTo>
                  <a:pt x="12321414" y="0"/>
                </a:lnTo>
                <a:lnTo>
                  <a:pt x="12321414" y="6150282"/>
                </a:lnTo>
                <a:lnTo>
                  <a:pt x="0" y="6150282"/>
                </a:lnTo>
                <a:lnTo>
                  <a:pt x="0" y="0"/>
                </a:lnTo>
                <a:close/>
              </a:path>
            </a:pathLst>
          </a:custGeom>
          <a:blipFill>
            <a:blip r:embed="rId2"/>
            <a:stretch>
              <a:fillRect l="0" t="0" r="0" b="0"/>
            </a:stretch>
          </a:blipFill>
        </p:spPr>
      </p:sp>
      <p:sp>
        <p:nvSpPr>
          <p:cNvPr name="TextBox 16" id="16"/>
          <p:cNvSpPr txBox="true"/>
          <p:nvPr/>
        </p:nvSpPr>
        <p:spPr>
          <a:xfrm rot="0">
            <a:off x="6256791" y="809625"/>
            <a:ext cx="5035232" cy="944880"/>
          </a:xfrm>
          <a:prstGeom prst="rect">
            <a:avLst/>
          </a:prstGeom>
        </p:spPr>
        <p:txBody>
          <a:bodyPr anchor="t" rtlCol="false" tIns="0" lIns="0" bIns="0" rIns="0">
            <a:spAutoFit/>
          </a:bodyPr>
          <a:lstStyle/>
          <a:p>
            <a:pPr algn="ctr">
              <a:lnSpc>
                <a:spcPts val="6719"/>
              </a:lnSpc>
            </a:pPr>
            <a:r>
              <a:rPr lang="en-US" sz="4800" b="true">
                <a:solidFill>
                  <a:srgbClr val="000000"/>
                </a:solidFill>
                <a:latin typeface="Cooper Hewitt Bold"/>
                <a:ea typeface="Cooper Hewitt Bold"/>
                <a:cs typeface="Cooper Hewitt Bold"/>
                <a:sym typeface="Cooper Hewitt Bold"/>
              </a:rPr>
              <a:t>RISK  VISUALIZED </a:t>
            </a: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FFF4EA"/>
        </a:solidFill>
      </p:bgPr>
    </p:bg>
    <p:spTree>
      <p:nvGrpSpPr>
        <p:cNvPr id="1" name=""/>
        <p:cNvGrpSpPr/>
        <p:nvPr/>
      </p:nvGrpSpPr>
      <p:grpSpPr>
        <a:xfrm>
          <a:off x="0" y="0"/>
          <a:ext cx="0" cy="0"/>
          <a:chOff x="0" y="0"/>
          <a:chExt cx="0" cy="0"/>
        </a:xfrm>
      </p:grpSpPr>
      <p:sp>
        <p:nvSpPr>
          <p:cNvPr name="TextBox 2" id="2"/>
          <p:cNvSpPr txBox="true"/>
          <p:nvPr/>
        </p:nvSpPr>
        <p:spPr>
          <a:xfrm rot="0">
            <a:off x="2840026" y="1117490"/>
            <a:ext cx="12607949" cy="1616075"/>
          </a:xfrm>
          <a:prstGeom prst="rect">
            <a:avLst/>
          </a:prstGeom>
        </p:spPr>
        <p:txBody>
          <a:bodyPr anchor="t" rtlCol="false" tIns="0" lIns="0" bIns="0" rIns="0">
            <a:spAutoFit/>
          </a:bodyPr>
          <a:lstStyle/>
          <a:p>
            <a:pPr algn="ctr">
              <a:lnSpc>
                <a:spcPts val="8000"/>
              </a:lnSpc>
            </a:pPr>
            <a:r>
              <a:rPr lang="en-US" b="true" sz="8000">
                <a:solidFill>
                  <a:srgbClr val="000000"/>
                </a:solidFill>
                <a:latin typeface="Cooper Hewitt Bold"/>
                <a:ea typeface="Cooper Hewitt Bold"/>
                <a:cs typeface="Cooper Hewitt Bold"/>
                <a:sym typeface="Cooper Hewitt Bold"/>
              </a:rPr>
              <a:t>INSIGHTS </a:t>
            </a:r>
          </a:p>
          <a:p>
            <a:pPr algn="ctr">
              <a:lnSpc>
                <a:spcPts val="3000"/>
              </a:lnSpc>
            </a:pPr>
            <a:r>
              <a:rPr lang="en-US" sz="3000">
                <a:solidFill>
                  <a:srgbClr val="000000"/>
                </a:solidFill>
                <a:latin typeface="Cooper Hewitt"/>
                <a:ea typeface="Cooper Hewitt"/>
                <a:cs typeface="Cooper Hewitt"/>
                <a:sym typeface="Cooper Hewitt"/>
              </a:rPr>
              <a:t>BASED ON RISK AND RETURN ANALYSIS</a:t>
            </a:r>
          </a:p>
        </p:txBody>
      </p:sp>
      <p:grpSp>
        <p:nvGrpSpPr>
          <p:cNvPr name="Group 3" id="3"/>
          <p:cNvGrpSpPr/>
          <p:nvPr/>
        </p:nvGrpSpPr>
        <p:grpSpPr>
          <a:xfrm rot="0">
            <a:off x="6773195" y="4605804"/>
            <a:ext cx="4989376" cy="4054307"/>
            <a:chOff x="0" y="0"/>
            <a:chExt cx="1314074" cy="1067801"/>
          </a:xfrm>
        </p:grpSpPr>
        <p:sp>
          <p:nvSpPr>
            <p:cNvPr name="Freeform 4" id="4"/>
            <p:cNvSpPr/>
            <p:nvPr/>
          </p:nvSpPr>
          <p:spPr>
            <a:xfrm flipH="false" flipV="false" rot="0">
              <a:off x="0" y="0"/>
              <a:ext cx="1314074" cy="1067801"/>
            </a:xfrm>
            <a:custGeom>
              <a:avLst/>
              <a:gdLst/>
              <a:ahLst/>
              <a:cxnLst/>
              <a:rect r="r" b="b" t="t" l="l"/>
              <a:pathLst>
                <a:path h="1067801" w="1314074">
                  <a:moveTo>
                    <a:pt x="31034" y="0"/>
                  </a:moveTo>
                  <a:lnTo>
                    <a:pt x="1283041" y="0"/>
                  </a:lnTo>
                  <a:cubicBezTo>
                    <a:pt x="1291271" y="0"/>
                    <a:pt x="1299165" y="3270"/>
                    <a:pt x="1304985" y="9090"/>
                  </a:cubicBezTo>
                  <a:cubicBezTo>
                    <a:pt x="1310805" y="14909"/>
                    <a:pt x="1314074" y="22803"/>
                    <a:pt x="1314074" y="31034"/>
                  </a:cubicBezTo>
                  <a:lnTo>
                    <a:pt x="1314074" y="1036767"/>
                  </a:lnTo>
                  <a:cubicBezTo>
                    <a:pt x="1314074" y="1053907"/>
                    <a:pt x="1300180" y="1067801"/>
                    <a:pt x="1283041" y="1067801"/>
                  </a:cubicBezTo>
                  <a:lnTo>
                    <a:pt x="31034" y="1067801"/>
                  </a:lnTo>
                  <a:cubicBezTo>
                    <a:pt x="13894" y="1067801"/>
                    <a:pt x="0" y="1053907"/>
                    <a:pt x="0" y="1036767"/>
                  </a:cubicBezTo>
                  <a:lnTo>
                    <a:pt x="0" y="31034"/>
                  </a:lnTo>
                  <a:cubicBezTo>
                    <a:pt x="0" y="13894"/>
                    <a:pt x="13894" y="0"/>
                    <a:pt x="31034" y="0"/>
                  </a:cubicBezTo>
                  <a:close/>
                </a:path>
              </a:pathLst>
            </a:custGeom>
            <a:solidFill>
              <a:srgbClr val="000000">
                <a:alpha val="0"/>
              </a:srgbClr>
            </a:solidFill>
            <a:ln w="19050" cap="sq">
              <a:solidFill>
                <a:srgbClr val="000000"/>
              </a:solidFill>
              <a:prstDash val="solid"/>
              <a:miter/>
            </a:ln>
          </p:spPr>
        </p:sp>
        <p:sp>
          <p:nvSpPr>
            <p:cNvPr name="TextBox 5" id="5"/>
            <p:cNvSpPr txBox="true"/>
            <p:nvPr/>
          </p:nvSpPr>
          <p:spPr>
            <a:xfrm>
              <a:off x="0" y="-76200"/>
              <a:ext cx="1314074" cy="1144001"/>
            </a:xfrm>
            <a:prstGeom prst="rect">
              <a:avLst/>
            </a:prstGeom>
          </p:spPr>
          <p:txBody>
            <a:bodyPr anchor="ctr" rtlCol="false" tIns="50800" lIns="50800" bIns="50800" rIns="50800"/>
            <a:lstStyle/>
            <a:p>
              <a:pPr algn="ctr">
                <a:lnSpc>
                  <a:spcPts val="2724"/>
                </a:lnSpc>
              </a:pPr>
            </a:p>
          </p:txBody>
        </p:sp>
      </p:grpSp>
      <p:grpSp>
        <p:nvGrpSpPr>
          <p:cNvPr name="Group 6" id="6"/>
          <p:cNvGrpSpPr/>
          <p:nvPr/>
        </p:nvGrpSpPr>
        <p:grpSpPr>
          <a:xfrm rot="0">
            <a:off x="1373500" y="4605804"/>
            <a:ext cx="4990747" cy="4130675"/>
            <a:chOff x="0" y="0"/>
            <a:chExt cx="1314435" cy="1087914"/>
          </a:xfrm>
        </p:grpSpPr>
        <p:sp>
          <p:nvSpPr>
            <p:cNvPr name="Freeform 7" id="7"/>
            <p:cNvSpPr/>
            <p:nvPr/>
          </p:nvSpPr>
          <p:spPr>
            <a:xfrm flipH="false" flipV="false" rot="0">
              <a:off x="0" y="0"/>
              <a:ext cx="1314435" cy="1087914"/>
            </a:xfrm>
            <a:custGeom>
              <a:avLst/>
              <a:gdLst/>
              <a:ahLst/>
              <a:cxnLst/>
              <a:rect r="r" b="b" t="t" l="l"/>
              <a:pathLst>
                <a:path h="1087914" w="1314435">
                  <a:moveTo>
                    <a:pt x="31025" y="0"/>
                  </a:moveTo>
                  <a:lnTo>
                    <a:pt x="1283410" y="0"/>
                  </a:lnTo>
                  <a:cubicBezTo>
                    <a:pt x="1300545" y="0"/>
                    <a:pt x="1314435" y="13890"/>
                    <a:pt x="1314435" y="31025"/>
                  </a:cubicBezTo>
                  <a:lnTo>
                    <a:pt x="1314435" y="1056889"/>
                  </a:lnTo>
                  <a:cubicBezTo>
                    <a:pt x="1314435" y="1074024"/>
                    <a:pt x="1300545" y="1087914"/>
                    <a:pt x="1283410" y="1087914"/>
                  </a:cubicBezTo>
                  <a:lnTo>
                    <a:pt x="31025" y="1087914"/>
                  </a:lnTo>
                  <a:cubicBezTo>
                    <a:pt x="13890" y="1087914"/>
                    <a:pt x="0" y="1074024"/>
                    <a:pt x="0" y="1056889"/>
                  </a:cubicBezTo>
                  <a:lnTo>
                    <a:pt x="0" y="31025"/>
                  </a:lnTo>
                  <a:cubicBezTo>
                    <a:pt x="0" y="13890"/>
                    <a:pt x="13890" y="0"/>
                    <a:pt x="31025" y="0"/>
                  </a:cubicBezTo>
                  <a:close/>
                </a:path>
              </a:pathLst>
            </a:custGeom>
            <a:solidFill>
              <a:srgbClr val="000000">
                <a:alpha val="0"/>
              </a:srgbClr>
            </a:solidFill>
            <a:ln w="19050" cap="sq">
              <a:solidFill>
                <a:srgbClr val="000000"/>
              </a:solidFill>
              <a:prstDash val="solid"/>
              <a:miter/>
            </a:ln>
          </p:spPr>
        </p:sp>
        <p:sp>
          <p:nvSpPr>
            <p:cNvPr name="TextBox 8" id="8"/>
            <p:cNvSpPr txBox="true"/>
            <p:nvPr/>
          </p:nvSpPr>
          <p:spPr>
            <a:xfrm>
              <a:off x="0" y="-152400"/>
              <a:ext cx="1314435" cy="1240314"/>
            </a:xfrm>
            <a:prstGeom prst="rect">
              <a:avLst/>
            </a:prstGeom>
          </p:spPr>
          <p:txBody>
            <a:bodyPr anchor="ctr" rtlCol="false" tIns="50800" lIns="50800" bIns="50800" rIns="50800"/>
            <a:lstStyle/>
            <a:p>
              <a:pPr algn="ctr" marL="474979" indent="-237490" lvl="1">
                <a:lnSpc>
                  <a:spcPts val="3585"/>
                </a:lnSpc>
                <a:buFont typeface="Arial"/>
                <a:buChar char="•"/>
              </a:pPr>
              <a:r>
                <a:rPr lang="en-US" sz="2199">
                  <a:solidFill>
                    <a:srgbClr val="000000"/>
                  </a:solidFill>
                  <a:latin typeface="Cooper Hewitt"/>
                  <a:ea typeface="Cooper Hewitt"/>
                  <a:cs typeface="Cooper Hewitt"/>
                  <a:sym typeface="Cooper Hewitt"/>
                </a:rPr>
                <a:t>Top Sectors: IT, Metals, Telecom</a:t>
              </a:r>
            </a:p>
            <a:p>
              <a:pPr algn="ctr" marL="474979" indent="-237490" lvl="1">
                <a:lnSpc>
                  <a:spcPts val="3585"/>
                </a:lnSpc>
                <a:buFont typeface="Arial"/>
                <a:buChar char="•"/>
              </a:pPr>
              <a:r>
                <a:rPr lang="en-US" sz="2199">
                  <a:solidFill>
                    <a:srgbClr val="000000"/>
                  </a:solidFill>
                  <a:latin typeface="Cooper Hewitt"/>
                  <a:ea typeface="Cooper Hewitt"/>
                  <a:cs typeface="Cooper Hewitt"/>
                  <a:sym typeface="Cooper Hewitt"/>
                </a:rPr>
                <a:t>These sectors offer high returns but come with higher volatility. They are suitable for investors looking for significant growth potential and who can tolerate market downturns.</a:t>
              </a:r>
            </a:p>
            <a:p>
              <a:pPr algn="ctr">
                <a:lnSpc>
                  <a:spcPts val="3585"/>
                </a:lnSpc>
              </a:pPr>
            </a:p>
          </p:txBody>
        </p:sp>
      </p:grpSp>
      <p:grpSp>
        <p:nvGrpSpPr>
          <p:cNvPr name="Group 9" id="9"/>
          <p:cNvGrpSpPr/>
          <p:nvPr/>
        </p:nvGrpSpPr>
        <p:grpSpPr>
          <a:xfrm rot="0">
            <a:off x="1373500" y="3268091"/>
            <a:ext cx="4990747" cy="918613"/>
            <a:chOff x="0" y="0"/>
            <a:chExt cx="1314435" cy="241939"/>
          </a:xfrm>
        </p:grpSpPr>
        <p:sp>
          <p:nvSpPr>
            <p:cNvPr name="Freeform 10" id="10"/>
            <p:cNvSpPr/>
            <p:nvPr/>
          </p:nvSpPr>
          <p:spPr>
            <a:xfrm flipH="false" flipV="false" rot="0">
              <a:off x="0" y="0"/>
              <a:ext cx="1314435" cy="241939"/>
            </a:xfrm>
            <a:custGeom>
              <a:avLst/>
              <a:gdLst/>
              <a:ahLst/>
              <a:cxnLst/>
              <a:rect r="r" b="b" t="t" l="l"/>
              <a:pathLst>
                <a:path h="241939" w="1314435">
                  <a:moveTo>
                    <a:pt x="31025" y="0"/>
                  </a:moveTo>
                  <a:lnTo>
                    <a:pt x="1283410" y="0"/>
                  </a:lnTo>
                  <a:cubicBezTo>
                    <a:pt x="1300545" y="0"/>
                    <a:pt x="1314435" y="13890"/>
                    <a:pt x="1314435" y="31025"/>
                  </a:cubicBezTo>
                  <a:lnTo>
                    <a:pt x="1314435" y="210914"/>
                  </a:lnTo>
                  <a:cubicBezTo>
                    <a:pt x="1314435" y="228049"/>
                    <a:pt x="1300545" y="241939"/>
                    <a:pt x="1283410" y="241939"/>
                  </a:cubicBezTo>
                  <a:lnTo>
                    <a:pt x="31025" y="241939"/>
                  </a:lnTo>
                  <a:cubicBezTo>
                    <a:pt x="13890" y="241939"/>
                    <a:pt x="0" y="228049"/>
                    <a:pt x="0" y="210914"/>
                  </a:cubicBezTo>
                  <a:lnTo>
                    <a:pt x="0" y="31025"/>
                  </a:lnTo>
                  <a:cubicBezTo>
                    <a:pt x="0" y="13890"/>
                    <a:pt x="13890" y="0"/>
                    <a:pt x="31025" y="0"/>
                  </a:cubicBezTo>
                  <a:close/>
                </a:path>
              </a:pathLst>
            </a:custGeom>
            <a:solidFill>
              <a:srgbClr val="000000"/>
            </a:solidFill>
            <a:ln w="19050" cap="sq">
              <a:solidFill>
                <a:srgbClr val="000000"/>
              </a:solidFill>
              <a:prstDash val="solid"/>
              <a:miter/>
            </a:ln>
          </p:spPr>
        </p:sp>
        <p:sp>
          <p:nvSpPr>
            <p:cNvPr name="TextBox 11" id="11"/>
            <p:cNvSpPr txBox="true"/>
            <p:nvPr/>
          </p:nvSpPr>
          <p:spPr>
            <a:xfrm>
              <a:off x="0" y="-76200"/>
              <a:ext cx="1314435" cy="318139"/>
            </a:xfrm>
            <a:prstGeom prst="rect">
              <a:avLst/>
            </a:prstGeom>
          </p:spPr>
          <p:txBody>
            <a:bodyPr anchor="ctr" rtlCol="false" tIns="50800" lIns="50800" bIns="50800" rIns="50800"/>
            <a:lstStyle/>
            <a:p>
              <a:pPr algn="ctr">
                <a:lnSpc>
                  <a:spcPts val="2724"/>
                </a:lnSpc>
              </a:pPr>
            </a:p>
          </p:txBody>
        </p:sp>
      </p:grpSp>
      <p:sp>
        <p:nvSpPr>
          <p:cNvPr name="TextBox 12" id="12"/>
          <p:cNvSpPr txBox="true"/>
          <p:nvPr/>
        </p:nvSpPr>
        <p:spPr>
          <a:xfrm rot="0">
            <a:off x="1777176" y="3390213"/>
            <a:ext cx="4183396" cy="574040"/>
          </a:xfrm>
          <a:prstGeom prst="rect">
            <a:avLst/>
          </a:prstGeom>
        </p:spPr>
        <p:txBody>
          <a:bodyPr anchor="t" rtlCol="false" tIns="0" lIns="0" bIns="0" rIns="0">
            <a:spAutoFit/>
          </a:bodyPr>
          <a:lstStyle/>
          <a:p>
            <a:pPr algn="ctr">
              <a:lnSpc>
                <a:spcPts val="4060"/>
              </a:lnSpc>
            </a:pPr>
            <a:r>
              <a:rPr lang="en-US" sz="2900">
                <a:solidFill>
                  <a:srgbClr val="FFFFFF"/>
                </a:solidFill>
                <a:latin typeface="Cooper Hewitt"/>
                <a:ea typeface="Cooper Hewitt"/>
                <a:cs typeface="Cooper Hewitt"/>
                <a:sym typeface="Cooper Hewitt"/>
              </a:rPr>
              <a:t>HIGH-RISK APPETITE</a:t>
            </a:r>
          </a:p>
        </p:txBody>
      </p:sp>
      <p:grpSp>
        <p:nvGrpSpPr>
          <p:cNvPr name="Group 13" id="13"/>
          <p:cNvGrpSpPr/>
          <p:nvPr/>
        </p:nvGrpSpPr>
        <p:grpSpPr>
          <a:xfrm rot="0">
            <a:off x="6648626" y="3301111"/>
            <a:ext cx="4990747" cy="918613"/>
            <a:chOff x="0" y="0"/>
            <a:chExt cx="1314435" cy="241939"/>
          </a:xfrm>
        </p:grpSpPr>
        <p:sp>
          <p:nvSpPr>
            <p:cNvPr name="Freeform 14" id="14"/>
            <p:cNvSpPr/>
            <p:nvPr/>
          </p:nvSpPr>
          <p:spPr>
            <a:xfrm flipH="false" flipV="false" rot="0">
              <a:off x="0" y="0"/>
              <a:ext cx="1314435" cy="241939"/>
            </a:xfrm>
            <a:custGeom>
              <a:avLst/>
              <a:gdLst/>
              <a:ahLst/>
              <a:cxnLst/>
              <a:rect r="r" b="b" t="t" l="l"/>
              <a:pathLst>
                <a:path h="241939" w="1314435">
                  <a:moveTo>
                    <a:pt x="31025" y="0"/>
                  </a:moveTo>
                  <a:lnTo>
                    <a:pt x="1283410" y="0"/>
                  </a:lnTo>
                  <a:cubicBezTo>
                    <a:pt x="1300545" y="0"/>
                    <a:pt x="1314435" y="13890"/>
                    <a:pt x="1314435" y="31025"/>
                  </a:cubicBezTo>
                  <a:lnTo>
                    <a:pt x="1314435" y="210914"/>
                  </a:lnTo>
                  <a:cubicBezTo>
                    <a:pt x="1314435" y="228049"/>
                    <a:pt x="1300545" y="241939"/>
                    <a:pt x="1283410" y="241939"/>
                  </a:cubicBezTo>
                  <a:lnTo>
                    <a:pt x="31025" y="241939"/>
                  </a:lnTo>
                  <a:cubicBezTo>
                    <a:pt x="13890" y="241939"/>
                    <a:pt x="0" y="228049"/>
                    <a:pt x="0" y="210914"/>
                  </a:cubicBezTo>
                  <a:lnTo>
                    <a:pt x="0" y="31025"/>
                  </a:lnTo>
                  <a:cubicBezTo>
                    <a:pt x="0" y="13890"/>
                    <a:pt x="13890" y="0"/>
                    <a:pt x="31025" y="0"/>
                  </a:cubicBezTo>
                  <a:close/>
                </a:path>
              </a:pathLst>
            </a:custGeom>
            <a:solidFill>
              <a:srgbClr val="000000"/>
            </a:solidFill>
            <a:ln w="19050" cap="sq">
              <a:solidFill>
                <a:srgbClr val="000000"/>
              </a:solidFill>
              <a:prstDash val="solid"/>
              <a:miter/>
            </a:ln>
          </p:spPr>
        </p:sp>
        <p:sp>
          <p:nvSpPr>
            <p:cNvPr name="TextBox 15" id="15"/>
            <p:cNvSpPr txBox="true"/>
            <p:nvPr/>
          </p:nvSpPr>
          <p:spPr>
            <a:xfrm>
              <a:off x="0" y="-76200"/>
              <a:ext cx="1314435" cy="318139"/>
            </a:xfrm>
            <a:prstGeom prst="rect">
              <a:avLst/>
            </a:prstGeom>
          </p:spPr>
          <p:txBody>
            <a:bodyPr anchor="ctr" rtlCol="false" tIns="50800" lIns="50800" bIns="50800" rIns="50800"/>
            <a:lstStyle/>
            <a:p>
              <a:pPr algn="ctr">
                <a:lnSpc>
                  <a:spcPts val="2724"/>
                </a:lnSpc>
              </a:pPr>
            </a:p>
          </p:txBody>
        </p:sp>
      </p:grpSp>
      <p:sp>
        <p:nvSpPr>
          <p:cNvPr name="TextBox 16" id="16"/>
          <p:cNvSpPr txBox="true"/>
          <p:nvPr/>
        </p:nvSpPr>
        <p:spPr>
          <a:xfrm rot="0">
            <a:off x="7052302" y="3391483"/>
            <a:ext cx="4183396" cy="548005"/>
          </a:xfrm>
          <a:prstGeom prst="rect">
            <a:avLst/>
          </a:prstGeom>
        </p:spPr>
        <p:txBody>
          <a:bodyPr anchor="t" rtlCol="false" tIns="0" lIns="0" bIns="0" rIns="0">
            <a:spAutoFit/>
          </a:bodyPr>
          <a:lstStyle/>
          <a:p>
            <a:pPr algn="ctr">
              <a:lnSpc>
                <a:spcPts val="3920"/>
              </a:lnSpc>
            </a:pPr>
            <a:r>
              <a:rPr lang="en-US" sz="2800">
                <a:solidFill>
                  <a:srgbClr val="FFFFFF"/>
                </a:solidFill>
                <a:latin typeface="Cooper Hewitt"/>
                <a:ea typeface="Cooper Hewitt"/>
                <a:cs typeface="Cooper Hewitt"/>
                <a:sym typeface="Cooper Hewitt"/>
              </a:rPr>
              <a:t>MODERATE-RISK APPETITE</a:t>
            </a:r>
          </a:p>
        </p:txBody>
      </p:sp>
      <p:grpSp>
        <p:nvGrpSpPr>
          <p:cNvPr name="Group 17" id="17"/>
          <p:cNvGrpSpPr/>
          <p:nvPr/>
        </p:nvGrpSpPr>
        <p:grpSpPr>
          <a:xfrm rot="0">
            <a:off x="11923753" y="4605804"/>
            <a:ext cx="4990747" cy="3981100"/>
            <a:chOff x="0" y="0"/>
            <a:chExt cx="1314435" cy="1048520"/>
          </a:xfrm>
        </p:grpSpPr>
        <p:sp>
          <p:nvSpPr>
            <p:cNvPr name="Freeform 18" id="18"/>
            <p:cNvSpPr/>
            <p:nvPr/>
          </p:nvSpPr>
          <p:spPr>
            <a:xfrm flipH="false" flipV="false" rot="0">
              <a:off x="0" y="0"/>
              <a:ext cx="1314435" cy="1048520"/>
            </a:xfrm>
            <a:custGeom>
              <a:avLst/>
              <a:gdLst/>
              <a:ahLst/>
              <a:cxnLst/>
              <a:rect r="r" b="b" t="t" l="l"/>
              <a:pathLst>
                <a:path h="1048520" w="1314435">
                  <a:moveTo>
                    <a:pt x="31025" y="0"/>
                  </a:moveTo>
                  <a:lnTo>
                    <a:pt x="1283410" y="0"/>
                  </a:lnTo>
                  <a:cubicBezTo>
                    <a:pt x="1300545" y="0"/>
                    <a:pt x="1314435" y="13890"/>
                    <a:pt x="1314435" y="31025"/>
                  </a:cubicBezTo>
                  <a:lnTo>
                    <a:pt x="1314435" y="1017495"/>
                  </a:lnTo>
                  <a:cubicBezTo>
                    <a:pt x="1314435" y="1025723"/>
                    <a:pt x="1311167" y="1033615"/>
                    <a:pt x="1305348" y="1039433"/>
                  </a:cubicBezTo>
                  <a:cubicBezTo>
                    <a:pt x="1299530" y="1045251"/>
                    <a:pt x="1291639" y="1048520"/>
                    <a:pt x="1283410" y="1048520"/>
                  </a:cubicBezTo>
                  <a:lnTo>
                    <a:pt x="31025" y="1048520"/>
                  </a:lnTo>
                  <a:cubicBezTo>
                    <a:pt x="13890" y="1048520"/>
                    <a:pt x="0" y="1034630"/>
                    <a:pt x="0" y="1017495"/>
                  </a:cubicBezTo>
                  <a:lnTo>
                    <a:pt x="0" y="31025"/>
                  </a:lnTo>
                  <a:cubicBezTo>
                    <a:pt x="0" y="13890"/>
                    <a:pt x="13890" y="0"/>
                    <a:pt x="31025" y="0"/>
                  </a:cubicBezTo>
                  <a:close/>
                </a:path>
              </a:pathLst>
            </a:custGeom>
            <a:solidFill>
              <a:srgbClr val="000000">
                <a:alpha val="0"/>
              </a:srgbClr>
            </a:solidFill>
            <a:ln w="19050" cap="sq">
              <a:solidFill>
                <a:srgbClr val="000000"/>
              </a:solidFill>
              <a:prstDash val="solid"/>
              <a:miter/>
            </a:ln>
          </p:spPr>
        </p:sp>
        <p:sp>
          <p:nvSpPr>
            <p:cNvPr name="TextBox 19" id="19"/>
            <p:cNvSpPr txBox="true"/>
            <p:nvPr/>
          </p:nvSpPr>
          <p:spPr>
            <a:xfrm>
              <a:off x="0" y="-152400"/>
              <a:ext cx="1314435" cy="1200920"/>
            </a:xfrm>
            <a:prstGeom prst="rect">
              <a:avLst/>
            </a:prstGeom>
          </p:spPr>
          <p:txBody>
            <a:bodyPr anchor="ctr" rtlCol="false" tIns="50800" lIns="50800" bIns="50800" rIns="50800"/>
            <a:lstStyle/>
            <a:p>
              <a:pPr algn="ctr" marL="474979" indent="-237490" lvl="1">
                <a:lnSpc>
                  <a:spcPts val="3585"/>
                </a:lnSpc>
                <a:buFont typeface="Arial"/>
                <a:buChar char="•"/>
              </a:pPr>
              <a:r>
                <a:rPr lang="en-US" sz="2199">
                  <a:solidFill>
                    <a:srgbClr val="000000"/>
                  </a:solidFill>
                  <a:latin typeface="Cooper Hewitt"/>
                  <a:ea typeface="Cooper Hewitt"/>
                  <a:cs typeface="Cooper Hewitt"/>
                  <a:sym typeface="Cooper Hewitt"/>
                </a:rPr>
                <a:t>Top Sectors: Consumer Goods, Pharma, Services</a:t>
              </a:r>
            </a:p>
            <a:p>
              <a:pPr algn="ctr" marL="474979" indent="-237490" lvl="1">
                <a:lnSpc>
                  <a:spcPts val="3585"/>
                </a:lnSpc>
                <a:buFont typeface="Arial"/>
                <a:buChar char="•"/>
              </a:pPr>
              <a:r>
                <a:rPr lang="en-US" sz="2199">
                  <a:solidFill>
                    <a:srgbClr val="000000"/>
                  </a:solidFill>
                  <a:latin typeface="Cooper Hewitt"/>
                  <a:ea typeface="Cooper Hewitt"/>
                  <a:cs typeface="Cooper Hewitt"/>
                  <a:sym typeface="Cooper Hewitt"/>
                </a:rPr>
                <a:t>These sectors consistently provide steady returns with low volatility, making them ideal for conservative investors seeking long-term stability and reliable growth.</a:t>
              </a:r>
            </a:p>
            <a:p>
              <a:pPr algn="ctr">
                <a:lnSpc>
                  <a:spcPts val="3585"/>
                </a:lnSpc>
              </a:pPr>
            </a:p>
          </p:txBody>
        </p:sp>
      </p:grpSp>
      <p:grpSp>
        <p:nvGrpSpPr>
          <p:cNvPr name="Group 20" id="20"/>
          <p:cNvGrpSpPr/>
          <p:nvPr/>
        </p:nvGrpSpPr>
        <p:grpSpPr>
          <a:xfrm rot="0">
            <a:off x="11923753" y="3301111"/>
            <a:ext cx="4990747" cy="918613"/>
            <a:chOff x="0" y="0"/>
            <a:chExt cx="1314435" cy="241939"/>
          </a:xfrm>
        </p:grpSpPr>
        <p:sp>
          <p:nvSpPr>
            <p:cNvPr name="Freeform 21" id="21"/>
            <p:cNvSpPr/>
            <p:nvPr/>
          </p:nvSpPr>
          <p:spPr>
            <a:xfrm flipH="false" flipV="false" rot="0">
              <a:off x="0" y="0"/>
              <a:ext cx="1314435" cy="241939"/>
            </a:xfrm>
            <a:custGeom>
              <a:avLst/>
              <a:gdLst/>
              <a:ahLst/>
              <a:cxnLst/>
              <a:rect r="r" b="b" t="t" l="l"/>
              <a:pathLst>
                <a:path h="241939" w="1314435">
                  <a:moveTo>
                    <a:pt x="31025" y="0"/>
                  </a:moveTo>
                  <a:lnTo>
                    <a:pt x="1283410" y="0"/>
                  </a:lnTo>
                  <a:cubicBezTo>
                    <a:pt x="1300545" y="0"/>
                    <a:pt x="1314435" y="13890"/>
                    <a:pt x="1314435" y="31025"/>
                  </a:cubicBezTo>
                  <a:lnTo>
                    <a:pt x="1314435" y="210914"/>
                  </a:lnTo>
                  <a:cubicBezTo>
                    <a:pt x="1314435" y="228049"/>
                    <a:pt x="1300545" y="241939"/>
                    <a:pt x="1283410" y="241939"/>
                  </a:cubicBezTo>
                  <a:lnTo>
                    <a:pt x="31025" y="241939"/>
                  </a:lnTo>
                  <a:cubicBezTo>
                    <a:pt x="13890" y="241939"/>
                    <a:pt x="0" y="228049"/>
                    <a:pt x="0" y="210914"/>
                  </a:cubicBezTo>
                  <a:lnTo>
                    <a:pt x="0" y="31025"/>
                  </a:lnTo>
                  <a:cubicBezTo>
                    <a:pt x="0" y="13890"/>
                    <a:pt x="13890" y="0"/>
                    <a:pt x="31025" y="0"/>
                  </a:cubicBezTo>
                  <a:close/>
                </a:path>
              </a:pathLst>
            </a:custGeom>
            <a:solidFill>
              <a:srgbClr val="000000"/>
            </a:solidFill>
            <a:ln w="19050" cap="sq">
              <a:solidFill>
                <a:srgbClr val="000000"/>
              </a:solidFill>
              <a:prstDash val="solid"/>
              <a:miter/>
            </a:ln>
          </p:spPr>
        </p:sp>
        <p:sp>
          <p:nvSpPr>
            <p:cNvPr name="TextBox 22" id="22"/>
            <p:cNvSpPr txBox="true"/>
            <p:nvPr/>
          </p:nvSpPr>
          <p:spPr>
            <a:xfrm>
              <a:off x="0" y="-76200"/>
              <a:ext cx="1314435" cy="318139"/>
            </a:xfrm>
            <a:prstGeom prst="rect">
              <a:avLst/>
            </a:prstGeom>
          </p:spPr>
          <p:txBody>
            <a:bodyPr anchor="ctr" rtlCol="false" tIns="50800" lIns="50800" bIns="50800" rIns="50800"/>
            <a:lstStyle/>
            <a:p>
              <a:pPr algn="ctr">
                <a:lnSpc>
                  <a:spcPts val="2724"/>
                </a:lnSpc>
              </a:pPr>
            </a:p>
          </p:txBody>
        </p:sp>
      </p:grpSp>
      <p:sp>
        <p:nvSpPr>
          <p:cNvPr name="TextBox 23" id="23"/>
          <p:cNvSpPr txBox="true"/>
          <p:nvPr/>
        </p:nvSpPr>
        <p:spPr>
          <a:xfrm rot="0">
            <a:off x="12325174" y="3339413"/>
            <a:ext cx="4183396" cy="600075"/>
          </a:xfrm>
          <a:prstGeom prst="rect">
            <a:avLst/>
          </a:prstGeom>
        </p:spPr>
        <p:txBody>
          <a:bodyPr anchor="t" rtlCol="false" tIns="0" lIns="0" bIns="0" rIns="0">
            <a:spAutoFit/>
          </a:bodyPr>
          <a:lstStyle/>
          <a:p>
            <a:pPr algn="ctr">
              <a:lnSpc>
                <a:spcPts val="4200"/>
              </a:lnSpc>
            </a:pPr>
            <a:r>
              <a:rPr lang="en-US" sz="3000">
                <a:solidFill>
                  <a:srgbClr val="FFFFFF"/>
                </a:solidFill>
                <a:latin typeface="Cooper Hewitt"/>
                <a:ea typeface="Cooper Hewitt"/>
                <a:cs typeface="Cooper Hewitt"/>
                <a:sym typeface="Cooper Hewitt"/>
              </a:rPr>
              <a:t>LOW-RISK APPETITE</a:t>
            </a:r>
          </a:p>
        </p:txBody>
      </p:sp>
      <p:grpSp>
        <p:nvGrpSpPr>
          <p:cNvPr name="Group 24" id="24"/>
          <p:cNvGrpSpPr/>
          <p:nvPr/>
        </p:nvGrpSpPr>
        <p:grpSpPr>
          <a:xfrm rot="-5400000">
            <a:off x="8752731" y="-8752731"/>
            <a:ext cx="782539" cy="18288000"/>
            <a:chOff x="0" y="0"/>
            <a:chExt cx="206101" cy="4816593"/>
          </a:xfrm>
        </p:grpSpPr>
        <p:sp>
          <p:nvSpPr>
            <p:cNvPr name="Freeform 25" id="25"/>
            <p:cNvSpPr/>
            <p:nvPr/>
          </p:nvSpPr>
          <p:spPr>
            <a:xfrm flipH="false" flipV="false" rot="0">
              <a:off x="0" y="0"/>
              <a:ext cx="206101" cy="4816592"/>
            </a:xfrm>
            <a:custGeom>
              <a:avLst/>
              <a:gdLst/>
              <a:ahLst/>
              <a:cxnLst/>
              <a:rect r="r" b="b" t="t" l="l"/>
              <a:pathLst>
                <a:path h="4816592" w="206101">
                  <a:moveTo>
                    <a:pt x="0" y="0"/>
                  </a:moveTo>
                  <a:lnTo>
                    <a:pt x="206101" y="0"/>
                  </a:lnTo>
                  <a:lnTo>
                    <a:pt x="206101" y="4816592"/>
                  </a:lnTo>
                  <a:lnTo>
                    <a:pt x="0" y="4816592"/>
                  </a:lnTo>
                  <a:close/>
                </a:path>
              </a:pathLst>
            </a:custGeom>
            <a:solidFill>
              <a:srgbClr val="000000"/>
            </a:solidFill>
          </p:spPr>
        </p:sp>
        <p:sp>
          <p:nvSpPr>
            <p:cNvPr name="TextBox 26" id="26"/>
            <p:cNvSpPr txBox="true"/>
            <p:nvPr/>
          </p:nvSpPr>
          <p:spPr>
            <a:xfrm>
              <a:off x="0" y="-76200"/>
              <a:ext cx="206101" cy="4892793"/>
            </a:xfrm>
            <a:prstGeom prst="rect">
              <a:avLst/>
            </a:prstGeom>
          </p:spPr>
          <p:txBody>
            <a:bodyPr anchor="ctr" rtlCol="false" tIns="50800" lIns="50800" bIns="50800" rIns="50800"/>
            <a:lstStyle/>
            <a:p>
              <a:pPr algn="ctr">
                <a:lnSpc>
                  <a:spcPts val="2724"/>
                </a:lnSpc>
              </a:pPr>
            </a:p>
          </p:txBody>
        </p:sp>
      </p:grpSp>
      <p:grpSp>
        <p:nvGrpSpPr>
          <p:cNvPr name="Group 27" id="27"/>
          <p:cNvGrpSpPr/>
          <p:nvPr/>
        </p:nvGrpSpPr>
        <p:grpSpPr>
          <a:xfrm rot="-5400000">
            <a:off x="8752731" y="752436"/>
            <a:ext cx="782539" cy="18288000"/>
            <a:chOff x="0" y="0"/>
            <a:chExt cx="206101" cy="4816593"/>
          </a:xfrm>
        </p:grpSpPr>
        <p:sp>
          <p:nvSpPr>
            <p:cNvPr name="Freeform 28" id="28"/>
            <p:cNvSpPr/>
            <p:nvPr/>
          </p:nvSpPr>
          <p:spPr>
            <a:xfrm flipH="false" flipV="false" rot="0">
              <a:off x="0" y="0"/>
              <a:ext cx="206101" cy="4816592"/>
            </a:xfrm>
            <a:custGeom>
              <a:avLst/>
              <a:gdLst/>
              <a:ahLst/>
              <a:cxnLst/>
              <a:rect r="r" b="b" t="t" l="l"/>
              <a:pathLst>
                <a:path h="4816592" w="206101">
                  <a:moveTo>
                    <a:pt x="0" y="0"/>
                  </a:moveTo>
                  <a:lnTo>
                    <a:pt x="206101" y="0"/>
                  </a:lnTo>
                  <a:lnTo>
                    <a:pt x="206101" y="4816592"/>
                  </a:lnTo>
                  <a:lnTo>
                    <a:pt x="0" y="4816592"/>
                  </a:lnTo>
                  <a:close/>
                </a:path>
              </a:pathLst>
            </a:custGeom>
            <a:solidFill>
              <a:srgbClr val="000000"/>
            </a:solidFill>
          </p:spPr>
        </p:sp>
        <p:sp>
          <p:nvSpPr>
            <p:cNvPr name="TextBox 29" id="29"/>
            <p:cNvSpPr txBox="true"/>
            <p:nvPr/>
          </p:nvSpPr>
          <p:spPr>
            <a:xfrm>
              <a:off x="0" y="-76200"/>
              <a:ext cx="206101" cy="4892793"/>
            </a:xfrm>
            <a:prstGeom prst="rect">
              <a:avLst/>
            </a:prstGeom>
          </p:spPr>
          <p:txBody>
            <a:bodyPr anchor="ctr" rtlCol="false" tIns="50800" lIns="50800" bIns="50800" rIns="50800"/>
            <a:lstStyle/>
            <a:p>
              <a:pPr algn="ctr">
                <a:lnSpc>
                  <a:spcPts val="2724"/>
                </a:lnSpc>
              </a:pPr>
            </a:p>
          </p:txBody>
        </p:sp>
      </p:grpSp>
      <p:sp>
        <p:nvSpPr>
          <p:cNvPr name="TextBox 30" id="30"/>
          <p:cNvSpPr txBox="true"/>
          <p:nvPr/>
        </p:nvSpPr>
        <p:spPr>
          <a:xfrm rot="0">
            <a:off x="6792357" y="4742308"/>
            <a:ext cx="4847016" cy="3628898"/>
          </a:xfrm>
          <a:prstGeom prst="rect">
            <a:avLst/>
          </a:prstGeom>
        </p:spPr>
        <p:txBody>
          <a:bodyPr anchor="t" rtlCol="false" tIns="0" lIns="0" bIns="0" rIns="0">
            <a:spAutoFit/>
          </a:bodyPr>
          <a:lstStyle/>
          <a:p>
            <a:pPr algn="ctr" marL="474981" indent="-237491" lvl="1">
              <a:lnSpc>
                <a:spcPts val="3586"/>
              </a:lnSpc>
              <a:buFont typeface="Arial"/>
              <a:buChar char="•"/>
            </a:pPr>
            <a:r>
              <a:rPr lang="en-US" sz="2200">
                <a:solidFill>
                  <a:srgbClr val="000000"/>
                </a:solidFill>
                <a:latin typeface="Cooper Hewitt"/>
                <a:ea typeface="Cooper Hewitt"/>
                <a:cs typeface="Cooper Hewitt"/>
                <a:sym typeface="Cooper Hewitt"/>
              </a:rPr>
              <a:t>T</a:t>
            </a:r>
            <a:r>
              <a:rPr lang="en-US" sz="2200">
                <a:solidFill>
                  <a:srgbClr val="000000"/>
                </a:solidFill>
                <a:latin typeface="Cooper Hewitt"/>
                <a:ea typeface="Cooper Hewitt"/>
                <a:cs typeface="Cooper Hewitt"/>
                <a:sym typeface="Cooper Hewitt"/>
              </a:rPr>
              <a:t>op Sectors: Pharma, Consumer Goods, Financial Services</a:t>
            </a:r>
          </a:p>
          <a:p>
            <a:pPr algn="ctr" marL="474981" indent="-237491" lvl="1">
              <a:lnSpc>
                <a:spcPts val="3586"/>
              </a:lnSpc>
              <a:buFont typeface="Arial"/>
              <a:buChar char="•"/>
            </a:pPr>
            <a:r>
              <a:rPr lang="en-US" sz="2200">
                <a:solidFill>
                  <a:srgbClr val="000000"/>
                </a:solidFill>
                <a:latin typeface="Cooper Hewitt"/>
                <a:ea typeface="Cooper Hewitt"/>
                <a:cs typeface="Cooper Hewitt"/>
                <a:sym typeface="Cooper Hewitt"/>
              </a:rPr>
              <a:t> These sectors provide moderate returns with moderate risk, balancing growth and stability, and are suitable for investors seeking growth without excessive risk exposure.</a:t>
            </a:r>
          </a:p>
        </p:txBody>
      </p:sp>
    </p:spTree>
  </p:cSld>
  <p:clrMapOvr>
    <a:masterClrMapping/>
  </p:clrMapOvr>
</p:sld>
</file>

<file path=ppt/slides/slide19.xml><?xml version="1.0" encoding="utf-8"?>
<p:sld xmlns:p="http://schemas.openxmlformats.org/presentationml/2006/main" xmlns:a="http://schemas.openxmlformats.org/drawingml/2006/main">
  <p:cSld>
    <p:bg>
      <p:bgPr>
        <a:solidFill>
          <a:srgbClr val="FFF4EA"/>
        </a:solidFill>
      </p:bgPr>
    </p:bg>
    <p:spTree>
      <p:nvGrpSpPr>
        <p:cNvPr id="1" name=""/>
        <p:cNvGrpSpPr/>
        <p:nvPr/>
      </p:nvGrpSpPr>
      <p:grpSpPr>
        <a:xfrm>
          <a:off x="0" y="0"/>
          <a:ext cx="0" cy="0"/>
          <a:chOff x="0" y="0"/>
          <a:chExt cx="0" cy="0"/>
        </a:xfrm>
      </p:grpSpPr>
      <p:grpSp>
        <p:nvGrpSpPr>
          <p:cNvPr name="Group 2" id="2"/>
          <p:cNvGrpSpPr/>
          <p:nvPr/>
        </p:nvGrpSpPr>
        <p:grpSpPr>
          <a:xfrm rot="0">
            <a:off x="-9525" y="-164263"/>
            <a:ext cx="18297525" cy="10287000"/>
            <a:chOff x="0" y="0"/>
            <a:chExt cx="24396700" cy="13716000"/>
          </a:xfrm>
        </p:grpSpPr>
        <p:grpSp>
          <p:nvGrpSpPr>
            <p:cNvPr name="Group 3" id="3"/>
            <p:cNvGrpSpPr/>
            <p:nvPr/>
          </p:nvGrpSpPr>
          <p:grpSpPr>
            <a:xfrm rot="0">
              <a:off x="0" y="0"/>
              <a:ext cx="1043385" cy="13716000"/>
              <a:chOff x="0" y="0"/>
              <a:chExt cx="206101" cy="2709333"/>
            </a:xfrm>
          </p:grpSpPr>
          <p:sp>
            <p:nvSpPr>
              <p:cNvPr name="Freeform 4" id="4"/>
              <p:cNvSpPr/>
              <p:nvPr/>
            </p:nvSpPr>
            <p:spPr>
              <a:xfrm flipH="false" flipV="false" rot="0">
                <a:off x="0" y="0"/>
                <a:ext cx="206101" cy="2709333"/>
              </a:xfrm>
              <a:custGeom>
                <a:avLst/>
                <a:gdLst/>
                <a:ahLst/>
                <a:cxnLst/>
                <a:rect r="r" b="b" t="t" l="l"/>
                <a:pathLst>
                  <a:path h="2709333" w="206101">
                    <a:moveTo>
                      <a:pt x="0" y="0"/>
                    </a:moveTo>
                    <a:lnTo>
                      <a:pt x="206101" y="0"/>
                    </a:lnTo>
                    <a:lnTo>
                      <a:pt x="206101" y="2709333"/>
                    </a:lnTo>
                    <a:lnTo>
                      <a:pt x="0" y="2709333"/>
                    </a:lnTo>
                    <a:close/>
                  </a:path>
                </a:pathLst>
              </a:custGeom>
              <a:solidFill>
                <a:srgbClr val="000000"/>
              </a:solidFill>
            </p:spPr>
          </p:sp>
          <p:sp>
            <p:nvSpPr>
              <p:cNvPr name="TextBox 5" id="5"/>
              <p:cNvSpPr txBox="true"/>
              <p:nvPr/>
            </p:nvSpPr>
            <p:spPr>
              <a:xfrm>
                <a:off x="0" y="-76200"/>
                <a:ext cx="206101" cy="2785533"/>
              </a:xfrm>
              <a:prstGeom prst="rect">
                <a:avLst/>
              </a:prstGeom>
            </p:spPr>
            <p:txBody>
              <a:bodyPr anchor="ctr" rtlCol="false" tIns="50800" lIns="50800" bIns="50800" rIns="50800"/>
              <a:lstStyle/>
              <a:p>
                <a:pPr algn="ctr">
                  <a:lnSpc>
                    <a:spcPts val="2724"/>
                  </a:lnSpc>
                </a:pPr>
              </a:p>
            </p:txBody>
          </p:sp>
        </p:grpSp>
        <p:grpSp>
          <p:nvGrpSpPr>
            <p:cNvPr name="Group 6" id="6"/>
            <p:cNvGrpSpPr/>
            <p:nvPr/>
          </p:nvGrpSpPr>
          <p:grpSpPr>
            <a:xfrm rot="0">
              <a:off x="23353315" y="0"/>
              <a:ext cx="1043385" cy="13716000"/>
              <a:chOff x="0" y="0"/>
              <a:chExt cx="206101" cy="2709333"/>
            </a:xfrm>
          </p:grpSpPr>
          <p:sp>
            <p:nvSpPr>
              <p:cNvPr name="Freeform 7" id="7"/>
              <p:cNvSpPr/>
              <p:nvPr/>
            </p:nvSpPr>
            <p:spPr>
              <a:xfrm flipH="false" flipV="false" rot="0">
                <a:off x="0" y="0"/>
                <a:ext cx="206101" cy="2709333"/>
              </a:xfrm>
              <a:custGeom>
                <a:avLst/>
                <a:gdLst/>
                <a:ahLst/>
                <a:cxnLst/>
                <a:rect r="r" b="b" t="t" l="l"/>
                <a:pathLst>
                  <a:path h="2709333" w="206101">
                    <a:moveTo>
                      <a:pt x="0" y="0"/>
                    </a:moveTo>
                    <a:lnTo>
                      <a:pt x="206101" y="0"/>
                    </a:lnTo>
                    <a:lnTo>
                      <a:pt x="206101" y="2709333"/>
                    </a:lnTo>
                    <a:lnTo>
                      <a:pt x="0" y="2709333"/>
                    </a:lnTo>
                    <a:close/>
                  </a:path>
                </a:pathLst>
              </a:custGeom>
              <a:solidFill>
                <a:srgbClr val="000000"/>
              </a:solidFill>
            </p:spPr>
          </p:sp>
          <p:sp>
            <p:nvSpPr>
              <p:cNvPr name="TextBox 8" id="8"/>
              <p:cNvSpPr txBox="true"/>
              <p:nvPr/>
            </p:nvSpPr>
            <p:spPr>
              <a:xfrm>
                <a:off x="0" y="-76200"/>
                <a:ext cx="206101" cy="2785533"/>
              </a:xfrm>
              <a:prstGeom prst="rect">
                <a:avLst/>
              </a:prstGeom>
            </p:spPr>
            <p:txBody>
              <a:bodyPr anchor="ctr" rtlCol="false" tIns="50800" lIns="50800" bIns="50800" rIns="50800"/>
              <a:lstStyle/>
              <a:p>
                <a:pPr algn="ctr">
                  <a:lnSpc>
                    <a:spcPts val="2724"/>
                  </a:lnSpc>
                </a:pPr>
              </a:p>
            </p:txBody>
          </p:sp>
        </p:grpSp>
        <p:grpSp>
          <p:nvGrpSpPr>
            <p:cNvPr name="Group 9" id="9"/>
            <p:cNvGrpSpPr/>
            <p:nvPr/>
          </p:nvGrpSpPr>
          <p:grpSpPr>
            <a:xfrm rot="-5400000">
              <a:off x="11670307" y="-11670307"/>
              <a:ext cx="1043385" cy="24384000"/>
              <a:chOff x="0" y="0"/>
              <a:chExt cx="206101" cy="4816593"/>
            </a:xfrm>
          </p:grpSpPr>
          <p:sp>
            <p:nvSpPr>
              <p:cNvPr name="Freeform 10" id="10"/>
              <p:cNvSpPr/>
              <p:nvPr/>
            </p:nvSpPr>
            <p:spPr>
              <a:xfrm flipH="false" flipV="false" rot="0">
                <a:off x="0" y="0"/>
                <a:ext cx="206101" cy="4816592"/>
              </a:xfrm>
              <a:custGeom>
                <a:avLst/>
                <a:gdLst/>
                <a:ahLst/>
                <a:cxnLst/>
                <a:rect r="r" b="b" t="t" l="l"/>
                <a:pathLst>
                  <a:path h="4816592" w="206101">
                    <a:moveTo>
                      <a:pt x="0" y="0"/>
                    </a:moveTo>
                    <a:lnTo>
                      <a:pt x="206101" y="0"/>
                    </a:lnTo>
                    <a:lnTo>
                      <a:pt x="206101" y="4816592"/>
                    </a:lnTo>
                    <a:lnTo>
                      <a:pt x="0" y="4816592"/>
                    </a:lnTo>
                    <a:close/>
                  </a:path>
                </a:pathLst>
              </a:custGeom>
              <a:solidFill>
                <a:srgbClr val="000000"/>
              </a:solidFill>
            </p:spPr>
          </p:sp>
          <p:sp>
            <p:nvSpPr>
              <p:cNvPr name="TextBox 11" id="11"/>
              <p:cNvSpPr txBox="true"/>
              <p:nvPr/>
            </p:nvSpPr>
            <p:spPr>
              <a:xfrm>
                <a:off x="0" y="-76200"/>
                <a:ext cx="206101" cy="4892793"/>
              </a:xfrm>
              <a:prstGeom prst="rect">
                <a:avLst/>
              </a:prstGeom>
            </p:spPr>
            <p:txBody>
              <a:bodyPr anchor="ctr" rtlCol="false" tIns="50800" lIns="50800" bIns="50800" rIns="50800"/>
              <a:lstStyle/>
              <a:p>
                <a:pPr algn="ctr">
                  <a:lnSpc>
                    <a:spcPts val="2724"/>
                  </a:lnSpc>
                </a:pPr>
              </a:p>
            </p:txBody>
          </p:sp>
        </p:grpSp>
        <p:grpSp>
          <p:nvGrpSpPr>
            <p:cNvPr name="Group 12" id="12"/>
            <p:cNvGrpSpPr/>
            <p:nvPr/>
          </p:nvGrpSpPr>
          <p:grpSpPr>
            <a:xfrm rot="-5400000">
              <a:off x="11670307" y="1002307"/>
              <a:ext cx="1043385" cy="24384000"/>
              <a:chOff x="0" y="0"/>
              <a:chExt cx="206101" cy="4816593"/>
            </a:xfrm>
          </p:grpSpPr>
          <p:sp>
            <p:nvSpPr>
              <p:cNvPr name="Freeform 13" id="13"/>
              <p:cNvSpPr/>
              <p:nvPr/>
            </p:nvSpPr>
            <p:spPr>
              <a:xfrm flipH="false" flipV="false" rot="0">
                <a:off x="0" y="0"/>
                <a:ext cx="206101" cy="4816592"/>
              </a:xfrm>
              <a:custGeom>
                <a:avLst/>
                <a:gdLst/>
                <a:ahLst/>
                <a:cxnLst/>
                <a:rect r="r" b="b" t="t" l="l"/>
                <a:pathLst>
                  <a:path h="4816592" w="206101">
                    <a:moveTo>
                      <a:pt x="0" y="0"/>
                    </a:moveTo>
                    <a:lnTo>
                      <a:pt x="206101" y="0"/>
                    </a:lnTo>
                    <a:lnTo>
                      <a:pt x="206101" y="4816592"/>
                    </a:lnTo>
                    <a:lnTo>
                      <a:pt x="0" y="4816592"/>
                    </a:lnTo>
                    <a:close/>
                  </a:path>
                </a:pathLst>
              </a:custGeom>
              <a:solidFill>
                <a:srgbClr val="000000"/>
              </a:solidFill>
            </p:spPr>
          </p:sp>
          <p:sp>
            <p:nvSpPr>
              <p:cNvPr name="TextBox 14" id="14"/>
              <p:cNvSpPr txBox="true"/>
              <p:nvPr/>
            </p:nvSpPr>
            <p:spPr>
              <a:xfrm>
                <a:off x="0" y="-76200"/>
                <a:ext cx="206101" cy="4892793"/>
              </a:xfrm>
              <a:prstGeom prst="rect">
                <a:avLst/>
              </a:prstGeom>
            </p:spPr>
            <p:txBody>
              <a:bodyPr anchor="ctr" rtlCol="false" tIns="50800" lIns="50800" bIns="50800" rIns="50800"/>
              <a:lstStyle/>
              <a:p>
                <a:pPr algn="ctr">
                  <a:lnSpc>
                    <a:spcPts val="2724"/>
                  </a:lnSpc>
                </a:pPr>
              </a:p>
            </p:txBody>
          </p:sp>
        </p:grpSp>
      </p:grpSp>
      <p:sp>
        <p:nvSpPr>
          <p:cNvPr name="TextBox 15" id="15"/>
          <p:cNvSpPr txBox="true"/>
          <p:nvPr/>
        </p:nvSpPr>
        <p:spPr>
          <a:xfrm rot="0">
            <a:off x="4594510" y="2001467"/>
            <a:ext cx="9079930" cy="803275"/>
          </a:xfrm>
          <a:prstGeom prst="rect">
            <a:avLst/>
          </a:prstGeom>
        </p:spPr>
        <p:txBody>
          <a:bodyPr anchor="t" rtlCol="false" tIns="0" lIns="0" bIns="0" rIns="0">
            <a:spAutoFit/>
          </a:bodyPr>
          <a:lstStyle/>
          <a:p>
            <a:pPr algn="ctr">
              <a:lnSpc>
                <a:spcPts val="5000"/>
              </a:lnSpc>
            </a:pPr>
            <a:r>
              <a:rPr lang="en-US" b="true" sz="5000">
                <a:solidFill>
                  <a:srgbClr val="000000"/>
                </a:solidFill>
                <a:latin typeface="Cooper Hewitt Bold"/>
                <a:ea typeface="Cooper Hewitt Bold"/>
                <a:cs typeface="Cooper Hewitt Bold"/>
                <a:sym typeface="Cooper Hewitt Bold"/>
              </a:rPr>
              <a:t>CONCLUSION</a:t>
            </a:r>
          </a:p>
        </p:txBody>
      </p:sp>
      <p:sp>
        <p:nvSpPr>
          <p:cNvPr name="TextBox 16" id="16"/>
          <p:cNvSpPr txBox="true"/>
          <p:nvPr/>
        </p:nvSpPr>
        <p:spPr>
          <a:xfrm rot="0">
            <a:off x="2793220" y="3581919"/>
            <a:ext cx="12682509" cy="2912745"/>
          </a:xfrm>
          <a:prstGeom prst="rect">
            <a:avLst/>
          </a:prstGeom>
        </p:spPr>
        <p:txBody>
          <a:bodyPr anchor="t" rtlCol="false" tIns="0" lIns="0" bIns="0" rIns="0">
            <a:spAutoFit/>
          </a:bodyPr>
          <a:lstStyle/>
          <a:p>
            <a:pPr algn="ctr">
              <a:lnSpc>
                <a:spcPts val="3779"/>
              </a:lnSpc>
            </a:pPr>
            <a:r>
              <a:rPr lang="en-US" sz="2699">
                <a:solidFill>
                  <a:srgbClr val="000000"/>
                </a:solidFill>
                <a:latin typeface="Cooper Hewitt"/>
                <a:ea typeface="Cooper Hewitt"/>
                <a:cs typeface="Cooper Hewitt"/>
                <a:sym typeface="Cooper Hewitt"/>
              </a:rPr>
              <a:t>Our project succesfully analyzed sector-wise and company-level performance across major economic phases (2000-2021) using Python for data cleaning, visualization, and insights. Sector-level analysis highlighted the resilience of Pharma and Consumer Goods during crises and the growth potential of Services, Metals, and Financial Services in recovery phases. These insights guide strategic investments across sectors and companies.</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FF4EA"/>
        </a:solidFill>
      </p:bgPr>
    </p:bg>
    <p:spTree>
      <p:nvGrpSpPr>
        <p:cNvPr id="1" name=""/>
        <p:cNvGrpSpPr/>
        <p:nvPr/>
      </p:nvGrpSpPr>
      <p:grpSpPr>
        <a:xfrm>
          <a:off x="0" y="0"/>
          <a:ext cx="0" cy="0"/>
          <a:chOff x="0" y="0"/>
          <a:chExt cx="0" cy="0"/>
        </a:xfrm>
      </p:grpSpPr>
      <p:grpSp>
        <p:nvGrpSpPr>
          <p:cNvPr name="Group 2" id="2"/>
          <p:cNvGrpSpPr/>
          <p:nvPr/>
        </p:nvGrpSpPr>
        <p:grpSpPr>
          <a:xfrm rot="0">
            <a:off x="3135393" y="4914729"/>
            <a:ext cx="3782707" cy="1165850"/>
            <a:chOff x="0" y="0"/>
            <a:chExt cx="996269" cy="307055"/>
          </a:xfrm>
        </p:grpSpPr>
        <p:sp>
          <p:nvSpPr>
            <p:cNvPr name="Freeform 3" id="3"/>
            <p:cNvSpPr/>
            <p:nvPr/>
          </p:nvSpPr>
          <p:spPr>
            <a:xfrm flipH="false" flipV="false" rot="0">
              <a:off x="0" y="0"/>
              <a:ext cx="996269" cy="307055"/>
            </a:xfrm>
            <a:custGeom>
              <a:avLst/>
              <a:gdLst/>
              <a:ahLst/>
              <a:cxnLst/>
              <a:rect r="r" b="b" t="t" l="l"/>
              <a:pathLst>
                <a:path h="307055" w="996269">
                  <a:moveTo>
                    <a:pt x="153528" y="0"/>
                  </a:moveTo>
                  <a:lnTo>
                    <a:pt x="842741" y="0"/>
                  </a:lnTo>
                  <a:cubicBezTo>
                    <a:pt x="883459" y="0"/>
                    <a:pt x="922509" y="16175"/>
                    <a:pt x="951301" y="44967"/>
                  </a:cubicBezTo>
                  <a:cubicBezTo>
                    <a:pt x="980093" y="73759"/>
                    <a:pt x="996269" y="112810"/>
                    <a:pt x="996269" y="153528"/>
                  </a:cubicBezTo>
                  <a:lnTo>
                    <a:pt x="996269" y="153528"/>
                  </a:lnTo>
                  <a:cubicBezTo>
                    <a:pt x="996269" y="238318"/>
                    <a:pt x="927532" y="307055"/>
                    <a:pt x="842741" y="307055"/>
                  </a:cubicBezTo>
                  <a:lnTo>
                    <a:pt x="153528" y="307055"/>
                  </a:lnTo>
                  <a:cubicBezTo>
                    <a:pt x="112810" y="307055"/>
                    <a:pt x="73759" y="290880"/>
                    <a:pt x="44967" y="262088"/>
                  </a:cubicBezTo>
                  <a:cubicBezTo>
                    <a:pt x="16175" y="233296"/>
                    <a:pt x="0" y="194246"/>
                    <a:pt x="0" y="153528"/>
                  </a:cubicBezTo>
                  <a:lnTo>
                    <a:pt x="0" y="153528"/>
                  </a:lnTo>
                  <a:cubicBezTo>
                    <a:pt x="0" y="112810"/>
                    <a:pt x="16175" y="73759"/>
                    <a:pt x="44967" y="44967"/>
                  </a:cubicBezTo>
                  <a:cubicBezTo>
                    <a:pt x="73759" y="16175"/>
                    <a:pt x="112810" y="0"/>
                    <a:pt x="153528" y="0"/>
                  </a:cubicBezTo>
                  <a:close/>
                </a:path>
              </a:pathLst>
            </a:custGeom>
            <a:solidFill>
              <a:srgbClr val="000000">
                <a:alpha val="0"/>
              </a:srgbClr>
            </a:solidFill>
            <a:ln w="38100" cap="rnd">
              <a:solidFill>
                <a:srgbClr val="000000"/>
              </a:solidFill>
              <a:prstDash val="solid"/>
              <a:round/>
            </a:ln>
          </p:spPr>
        </p:sp>
        <p:sp>
          <p:nvSpPr>
            <p:cNvPr name="TextBox 4" id="4"/>
            <p:cNvSpPr txBox="true"/>
            <p:nvPr/>
          </p:nvSpPr>
          <p:spPr>
            <a:xfrm>
              <a:off x="0" y="-76200"/>
              <a:ext cx="996269" cy="383255"/>
            </a:xfrm>
            <a:prstGeom prst="rect">
              <a:avLst/>
            </a:prstGeom>
          </p:spPr>
          <p:txBody>
            <a:bodyPr anchor="ctr" rtlCol="false" tIns="50800" lIns="50800" bIns="50800" rIns="50800"/>
            <a:lstStyle/>
            <a:p>
              <a:pPr algn="ctr">
                <a:lnSpc>
                  <a:spcPts val="2724"/>
                </a:lnSpc>
              </a:pPr>
            </a:p>
          </p:txBody>
        </p:sp>
      </p:grpSp>
      <p:sp>
        <p:nvSpPr>
          <p:cNvPr name="TextBox 5" id="5"/>
          <p:cNvSpPr txBox="true"/>
          <p:nvPr/>
        </p:nvSpPr>
        <p:spPr>
          <a:xfrm rot="0">
            <a:off x="2923717" y="2584280"/>
            <a:ext cx="12440566" cy="1616074"/>
          </a:xfrm>
          <a:prstGeom prst="rect">
            <a:avLst/>
          </a:prstGeom>
        </p:spPr>
        <p:txBody>
          <a:bodyPr anchor="t" rtlCol="false" tIns="0" lIns="0" bIns="0" rIns="0">
            <a:spAutoFit/>
          </a:bodyPr>
          <a:lstStyle/>
          <a:p>
            <a:pPr algn="ctr">
              <a:lnSpc>
                <a:spcPts val="9999"/>
              </a:lnSpc>
            </a:pPr>
            <a:r>
              <a:rPr lang="en-US" b="true" sz="9999">
                <a:solidFill>
                  <a:srgbClr val="000000"/>
                </a:solidFill>
                <a:latin typeface="Cooper Hewitt Bold"/>
                <a:ea typeface="Cooper Hewitt Bold"/>
                <a:cs typeface="Cooper Hewitt Bold"/>
                <a:sym typeface="Cooper Hewitt Bold"/>
              </a:rPr>
              <a:t>TABLE OF CONTENT</a:t>
            </a:r>
          </a:p>
        </p:txBody>
      </p:sp>
      <p:sp>
        <p:nvSpPr>
          <p:cNvPr name="TextBox 6" id="6"/>
          <p:cNvSpPr txBox="true"/>
          <p:nvPr/>
        </p:nvSpPr>
        <p:spPr>
          <a:xfrm rot="0">
            <a:off x="3589385" y="5202379"/>
            <a:ext cx="2874722" cy="523875"/>
          </a:xfrm>
          <a:prstGeom prst="rect">
            <a:avLst/>
          </a:prstGeom>
        </p:spPr>
        <p:txBody>
          <a:bodyPr anchor="t" rtlCol="false" tIns="0" lIns="0" bIns="0" rIns="0">
            <a:spAutoFit/>
          </a:bodyPr>
          <a:lstStyle/>
          <a:p>
            <a:pPr algn="ctr">
              <a:lnSpc>
                <a:spcPts val="4200"/>
              </a:lnSpc>
            </a:pPr>
            <a:r>
              <a:rPr lang="en-US" sz="3000">
                <a:solidFill>
                  <a:srgbClr val="000000"/>
                </a:solidFill>
                <a:latin typeface="Open Sauce"/>
                <a:ea typeface="Open Sauce"/>
                <a:cs typeface="Open Sauce"/>
                <a:sym typeface="Open Sauce"/>
              </a:rPr>
              <a:t> Overview</a:t>
            </a:r>
          </a:p>
        </p:txBody>
      </p:sp>
      <p:grpSp>
        <p:nvGrpSpPr>
          <p:cNvPr name="Group 7" id="7"/>
          <p:cNvGrpSpPr/>
          <p:nvPr/>
        </p:nvGrpSpPr>
        <p:grpSpPr>
          <a:xfrm rot="0">
            <a:off x="7252646" y="4914729"/>
            <a:ext cx="3782707" cy="1165850"/>
            <a:chOff x="0" y="0"/>
            <a:chExt cx="996269" cy="307055"/>
          </a:xfrm>
        </p:grpSpPr>
        <p:sp>
          <p:nvSpPr>
            <p:cNvPr name="Freeform 8" id="8"/>
            <p:cNvSpPr/>
            <p:nvPr/>
          </p:nvSpPr>
          <p:spPr>
            <a:xfrm flipH="false" flipV="false" rot="0">
              <a:off x="0" y="0"/>
              <a:ext cx="996269" cy="307055"/>
            </a:xfrm>
            <a:custGeom>
              <a:avLst/>
              <a:gdLst/>
              <a:ahLst/>
              <a:cxnLst/>
              <a:rect r="r" b="b" t="t" l="l"/>
              <a:pathLst>
                <a:path h="307055" w="996269">
                  <a:moveTo>
                    <a:pt x="153528" y="0"/>
                  </a:moveTo>
                  <a:lnTo>
                    <a:pt x="842741" y="0"/>
                  </a:lnTo>
                  <a:cubicBezTo>
                    <a:pt x="883459" y="0"/>
                    <a:pt x="922509" y="16175"/>
                    <a:pt x="951301" y="44967"/>
                  </a:cubicBezTo>
                  <a:cubicBezTo>
                    <a:pt x="980093" y="73759"/>
                    <a:pt x="996269" y="112810"/>
                    <a:pt x="996269" y="153528"/>
                  </a:cubicBezTo>
                  <a:lnTo>
                    <a:pt x="996269" y="153528"/>
                  </a:lnTo>
                  <a:cubicBezTo>
                    <a:pt x="996269" y="238318"/>
                    <a:pt x="927532" y="307055"/>
                    <a:pt x="842741" y="307055"/>
                  </a:cubicBezTo>
                  <a:lnTo>
                    <a:pt x="153528" y="307055"/>
                  </a:lnTo>
                  <a:cubicBezTo>
                    <a:pt x="112810" y="307055"/>
                    <a:pt x="73759" y="290880"/>
                    <a:pt x="44967" y="262088"/>
                  </a:cubicBezTo>
                  <a:cubicBezTo>
                    <a:pt x="16175" y="233296"/>
                    <a:pt x="0" y="194246"/>
                    <a:pt x="0" y="153528"/>
                  </a:cubicBezTo>
                  <a:lnTo>
                    <a:pt x="0" y="153528"/>
                  </a:lnTo>
                  <a:cubicBezTo>
                    <a:pt x="0" y="112810"/>
                    <a:pt x="16175" y="73759"/>
                    <a:pt x="44967" y="44967"/>
                  </a:cubicBezTo>
                  <a:cubicBezTo>
                    <a:pt x="73759" y="16175"/>
                    <a:pt x="112810" y="0"/>
                    <a:pt x="153528" y="0"/>
                  </a:cubicBezTo>
                  <a:close/>
                </a:path>
              </a:pathLst>
            </a:custGeom>
            <a:solidFill>
              <a:srgbClr val="000000">
                <a:alpha val="0"/>
              </a:srgbClr>
            </a:solidFill>
            <a:ln w="38100" cap="rnd">
              <a:solidFill>
                <a:srgbClr val="000000"/>
              </a:solidFill>
              <a:prstDash val="solid"/>
              <a:round/>
            </a:ln>
          </p:spPr>
        </p:sp>
        <p:sp>
          <p:nvSpPr>
            <p:cNvPr name="TextBox 9" id="9"/>
            <p:cNvSpPr txBox="true"/>
            <p:nvPr/>
          </p:nvSpPr>
          <p:spPr>
            <a:xfrm>
              <a:off x="0" y="-76200"/>
              <a:ext cx="996269" cy="383255"/>
            </a:xfrm>
            <a:prstGeom prst="rect">
              <a:avLst/>
            </a:prstGeom>
          </p:spPr>
          <p:txBody>
            <a:bodyPr anchor="ctr" rtlCol="false" tIns="50800" lIns="50800" bIns="50800" rIns="50800"/>
            <a:lstStyle/>
            <a:p>
              <a:pPr algn="ctr">
                <a:lnSpc>
                  <a:spcPts val="2724"/>
                </a:lnSpc>
              </a:pPr>
            </a:p>
          </p:txBody>
        </p:sp>
      </p:grpSp>
      <p:sp>
        <p:nvSpPr>
          <p:cNvPr name="TextBox 10" id="10"/>
          <p:cNvSpPr txBox="true"/>
          <p:nvPr/>
        </p:nvSpPr>
        <p:spPr>
          <a:xfrm rot="0">
            <a:off x="7706639" y="5202379"/>
            <a:ext cx="2874722" cy="523875"/>
          </a:xfrm>
          <a:prstGeom prst="rect">
            <a:avLst/>
          </a:prstGeom>
        </p:spPr>
        <p:txBody>
          <a:bodyPr anchor="t" rtlCol="false" tIns="0" lIns="0" bIns="0" rIns="0">
            <a:spAutoFit/>
          </a:bodyPr>
          <a:lstStyle/>
          <a:p>
            <a:pPr algn="ctr">
              <a:lnSpc>
                <a:spcPts val="4200"/>
              </a:lnSpc>
            </a:pPr>
            <a:r>
              <a:rPr lang="en-US" sz="3000">
                <a:solidFill>
                  <a:srgbClr val="000000"/>
                </a:solidFill>
                <a:latin typeface="Open Sauce"/>
                <a:ea typeface="Open Sauce"/>
                <a:cs typeface="Open Sauce"/>
                <a:sym typeface="Open Sauce"/>
              </a:rPr>
              <a:t> Data Cleaning</a:t>
            </a:r>
          </a:p>
        </p:txBody>
      </p:sp>
      <p:grpSp>
        <p:nvGrpSpPr>
          <p:cNvPr name="Group 11" id="11"/>
          <p:cNvGrpSpPr/>
          <p:nvPr/>
        </p:nvGrpSpPr>
        <p:grpSpPr>
          <a:xfrm rot="0">
            <a:off x="11368729" y="4914729"/>
            <a:ext cx="3782707" cy="1165850"/>
            <a:chOff x="0" y="0"/>
            <a:chExt cx="996269" cy="307055"/>
          </a:xfrm>
        </p:grpSpPr>
        <p:sp>
          <p:nvSpPr>
            <p:cNvPr name="Freeform 12" id="12"/>
            <p:cNvSpPr/>
            <p:nvPr/>
          </p:nvSpPr>
          <p:spPr>
            <a:xfrm flipH="false" flipV="false" rot="0">
              <a:off x="0" y="0"/>
              <a:ext cx="996269" cy="307055"/>
            </a:xfrm>
            <a:custGeom>
              <a:avLst/>
              <a:gdLst/>
              <a:ahLst/>
              <a:cxnLst/>
              <a:rect r="r" b="b" t="t" l="l"/>
              <a:pathLst>
                <a:path h="307055" w="996269">
                  <a:moveTo>
                    <a:pt x="153528" y="0"/>
                  </a:moveTo>
                  <a:lnTo>
                    <a:pt x="842741" y="0"/>
                  </a:lnTo>
                  <a:cubicBezTo>
                    <a:pt x="883459" y="0"/>
                    <a:pt x="922509" y="16175"/>
                    <a:pt x="951301" y="44967"/>
                  </a:cubicBezTo>
                  <a:cubicBezTo>
                    <a:pt x="980093" y="73759"/>
                    <a:pt x="996269" y="112810"/>
                    <a:pt x="996269" y="153528"/>
                  </a:cubicBezTo>
                  <a:lnTo>
                    <a:pt x="996269" y="153528"/>
                  </a:lnTo>
                  <a:cubicBezTo>
                    <a:pt x="996269" y="238318"/>
                    <a:pt x="927532" y="307055"/>
                    <a:pt x="842741" y="307055"/>
                  </a:cubicBezTo>
                  <a:lnTo>
                    <a:pt x="153528" y="307055"/>
                  </a:lnTo>
                  <a:cubicBezTo>
                    <a:pt x="112810" y="307055"/>
                    <a:pt x="73759" y="290880"/>
                    <a:pt x="44967" y="262088"/>
                  </a:cubicBezTo>
                  <a:cubicBezTo>
                    <a:pt x="16175" y="233296"/>
                    <a:pt x="0" y="194246"/>
                    <a:pt x="0" y="153528"/>
                  </a:cubicBezTo>
                  <a:lnTo>
                    <a:pt x="0" y="153528"/>
                  </a:lnTo>
                  <a:cubicBezTo>
                    <a:pt x="0" y="112810"/>
                    <a:pt x="16175" y="73759"/>
                    <a:pt x="44967" y="44967"/>
                  </a:cubicBezTo>
                  <a:cubicBezTo>
                    <a:pt x="73759" y="16175"/>
                    <a:pt x="112810" y="0"/>
                    <a:pt x="153528" y="0"/>
                  </a:cubicBezTo>
                  <a:close/>
                </a:path>
              </a:pathLst>
            </a:custGeom>
            <a:solidFill>
              <a:srgbClr val="000000">
                <a:alpha val="0"/>
              </a:srgbClr>
            </a:solidFill>
            <a:ln w="38100" cap="rnd">
              <a:solidFill>
                <a:srgbClr val="000000"/>
              </a:solidFill>
              <a:prstDash val="solid"/>
              <a:round/>
            </a:ln>
          </p:spPr>
        </p:sp>
        <p:sp>
          <p:nvSpPr>
            <p:cNvPr name="TextBox 13" id="13"/>
            <p:cNvSpPr txBox="true"/>
            <p:nvPr/>
          </p:nvSpPr>
          <p:spPr>
            <a:xfrm>
              <a:off x="0" y="-76200"/>
              <a:ext cx="996269" cy="383255"/>
            </a:xfrm>
            <a:prstGeom prst="rect">
              <a:avLst/>
            </a:prstGeom>
          </p:spPr>
          <p:txBody>
            <a:bodyPr anchor="ctr" rtlCol="false" tIns="50800" lIns="50800" bIns="50800" rIns="50800"/>
            <a:lstStyle/>
            <a:p>
              <a:pPr algn="ctr">
                <a:lnSpc>
                  <a:spcPts val="2724"/>
                </a:lnSpc>
              </a:pPr>
            </a:p>
          </p:txBody>
        </p:sp>
      </p:grpSp>
      <p:sp>
        <p:nvSpPr>
          <p:cNvPr name="TextBox 14" id="14"/>
          <p:cNvSpPr txBox="true"/>
          <p:nvPr/>
        </p:nvSpPr>
        <p:spPr>
          <a:xfrm rot="0">
            <a:off x="11825929" y="4935679"/>
            <a:ext cx="2874722" cy="1039495"/>
          </a:xfrm>
          <a:prstGeom prst="rect">
            <a:avLst/>
          </a:prstGeom>
        </p:spPr>
        <p:txBody>
          <a:bodyPr anchor="t" rtlCol="false" tIns="0" lIns="0" bIns="0" rIns="0">
            <a:spAutoFit/>
          </a:bodyPr>
          <a:lstStyle/>
          <a:p>
            <a:pPr algn="ctr">
              <a:lnSpc>
                <a:spcPts val="4200"/>
              </a:lnSpc>
            </a:pPr>
            <a:r>
              <a:rPr lang="en-US" sz="3000">
                <a:solidFill>
                  <a:srgbClr val="000000"/>
                </a:solidFill>
                <a:latin typeface="Open Sauce"/>
                <a:ea typeface="Open Sauce"/>
                <a:cs typeface="Open Sauce"/>
                <a:sym typeface="Open Sauce"/>
              </a:rPr>
              <a:t>Data Analysis :</a:t>
            </a:r>
          </a:p>
          <a:p>
            <a:pPr algn="ctr">
              <a:lnSpc>
                <a:spcPts val="4060"/>
              </a:lnSpc>
            </a:pPr>
            <a:r>
              <a:rPr lang="en-US" sz="2900">
                <a:solidFill>
                  <a:srgbClr val="000000"/>
                </a:solidFill>
                <a:latin typeface="Open Sauce"/>
                <a:ea typeface="Open Sauce"/>
                <a:cs typeface="Open Sauce"/>
                <a:sym typeface="Open Sauce"/>
              </a:rPr>
              <a:t>Company-Level</a:t>
            </a:r>
          </a:p>
        </p:txBody>
      </p:sp>
      <p:grpSp>
        <p:nvGrpSpPr>
          <p:cNvPr name="Group 15" id="15"/>
          <p:cNvGrpSpPr/>
          <p:nvPr/>
        </p:nvGrpSpPr>
        <p:grpSpPr>
          <a:xfrm rot="0">
            <a:off x="5194019" y="6441620"/>
            <a:ext cx="3782707" cy="1165850"/>
            <a:chOff x="0" y="0"/>
            <a:chExt cx="996269" cy="307055"/>
          </a:xfrm>
        </p:grpSpPr>
        <p:sp>
          <p:nvSpPr>
            <p:cNvPr name="Freeform 16" id="16"/>
            <p:cNvSpPr/>
            <p:nvPr/>
          </p:nvSpPr>
          <p:spPr>
            <a:xfrm flipH="false" flipV="false" rot="0">
              <a:off x="0" y="0"/>
              <a:ext cx="996269" cy="307055"/>
            </a:xfrm>
            <a:custGeom>
              <a:avLst/>
              <a:gdLst/>
              <a:ahLst/>
              <a:cxnLst/>
              <a:rect r="r" b="b" t="t" l="l"/>
              <a:pathLst>
                <a:path h="307055" w="996269">
                  <a:moveTo>
                    <a:pt x="153528" y="0"/>
                  </a:moveTo>
                  <a:lnTo>
                    <a:pt x="842741" y="0"/>
                  </a:lnTo>
                  <a:cubicBezTo>
                    <a:pt x="883459" y="0"/>
                    <a:pt x="922509" y="16175"/>
                    <a:pt x="951301" y="44967"/>
                  </a:cubicBezTo>
                  <a:cubicBezTo>
                    <a:pt x="980093" y="73759"/>
                    <a:pt x="996269" y="112810"/>
                    <a:pt x="996269" y="153528"/>
                  </a:cubicBezTo>
                  <a:lnTo>
                    <a:pt x="996269" y="153528"/>
                  </a:lnTo>
                  <a:cubicBezTo>
                    <a:pt x="996269" y="238318"/>
                    <a:pt x="927532" y="307055"/>
                    <a:pt x="842741" y="307055"/>
                  </a:cubicBezTo>
                  <a:lnTo>
                    <a:pt x="153528" y="307055"/>
                  </a:lnTo>
                  <a:cubicBezTo>
                    <a:pt x="112810" y="307055"/>
                    <a:pt x="73759" y="290880"/>
                    <a:pt x="44967" y="262088"/>
                  </a:cubicBezTo>
                  <a:cubicBezTo>
                    <a:pt x="16175" y="233296"/>
                    <a:pt x="0" y="194246"/>
                    <a:pt x="0" y="153528"/>
                  </a:cubicBezTo>
                  <a:lnTo>
                    <a:pt x="0" y="153528"/>
                  </a:lnTo>
                  <a:cubicBezTo>
                    <a:pt x="0" y="112810"/>
                    <a:pt x="16175" y="73759"/>
                    <a:pt x="44967" y="44967"/>
                  </a:cubicBezTo>
                  <a:cubicBezTo>
                    <a:pt x="73759" y="16175"/>
                    <a:pt x="112810" y="0"/>
                    <a:pt x="153528" y="0"/>
                  </a:cubicBezTo>
                  <a:close/>
                </a:path>
              </a:pathLst>
            </a:custGeom>
            <a:solidFill>
              <a:srgbClr val="000000">
                <a:alpha val="0"/>
              </a:srgbClr>
            </a:solidFill>
            <a:ln w="38100" cap="rnd">
              <a:solidFill>
                <a:srgbClr val="000000"/>
              </a:solidFill>
              <a:prstDash val="solid"/>
              <a:round/>
            </a:ln>
          </p:spPr>
        </p:sp>
        <p:sp>
          <p:nvSpPr>
            <p:cNvPr name="TextBox 17" id="17"/>
            <p:cNvSpPr txBox="true"/>
            <p:nvPr/>
          </p:nvSpPr>
          <p:spPr>
            <a:xfrm>
              <a:off x="0" y="-76200"/>
              <a:ext cx="996269" cy="383255"/>
            </a:xfrm>
            <a:prstGeom prst="rect">
              <a:avLst/>
            </a:prstGeom>
          </p:spPr>
          <p:txBody>
            <a:bodyPr anchor="ctr" rtlCol="false" tIns="50800" lIns="50800" bIns="50800" rIns="50800"/>
            <a:lstStyle/>
            <a:p>
              <a:pPr algn="ctr">
                <a:lnSpc>
                  <a:spcPts val="2724"/>
                </a:lnSpc>
              </a:pPr>
            </a:p>
          </p:txBody>
        </p:sp>
      </p:grpSp>
      <p:sp>
        <p:nvSpPr>
          <p:cNvPr name="TextBox 18" id="18"/>
          <p:cNvSpPr txBox="true"/>
          <p:nvPr/>
        </p:nvSpPr>
        <p:spPr>
          <a:xfrm rot="0">
            <a:off x="5648012" y="6462570"/>
            <a:ext cx="2874722" cy="1057275"/>
          </a:xfrm>
          <a:prstGeom prst="rect">
            <a:avLst/>
          </a:prstGeom>
        </p:spPr>
        <p:txBody>
          <a:bodyPr anchor="t" rtlCol="false" tIns="0" lIns="0" bIns="0" rIns="0">
            <a:spAutoFit/>
          </a:bodyPr>
          <a:lstStyle/>
          <a:p>
            <a:pPr algn="ctr">
              <a:lnSpc>
                <a:spcPts val="4200"/>
              </a:lnSpc>
            </a:pPr>
            <a:r>
              <a:rPr lang="en-US" sz="3000">
                <a:solidFill>
                  <a:srgbClr val="000000"/>
                </a:solidFill>
                <a:latin typeface="Open Sauce"/>
                <a:ea typeface="Open Sauce"/>
                <a:cs typeface="Open Sauce"/>
                <a:sym typeface="Open Sauce"/>
              </a:rPr>
              <a:t>Data Analysis:</a:t>
            </a:r>
          </a:p>
          <a:p>
            <a:pPr algn="ctr">
              <a:lnSpc>
                <a:spcPts val="4200"/>
              </a:lnSpc>
            </a:pPr>
            <a:r>
              <a:rPr lang="en-US" sz="3000">
                <a:solidFill>
                  <a:srgbClr val="000000"/>
                </a:solidFill>
                <a:latin typeface="Open Sauce"/>
                <a:ea typeface="Open Sauce"/>
                <a:cs typeface="Open Sauce"/>
                <a:sym typeface="Open Sauce"/>
              </a:rPr>
              <a:t>Sector-Level</a:t>
            </a:r>
          </a:p>
        </p:txBody>
      </p:sp>
      <p:grpSp>
        <p:nvGrpSpPr>
          <p:cNvPr name="Group 19" id="19"/>
          <p:cNvGrpSpPr/>
          <p:nvPr/>
        </p:nvGrpSpPr>
        <p:grpSpPr>
          <a:xfrm rot="0">
            <a:off x="9311273" y="6441620"/>
            <a:ext cx="3782707" cy="1165850"/>
            <a:chOff x="0" y="0"/>
            <a:chExt cx="996269" cy="307055"/>
          </a:xfrm>
        </p:grpSpPr>
        <p:sp>
          <p:nvSpPr>
            <p:cNvPr name="Freeform 20" id="20"/>
            <p:cNvSpPr/>
            <p:nvPr/>
          </p:nvSpPr>
          <p:spPr>
            <a:xfrm flipH="false" flipV="false" rot="0">
              <a:off x="0" y="0"/>
              <a:ext cx="996269" cy="307055"/>
            </a:xfrm>
            <a:custGeom>
              <a:avLst/>
              <a:gdLst/>
              <a:ahLst/>
              <a:cxnLst/>
              <a:rect r="r" b="b" t="t" l="l"/>
              <a:pathLst>
                <a:path h="307055" w="996269">
                  <a:moveTo>
                    <a:pt x="153528" y="0"/>
                  </a:moveTo>
                  <a:lnTo>
                    <a:pt x="842741" y="0"/>
                  </a:lnTo>
                  <a:cubicBezTo>
                    <a:pt x="883459" y="0"/>
                    <a:pt x="922509" y="16175"/>
                    <a:pt x="951301" y="44967"/>
                  </a:cubicBezTo>
                  <a:cubicBezTo>
                    <a:pt x="980093" y="73759"/>
                    <a:pt x="996269" y="112810"/>
                    <a:pt x="996269" y="153528"/>
                  </a:cubicBezTo>
                  <a:lnTo>
                    <a:pt x="996269" y="153528"/>
                  </a:lnTo>
                  <a:cubicBezTo>
                    <a:pt x="996269" y="238318"/>
                    <a:pt x="927532" y="307055"/>
                    <a:pt x="842741" y="307055"/>
                  </a:cubicBezTo>
                  <a:lnTo>
                    <a:pt x="153528" y="307055"/>
                  </a:lnTo>
                  <a:cubicBezTo>
                    <a:pt x="112810" y="307055"/>
                    <a:pt x="73759" y="290880"/>
                    <a:pt x="44967" y="262088"/>
                  </a:cubicBezTo>
                  <a:cubicBezTo>
                    <a:pt x="16175" y="233296"/>
                    <a:pt x="0" y="194246"/>
                    <a:pt x="0" y="153528"/>
                  </a:cubicBezTo>
                  <a:lnTo>
                    <a:pt x="0" y="153528"/>
                  </a:lnTo>
                  <a:cubicBezTo>
                    <a:pt x="0" y="112810"/>
                    <a:pt x="16175" y="73759"/>
                    <a:pt x="44967" y="44967"/>
                  </a:cubicBezTo>
                  <a:cubicBezTo>
                    <a:pt x="73759" y="16175"/>
                    <a:pt x="112810" y="0"/>
                    <a:pt x="153528" y="0"/>
                  </a:cubicBezTo>
                  <a:close/>
                </a:path>
              </a:pathLst>
            </a:custGeom>
            <a:solidFill>
              <a:srgbClr val="000000">
                <a:alpha val="0"/>
              </a:srgbClr>
            </a:solidFill>
            <a:ln w="38100" cap="rnd">
              <a:solidFill>
                <a:srgbClr val="000000"/>
              </a:solidFill>
              <a:prstDash val="solid"/>
              <a:round/>
            </a:ln>
          </p:spPr>
        </p:sp>
        <p:sp>
          <p:nvSpPr>
            <p:cNvPr name="TextBox 21" id="21"/>
            <p:cNvSpPr txBox="true"/>
            <p:nvPr/>
          </p:nvSpPr>
          <p:spPr>
            <a:xfrm>
              <a:off x="0" y="-76200"/>
              <a:ext cx="996269" cy="383255"/>
            </a:xfrm>
            <a:prstGeom prst="rect">
              <a:avLst/>
            </a:prstGeom>
          </p:spPr>
          <p:txBody>
            <a:bodyPr anchor="ctr" rtlCol="false" tIns="50800" lIns="50800" bIns="50800" rIns="50800"/>
            <a:lstStyle/>
            <a:p>
              <a:pPr algn="ctr">
                <a:lnSpc>
                  <a:spcPts val="2724"/>
                </a:lnSpc>
              </a:pPr>
            </a:p>
          </p:txBody>
        </p:sp>
      </p:grpSp>
      <p:sp>
        <p:nvSpPr>
          <p:cNvPr name="TextBox 22" id="22"/>
          <p:cNvSpPr txBox="true"/>
          <p:nvPr/>
        </p:nvSpPr>
        <p:spPr>
          <a:xfrm rot="0">
            <a:off x="9765266" y="6729270"/>
            <a:ext cx="2874722" cy="523875"/>
          </a:xfrm>
          <a:prstGeom prst="rect">
            <a:avLst/>
          </a:prstGeom>
        </p:spPr>
        <p:txBody>
          <a:bodyPr anchor="t" rtlCol="false" tIns="0" lIns="0" bIns="0" rIns="0">
            <a:spAutoFit/>
          </a:bodyPr>
          <a:lstStyle/>
          <a:p>
            <a:pPr algn="ctr">
              <a:lnSpc>
                <a:spcPts val="4200"/>
              </a:lnSpc>
            </a:pPr>
            <a:r>
              <a:rPr lang="en-US" sz="3000">
                <a:solidFill>
                  <a:srgbClr val="000000"/>
                </a:solidFill>
                <a:latin typeface="Open Sauce"/>
                <a:ea typeface="Open Sauce"/>
                <a:cs typeface="Open Sauce"/>
                <a:sym typeface="Open Sauce"/>
              </a:rPr>
              <a:t>Conclusion</a:t>
            </a:r>
          </a:p>
        </p:txBody>
      </p:sp>
      <p:grpSp>
        <p:nvGrpSpPr>
          <p:cNvPr name="Group 23" id="23"/>
          <p:cNvGrpSpPr/>
          <p:nvPr/>
        </p:nvGrpSpPr>
        <p:grpSpPr>
          <a:xfrm rot="0">
            <a:off x="0" y="0"/>
            <a:ext cx="782539" cy="10287000"/>
            <a:chOff x="0" y="0"/>
            <a:chExt cx="206101" cy="2709333"/>
          </a:xfrm>
        </p:grpSpPr>
        <p:sp>
          <p:nvSpPr>
            <p:cNvPr name="Freeform 24" id="24"/>
            <p:cNvSpPr/>
            <p:nvPr/>
          </p:nvSpPr>
          <p:spPr>
            <a:xfrm flipH="false" flipV="false" rot="0">
              <a:off x="0" y="0"/>
              <a:ext cx="206101" cy="2709333"/>
            </a:xfrm>
            <a:custGeom>
              <a:avLst/>
              <a:gdLst/>
              <a:ahLst/>
              <a:cxnLst/>
              <a:rect r="r" b="b" t="t" l="l"/>
              <a:pathLst>
                <a:path h="2709333" w="206101">
                  <a:moveTo>
                    <a:pt x="0" y="0"/>
                  </a:moveTo>
                  <a:lnTo>
                    <a:pt x="206101" y="0"/>
                  </a:lnTo>
                  <a:lnTo>
                    <a:pt x="206101" y="2709333"/>
                  </a:lnTo>
                  <a:lnTo>
                    <a:pt x="0" y="2709333"/>
                  </a:lnTo>
                  <a:close/>
                </a:path>
              </a:pathLst>
            </a:custGeom>
            <a:solidFill>
              <a:srgbClr val="000000"/>
            </a:solidFill>
          </p:spPr>
        </p:sp>
        <p:sp>
          <p:nvSpPr>
            <p:cNvPr name="TextBox 25" id="25"/>
            <p:cNvSpPr txBox="true"/>
            <p:nvPr/>
          </p:nvSpPr>
          <p:spPr>
            <a:xfrm>
              <a:off x="0" y="-76200"/>
              <a:ext cx="206101" cy="2785533"/>
            </a:xfrm>
            <a:prstGeom prst="rect">
              <a:avLst/>
            </a:prstGeom>
          </p:spPr>
          <p:txBody>
            <a:bodyPr anchor="ctr" rtlCol="false" tIns="50800" lIns="50800" bIns="50800" rIns="50800"/>
            <a:lstStyle/>
            <a:p>
              <a:pPr algn="ctr">
                <a:lnSpc>
                  <a:spcPts val="2724"/>
                </a:lnSpc>
              </a:pPr>
            </a:p>
          </p:txBody>
        </p:sp>
      </p:grpSp>
      <p:grpSp>
        <p:nvGrpSpPr>
          <p:cNvPr name="Group 26" id="26"/>
          <p:cNvGrpSpPr/>
          <p:nvPr/>
        </p:nvGrpSpPr>
        <p:grpSpPr>
          <a:xfrm rot="0">
            <a:off x="17514986" y="0"/>
            <a:ext cx="782539" cy="10287000"/>
            <a:chOff x="0" y="0"/>
            <a:chExt cx="206101" cy="2709333"/>
          </a:xfrm>
        </p:grpSpPr>
        <p:sp>
          <p:nvSpPr>
            <p:cNvPr name="Freeform 27" id="27"/>
            <p:cNvSpPr/>
            <p:nvPr/>
          </p:nvSpPr>
          <p:spPr>
            <a:xfrm flipH="false" flipV="false" rot="0">
              <a:off x="0" y="0"/>
              <a:ext cx="206101" cy="2709333"/>
            </a:xfrm>
            <a:custGeom>
              <a:avLst/>
              <a:gdLst/>
              <a:ahLst/>
              <a:cxnLst/>
              <a:rect r="r" b="b" t="t" l="l"/>
              <a:pathLst>
                <a:path h="2709333" w="206101">
                  <a:moveTo>
                    <a:pt x="0" y="0"/>
                  </a:moveTo>
                  <a:lnTo>
                    <a:pt x="206101" y="0"/>
                  </a:lnTo>
                  <a:lnTo>
                    <a:pt x="206101" y="2709333"/>
                  </a:lnTo>
                  <a:lnTo>
                    <a:pt x="0" y="2709333"/>
                  </a:lnTo>
                  <a:close/>
                </a:path>
              </a:pathLst>
            </a:custGeom>
            <a:solidFill>
              <a:srgbClr val="000000"/>
            </a:solidFill>
          </p:spPr>
        </p:sp>
        <p:sp>
          <p:nvSpPr>
            <p:cNvPr name="TextBox 28" id="28"/>
            <p:cNvSpPr txBox="true"/>
            <p:nvPr/>
          </p:nvSpPr>
          <p:spPr>
            <a:xfrm>
              <a:off x="0" y="-76200"/>
              <a:ext cx="206101" cy="2785533"/>
            </a:xfrm>
            <a:prstGeom prst="rect">
              <a:avLst/>
            </a:prstGeom>
          </p:spPr>
          <p:txBody>
            <a:bodyPr anchor="ctr" rtlCol="false" tIns="50800" lIns="50800" bIns="50800" rIns="50800"/>
            <a:lstStyle/>
            <a:p>
              <a:pPr algn="ctr">
                <a:lnSpc>
                  <a:spcPts val="2724"/>
                </a:lnSpc>
              </a:pPr>
            </a:p>
          </p:txBody>
        </p:sp>
      </p:grpSp>
      <p:grpSp>
        <p:nvGrpSpPr>
          <p:cNvPr name="Group 29" id="29"/>
          <p:cNvGrpSpPr/>
          <p:nvPr/>
        </p:nvGrpSpPr>
        <p:grpSpPr>
          <a:xfrm rot="-5400000">
            <a:off x="8752731" y="-8752731"/>
            <a:ext cx="782539" cy="18288000"/>
            <a:chOff x="0" y="0"/>
            <a:chExt cx="206101" cy="4816593"/>
          </a:xfrm>
        </p:grpSpPr>
        <p:sp>
          <p:nvSpPr>
            <p:cNvPr name="Freeform 30" id="30"/>
            <p:cNvSpPr/>
            <p:nvPr/>
          </p:nvSpPr>
          <p:spPr>
            <a:xfrm flipH="false" flipV="false" rot="0">
              <a:off x="0" y="0"/>
              <a:ext cx="206101" cy="4816592"/>
            </a:xfrm>
            <a:custGeom>
              <a:avLst/>
              <a:gdLst/>
              <a:ahLst/>
              <a:cxnLst/>
              <a:rect r="r" b="b" t="t" l="l"/>
              <a:pathLst>
                <a:path h="4816592" w="206101">
                  <a:moveTo>
                    <a:pt x="0" y="0"/>
                  </a:moveTo>
                  <a:lnTo>
                    <a:pt x="206101" y="0"/>
                  </a:lnTo>
                  <a:lnTo>
                    <a:pt x="206101" y="4816592"/>
                  </a:lnTo>
                  <a:lnTo>
                    <a:pt x="0" y="4816592"/>
                  </a:lnTo>
                  <a:close/>
                </a:path>
              </a:pathLst>
            </a:custGeom>
            <a:solidFill>
              <a:srgbClr val="000000"/>
            </a:solidFill>
          </p:spPr>
        </p:sp>
        <p:sp>
          <p:nvSpPr>
            <p:cNvPr name="TextBox 31" id="31"/>
            <p:cNvSpPr txBox="true"/>
            <p:nvPr/>
          </p:nvSpPr>
          <p:spPr>
            <a:xfrm>
              <a:off x="0" y="-76200"/>
              <a:ext cx="206101" cy="4892793"/>
            </a:xfrm>
            <a:prstGeom prst="rect">
              <a:avLst/>
            </a:prstGeom>
          </p:spPr>
          <p:txBody>
            <a:bodyPr anchor="ctr" rtlCol="false" tIns="50800" lIns="50800" bIns="50800" rIns="50800"/>
            <a:lstStyle/>
            <a:p>
              <a:pPr algn="ctr">
                <a:lnSpc>
                  <a:spcPts val="2724"/>
                </a:lnSpc>
              </a:pPr>
            </a:p>
          </p:txBody>
        </p:sp>
      </p:grpSp>
      <p:grpSp>
        <p:nvGrpSpPr>
          <p:cNvPr name="Group 32" id="32"/>
          <p:cNvGrpSpPr/>
          <p:nvPr/>
        </p:nvGrpSpPr>
        <p:grpSpPr>
          <a:xfrm rot="-5400000">
            <a:off x="8752731" y="751731"/>
            <a:ext cx="782539" cy="18288000"/>
            <a:chOff x="0" y="0"/>
            <a:chExt cx="206101" cy="4816593"/>
          </a:xfrm>
        </p:grpSpPr>
        <p:sp>
          <p:nvSpPr>
            <p:cNvPr name="Freeform 33" id="33"/>
            <p:cNvSpPr/>
            <p:nvPr/>
          </p:nvSpPr>
          <p:spPr>
            <a:xfrm flipH="false" flipV="false" rot="0">
              <a:off x="0" y="0"/>
              <a:ext cx="206101" cy="4816592"/>
            </a:xfrm>
            <a:custGeom>
              <a:avLst/>
              <a:gdLst/>
              <a:ahLst/>
              <a:cxnLst/>
              <a:rect r="r" b="b" t="t" l="l"/>
              <a:pathLst>
                <a:path h="4816592" w="206101">
                  <a:moveTo>
                    <a:pt x="0" y="0"/>
                  </a:moveTo>
                  <a:lnTo>
                    <a:pt x="206101" y="0"/>
                  </a:lnTo>
                  <a:lnTo>
                    <a:pt x="206101" y="4816592"/>
                  </a:lnTo>
                  <a:lnTo>
                    <a:pt x="0" y="4816592"/>
                  </a:lnTo>
                  <a:close/>
                </a:path>
              </a:pathLst>
            </a:custGeom>
            <a:solidFill>
              <a:srgbClr val="000000"/>
            </a:solidFill>
          </p:spPr>
        </p:sp>
        <p:sp>
          <p:nvSpPr>
            <p:cNvPr name="TextBox 34" id="34"/>
            <p:cNvSpPr txBox="true"/>
            <p:nvPr/>
          </p:nvSpPr>
          <p:spPr>
            <a:xfrm>
              <a:off x="0" y="-76200"/>
              <a:ext cx="206101" cy="4892793"/>
            </a:xfrm>
            <a:prstGeom prst="rect">
              <a:avLst/>
            </a:prstGeom>
          </p:spPr>
          <p:txBody>
            <a:bodyPr anchor="ctr" rtlCol="false" tIns="50800" lIns="50800" bIns="50800" rIns="50800"/>
            <a:lstStyle/>
            <a:p>
              <a:pPr algn="ctr">
                <a:lnSpc>
                  <a:spcPts val="2724"/>
                </a:lnSpc>
              </a:pPr>
            </a:p>
          </p:txBody>
        </p:sp>
      </p:grpSp>
      <p:grpSp>
        <p:nvGrpSpPr>
          <p:cNvPr name="Group 35" id="35"/>
          <p:cNvGrpSpPr/>
          <p:nvPr/>
        </p:nvGrpSpPr>
        <p:grpSpPr>
          <a:xfrm rot="-5400000">
            <a:off x="8752731" y="-8752731"/>
            <a:ext cx="782539" cy="18288000"/>
            <a:chOff x="0" y="0"/>
            <a:chExt cx="206101" cy="4816593"/>
          </a:xfrm>
        </p:grpSpPr>
        <p:sp>
          <p:nvSpPr>
            <p:cNvPr name="Freeform 36" id="36"/>
            <p:cNvSpPr/>
            <p:nvPr/>
          </p:nvSpPr>
          <p:spPr>
            <a:xfrm flipH="false" flipV="false" rot="0">
              <a:off x="0" y="0"/>
              <a:ext cx="206101" cy="4816592"/>
            </a:xfrm>
            <a:custGeom>
              <a:avLst/>
              <a:gdLst/>
              <a:ahLst/>
              <a:cxnLst/>
              <a:rect r="r" b="b" t="t" l="l"/>
              <a:pathLst>
                <a:path h="4816592" w="206101">
                  <a:moveTo>
                    <a:pt x="0" y="0"/>
                  </a:moveTo>
                  <a:lnTo>
                    <a:pt x="206101" y="0"/>
                  </a:lnTo>
                  <a:lnTo>
                    <a:pt x="206101" y="4816592"/>
                  </a:lnTo>
                  <a:lnTo>
                    <a:pt x="0" y="4816592"/>
                  </a:lnTo>
                  <a:close/>
                </a:path>
              </a:pathLst>
            </a:custGeom>
            <a:solidFill>
              <a:srgbClr val="000000"/>
            </a:solidFill>
          </p:spPr>
        </p:sp>
        <p:sp>
          <p:nvSpPr>
            <p:cNvPr name="TextBox 37" id="37"/>
            <p:cNvSpPr txBox="true"/>
            <p:nvPr/>
          </p:nvSpPr>
          <p:spPr>
            <a:xfrm>
              <a:off x="0" y="-76200"/>
              <a:ext cx="206101" cy="4892793"/>
            </a:xfrm>
            <a:prstGeom prst="rect">
              <a:avLst/>
            </a:prstGeom>
          </p:spPr>
          <p:txBody>
            <a:bodyPr anchor="ctr" rtlCol="false" tIns="50800" lIns="50800" bIns="50800" rIns="50800"/>
            <a:lstStyle/>
            <a:p>
              <a:pPr algn="ctr">
                <a:lnSpc>
                  <a:spcPts val="2724"/>
                </a:lnSpc>
              </a:pPr>
            </a:p>
          </p:txBody>
        </p:sp>
      </p:gr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782539" cy="10287000"/>
            <a:chOff x="0" y="0"/>
            <a:chExt cx="206101" cy="2709333"/>
          </a:xfrm>
        </p:grpSpPr>
        <p:sp>
          <p:nvSpPr>
            <p:cNvPr name="Freeform 3" id="3"/>
            <p:cNvSpPr/>
            <p:nvPr/>
          </p:nvSpPr>
          <p:spPr>
            <a:xfrm flipH="false" flipV="false" rot="0">
              <a:off x="0" y="0"/>
              <a:ext cx="206101" cy="2709333"/>
            </a:xfrm>
            <a:custGeom>
              <a:avLst/>
              <a:gdLst/>
              <a:ahLst/>
              <a:cxnLst/>
              <a:rect r="r" b="b" t="t" l="l"/>
              <a:pathLst>
                <a:path h="2709333" w="206101">
                  <a:moveTo>
                    <a:pt x="0" y="0"/>
                  </a:moveTo>
                  <a:lnTo>
                    <a:pt x="206101" y="0"/>
                  </a:lnTo>
                  <a:lnTo>
                    <a:pt x="206101" y="2709333"/>
                  </a:lnTo>
                  <a:lnTo>
                    <a:pt x="0" y="2709333"/>
                  </a:lnTo>
                  <a:close/>
                </a:path>
              </a:pathLst>
            </a:custGeom>
            <a:solidFill>
              <a:srgbClr val="FFF4EA"/>
            </a:solidFill>
          </p:spPr>
        </p:sp>
        <p:sp>
          <p:nvSpPr>
            <p:cNvPr name="TextBox 4" id="4"/>
            <p:cNvSpPr txBox="true"/>
            <p:nvPr/>
          </p:nvSpPr>
          <p:spPr>
            <a:xfrm>
              <a:off x="0" y="-76200"/>
              <a:ext cx="206101" cy="2785533"/>
            </a:xfrm>
            <a:prstGeom prst="rect">
              <a:avLst/>
            </a:prstGeom>
          </p:spPr>
          <p:txBody>
            <a:bodyPr anchor="ctr" rtlCol="false" tIns="50800" lIns="50800" bIns="50800" rIns="50800"/>
            <a:lstStyle/>
            <a:p>
              <a:pPr algn="ctr">
                <a:lnSpc>
                  <a:spcPts val="2724"/>
                </a:lnSpc>
              </a:pPr>
            </a:p>
          </p:txBody>
        </p:sp>
      </p:grpSp>
      <p:grpSp>
        <p:nvGrpSpPr>
          <p:cNvPr name="Group 5" id="5"/>
          <p:cNvGrpSpPr/>
          <p:nvPr/>
        </p:nvGrpSpPr>
        <p:grpSpPr>
          <a:xfrm rot="0">
            <a:off x="17514986" y="0"/>
            <a:ext cx="782539" cy="10287000"/>
            <a:chOff x="0" y="0"/>
            <a:chExt cx="206101" cy="2709333"/>
          </a:xfrm>
        </p:grpSpPr>
        <p:sp>
          <p:nvSpPr>
            <p:cNvPr name="Freeform 6" id="6"/>
            <p:cNvSpPr/>
            <p:nvPr/>
          </p:nvSpPr>
          <p:spPr>
            <a:xfrm flipH="false" flipV="false" rot="0">
              <a:off x="0" y="0"/>
              <a:ext cx="206101" cy="2709333"/>
            </a:xfrm>
            <a:custGeom>
              <a:avLst/>
              <a:gdLst/>
              <a:ahLst/>
              <a:cxnLst/>
              <a:rect r="r" b="b" t="t" l="l"/>
              <a:pathLst>
                <a:path h="2709333" w="206101">
                  <a:moveTo>
                    <a:pt x="0" y="0"/>
                  </a:moveTo>
                  <a:lnTo>
                    <a:pt x="206101" y="0"/>
                  </a:lnTo>
                  <a:lnTo>
                    <a:pt x="206101" y="2709333"/>
                  </a:lnTo>
                  <a:lnTo>
                    <a:pt x="0" y="2709333"/>
                  </a:lnTo>
                  <a:close/>
                </a:path>
              </a:pathLst>
            </a:custGeom>
            <a:solidFill>
              <a:srgbClr val="FFF4EA"/>
            </a:solidFill>
          </p:spPr>
        </p:sp>
        <p:sp>
          <p:nvSpPr>
            <p:cNvPr name="TextBox 7" id="7"/>
            <p:cNvSpPr txBox="true"/>
            <p:nvPr/>
          </p:nvSpPr>
          <p:spPr>
            <a:xfrm>
              <a:off x="0" y="-76200"/>
              <a:ext cx="206101" cy="2785533"/>
            </a:xfrm>
            <a:prstGeom prst="rect">
              <a:avLst/>
            </a:prstGeom>
          </p:spPr>
          <p:txBody>
            <a:bodyPr anchor="ctr" rtlCol="false" tIns="50800" lIns="50800" bIns="50800" rIns="50800"/>
            <a:lstStyle/>
            <a:p>
              <a:pPr algn="ctr">
                <a:lnSpc>
                  <a:spcPts val="2724"/>
                </a:lnSpc>
              </a:pPr>
            </a:p>
          </p:txBody>
        </p:sp>
      </p:grpSp>
      <p:grpSp>
        <p:nvGrpSpPr>
          <p:cNvPr name="Group 8" id="8"/>
          <p:cNvGrpSpPr/>
          <p:nvPr/>
        </p:nvGrpSpPr>
        <p:grpSpPr>
          <a:xfrm rot="-5400000">
            <a:off x="8752731" y="-8752731"/>
            <a:ext cx="782539" cy="18288000"/>
            <a:chOff x="0" y="0"/>
            <a:chExt cx="206101" cy="4816593"/>
          </a:xfrm>
        </p:grpSpPr>
        <p:sp>
          <p:nvSpPr>
            <p:cNvPr name="Freeform 9" id="9"/>
            <p:cNvSpPr/>
            <p:nvPr/>
          </p:nvSpPr>
          <p:spPr>
            <a:xfrm flipH="false" flipV="false" rot="0">
              <a:off x="0" y="0"/>
              <a:ext cx="206101" cy="4816592"/>
            </a:xfrm>
            <a:custGeom>
              <a:avLst/>
              <a:gdLst/>
              <a:ahLst/>
              <a:cxnLst/>
              <a:rect r="r" b="b" t="t" l="l"/>
              <a:pathLst>
                <a:path h="4816592" w="206101">
                  <a:moveTo>
                    <a:pt x="0" y="0"/>
                  </a:moveTo>
                  <a:lnTo>
                    <a:pt x="206101" y="0"/>
                  </a:lnTo>
                  <a:lnTo>
                    <a:pt x="206101" y="4816592"/>
                  </a:lnTo>
                  <a:lnTo>
                    <a:pt x="0" y="4816592"/>
                  </a:lnTo>
                  <a:close/>
                </a:path>
              </a:pathLst>
            </a:custGeom>
            <a:solidFill>
              <a:srgbClr val="FFF4EA"/>
            </a:solidFill>
          </p:spPr>
        </p:sp>
        <p:sp>
          <p:nvSpPr>
            <p:cNvPr name="TextBox 10" id="10"/>
            <p:cNvSpPr txBox="true"/>
            <p:nvPr/>
          </p:nvSpPr>
          <p:spPr>
            <a:xfrm>
              <a:off x="0" y="-76200"/>
              <a:ext cx="206101" cy="4892793"/>
            </a:xfrm>
            <a:prstGeom prst="rect">
              <a:avLst/>
            </a:prstGeom>
          </p:spPr>
          <p:txBody>
            <a:bodyPr anchor="ctr" rtlCol="false" tIns="50800" lIns="50800" bIns="50800" rIns="50800"/>
            <a:lstStyle/>
            <a:p>
              <a:pPr algn="ctr">
                <a:lnSpc>
                  <a:spcPts val="2724"/>
                </a:lnSpc>
              </a:pPr>
            </a:p>
          </p:txBody>
        </p:sp>
      </p:grpSp>
      <p:grpSp>
        <p:nvGrpSpPr>
          <p:cNvPr name="Group 11" id="11"/>
          <p:cNvGrpSpPr/>
          <p:nvPr/>
        </p:nvGrpSpPr>
        <p:grpSpPr>
          <a:xfrm rot="-5400000">
            <a:off x="8752731" y="751731"/>
            <a:ext cx="782539" cy="18288000"/>
            <a:chOff x="0" y="0"/>
            <a:chExt cx="206101" cy="4816593"/>
          </a:xfrm>
        </p:grpSpPr>
        <p:sp>
          <p:nvSpPr>
            <p:cNvPr name="Freeform 12" id="12"/>
            <p:cNvSpPr/>
            <p:nvPr/>
          </p:nvSpPr>
          <p:spPr>
            <a:xfrm flipH="false" flipV="false" rot="0">
              <a:off x="0" y="0"/>
              <a:ext cx="206101" cy="4816592"/>
            </a:xfrm>
            <a:custGeom>
              <a:avLst/>
              <a:gdLst/>
              <a:ahLst/>
              <a:cxnLst/>
              <a:rect r="r" b="b" t="t" l="l"/>
              <a:pathLst>
                <a:path h="4816592" w="206101">
                  <a:moveTo>
                    <a:pt x="0" y="0"/>
                  </a:moveTo>
                  <a:lnTo>
                    <a:pt x="206101" y="0"/>
                  </a:lnTo>
                  <a:lnTo>
                    <a:pt x="206101" y="4816592"/>
                  </a:lnTo>
                  <a:lnTo>
                    <a:pt x="0" y="4816592"/>
                  </a:lnTo>
                  <a:close/>
                </a:path>
              </a:pathLst>
            </a:custGeom>
            <a:solidFill>
              <a:srgbClr val="FFF4EA"/>
            </a:solidFill>
          </p:spPr>
        </p:sp>
        <p:sp>
          <p:nvSpPr>
            <p:cNvPr name="TextBox 13" id="13"/>
            <p:cNvSpPr txBox="true"/>
            <p:nvPr/>
          </p:nvSpPr>
          <p:spPr>
            <a:xfrm>
              <a:off x="0" y="-76200"/>
              <a:ext cx="206101" cy="4892793"/>
            </a:xfrm>
            <a:prstGeom prst="rect">
              <a:avLst/>
            </a:prstGeom>
          </p:spPr>
          <p:txBody>
            <a:bodyPr anchor="ctr" rtlCol="false" tIns="50800" lIns="50800" bIns="50800" rIns="50800"/>
            <a:lstStyle/>
            <a:p>
              <a:pPr algn="ctr">
                <a:lnSpc>
                  <a:spcPts val="2724"/>
                </a:lnSpc>
              </a:pPr>
            </a:p>
          </p:txBody>
        </p:sp>
      </p:grpSp>
      <p:sp>
        <p:nvSpPr>
          <p:cNvPr name="TextBox 14" id="14"/>
          <p:cNvSpPr txBox="true"/>
          <p:nvPr/>
        </p:nvSpPr>
        <p:spPr>
          <a:xfrm rot="0">
            <a:off x="5368484" y="2895600"/>
            <a:ext cx="7551033" cy="4343400"/>
          </a:xfrm>
          <a:prstGeom prst="rect">
            <a:avLst/>
          </a:prstGeom>
        </p:spPr>
        <p:txBody>
          <a:bodyPr anchor="t" rtlCol="false" tIns="0" lIns="0" bIns="0" rIns="0">
            <a:spAutoFit/>
          </a:bodyPr>
          <a:lstStyle/>
          <a:p>
            <a:pPr algn="ctr">
              <a:lnSpc>
                <a:spcPts val="15000"/>
              </a:lnSpc>
            </a:pPr>
            <a:r>
              <a:rPr lang="en-US" b="true" sz="15000">
                <a:solidFill>
                  <a:srgbClr val="000000"/>
                </a:solidFill>
                <a:latin typeface="Cooper Hewitt Bold"/>
                <a:ea typeface="Cooper Hewitt Bold"/>
                <a:cs typeface="Cooper Hewitt Bold"/>
                <a:sym typeface="Cooper Hewitt Bold"/>
              </a:rPr>
              <a:t>THANK YOU</a:t>
            </a:r>
          </a:p>
        </p:txBody>
      </p:sp>
      <p:grpSp>
        <p:nvGrpSpPr>
          <p:cNvPr name="Group 15" id="15"/>
          <p:cNvGrpSpPr/>
          <p:nvPr/>
        </p:nvGrpSpPr>
        <p:grpSpPr>
          <a:xfrm rot="-5400000">
            <a:off x="8752731" y="-8752731"/>
            <a:ext cx="782539" cy="18288000"/>
            <a:chOff x="0" y="0"/>
            <a:chExt cx="206101" cy="4816593"/>
          </a:xfrm>
        </p:grpSpPr>
        <p:sp>
          <p:nvSpPr>
            <p:cNvPr name="Freeform 16" id="16"/>
            <p:cNvSpPr/>
            <p:nvPr/>
          </p:nvSpPr>
          <p:spPr>
            <a:xfrm flipH="false" flipV="false" rot="0">
              <a:off x="0" y="0"/>
              <a:ext cx="206101" cy="4816592"/>
            </a:xfrm>
            <a:custGeom>
              <a:avLst/>
              <a:gdLst/>
              <a:ahLst/>
              <a:cxnLst/>
              <a:rect r="r" b="b" t="t" l="l"/>
              <a:pathLst>
                <a:path h="4816592" w="206101">
                  <a:moveTo>
                    <a:pt x="0" y="0"/>
                  </a:moveTo>
                  <a:lnTo>
                    <a:pt x="206101" y="0"/>
                  </a:lnTo>
                  <a:lnTo>
                    <a:pt x="206101" y="4816592"/>
                  </a:lnTo>
                  <a:lnTo>
                    <a:pt x="0" y="4816592"/>
                  </a:lnTo>
                  <a:close/>
                </a:path>
              </a:pathLst>
            </a:custGeom>
            <a:solidFill>
              <a:srgbClr val="FFF4EA"/>
            </a:solidFill>
          </p:spPr>
        </p:sp>
        <p:sp>
          <p:nvSpPr>
            <p:cNvPr name="TextBox 17" id="17"/>
            <p:cNvSpPr txBox="true"/>
            <p:nvPr/>
          </p:nvSpPr>
          <p:spPr>
            <a:xfrm>
              <a:off x="0" y="-76200"/>
              <a:ext cx="206101" cy="4892793"/>
            </a:xfrm>
            <a:prstGeom prst="rect">
              <a:avLst/>
            </a:prstGeom>
          </p:spPr>
          <p:txBody>
            <a:bodyPr anchor="ctr" rtlCol="false" tIns="50800" lIns="50800" bIns="50800" rIns="50800"/>
            <a:lstStyle/>
            <a:p>
              <a:pPr algn="ctr">
                <a:lnSpc>
                  <a:spcPts val="2724"/>
                </a:lnSpc>
              </a:pPr>
            </a:p>
          </p:txBody>
        </p:sp>
      </p:grpSp>
    </p:spTree>
  </p:cSld>
  <p:clrMapOvr>
    <a:masterClrMapping/>
  </p:clrMapOvr>
</p:sld>
</file>

<file path=ppt/slides/slide3.xml><?xml version="1.0" encoding="utf-8"?>
<p:sld xmlns:p="http://schemas.openxmlformats.org/presentationml/2006/main" xmlns:a="http://schemas.openxmlformats.org/drawingml/2006/main">
  <p:cSld>
    <p:bg>
      <p:bgPr>
        <a:solidFill>
          <a:srgbClr val="FFF4EA"/>
        </a:solidFill>
      </p:bgPr>
    </p:bg>
    <p:spTree>
      <p:nvGrpSpPr>
        <p:cNvPr id="1" name=""/>
        <p:cNvGrpSpPr/>
        <p:nvPr/>
      </p:nvGrpSpPr>
      <p:grpSpPr>
        <a:xfrm>
          <a:off x="0" y="0"/>
          <a:ext cx="0" cy="0"/>
          <a:chOff x="0" y="0"/>
          <a:chExt cx="0" cy="0"/>
        </a:xfrm>
      </p:grpSpPr>
      <p:grpSp>
        <p:nvGrpSpPr>
          <p:cNvPr name="Group 2" id="2"/>
          <p:cNvGrpSpPr/>
          <p:nvPr/>
        </p:nvGrpSpPr>
        <p:grpSpPr>
          <a:xfrm rot="0">
            <a:off x="0" y="0"/>
            <a:ext cx="18297525" cy="10287000"/>
            <a:chOff x="0" y="0"/>
            <a:chExt cx="24396700" cy="13716000"/>
          </a:xfrm>
        </p:grpSpPr>
        <p:grpSp>
          <p:nvGrpSpPr>
            <p:cNvPr name="Group 3" id="3"/>
            <p:cNvGrpSpPr/>
            <p:nvPr/>
          </p:nvGrpSpPr>
          <p:grpSpPr>
            <a:xfrm rot="0">
              <a:off x="0" y="0"/>
              <a:ext cx="1043385" cy="13716000"/>
              <a:chOff x="0" y="0"/>
              <a:chExt cx="206101" cy="2709333"/>
            </a:xfrm>
          </p:grpSpPr>
          <p:sp>
            <p:nvSpPr>
              <p:cNvPr name="Freeform 4" id="4"/>
              <p:cNvSpPr/>
              <p:nvPr/>
            </p:nvSpPr>
            <p:spPr>
              <a:xfrm flipH="false" flipV="false" rot="0">
                <a:off x="0" y="0"/>
                <a:ext cx="206101" cy="2709333"/>
              </a:xfrm>
              <a:custGeom>
                <a:avLst/>
                <a:gdLst/>
                <a:ahLst/>
                <a:cxnLst/>
                <a:rect r="r" b="b" t="t" l="l"/>
                <a:pathLst>
                  <a:path h="2709333" w="206101">
                    <a:moveTo>
                      <a:pt x="0" y="0"/>
                    </a:moveTo>
                    <a:lnTo>
                      <a:pt x="206101" y="0"/>
                    </a:lnTo>
                    <a:lnTo>
                      <a:pt x="206101" y="2709333"/>
                    </a:lnTo>
                    <a:lnTo>
                      <a:pt x="0" y="2709333"/>
                    </a:lnTo>
                    <a:close/>
                  </a:path>
                </a:pathLst>
              </a:custGeom>
              <a:solidFill>
                <a:srgbClr val="000000"/>
              </a:solidFill>
            </p:spPr>
          </p:sp>
          <p:sp>
            <p:nvSpPr>
              <p:cNvPr name="TextBox 5" id="5"/>
              <p:cNvSpPr txBox="true"/>
              <p:nvPr/>
            </p:nvSpPr>
            <p:spPr>
              <a:xfrm>
                <a:off x="0" y="-76200"/>
                <a:ext cx="206101" cy="2785533"/>
              </a:xfrm>
              <a:prstGeom prst="rect">
                <a:avLst/>
              </a:prstGeom>
            </p:spPr>
            <p:txBody>
              <a:bodyPr anchor="ctr" rtlCol="false" tIns="50800" lIns="50800" bIns="50800" rIns="50800"/>
              <a:lstStyle/>
              <a:p>
                <a:pPr algn="ctr">
                  <a:lnSpc>
                    <a:spcPts val="2724"/>
                  </a:lnSpc>
                </a:pPr>
              </a:p>
            </p:txBody>
          </p:sp>
        </p:grpSp>
        <p:grpSp>
          <p:nvGrpSpPr>
            <p:cNvPr name="Group 6" id="6"/>
            <p:cNvGrpSpPr/>
            <p:nvPr/>
          </p:nvGrpSpPr>
          <p:grpSpPr>
            <a:xfrm rot="0">
              <a:off x="23353315" y="0"/>
              <a:ext cx="1043385" cy="13716000"/>
              <a:chOff x="0" y="0"/>
              <a:chExt cx="206101" cy="2709333"/>
            </a:xfrm>
          </p:grpSpPr>
          <p:sp>
            <p:nvSpPr>
              <p:cNvPr name="Freeform 7" id="7"/>
              <p:cNvSpPr/>
              <p:nvPr/>
            </p:nvSpPr>
            <p:spPr>
              <a:xfrm flipH="false" flipV="false" rot="0">
                <a:off x="0" y="0"/>
                <a:ext cx="206101" cy="2709333"/>
              </a:xfrm>
              <a:custGeom>
                <a:avLst/>
                <a:gdLst/>
                <a:ahLst/>
                <a:cxnLst/>
                <a:rect r="r" b="b" t="t" l="l"/>
                <a:pathLst>
                  <a:path h="2709333" w="206101">
                    <a:moveTo>
                      <a:pt x="0" y="0"/>
                    </a:moveTo>
                    <a:lnTo>
                      <a:pt x="206101" y="0"/>
                    </a:lnTo>
                    <a:lnTo>
                      <a:pt x="206101" y="2709333"/>
                    </a:lnTo>
                    <a:lnTo>
                      <a:pt x="0" y="2709333"/>
                    </a:lnTo>
                    <a:close/>
                  </a:path>
                </a:pathLst>
              </a:custGeom>
              <a:solidFill>
                <a:srgbClr val="000000"/>
              </a:solidFill>
            </p:spPr>
          </p:sp>
          <p:sp>
            <p:nvSpPr>
              <p:cNvPr name="TextBox 8" id="8"/>
              <p:cNvSpPr txBox="true"/>
              <p:nvPr/>
            </p:nvSpPr>
            <p:spPr>
              <a:xfrm>
                <a:off x="0" y="-76200"/>
                <a:ext cx="206101" cy="2785533"/>
              </a:xfrm>
              <a:prstGeom prst="rect">
                <a:avLst/>
              </a:prstGeom>
            </p:spPr>
            <p:txBody>
              <a:bodyPr anchor="ctr" rtlCol="false" tIns="50800" lIns="50800" bIns="50800" rIns="50800"/>
              <a:lstStyle/>
              <a:p>
                <a:pPr algn="ctr">
                  <a:lnSpc>
                    <a:spcPts val="2724"/>
                  </a:lnSpc>
                </a:pPr>
              </a:p>
            </p:txBody>
          </p:sp>
        </p:grpSp>
        <p:grpSp>
          <p:nvGrpSpPr>
            <p:cNvPr name="Group 9" id="9"/>
            <p:cNvGrpSpPr/>
            <p:nvPr/>
          </p:nvGrpSpPr>
          <p:grpSpPr>
            <a:xfrm rot="-5400000">
              <a:off x="11670307" y="-11670307"/>
              <a:ext cx="1043385" cy="24384000"/>
              <a:chOff x="0" y="0"/>
              <a:chExt cx="206101" cy="4816593"/>
            </a:xfrm>
          </p:grpSpPr>
          <p:sp>
            <p:nvSpPr>
              <p:cNvPr name="Freeform 10" id="10"/>
              <p:cNvSpPr/>
              <p:nvPr/>
            </p:nvSpPr>
            <p:spPr>
              <a:xfrm flipH="false" flipV="false" rot="0">
                <a:off x="0" y="0"/>
                <a:ext cx="206101" cy="4816592"/>
              </a:xfrm>
              <a:custGeom>
                <a:avLst/>
                <a:gdLst/>
                <a:ahLst/>
                <a:cxnLst/>
                <a:rect r="r" b="b" t="t" l="l"/>
                <a:pathLst>
                  <a:path h="4816592" w="206101">
                    <a:moveTo>
                      <a:pt x="0" y="0"/>
                    </a:moveTo>
                    <a:lnTo>
                      <a:pt x="206101" y="0"/>
                    </a:lnTo>
                    <a:lnTo>
                      <a:pt x="206101" y="4816592"/>
                    </a:lnTo>
                    <a:lnTo>
                      <a:pt x="0" y="4816592"/>
                    </a:lnTo>
                    <a:close/>
                  </a:path>
                </a:pathLst>
              </a:custGeom>
              <a:solidFill>
                <a:srgbClr val="000000"/>
              </a:solidFill>
            </p:spPr>
          </p:sp>
          <p:sp>
            <p:nvSpPr>
              <p:cNvPr name="TextBox 11" id="11"/>
              <p:cNvSpPr txBox="true"/>
              <p:nvPr/>
            </p:nvSpPr>
            <p:spPr>
              <a:xfrm>
                <a:off x="0" y="-76200"/>
                <a:ext cx="206101" cy="4892793"/>
              </a:xfrm>
              <a:prstGeom prst="rect">
                <a:avLst/>
              </a:prstGeom>
            </p:spPr>
            <p:txBody>
              <a:bodyPr anchor="ctr" rtlCol="false" tIns="50800" lIns="50800" bIns="50800" rIns="50800"/>
              <a:lstStyle/>
              <a:p>
                <a:pPr algn="ctr">
                  <a:lnSpc>
                    <a:spcPts val="2724"/>
                  </a:lnSpc>
                </a:pPr>
              </a:p>
            </p:txBody>
          </p:sp>
        </p:grpSp>
        <p:grpSp>
          <p:nvGrpSpPr>
            <p:cNvPr name="Group 12" id="12"/>
            <p:cNvGrpSpPr/>
            <p:nvPr/>
          </p:nvGrpSpPr>
          <p:grpSpPr>
            <a:xfrm rot="-5400000">
              <a:off x="11670307" y="1002307"/>
              <a:ext cx="1043385" cy="24384000"/>
              <a:chOff x="0" y="0"/>
              <a:chExt cx="206101" cy="4816593"/>
            </a:xfrm>
          </p:grpSpPr>
          <p:sp>
            <p:nvSpPr>
              <p:cNvPr name="Freeform 13" id="13"/>
              <p:cNvSpPr/>
              <p:nvPr/>
            </p:nvSpPr>
            <p:spPr>
              <a:xfrm flipH="false" flipV="false" rot="0">
                <a:off x="0" y="0"/>
                <a:ext cx="206101" cy="4816592"/>
              </a:xfrm>
              <a:custGeom>
                <a:avLst/>
                <a:gdLst/>
                <a:ahLst/>
                <a:cxnLst/>
                <a:rect r="r" b="b" t="t" l="l"/>
                <a:pathLst>
                  <a:path h="4816592" w="206101">
                    <a:moveTo>
                      <a:pt x="0" y="0"/>
                    </a:moveTo>
                    <a:lnTo>
                      <a:pt x="206101" y="0"/>
                    </a:lnTo>
                    <a:lnTo>
                      <a:pt x="206101" y="4816592"/>
                    </a:lnTo>
                    <a:lnTo>
                      <a:pt x="0" y="4816592"/>
                    </a:lnTo>
                    <a:close/>
                  </a:path>
                </a:pathLst>
              </a:custGeom>
              <a:solidFill>
                <a:srgbClr val="000000"/>
              </a:solidFill>
            </p:spPr>
          </p:sp>
          <p:sp>
            <p:nvSpPr>
              <p:cNvPr name="TextBox 14" id="14"/>
              <p:cNvSpPr txBox="true"/>
              <p:nvPr/>
            </p:nvSpPr>
            <p:spPr>
              <a:xfrm>
                <a:off x="0" y="-76200"/>
                <a:ext cx="206101" cy="4892793"/>
              </a:xfrm>
              <a:prstGeom prst="rect">
                <a:avLst/>
              </a:prstGeom>
            </p:spPr>
            <p:txBody>
              <a:bodyPr anchor="ctr" rtlCol="false" tIns="50800" lIns="50800" bIns="50800" rIns="50800"/>
              <a:lstStyle/>
              <a:p>
                <a:pPr algn="ctr">
                  <a:lnSpc>
                    <a:spcPts val="2724"/>
                  </a:lnSpc>
                </a:pPr>
              </a:p>
            </p:txBody>
          </p:sp>
        </p:grpSp>
      </p:grpSp>
      <p:grpSp>
        <p:nvGrpSpPr>
          <p:cNvPr name="Group 15" id="15"/>
          <p:cNvGrpSpPr/>
          <p:nvPr/>
        </p:nvGrpSpPr>
        <p:grpSpPr>
          <a:xfrm rot="-5400000">
            <a:off x="8752731" y="-8752731"/>
            <a:ext cx="782539" cy="18288000"/>
            <a:chOff x="0" y="0"/>
            <a:chExt cx="206101" cy="4816593"/>
          </a:xfrm>
        </p:grpSpPr>
        <p:sp>
          <p:nvSpPr>
            <p:cNvPr name="Freeform 16" id="16"/>
            <p:cNvSpPr/>
            <p:nvPr/>
          </p:nvSpPr>
          <p:spPr>
            <a:xfrm flipH="false" flipV="false" rot="0">
              <a:off x="0" y="0"/>
              <a:ext cx="206101" cy="4816592"/>
            </a:xfrm>
            <a:custGeom>
              <a:avLst/>
              <a:gdLst/>
              <a:ahLst/>
              <a:cxnLst/>
              <a:rect r="r" b="b" t="t" l="l"/>
              <a:pathLst>
                <a:path h="4816592" w="206101">
                  <a:moveTo>
                    <a:pt x="0" y="0"/>
                  </a:moveTo>
                  <a:lnTo>
                    <a:pt x="206101" y="0"/>
                  </a:lnTo>
                  <a:lnTo>
                    <a:pt x="206101" y="4816592"/>
                  </a:lnTo>
                  <a:lnTo>
                    <a:pt x="0" y="4816592"/>
                  </a:lnTo>
                  <a:close/>
                </a:path>
              </a:pathLst>
            </a:custGeom>
            <a:solidFill>
              <a:srgbClr val="000000"/>
            </a:solidFill>
          </p:spPr>
        </p:sp>
        <p:sp>
          <p:nvSpPr>
            <p:cNvPr name="TextBox 17" id="17"/>
            <p:cNvSpPr txBox="true"/>
            <p:nvPr/>
          </p:nvSpPr>
          <p:spPr>
            <a:xfrm>
              <a:off x="0" y="-76200"/>
              <a:ext cx="206101" cy="4892793"/>
            </a:xfrm>
            <a:prstGeom prst="rect">
              <a:avLst/>
            </a:prstGeom>
          </p:spPr>
          <p:txBody>
            <a:bodyPr anchor="ctr" rtlCol="false" tIns="50800" lIns="50800" bIns="50800" rIns="50800"/>
            <a:lstStyle/>
            <a:p>
              <a:pPr algn="ctr">
                <a:lnSpc>
                  <a:spcPts val="2724"/>
                </a:lnSpc>
              </a:pPr>
            </a:p>
          </p:txBody>
        </p:sp>
      </p:grpSp>
      <p:sp>
        <p:nvSpPr>
          <p:cNvPr name="TextBox 18" id="18"/>
          <p:cNvSpPr txBox="true"/>
          <p:nvPr/>
        </p:nvSpPr>
        <p:spPr>
          <a:xfrm rot="0">
            <a:off x="1461864" y="2319643"/>
            <a:ext cx="15373796" cy="1298576"/>
          </a:xfrm>
          <a:prstGeom prst="rect">
            <a:avLst/>
          </a:prstGeom>
        </p:spPr>
        <p:txBody>
          <a:bodyPr anchor="t" rtlCol="false" tIns="0" lIns="0" bIns="0" rIns="0">
            <a:spAutoFit/>
          </a:bodyPr>
          <a:lstStyle/>
          <a:p>
            <a:pPr algn="ctr">
              <a:lnSpc>
                <a:spcPts val="8000"/>
              </a:lnSpc>
            </a:pPr>
            <a:r>
              <a:rPr lang="en-US" b="true" sz="8000">
                <a:solidFill>
                  <a:srgbClr val="000000"/>
                </a:solidFill>
                <a:latin typeface="Cooper Hewitt Bold"/>
                <a:ea typeface="Cooper Hewitt Bold"/>
                <a:cs typeface="Cooper Hewitt Bold"/>
                <a:sym typeface="Cooper Hewitt Bold"/>
              </a:rPr>
              <a:t>OVERVIEW</a:t>
            </a:r>
          </a:p>
        </p:txBody>
      </p:sp>
      <p:sp>
        <p:nvSpPr>
          <p:cNvPr name="TextBox 19" id="19"/>
          <p:cNvSpPr txBox="true"/>
          <p:nvPr/>
        </p:nvSpPr>
        <p:spPr>
          <a:xfrm rot="0">
            <a:off x="2526003" y="4478094"/>
            <a:ext cx="13235994" cy="2227539"/>
          </a:xfrm>
          <a:prstGeom prst="rect">
            <a:avLst/>
          </a:prstGeom>
        </p:spPr>
        <p:txBody>
          <a:bodyPr anchor="t" rtlCol="false" tIns="0" lIns="0" bIns="0" rIns="0">
            <a:spAutoFit/>
          </a:bodyPr>
          <a:lstStyle/>
          <a:p>
            <a:pPr algn="ctr">
              <a:lnSpc>
                <a:spcPts val="3589"/>
              </a:lnSpc>
            </a:pPr>
            <a:r>
              <a:rPr lang="en-US" sz="2564">
                <a:solidFill>
                  <a:srgbClr val="000000"/>
                </a:solidFill>
                <a:latin typeface="Open Sauce"/>
                <a:ea typeface="Open Sauce"/>
                <a:cs typeface="Open Sauce"/>
                <a:sym typeface="Open Sauce"/>
              </a:rPr>
              <a:t>The NIFTY50 index is a benchmark stock market index representing the top 50 companies listed on the National Stock Exchange (NSE) of India. This project aims to analyze historical data of the NIFTY50 index from 2000 to 2021, with the goal of deriving meaningful insights about market trends, volatility, and the performance of key sectors over time. </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FF4EA"/>
        </a:solidFill>
      </p:bgPr>
    </p:bg>
    <p:spTree>
      <p:nvGrpSpPr>
        <p:cNvPr id="1" name=""/>
        <p:cNvGrpSpPr/>
        <p:nvPr/>
      </p:nvGrpSpPr>
      <p:grpSpPr>
        <a:xfrm>
          <a:off x="0" y="0"/>
          <a:ext cx="0" cy="0"/>
          <a:chOff x="0" y="0"/>
          <a:chExt cx="0" cy="0"/>
        </a:xfrm>
      </p:grpSpPr>
      <p:grpSp>
        <p:nvGrpSpPr>
          <p:cNvPr name="Group 2" id="2"/>
          <p:cNvGrpSpPr/>
          <p:nvPr/>
        </p:nvGrpSpPr>
        <p:grpSpPr>
          <a:xfrm rot="0">
            <a:off x="-9525" y="164924"/>
            <a:ext cx="18297525" cy="10287000"/>
            <a:chOff x="0" y="0"/>
            <a:chExt cx="24396700" cy="13716000"/>
          </a:xfrm>
        </p:grpSpPr>
        <p:grpSp>
          <p:nvGrpSpPr>
            <p:cNvPr name="Group 3" id="3"/>
            <p:cNvGrpSpPr/>
            <p:nvPr/>
          </p:nvGrpSpPr>
          <p:grpSpPr>
            <a:xfrm rot="0">
              <a:off x="0" y="0"/>
              <a:ext cx="1043385" cy="13716000"/>
              <a:chOff x="0" y="0"/>
              <a:chExt cx="206101" cy="2709333"/>
            </a:xfrm>
          </p:grpSpPr>
          <p:sp>
            <p:nvSpPr>
              <p:cNvPr name="Freeform 4" id="4"/>
              <p:cNvSpPr/>
              <p:nvPr/>
            </p:nvSpPr>
            <p:spPr>
              <a:xfrm flipH="false" flipV="false" rot="0">
                <a:off x="0" y="0"/>
                <a:ext cx="206101" cy="2709333"/>
              </a:xfrm>
              <a:custGeom>
                <a:avLst/>
                <a:gdLst/>
                <a:ahLst/>
                <a:cxnLst/>
                <a:rect r="r" b="b" t="t" l="l"/>
                <a:pathLst>
                  <a:path h="2709333" w="206101">
                    <a:moveTo>
                      <a:pt x="0" y="0"/>
                    </a:moveTo>
                    <a:lnTo>
                      <a:pt x="206101" y="0"/>
                    </a:lnTo>
                    <a:lnTo>
                      <a:pt x="206101" y="2709333"/>
                    </a:lnTo>
                    <a:lnTo>
                      <a:pt x="0" y="2709333"/>
                    </a:lnTo>
                    <a:close/>
                  </a:path>
                </a:pathLst>
              </a:custGeom>
              <a:solidFill>
                <a:srgbClr val="000000"/>
              </a:solidFill>
            </p:spPr>
          </p:sp>
          <p:sp>
            <p:nvSpPr>
              <p:cNvPr name="TextBox 5" id="5"/>
              <p:cNvSpPr txBox="true"/>
              <p:nvPr/>
            </p:nvSpPr>
            <p:spPr>
              <a:xfrm>
                <a:off x="0" y="-76200"/>
                <a:ext cx="206101" cy="2785533"/>
              </a:xfrm>
              <a:prstGeom prst="rect">
                <a:avLst/>
              </a:prstGeom>
            </p:spPr>
            <p:txBody>
              <a:bodyPr anchor="ctr" rtlCol="false" tIns="50800" lIns="50800" bIns="50800" rIns="50800"/>
              <a:lstStyle/>
              <a:p>
                <a:pPr algn="ctr">
                  <a:lnSpc>
                    <a:spcPts val="2724"/>
                  </a:lnSpc>
                </a:pPr>
              </a:p>
            </p:txBody>
          </p:sp>
        </p:grpSp>
        <p:grpSp>
          <p:nvGrpSpPr>
            <p:cNvPr name="Group 6" id="6"/>
            <p:cNvGrpSpPr/>
            <p:nvPr/>
          </p:nvGrpSpPr>
          <p:grpSpPr>
            <a:xfrm rot="0">
              <a:off x="23353315" y="0"/>
              <a:ext cx="1043385" cy="13716000"/>
              <a:chOff x="0" y="0"/>
              <a:chExt cx="206101" cy="2709333"/>
            </a:xfrm>
          </p:grpSpPr>
          <p:sp>
            <p:nvSpPr>
              <p:cNvPr name="Freeform 7" id="7"/>
              <p:cNvSpPr/>
              <p:nvPr/>
            </p:nvSpPr>
            <p:spPr>
              <a:xfrm flipH="false" flipV="false" rot="0">
                <a:off x="0" y="0"/>
                <a:ext cx="206101" cy="2709333"/>
              </a:xfrm>
              <a:custGeom>
                <a:avLst/>
                <a:gdLst/>
                <a:ahLst/>
                <a:cxnLst/>
                <a:rect r="r" b="b" t="t" l="l"/>
                <a:pathLst>
                  <a:path h="2709333" w="206101">
                    <a:moveTo>
                      <a:pt x="0" y="0"/>
                    </a:moveTo>
                    <a:lnTo>
                      <a:pt x="206101" y="0"/>
                    </a:lnTo>
                    <a:lnTo>
                      <a:pt x="206101" y="2709333"/>
                    </a:lnTo>
                    <a:lnTo>
                      <a:pt x="0" y="2709333"/>
                    </a:lnTo>
                    <a:close/>
                  </a:path>
                </a:pathLst>
              </a:custGeom>
              <a:solidFill>
                <a:srgbClr val="000000"/>
              </a:solidFill>
            </p:spPr>
          </p:sp>
          <p:sp>
            <p:nvSpPr>
              <p:cNvPr name="TextBox 8" id="8"/>
              <p:cNvSpPr txBox="true"/>
              <p:nvPr/>
            </p:nvSpPr>
            <p:spPr>
              <a:xfrm>
                <a:off x="0" y="-76200"/>
                <a:ext cx="206101" cy="2785533"/>
              </a:xfrm>
              <a:prstGeom prst="rect">
                <a:avLst/>
              </a:prstGeom>
            </p:spPr>
            <p:txBody>
              <a:bodyPr anchor="ctr" rtlCol="false" tIns="50800" lIns="50800" bIns="50800" rIns="50800"/>
              <a:lstStyle/>
              <a:p>
                <a:pPr algn="ctr">
                  <a:lnSpc>
                    <a:spcPts val="2724"/>
                  </a:lnSpc>
                </a:pPr>
              </a:p>
            </p:txBody>
          </p:sp>
        </p:grpSp>
        <p:grpSp>
          <p:nvGrpSpPr>
            <p:cNvPr name="Group 9" id="9"/>
            <p:cNvGrpSpPr/>
            <p:nvPr/>
          </p:nvGrpSpPr>
          <p:grpSpPr>
            <a:xfrm rot="-5400000">
              <a:off x="11670307" y="-11670307"/>
              <a:ext cx="1043385" cy="24384000"/>
              <a:chOff x="0" y="0"/>
              <a:chExt cx="206101" cy="4816593"/>
            </a:xfrm>
          </p:grpSpPr>
          <p:sp>
            <p:nvSpPr>
              <p:cNvPr name="Freeform 10" id="10"/>
              <p:cNvSpPr/>
              <p:nvPr/>
            </p:nvSpPr>
            <p:spPr>
              <a:xfrm flipH="false" flipV="false" rot="0">
                <a:off x="0" y="0"/>
                <a:ext cx="206101" cy="4816592"/>
              </a:xfrm>
              <a:custGeom>
                <a:avLst/>
                <a:gdLst/>
                <a:ahLst/>
                <a:cxnLst/>
                <a:rect r="r" b="b" t="t" l="l"/>
                <a:pathLst>
                  <a:path h="4816592" w="206101">
                    <a:moveTo>
                      <a:pt x="0" y="0"/>
                    </a:moveTo>
                    <a:lnTo>
                      <a:pt x="206101" y="0"/>
                    </a:lnTo>
                    <a:lnTo>
                      <a:pt x="206101" y="4816592"/>
                    </a:lnTo>
                    <a:lnTo>
                      <a:pt x="0" y="4816592"/>
                    </a:lnTo>
                    <a:close/>
                  </a:path>
                </a:pathLst>
              </a:custGeom>
              <a:solidFill>
                <a:srgbClr val="000000"/>
              </a:solidFill>
            </p:spPr>
          </p:sp>
          <p:sp>
            <p:nvSpPr>
              <p:cNvPr name="TextBox 11" id="11"/>
              <p:cNvSpPr txBox="true"/>
              <p:nvPr/>
            </p:nvSpPr>
            <p:spPr>
              <a:xfrm>
                <a:off x="0" y="-76200"/>
                <a:ext cx="206101" cy="4892793"/>
              </a:xfrm>
              <a:prstGeom prst="rect">
                <a:avLst/>
              </a:prstGeom>
            </p:spPr>
            <p:txBody>
              <a:bodyPr anchor="ctr" rtlCol="false" tIns="50800" lIns="50800" bIns="50800" rIns="50800"/>
              <a:lstStyle/>
              <a:p>
                <a:pPr algn="ctr">
                  <a:lnSpc>
                    <a:spcPts val="2724"/>
                  </a:lnSpc>
                </a:pPr>
              </a:p>
            </p:txBody>
          </p:sp>
        </p:grpSp>
        <p:grpSp>
          <p:nvGrpSpPr>
            <p:cNvPr name="Group 12" id="12"/>
            <p:cNvGrpSpPr/>
            <p:nvPr/>
          </p:nvGrpSpPr>
          <p:grpSpPr>
            <a:xfrm rot="-5400000">
              <a:off x="11670307" y="1002307"/>
              <a:ext cx="1043385" cy="24384000"/>
              <a:chOff x="0" y="0"/>
              <a:chExt cx="206101" cy="4816593"/>
            </a:xfrm>
          </p:grpSpPr>
          <p:sp>
            <p:nvSpPr>
              <p:cNvPr name="Freeform 13" id="13"/>
              <p:cNvSpPr/>
              <p:nvPr/>
            </p:nvSpPr>
            <p:spPr>
              <a:xfrm flipH="false" flipV="false" rot="0">
                <a:off x="0" y="0"/>
                <a:ext cx="206101" cy="4816592"/>
              </a:xfrm>
              <a:custGeom>
                <a:avLst/>
                <a:gdLst/>
                <a:ahLst/>
                <a:cxnLst/>
                <a:rect r="r" b="b" t="t" l="l"/>
                <a:pathLst>
                  <a:path h="4816592" w="206101">
                    <a:moveTo>
                      <a:pt x="0" y="0"/>
                    </a:moveTo>
                    <a:lnTo>
                      <a:pt x="206101" y="0"/>
                    </a:lnTo>
                    <a:lnTo>
                      <a:pt x="206101" y="4816592"/>
                    </a:lnTo>
                    <a:lnTo>
                      <a:pt x="0" y="4816592"/>
                    </a:lnTo>
                    <a:close/>
                  </a:path>
                </a:pathLst>
              </a:custGeom>
              <a:solidFill>
                <a:srgbClr val="000000"/>
              </a:solidFill>
            </p:spPr>
          </p:sp>
          <p:sp>
            <p:nvSpPr>
              <p:cNvPr name="TextBox 14" id="14"/>
              <p:cNvSpPr txBox="true"/>
              <p:nvPr/>
            </p:nvSpPr>
            <p:spPr>
              <a:xfrm>
                <a:off x="0" y="-76200"/>
                <a:ext cx="206101" cy="4892793"/>
              </a:xfrm>
              <a:prstGeom prst="rect">
                <a:avLst/>
              </a:prstGeom>
            </p:spPr>
            <p:txBody>
              <a:bodyPr anchor="ctr" rtlCol="false" tIns="50800" lIns="50800" bIns="50800" rIns="50800"/>
              <a:lstStyle/>
              <a:p>
                <a:pPr algn="ctr">
                  <a:lnSpc>
                    <a:spcPts val="2724"/>
                  </a:lnSpc>
                </a:pPr>
              </a:p>
            </p:txBody>
          </p:sp>
        </p:grpSp>
      </p:grpSp>
      <p:grpSp>
        <p:nvGrpSpPr>
          <p:cNvPr name="Group 15" id="15"/>
          <p:cNvGrpSpPr/>
          <p:nvPr/>
        </p:nvGrpSpPr>
        <p:grpSpPr>
          <a:xfrm rot="-5400000">
            <a:off x="8752731" y="-8752731"/>
            <a:ext cx="782539" cy="18288000"/>
            <a:chOff x="0" y="0"/>
            <a:chExt cx="206101" cy="4816593"/>
          </a:xfrm>
        </p:grpSpPr>
        <p:sp>
          <p:nvSpPr>
            <p:cNvPr name="Freeform 16" id="16"/>
            <p:cNvSpPr/>
            <p:nvPr/>
          </p:nvSpPr>
          <p:spPr>
            <a:xfrm flipH="false" flipV="false" rot="0">
              <a:off x="0" y="0"/>
              <a:ext cx="206101" cy="4816592"/>
            </a:xfrm>
            <a:custGeom>
              <a:avLst/>
              <a:gdLst/>
              <a:ahLst/>
              <a:cxnLst/>
              <a:rect r="r" b="b" t="t" l="l"/>
              <a:pathLst>
                <a:path h="4816592" w="206101">
                  <a:moveTo>
                    <a:pt x="0" y="0"/>
                  </a:moveTo>
                  <a:lnTo>
                    <a:pt x="206101" y="0"/>
                  </a:lnTo>
                  <a:lnTo>
                    <a:pt x="206101" y="4816592"/>
                  </a:lnTo>
                  <a:lnTo>
                    <a:pt x="0" y="4816592"/>
                  </a:lnTo>
                  <a:close/>
                </a:path>
              </a:pathLst>
            </a:custGeom>
            <a:solidFill>
              <a:srgbClr val="000000"/>
            </a:solidFill>
          </p:spPr>
        </p:sp>
        <p:sp>
          <p:nvSpPr>
            <p:cNvPr name="TextBox 17" id="17"/>
            <p:cNvSpPr txBox="true"/>
            <p:nvPr/>
          </p:nvSpPr>
          <p:spPr>
            <a:xfrm>
              <a:off x="0" y="-76200"/>
              <a:ext cx="206101" cy="4892793"/>
            </a:xfrm>
            <a:prstGeom prst="rect">
              <a:avLst/>
            </a:prstGeom>
          </p:spPr>
          <p:txBody>
            <a:bodyPr anchor="ctr" rtlCol="false" tIns="50800" lIns="50800" bIns="50800" rIns="50800"/>
            <a:lstStyle/>
            <a:p>
              <a:pPr algn="ctr">
                <a:lnSpc>
                  <a:spcPts val="2724"/>
                </a:lnSpc>
              </a:pPr>
            </a:p>
          </p:txBody>
        </p:sp>
      </p:grpSp>
      <p:sp>
        <p:nvSpPr>
          <p:cNvPr name="TextBox 18" id="18"/>
          <p:cNvSpPr txBox="true"/>
          <p:nvPr/>
        </p:nvSpPr>
        <p:spPr>
          <a:xfrm rot="0">
            <a:off x="1688953" y="942975"/>
            <a:ext cx="15373796" cy="1298576"/>
          </a:xfrm>
          <a:prstGeom prst="rect">
            <a:avLst/>
          </a:prstGeom>
        </p:spPr>
        <p:txBody>
          <a:bodyPr anchor="t" rtlCol="false" tIns="0" lIns="0" bIns="0" rIns="0">
            <a:spAutoFit/>
          </a:bodyPr>
          <a:lstStyle/>
          <a:p>
            <a:pPr algn="ctr">
              <a:lnSpc>
                <a:spcPts val="8000"/>
              </a:lnSpc>
            </a:pPr>
            <a:r>
              <a:rPr lang="en-US" b="true" sz="8000">
                <a:solidFill>
                  <a:srgbClr val="000000"/>
                </a:solidFill>
                <a:latin typeface="Cooper Hewitt Bold"/>
                <a:ea typeface="Cooper Hewitt Bold"/>
                <a:cs typeface="Cooper Hewitt Bold"/>
                <a:sym typeface="Cooper Hewitt Bold"/>
              </a:rPr>
              <a:t> DATA DICTIONARY</a:t>
            </a:r>
          </a:p>
        </p:txBody>
      </p:sp>
      <p:sp>
        <p:nvSpPr>
          <p:cNvPr name="TextBox 19" id="19"/>
          <p:cNvSpPr txBox="true"/>
          <p:nvPr/>
        </p:nvSpPr>
        <p:spPr>
          <a:xfrm rot="0">
            <a:off x="2025243" y="2422526"/>
            <a:ext cx="12537520" cy="5394336"/>
          </a:xfrm>
          <a:prstGeom prst="rect">
            <a:avLst/>
          </a:prstGeom>
        </p:spPr>
        <p:txBody>
          <a:bodyPr anchor="t" rtlCol="false" tIns="0" lIns="0" bIns="0" rIns="0">
            <a:spAutoFit/>
          </a:bodyPr>
          <a:lstStyle/>
          <a:p>
            <a:pPr algn="l">
              <a:lnSpc>
                <a:spcPts val="4829"/>
              </a:lnSpc>
            </a:pPr>
            <a:r>
              <a:rPr lang="en-US" sz="3449" b="true">
                <a:solidFill>
                  <a:srgbClr val="000000"/>
                </a:solidFill>
                <a:latin typeface="Canva Sans Bold"/>
                <a:ea typeface="Canva Sans Bold"/>
                <a:cs typeface="Canva Sans Bold"/>
                <a:sym typeface="Canva Sans Bold"/>
              </a:rPr>
              <a:t>       Key Columns:</a:t>
            </a:r>
          </a:p>
          <a:p>
            <a:pPr algn="l" marL="658402" indent="-329201" lvl="1">
              <a:lnSpc>
                <a:spcPts val="4269"/>
              </a:lnSpc>
              <a:buFont typeface="Arial"/>
              <a:buChar char="•"/>
            </a:pPr>
            <a:r>
              <a:rPr lang="en-US" b="true" sz="3049">
                <a:solidFill>
                  <a:srgbClr val="000000"/>
                </a:solidFill>
                <a:latin typeface="Canva Sans Bold"/>
                <a:ea typeface="Canva Sans Bold"/>
                <a:cs typeface="Canva Sans Bold"/>
                <a:sym typeface="Canva Sans Bold"/>
              </a:rPr>
              <a:t> Date</a:t>
            </a:r>
            <a:r>
              <a:rPr lang="en-US" sz="3049">
                <a:solidFill>
                  <a:srgbClr val="000000"/>
                </a:solidFill>
                <a:latin typeface="Canva Sans"/>
                <a:ea typeface="Canva Sans"/>
                <a:cs typeface="Canva Sans"/>
                <a:sym typeface="Canva Sans"/>
              </a:rPr>
              <a:t>: Trading date.</a:t>
            </a:r>
          </a:p>
          <a:p>
            <a:pPr algn="l" marL="658402" indent="-329201" lvl="1">
              <a:lnSpc>
                <a:spcPts val="4269"/>
              </a:lnSpc>
              <a:buFont typeface="Arial"/>
              <a:buChar char="•"/>
            </a:pPr>
            <a:r>
              <a:rPr lang="en-US" b="true" sz="3049">
                <a:solidFill>
                  <a:srgbClr val="000000"/>
                </a:solidFill>
                <a:latin typeface="Canva Sans Bold"/>
                <a:ea typeface="Canva Sans Bold"/>
                <a:cs typeface="Canva Sans Bold"/>
                <a:sym typeface="Canva Sans Bold"/>
              </a:rPr>
              <a:t> Symbol</a:t>
            </a:r>
            <a:r>
              <a:rPr lang="en-US" sz="3049">
                <a:solidFill>
                  <a:srgbClr val="000000"/>
                </a:solidFill>
                <a:latin typeface="Canva Sans"/>
                <a:ea typeface="Canva Sans"/>
                <a:cs typeface="Canva Sans"/>
                <a:sym typeface="Canva Sans"/>
              </a:rPr>
              <a:t>: Stock ticker symbol.</a:t>
            </a:r>
          </a:p>
          <a:p>
            <a:pPr algn="l" marL="658402" indent="-329201" lvl="1">
              <a:lnSpc>
                <a:spcPts val="4269"/>
              </a:lnSpc>
              <a:buFont typeface="Arial"/>
              <a:buChar char="•"/>
            </a:pPr>
            <a:r>
              <a:rPr lang="en-US" sz="3049">
                <a:solidFill>
                  <a:srgbClr val="000000"/>
                </a:solidFill>
                <a:latin typeface="Canva Sans"/>
                <a:ea typeface="Canva Sans"/>
                <a:cs typeface="Canva Sans"/>
                <a:sym typeface="Canva Sans"/>
              </a:rPr>
              <a:t> </a:t>
            </a:r>
            <a:r>
              <a:rPr lang="en-US" b="true" sz="3049">
                <a:solidFill>
                  <a:srgbClr val="000000"/>
                </a:solidFill>
                <a:latin typeface="Canva Sans Bold"/>
                <a:ea typeface="Canva Sans Bold"/>
                <a:cs typeface="Canva Sans Bold"/>
                <a:sym typeface="Canva Sans Bold"/>
              </a:rPr>
              <a:t>Prev Close, Open, High, Low, Last, Close</a:t>
            </a:r>
            <a:r>
              <a:rPr lang="en-US" sz="3049">
                <a:solidFill>
                  <a:srgbClr val="000000"/>
                </a:solidFill>
                <a:latin typeface="Canva Sans"/>
                <a:ea typeface="Canva Sans"/>
                <a:cs typeface="Canva Sans"/>
                <a:sym typeface="Canva Sans"/>
              </a:rPr>
              <a:t>: Various price metrics.</a:t>
            </a:r>
          </a:p>
          <a:p>
            <a:pPr algn="l" marL="658402" indent="-329201" lvl="1">
              <a:lnSpc>
                <a:spcPts val="4269"/>
              </a:lnSpc>
              <a:buFont typeface="Arial"/>
              <a:buChar char="•"/>
            </a:pPr>
            <a:r>
              <a:rPr lang="en-US" sz="3049">
                <a:solidFill>
                  <a:srgbClr val="000000"/>
                </a:solidFill>
                <a:latin typeface="Canva Sans"/>
                <a:ea typeface="Canva Sans"/>
                <a:cs typeface="Canva Sans"/>
                <a:sym typeface="Canva Sans"/>
              </a:rPr>
              <a:t> </a:t>
            </a:r>
            <a:r>
              <a:rPr lang="en-US" b="true" sz="3049">
                <a:solidFill>
                  <a:srgbClr val="000000"/>
                </a:solidFill>
                <a:latin typeface="Canva Sans Bold"/>
                <a:ea typeface="Canva Sans Bold"/>
                <a:cs typeface="Canva Sans Bold"/>
                <a:sym typeface="Canva Sans Bold"/>
              </a:rPr>
              <a:t>VWAP</a:t>
            </a:r>
            <a:r>
              <a:rPr lang="en-US" sz="3049">
                <a:solidFill>
                  <a:srgbClr val="000000"/>
                </a:solidFill>
                <a:latin typeface="Canva Sans"/>
                <a:ea typeface="Canva Sans"/>
                <a:cs typeface="Canva Sans"/>
                <a:sym typeface="Canva Sans"/>
              </a:rPr>
              <a:t>: Volume Weighted Average Price.</a:t>
            </a:r>
          </a:p>
          <a:p>
            <a:pPr algn="l" marL="658402" indent="-329201" lvl="1">
              <a:lnSpc>
                <a:spcPts val="4269"/>
              </a:lnSpc>
              <a:buFont typeface="Arial"/>
              <a:buChar char="•"/>
            </a:pPr>
            <a:r>
              <a:rPr lang="en-US" b="true" sz="3049">
                <a:solidFill>
                  <a:srgbClr val="000000"/>
                </a:solidFill>
                <a:latin typeface="Canva Sans Bold"/>
                <a:ea typeface="Canva Sans Bold"/>
                <a:cs typeface="Canva Sans Bold"/>
                <a:sym typeface="Canva Sans Bold"/>
              </a:rPr>
              <a:t> Volume</a:t>
            </a:r>
            <a:r>
              <a:rPr lang="en-US" sz="3049">
                <a:solidFill>
                  <a:srgbClr val="000000"/>
                </a:solidFill>
                <a:latin typeface="Canva Sans"/>
                <a:ea typeface="Canva Sans"/>
                <a:cs typeface="Canva Sans"/>
                <a:sym typeface="Canva Sans"/>
              </a:rPr>
              <a:t>: Number of shares traded.</a:t>
            </a:r>
          </a:p>
          <a:p>
            <a:pPr algn="l" marL="658402" indent="-329201" lvl="1">
              <a:lnSpc>
                <a:spcPts val="4269"/>
              </a:lnSpc>
              <a:buFont typeface="Arial"/>
              <a:buChar char="•"/>
            </a:pPr>
            <a:r>
              <a:rPr lang="en-US" b="true" sz="3049">
                <a:solidFill>
                  <a:srgbClr val="000000"/>
                </a:solidFill>
                <a:latin typeface="Canva Sans Bold"/>
                <a:ea typeface="Canva Sans Bold"/>
                <a:cs typeface="Canva Sans Bold"/>
                <a:sym typeface="Canva Sans Bold"/>
              </a:rPr>
              <a:t> Turnover</a:t>
            </a:r>
            <a:r>
              <a:rPr lang="en-US" sz="3049">
                <a:solidFill>
                  <a:srgbClr val="000000"/>
                </a:solidFill>
                <a:latin typeface="Canva Sans"/>
                <a:ea typeface="Canva Sans"/>
                <a:cs typeface="Canva Sans"/>
                <a:sym typeface="Canva Sans"/>
              </a:rPr>
              <a:t>: Total value of traded shares.</a:t>
            </a:r>
          </a:p>
          <a:p>
            <a:pPr algn="l" marL="658402" indent="-329201" lvl="1">
              <a:lnSpc>
                <a:spcPts val="4269"/>
              </a:lnSpc>
              <a:buFont typeface="Arial"/>
              <a:buChar char="•"/>
            </a:pPr>
            <a:r>
              <a:rPr lang="en-US" b="true" sz="3049">
                <a:solidFill>
                  <a:srgbClr val="000000"/>
                </a:solidFill>
                <a:latin typeface="Canva Sans Bold"/>
                <a:ea typeface="Canva Sans Bold"/>
                <a:cs typeface="Canva Sans Bold"/>
                <a:sym typeface="Canva Sans Bold"/>
              </a:rPr>
              <a:t> Trades</a:t>
            </a:r>
            <a:r>
              <a:rPr lang="en-US" sz="3049">
                <a:solidFill>
                  <a:srgbClr val="000000"/>
                </a:solidFill>
                <a:latin typeface="Canva Sans"/>
                <a:ea typeface="Canva Sans"/>
                <a:cs typeface="Canva Sans"/>
                <a:sym typeface="Canva Sans"/>
              </a:rPr>
              <a:t>: Number of trades (partially populated).</a:t>
            </a:r>
          </a:p>
          <a:p>
            <a:pPr algn="l" marL="658402" indent="-329201" lvl="1">
              <a:lnSpc>
                <a:spcPts val="4269"/>
              </a:lnSpc>
              <a:buFont typeface="Arial"/>
              <a:buChar char="•"/>
            </a:pPr>
            <a:r>
              <a:rPr lang="en-US" sz="3049">
                <a:solidFill>
                  <a:srgbClr val="000000"/>
                </a:solidFill>
                <a:latin typeface="Canva Sans"/>
                <a:ea typeface="Canva Sans"/>
                <a:cs typeface="Canva Sans"/>
                <a:sym typeface="Canva Sans"/>
              </a:rPr>
              <a:t> </a:t>
            </a:r>
            <a:r>
              <a:rPr lang="en-US" b="true" sz="3049">
                <a:solidFill>
                  <a:srgbClr val="000000"/>
                </a:solidFill>
                <a:latin typeface="Canva Sans Bold"/>
                <a:ea typeface="Canva Sans Bold"/>
                <a:cs typeface="Canva Sans Bold"/>
                <a:sym typeface="Canva Sans Bold"/>
              </a:rPr>
              <a:t>Deliverable Volume</a:t>
            </a:r>
            <a:r>
              <a:rPr lang="en-US" sz="3049">
                <a:solidFill>
                  <a:srgbClr val="000000"/>
                </a:solidFill>
                <a:latin typeface="Canva Sans"/>
                <a:ea typeface="Canva Sans"/>
                <a:cs typeface="Canva Sans"/>
                <a:sym typeface="Canva Sans"/>
              </a:rPr>
              <a:t>: Shares delivered (partially populated).</a:t>
            </a:r>
          </a:p>
          <a:p>
            <a:pPr algn="l" marL="658402" indent="-329201" lvl="1">
              <a:lnSpc>
                <a:spcPts val="4269"/>
              </a:lnSpc>
              <a:buFont typeface="Arial"/>
              <a:buChar char="•"/>
            </a:pPr>
            <a:r>
              <a:rPr lang="en-US" sz="3049">
                <a:solidFill>
                  <a:srgbClr val="000000"/>
                </a:solidFill>
                <a:latin typeface="Canva Sans"/>
                <a:ea typeface="Canva Sans"/>
                <a:cs typeface="Canva Sans"/>
                <a:sym typeface="Canva Sans"/>
              </a:rPr>
              <a:t> </a:t>
            </a:r>
            <a:r>
              <a:rPr lang="en-US" b="true" sz="3049">
                <a:solidFill>
                  <a:srgbClr val="000000"/>
                </a:solidFill>
                <a:latin typeface="Canva Sans Bold"/>
                <a:ea typeface="Canva Sans Bold"/>
                <a:cs typeface="Canva Sans Bold"/>
                <a:sym typeface="Canva Sans Bold"/>
              </a:rPr>
              <a:t>%Deliverable</a:t>
            </a:r>
            <a:r>
              <a:rPr lang="en-US" sz="3049">
                <a:solidFill>
                  <a:srgbClr val="000000"/>
                </a:solidFill>
                <a:latin typeface="Canva Sans"/>
                <a:ea typeface="Canva Sans"/>
                <a:cs typeface="Canva Sans"/>
                <a:sym typeface="Canva Sans"/>
              </a:rPr>
              <a:t>: Percentage of deliverable shares.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4EA"/>
        </a:solidFill>
      </p:bgPr>
    </p:bg>
    <p:spTree>
      <p:nvGrpSpPr>
        <p:cNvPr id="1" name=""/>
        <p:cNvGrpSpPr/>
        <p:nvPr/>
      </p:nvGrpSpPr>
      <p:grpSpPr>
        <a:xfrm>
          <a:off x="0" y="0"/>
          <a:ext cx="0" cy="0"/>
          <a:chOff x="0" y="0"/>
          <a:chExt cx="0" cy="0"/>
        </a:xfrm>
      </p:grpSpPr>
      <p:grpSp>
        <p:nvGrpSpPr>
          <p:cNvPr name="Group 2" id="2"/>
          <p:cNvGrpSpPr/>
          <p:nvPr/>
        </p:nvGrpSpPr>
        <p:grpSpPr>
          <a:xfrm rot="0">
            <a:off x="0" y="0"/>
            <a:ext cx="18297525" cy="10287000"/>
            <a:chOff x="0" y="0"/>
            <a:chExt cx="24396700" cy="13716000"/>
          </a:xfrm>
        </p:grpSpPr>
        <p:grpSp>
          <p:nvGrpSpPr>
            <p:cNvPr name="Group 3" id="3"/>
            <p:cNvGrpSpPr/>
            <p:nvPr/>
          </p:nvGrpSpPr>
          <p:grpSpPr>
            <a:xfrm rot="0">
              <a:off x="0" y="0"/>
              <a:ext cx="1043385" cy="13716000"/>
              <a:chOff x="0" y="0"/>
              <a:chExt cx="206101" cy="2709333"/>
            </a:xfrm>
          </p:grpSpPr>
          <p:sp>
            <p:nvSpPr>
              <p:cNvPr name="Freeform 4" id="4"/>
              <p:cNvSpPr/>
              <p:nvPr/>
            </p:nvSpPr>
            <p:spPr>
              <a:xfrm flipH="false" flipV="false" rot="0">
                <a:off x="0" y="0"/>
                <a:ext cx="206101" cy="2709333"/>
              </a:xfrm>
              <a:custGeom>
                <a:avLst/>
                <a:gdLst/>
                <a:ahLst/>
                <a:cxnLst/>
                <a:rect r="r" b="b" t="t" l="l"/>
                <a:pathLst>
                  <a:path h="2709333" w="206101">
                    <a:moveTo>
                      <a:pt x="0" y="0"/>
                    </a:moveTo>
                    <a:lnTo>
                      <a:pt x="206101" y="0"/>
                    </a:lnTo>
                    <a:lnTo>
                      <a:pt x="206101" y="2709333"/>
                    </a:lnTo>
                    <a:lnTo>
                      <a:pt x="0" y="2709333"/>
                    </a:lnTo>
                    <a:close/>
                  </a:path>
                </a:pathLst>
              </a:custGeom>
              <a:solidFill>
                <a:srgbClr val="000000"/>
              </a:solidFill>
            </p:spPr>
          </p:sp>
          <p:sp>
            <p:nvSpPr>
              <p:cNvPr name="TextBox 5" id="5"/>
              <p:cNvSpPr txBox="true"/>
              <p:nvPr/>
            </p:nvSpPr>
            <p:spPr>
              <a:xfrm>
                <a:off x="0" y="-76200"/>
                <a:ext cx="206101" cy="2785533"/>
              </a:xfrm>
              <a:prstGeom prst="rect">
                <a:avLst/>
              </a:prstGeom>
            </p:spPr>
            <p:txBody>
              <a:bodyPr anchor="ctr" rtlCol="false" tIns="50800" lIns="50800" bIns="50800" rIns="50800"/>
              <a:lstStyle/>
              <a:p>
                <a:pPr algn="ctr">
                  <a:lnSpc>
                    <a:spcPts val="2724"/>
                  </a:lnSpc>
                </a:pPr>
              </a:p>
            </p:txBody>
          </p:sp>
        </p:grpSp>
        <p:grpSp>
          <p:nvGrpSpPr>
            <p:cNvPr name="Group 6" id="6"/>
            <p:cNvGrpSpPr/>
            <p:nvPr/>
          </p:nvGrpSpPr>
          <p:grpSpPr>
            <a:xfrm rot="0">
              <a:off x="23353315" y="0"/>
              <a:ext cx="1043385" cy="13716000"/>
              <a:chOff x="0" y="0"/>
              <a:chExt cx="206101" cy="2709333"/>
            </a:xfrm>
          </p:grpSpPr>
          <p:sp>
            <p:nvSpPr>
              <p:cNvPr name="Freeform 7" id="7"/>
              <p:cNvSpPr/>
              <p:nvPr/>
            </p:nvSpPr>
            <p:spPr>
              <a:xfrm flipH="false" flipV="false" rot="0">
                <a:off x="0" y="0"/>
                <a:ext cx="206101" cy="2709333"/>
              </a:xfrm>
              <a:custGeom>
                <a:avLst/>
                <a:gdLst/>
                <a:ahLst/>
                <a:cxnLst/>
                <a:rect r="r" b="b" t="t" l="l"/>
                <a:pathLst>
                  <a:path h="2709333" w="206101">
                    <a:moveTo>
                      <a:pt x="0" y="0"/>
                    </a:moveTo>
                    <a:lnTo>
                      <a:pt x="206101" y="0"/>
                    </a:lnTo>
                    <a:lnTo>
                      <a:pt x="206101" y="2709333"/>
                    </a:lnTo>
                    <a:lnTo>
                      <a:pt x="0" y="2709333"/>
                    </a:lnTo>
                    <a:close/>
                  </a:path>
                </a:pathLst>
              </a:custGeom>
              <a:solidFill>
                <a:srgbClr val="000000"/>
              </a:solidFill>
            </p:spPr>
          </p:sp>
          <p:sp>
            <p:nvSpPr>
              <p:cNvPr name="TextBox 8" id="8"/>
              <p:cNvSpPr txBox="true"/>
              <p:nvPr/>
            </p:nvSpPr>
            <p:spPr>
              <a:xfrm>
                <a:off x="0" y="-76200"/>
                <a:ext cx="206101" cy="2785533"/>
              </a:xfrm>
              <a:prstGeom prst="rect">
                <a:avLst/>
              </a:prstGeom>
            </p:spPr>
            <p:txBody>
              <a:bodyPr anchor="ctr" rtlCol="false" tIns="50800" lIns="50800" bIns="50800" rIns="50800"/>
              <a:lstStyle/>
              <a:p>
                <a:pPr algn="ctr">
                  <a:lnSpc>
                    <a:spcPts val="2724"/>
                  </a:lnSpc>
                </a:pPr>
              </a:p>
            </p:txBody>
          </p:sp>
        </p:grpSp>
        <p:grpSp>
          <p:nvGrpSpPr>
            <p:cNvPr name="Group 9" id="9"/>
            <p:cNvGrpSpPr/>
            <p:nvPr/>
          </p:nvGrpSpPr>
          <p:grpSpPr>
            <a:xfrm rot="-5400000">
              <a:off x="11670307" y="-11670307"/>
              <a:ext cx="1043385" cy="24384000"/>
              <a:chOff x="0" y="0"/>
              <a:chExt cx="206101" cy="4816593"/>
            </a:xfrm>
          </p:grpSpPr>
          <p:sp>
            <p:nvSpPr>
              <p:cNvPr name="Freeform 10" id="10"/>
              <p:cNvSpPr/>
              <p:nvPr/>
            </p:nvSpPr>
            <p:spPr>
              <a:xfrm flipH="false" flipV="false" rot="0">
                <a:off x="0" y="0"/>
                <a:ext cx="206101" cy="4816592"/>
              </a:xfrm>
              <a:custGeom>
                <a:avLst/>
                <a:gdLst/>
                <a:ahLst/>
                <a:cxnLst/>
                <a:rect r="r" b="b" t="t" l="l"/>
                <a:pathLst>
                  <a:path h="4816592" w="206101">
                    <a:moveTo>
                      <a:pt x="0" y="0"/>
                    </a:moveTo>
                    <a:lnTo>
                      <a:pt x="206101" y="0"/>
                    </a:lnTo>
                    <a:lnTo>
                      <a:pt x="206101" y="4816592"/>
                    </a:lnTo>
                    <a:lnTo>
                      <a:pt x="0" y="4816592"/>
                    </a:lnTo>
                    <a:close/>
                  </a:path>
                </a:pathLst>
              </a:custGeom>
              <a:solidFill>
                <a:srgbClr val="000000"/>
              </a:solidFill>
            </p:spPr>
          </p:sp>
          <p:sp>
            <p:nvSpPr>
              <p:cNvPr name="TextBox 11" id="11"/>
              <p:cNvSpPr txBox="true"/>
              <p:nvPr/>
            </p:nvSpPr>
            <p:spPr>
              <a:xfrm>
                <a:off x="0" y="-76200"/>
                <a:ext cx="206101" cy="4892793"/>
              </a:xfrm>
              <a:prstGeom prst="rect">
                <a:avLst/>
              </a:prstGeom>
            </p:spPr>
            <p:txBody>
              <a:bodyPr anchor="ctr" rtlCol="false" tIns="50800" lIns="50800" bIns="50800" rIns="50800"/>
              <a:lstStyle/>
              <a:p>
                <a:pPr algn="ctr">
                  <a:lnSpc>
                    <a:spcPts val="2724"/>
                  </a:lnSpc>
                </a:pPr>
              </a:p>
            </p:txBody>
          </p:sp>
        </p:grpSp>
        <p:grpSp>
          <p:nvGrpSpPr>
            <p:cNvPr name="Group 12" id="12"/>
            <p:cNvGrpSpPr/>
            <p:nvPr/>
          </p:nvGrpSpPr>
          <p:grpSpPr>
            <a:xfrm rot="-5400000">
              <a:off x="11670307" y="1002307"/>
              <a:ext cx="1043385" cy="24384000"/>
              <a:chOff x="0" y="0"/>
              <a:chExt cx="206101" cy="4816593"/>
            </a:xfrm>
          </p:grpSpPr>
          <p:sp>
            <p:nvSpPr>
              <p:cNvPr name="Freeform 13" id="13"/>
              <p:cNvSpPr/>
              <p:nvPr/>
            </p:nvSpPr>
            <p:spPr>
              <a:xfrm flipH="false" flipV="false" rot="0">
                <a:off x="0" y="0"/>
                <a:ext cx="206101" cy="4816592"/>
              </a:xfrm>
              <a:custGeom>
                <a:avLst/>
                <a:gdLst/>
                <a:ahLst/>
                <a:cxnLst/>
                <a:rect r="r" b="b" t="t" l="l"/>
                <a:pathLst>
                  <a:path h="4816592" w="206101">
                    <a:moveTo>
                      <a:pt x="0" y="0"/>
                    </a:moveTo>
                    <a:lnTo>
                      <a:pt x="206101" y="0"/>
                    </a:lnTo>
                    <a:lnTo>
                      <a:pt x="206101" y="4816592"/>
                    </a:lnTo>
                    <a:lnTo>
                      <a:pt x="0" y="4816592"/>
                    </a:lnTo>
                    <a:close/>
                  </a:path>
                </a:pathLst>
              </a:custGeom>
              <a:solidFill>
                <a:srgbClr val="000000"/>
              </a:solidFill>
            </p:spPr>
          </p:sp>
          <p:sp>
            <p:nvSpPr>
              <p:cNvPr name="TextBox 14" id="14"/>
              <p:cNvSpPr txBox="true"/>
              <p:nvPr/>
            </p:nvSpPr>
            <p:spPr>
              <a:xfrm>
                <a:off x="0" y="-76200"/>
                <a:ext cx="206101" cy="4892793"/>
              </a:xfrm>
              <a:prstGeom prst="rect">
                <a:avLst/>
              </a:prstGeom>
            </p:spPr>
            <p:txBody>
              <a:bodyPr anchor="ctr" rtlCol="false" tIns="50800" lIns="50800" bIns="50800" rIns="50800"/>
              <a:lstStyle/>
              <a:p>
                <a:pPr algn="ctr">
                  <a:lnSpc>
                    <a:spcPts val="2724"/>
                  </a:lnSpc>
                </a:pPr>
              </a:p>
            </p:txBody>
          </p:sp>
        </p:grpSp>
      </p:grpSp>
      <p:grpSp>
        <p:nvGrpSpPr>
          <p:cNvPr name="Group 15" id="15"/>
          <p:cNvGrpSpPr/>
          <p:nvPr/>
        </p:nvGrpSpPr>
        <p:grpSpPr>
          <a:xfrm rot="-5400000">
            <a:off x="8752731" y="-8752731"/>
            <a:ext cx="782539" cy="18288000"/>
            <a:chOff x="0" y="0"/>
            <a:chExt cx="206101" cy="4816593"/>
          </a:xfrm>
        </p:grpSpPr>
        <p:sp>
          <p:nvSpPr>
            <p:cNvPr name="Freeform 16" id="16"/>
            <p:cNvSpPr/>
            <p:nvPr/>
          </p:nvSpPr>
          <p:spPr>
            <a:xfrm flipH="false" flipV="false" rot="0">
              <a:off x="0" y="0"/>
              <a:ext cx="206101" cy="4816592"/>
            </a:xfrm>
            <a:custGeom>
              <a:avLst/>
              <a:gdLst/>
              <a:ahLst/>
              <a:cxnLst/>
              <a:rect r="r" b="b" t="t" l="l"/>
              <a:pathLst>
                <a:path h="4816592" w="206101">
                  <a:moveTo>
                    <a:pt x="0" y="0"/>
                  </a:moveTo>
                  <a:lnTo>
                    <a:pt x="206101" y="0"/>
                  </a:lnTo>
                  <a:lnTo>
                    <a:pt x="206101" y="4816592"/>
                  </a:lnTo>
                  <a:lnTo>
                    <a:pt x="0" y="4816592"/>
                  </a:lnTo>
                  <a:close/>
                </a:path>
              </a:pathLst>
            </a:custGeom>
            <a:solidFill>
              <a:srgbClr val="000000"/>
            </a:solidFill>
          </p:spPr>
        </p:sp>
        <p:sp>
          <p:nvSpPr>
            <p:cNvPr name="TextBox 17" id="17"/>
            <p:cNvSpPr txBox="true"/>
            <p:nvPr/>
          </p:nvSpPr>
          <p:spPr>
            <a:xfrm>
              <a:off x="0" y="-76200"/>
              <a:ext cx="206101" cy="4892793"/>
            </a:xfrm>
            <a:prstGeom prst="rect">
              <a:avLst/>
            </a:prstGeom>
          </p:spPr>
          <p:txBody>
            <a:bodyPr anchor="ctr" rtlCol="false" tIns="50800" lIns="50800" bIns="50800" rIns="50800"/>
            <a:lstStyle/>
            <a:p>
              <a:pPr algn="ctr">
                <a:lnSpc>
                  <a:spcPts val="2724"/>
                </a:lnSpc>
              </a:pPr>
            </a:p>
          </p:txBody>
        </p:sp>
      </p:grpSp>
      <p:sp>
        <p:nvSpPr>
          <p:cNvPr name="Freeform 18" id="18"/>
          <p:cNvSpPr/>
          <p:nvPr/>
        </p:nvSpPr>
        <p:spPr>
          <a:xfrm flipH="false" flipV="false" rot="0">
            <a:off x="2465049" y="2254616"/>
            <a:ext cx="13446703" cy="6874627"/>
          </a:xfrm>
          <a:custGeom>
            <a:avLst/>
            <a:gdLst/>
            <a:ahLst/>
            <a:cxnLst/>
            <a:rect r="r" b="b" t="t" l="l"/>
            <a:pathLst>
              <a:path h="6874627" w="13446703">
                <a:moveTo>
                  <a:pt x="0" y="0"/>
                </a:moveTo>
                <a:lnTo>
                  <a:pt x="13446703" y="0"/>
                </a:lnTo>
                <a:lnTo>
                  <a:pt x="13446703" y="6874627"/>
                </a:lnTo>
                <a:lnTo>
                  <a:pt x="0" y="6874627"/>
                </a:lnTo>
                <a:lnTo>
                  <a:pt x="0" y="0"/>
                </a:lnTo>
                <a:close/>
              </a:path>
            </a:pathLst>
          </a:custGeom>
          <a:blipFill>
            <a:blip r:embed="rId2"/>
            <a:stretch>
              <a:fillRect l="0" t="0" r="0" b="0"/>
            </a:stretch>
          </a:blipFill>
        </p:spPr>
      </p:sp>
      <p:sp>
        <p:nvSpPr>
          <p:cNvPr name="TextBox 19" id="19"/>
          <p:cNvSpPr txBox="true"/>
          <p:nvPr/>
        </p:nvSpPr>
        <p:spPr>
          <a:xfrm rot="0">
            <a:off x="1688953" y="942975"/>
            <a:ext cx="15373796" cy="1298576"/>
          </a:xfrm>
          <a:prstGeom prst="rect">
            <a:avLst/>
          </a:prstGeom>
        </p:spPr>
        <p:txBody>
          <a:bodyPr anchor="t" rtlCol="false" tIns="0" lIns="0" bIns="0" rIns="0">
            <a:spAutoFit/>
          </a:bodyPr>
          <a:lstStyle/>
          <a:p>
            <a:pPr algn="ctr">
              <a:lnSpc>
                <a:spcPts val="8000"/>
              </a:lnSpc>
            </a:pPr>
            <a:r>
              <a:rPr lang="en-US" b="true" sz="8000">
                <a:solidFill>
                  <a:srgbClr val="000000"/>
                </a:solidFill>
                <a:latin typeface="Cooper Hewitt Bold"/>
                <a:ea typeface="Cooper Hewitt Bold"/>
                <a:cs typeface="Cooper Hewitt Bold"/>
                <a:sym typeface="Cooper Hewitt Bold"/>
              </a:rPr>
              <a:t>IMPORTING DATA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4EA"/>
        </a:solidFill>
      </p:bgPr>
    </p:bg>
    <p:spTree>
      <p:nvGrpSpPr>
        <p:cNvPr id="1" name=""/>
        <p:cNvGrpSpPr/>
        <p:nvPr/>
      </p:nvGrpSpPr>
      <p:grpSpPr>
        <a:xfrm>
          <a:off x="0" y="0"/>
          <a:ext cx="0" cy="0"/>
          <a:chOff x="0" y="0"/>
          <a:chExt cx="0" cy="0"/>
        </a:xfrm>
      </p:grpSpPr>
      <p:grpSp>
        <p:nvGrpSpPr>
          <p:cNvPr name="Group 2" id="2"/>
          <p:cNvGrpSpPr/>
          <p:nvPr/>
        </p:nvGrpSpPr>
        <p:grpSpPr>
          <a:xfrm rot="0">
            <a:off x="19050" y="0"/>
            <a:ext cx="18297525" cy="10287000"/>
            <a:chOff x="0" y="0"/>
            <a:chExt cx="24396700" cy="13716000"/>
          </a:xfrm>
        </p:grpSpPr>
        <p:grpSp>
          <p:nvGrpSpPr>
            <p:cNvPr name="Group 3" id="3"/>
            <p:cNvGrpSpPr/>
            <p:nvPr/>
          </p:nvGrpSpPr>
          <p:grpSpPr>
            <a:xfrm rot="0">
              <a:off x="0" y="0"/>
              <a:ext cx="1043385" cy="13716000"/>
              <a:chOff x="0" y="0"/>
              <a:chExt cx="206101" cy="2709333"/>
            </a:xfrm>
          </p:grpSpPr>
          <p:sp>
            <p:nvSpPr>
              <p:cNvPr name="Freeform 4" id="4"/>
              <p:cNvSpPr/>
              <p:nvPr/>
            </p:nvSpPr>
            <p:spPr>
              <a:xfrm flipH="false" flipV="false" rot="0">
                <a:off x="0" y="0"/>
                <a:ext cx="206101" cy="2709333"/>
              </a:xfrm>
              <a:custGeom>
                <a:avLst/>
                <a:gdLst/>
                <a:ahLst/>
                <a:cxnLst/>
                <a:rect r="r" b="b" t="t" l="l"/>
                <a:pathLst>
                  <a:path h="2709333" w="206101">
                    <a:moveTo>
                      <a:pt x="0" y="0"/>
                    </a:moveTo>
                    <a:lnTo>
                      <a:pt x="206101" y="0"/>
                    </a:lnTo>
                    <a:lnTo>
                      <a:pt x="206101" y="2709333"/>
                    </a:lnTo>
                    <a:lnTo>
                      <a:pt x="0" y="2709333"/>
                    </a:lnTo>
                    <a:close/>
                  </a:path>
                </a:pathLst>
              </a:custGeom>
              <a:solidFill>
                <a:srgbClr val="000000"/>
              </a:solidFill>
            </p:spPr>
          </p:sp>
          <p:sp>
            <p:nvSpPr>
              <p:cNvPr name="TextBox 5" id="5"/>
              <p:cNvSpPr txBox="true"/>
              <p:nvPr/>
            </p:nvSpPr>
            <p:spPr>
              <a:xfrm>
                <a:off x="0" y="-76200"/>
                <a:ext cx="206101" cy="2785533"/>
              </a:xfrm>
              <a:prstGeom prst="rect">
                <a:avLst/>
              </a:prstGeom>
            </p:spPr>
            <p:txBody>
              <a:bodyPr anchor="ctr" rtlCol="false" tIns="50800" lIns="50800" bIns="50800" rIns="50800"/>
              <a:lstStyle/>
              <a:p>
                <a:pPr algn="ctr">
                  <a:lnSpc>
                    <a:spcPts val="2724"/>
                  </a:lnSpc>
                </a:pPr>
              </a:p>
            </p:txBody>
          </p:sp>
        </p:grpSp>
        <p:grpSp>
          <p:nvGrpSpPr>
            <p:cNvPr name="Group 6" id="6"/>
            <p:cNvGrpSpPr/>
            <p:nvPr/>
          </p:nvGrpSpPr>
          <p:grpSpPr>
            <a:xfrm rot="0">
              <a:off x="23353315" y="0"/>
              <a:ext cx="1043385" cy="13716000"/>
              <a:chOff x="0" y="0"/>
              <a:chExt cx="206101" cy="2709333"/>
            </a:xfrm>
          </p:grpSpPr>
          <p:sp>
            <p:nvSpPr>
              <p:cNvPr name="Freeform 7" id="7"/>
              <p:cNvSpPr/>
              <p:nvPr/>
            </p:nvSpPr>
            <p:spPr>
              <a:xfrm flipH="false" flipV="false" rot="0">
                <a:off x="0" y="0"/>
                <a:ext cx="206101" cy="2709333"/>
              </a:xfrm>
              <a:custGeom>
                <a:avLst/>
                <a:gdLst/>
                <a:ahLst/>
                <a:cxnLst/>
                <a:rect r="r" b="b" t="t" l="l"/>
                <a:pathLst>
                  <a:path h="2709333" w="206101">
                    <a:moveTo>
                      <a:pt x="0" y="0"/>
                    </a:moveTo>
                    <a:lnTo>
                      <a:pt x="206101" y="0"/>
                    </a:lnTo>
                    <a:lnTo>
                      <a:pt x="206101" y="2709333"/>
                    </a:lnTo>
                    <a:lnTo>
                      <a:pt x="0" y="2709333"/>
                    </a:lnTo>
                    <a:close/>
                  </a:path>
                </a:pathLst>
              </a:custGeom>
              <a:solidFill>
                <a:srgbClr val="000000"/>
              </a:solidFill>
            </p:spPr>
          </p:sp>
          <p:sp>
            <p:nvSpPr>
              <p:cNvPr name="TextBox 8" id="8"/>
              <p:cNvSpPr txBox="true"/>
              <p:nvPr/>
            </p:nvSpPr>
            <p:spPr>
              <a:xfrm>
                <a:off x="0" y="-76200"/>
                <a:ext cx="206101" cy="2785533"/>
              </a:xfrm>
              <a:prstGeom prst="rect">
                <a:avLst/>
              </a:prstGeom>
            </p:spPr>
            <p:txBody>
              <a:bodyPr anchor="ctr" rtlCol="false" tIns="50800" lIns="50800" bIns="50800" rIns="50800"/>
              <a:lstStyle/>
              <a:p>
                <a:pPr algn="ctr">
                  <a:lnSpc>
                    <a:spcPts val="2724"/>
                  </a:lnSpc>
                </a:pPr>
              </a:p>
            </p:txBody>
          </p:sp>
        </p:grpSp>
        <p:grpSp>
          <p:nvGrpSpPr>
            <p:cNvPr name="Group 9" id="9"/>
            <p:cNvGrpSpPr/>
            <p:nvPr/>
          </p:nvGrpSpPr>
          <p:grpSpPr>
            <a:xfrm rot="-5400000">
              <a:off x="11670307" y="-11670307"/>
              <a:ext cx="1043385" cy="24384000"/>
              <a:chOff x="0" y="0"/>
              <a:chExt cx="206101" cy="4816593"/>
            </a:xfrm>
          </p:grpSpPr>
          <p:sp>
            <p:nvSpPr>
              <p:cNvPr name="Freeform 10" id="10"/>
              <p:cNvSpPr/>
              <p:nvPr/>
            </p:nvSpPr>
            <p:spPr>
              <a:xfrm flipH="false" flipV="false" rot="0">
                <a:off x="0" y="0"/>
                <a:ext cx="206101" cy="4816592"/>
              </a:xfrm>
              <a:custGeom>
                <a:avLst/>
                <a:gdLst/>
                <a:ahLst/>
                <a:cxnLst/>
                <a:rect r="r" b="b" t="t" l="l"/>
                <a:pathLst>
                  <a:path h="4816592" w="206101">
                    <a:moveTo>
                      <a:pt x="0" y="0"/>
                    </a:moveTo>
                    <a:lnTo>
                      <a:pt x="206101" y="0"/>
                    </a:lnTo>
                    <a:lnTo>
                      <a:pt x="206101" y="4816592"/>
                    </a:lnTo>
                    <a:lnTo>
                      <a:pt x="0" y="4816592"/>
                    </a:lnTo>
                    <a:close/>
                  </a:path>
                </a:pathLst>
              </a:custGeom>
              <a:solidFill>
                <a:srgbClr val="000000"/>
              </a:solidFill>
            </p:spPr>
          </p:sp>
          <p:sp>
            <p:nvSpPr>
              <p:cNvPr name="TextBox 11" id="11"/>
              <p:cNvSpPr txBox="true"/>
              <p:nvPr/>
            </p:nvSpPr>
            <p:spPr>
              <a:xfrm>
                <a:off x="0" y="-76200"/>
                <a:ext cx="206101" cy="4892793"/>
              </a:xfrm>
              <a:prstGeom prst="rect">
                <a:avLst/>
              </a:prstGeom>
            </p:spPr>
            <p:txBody>
              <a:bodyPr anchor="ctr" rtlCol="false" tIns="50800" lIns="50800" bIns="50800" rIns="50800"/>
              <a:lstStyle/>
              <a:p>
                <a:pPr algn="ctr">
                  <a:lnSpc>
                    <a:spcPts val="2724"/>
                  </a:lnSpc>
                </a:pPr>
              </a:p>
            </p:txBody>
          </p:sp>
        </p:grpSp>
        <p:grpSp>
          <p:nvGrpSpPr>
            <p:cNvPr name="Group 12" id="12"/>
            <p:cNvGrpSpPr/>
            <p:nvPr/>
          </p:nvGrpSpPr>
          <p:grpSpPr>
            <a:xfrm rot="-5400000">
              <a:off x="11670307" y="1002307"/>
              <a:ext cx="1043385" cy="24384000"/>
              <a:chOff x="0" y="0"/>
              <a:chExt cx="206101" cy="4816593"/>
            </a:xfrm>
          </p:grpSpPr>
          <p:sp>
            <p:nvSpPr>
              <p:cNvPr name="Freeform 13" id="13"/>
              <p:cNvSpPr/>
              <p:nvPr/>
            </p:nvSpPr>
            <p:spPr>
              <a:xfrm flipH="false" flipV="false" rot="0">
                <a:off x="0" y="0"/>
                <a:ext cx="206101" cy="4816592"/>
              </a:xfrm>
              <a:custGeom>
                <a:avLst/>
                <a:gdLst/>
                <a:ahLst/>
                <a:cxnLst/>
                <a:rect r="r" b="b" t="t" l="l"/>
                <a:pathLst>
                  <a:path h="4816592" w="206101">
                    <a:moveTo>
                      <a:pt x="0" y="0"/>
                    </a:moveTo>
                    <a:lnTo>
                      <a:pt x="206101" y="0"/>
                    </a:lnTo>
                    <a:lnTo>
                      <a:pt x="206101" y="4816592"/>
                    </a:lnTo>
                    <a:lnTo>
                      <a:pt x="0" y="4816592"/>
                    </a:lnTo>
                    <a:close/>
                  </a:path>
                </a:pathLst>
              </a:custGeom>
              <a:solidFill>
                <a:srgbClr val="000000"/>
              </a:solidFill>
            </p:spPr>
          </p:sp>
          <p:sp>
            <p:nvSpPr>
              <p:cNvPr name="TextBox 14" id="14"/>
              <p:cNvSpPr txBox="true"/>
              <p:nvPr/>
            </p:nvSpPr>
            <p:spPr>
              <a:xfrm>
                <a:off x="0" y="-76200"/>
                <a:ext cx="206101" cy="4892793"/>
              </a:xfrm>
              <a:prstGeom prst="rect">
                <a:avLst/>
              </a:prstGeom>
            </p:spPr>
            <p:txBody>
              <a:bodyPr anchor="ctr" rtlCol="false" tIns="50800" lIns="50800" bIns="50800" rIns="50800"/>
              <a:lstStyle/>
              <a:p>
                <a:pPr algn="ctr">
                  <a:lnSpc>
                    <a:spcPts val="2724"/>
                  </a:lnSpc>
                </a:pPr>
              </a:p>
            </p:txBody>
          </p:sp>
        </p:grpSp>
      </p:grpSp>
      <p:grpSp>
        <p:nvGrpSpPr>
          <p:cNvPr name="Group 15" id="15"/>
          <p:cNvGrpSpPr/>
          <p:nvPr/>
        </p:nvGrpSpPr>
        <p:grpSpPr>
          <a:xfrm rot="-5400000">
            <a:off x="8752731" y="-8752731"/>
            <a:ext cx="782539" cy="18288000"/>
            <a:chOff x="0" y="0"/>
            <a:chExt cx="206101" cy="4816593"/>
          </a:xfrm>
        </p:grpSpPr>
        <p:sp>
          <p:nvSpPr>
            <p:cNvPr name="Freeform 16" id="16"/>
            <p:cNvSpPr/>
            <p:nvPr/>
          </p:nvSpPr>
          <p:spPr>
            <a:xfrm flipH="false" flipV="false" rot="0">
              <a:off x="0" y="0"/>
              <a:ext cx="206101" cy="4816592"/>
            </a:xfrm>
            <a:custGeom>
              <a:avLst/>
              <a:gdLst/>
              <a:ahLst/>
              <a:cxnLst/>
              <a:rect r="r" b="b" t="t" l="l"/>
              <a:pathLst>
                <a:path h="4816592" w="206101">
                  <a:moveTo>
                    <a:pt x="0" y="0"/>
                  </a:moveTo>
                  <a:lnTo>
                    <a:pt x="206101" y="0"/>
                  </a:lnTo>
                  <a:lnTo>
                    <a:pt x="206101" y="4816592"/>
                  </a:lnTo>
                  <a:lnTo>
                    <a:pt x="0" y="4816592"/>
                  </a:lnTo>
                  <a:close/>
                </a:path>
              </a:pathLst>
            </a:custGeom>
            <a:solidFill>
              <a:srgbClr val="000000"/>
            </a:solidFill>
          </p:spPr>
        </p:sp>
        <p:sp>
          <p:nvSpPr>
            <p:cNvPr name="TextBox 17" id="17"/>
            <p:cNvSpPr txBox="true"/>
            <p:nvPr/>
          </p:nvSpPr>
          <p:spPr>
            <a:xfrm>
              <a:off x="0" y="-76200"/>
              <a:ext cx="206101" cy="4892793"/>
            </a:xfrm>
            <a:prstGeom prst="rect">
              <a:avLst/>
            </a:prstGeom>
          </p:spPr>
          <p:txBody>
            <a:bodyPr anchor="ctr" rtlCol="false" tIns="50800" lIns="50800" bIns="50800" rIns="50800"/>
            <a:lstStyle/>
            <a:p>
              <a:pPr algn="ctr">
                <a:lnSpc>
                  <a:spcPts val="2724"/>
                </a:lnSpc>
              </a:pPr>
            </a:p>
          </p:txBody>
        </p:sp>
      </p:grpSp>
      <p:sp>
        <p:nvSpPr>
          <p:cNvPr name="Freeform 18" id="18"/>
          <p:cNvSpPr/>
          <p:nvPr/>
        </p:nvSpPr>
        <p:spPr>
          <a:xfrm flipH="false" flipV="false" rot="0">
            <a:off x="10528172" y="2489201"/>
            <a:ext cx="6285931" cy="6641970"/>
          </a:xfrm>
          <a:custGeom>
            <a:avLst/>
            <a:gdLst/>
            <a:ahLst/>
            <a:cxnLst/>
            <a:rect r="r" b="b" t="t" l="l"/>
            <a:pathLst>
              <a:path h="6641970" w="6285931">
                <a:moveTo>
                  <a:pt x="0" y="0"/>
                </a:moveTo>
                <a:lnTo>
                  <a:pt x="6285930" y="0"/>
                </a:lnTo>
                <a:lnTo>
                  <a:pt x="6285930" y="6641969"/>
                </a:lnTo>
                <a:lnTo>
                  <a:pt x="0" y="6641969"/>
                </a:lnTo>
                <a:lnTo>
                  <a:pt x="0" y="0"/>
                </a:lnTo>
                <a:close/>
              </a:path>
            </a:pathLst>
          </a:custGeom>
          <a:blipFill>
            <a:blip r:embed="rId2"/>
            <a:stretch>
              <a:fillRect l="0" t="0" r="0" b="0"/>
            </a:stretch>
          </a:blipFill>
        </p:spPr>
      </p:sp>
      <p:sp>
        <p:nvSpPr>
          <p:cNvPr name="TextBox 19" id="19"/>
          <p:cNvSpPr txBox="true"/>
          <p:nvPr/>
        </p:nvSpPr>
        <p:spPr>
          <a:xfrm rot="0">
            <a:off x="1688953" y="942975"/>
            <a:ext cx="15373796" cy="1298576"/>
          </a:xfrm>
          <a:prstGeom prst="rect">
            <a:avLst/>
          </a:prstGeom>
        </p:spPr>
        <p:txBody>
          <a:bodyPr anchor="t" rtlCol="false" tIns="0" lIns="0" bIns="0" rIns="0">
            <a:spAutoFit/>
          </a:bodyPr>
          <a:lstStyle/>
          <a:p>
            <a:pPr algn="ctr">
              <a:lnSpc>
                <a:spcPts val="8000"/>
              </a:lnSpc>
            </a:pPr>
            <a:r>
              <a:rPr lang="en-US" b="true" sz="8000">
                <a:solidFill>
                  <a:srgbClr val="000000"/>
                </a:solidFill>
                <a:latin typeface="Cooper Hewitt Bold"/>
                <a:ea typeface="Cooper Hewitt Bold"/>
                <a:cs typeface="Cooper Hewitt Bold"/>
                <a:sym typeface="Cooper Hewitt Bold"/>
              </a:rPr>
              <a:t> DATA DESCRIPTION</a:t>
            </a:r>
          </a:p>
        </p:txBody>
      </p:sp>
      <p:sp>
        <p:nvSpPr>
          <p:cNvPr name="TextBox 20" id="20"/>
          <p:cNvSpPr txBox="true"/>
          <p:nvPr/>
        </p:nvSpPr>
        <p:spPr>
          <a:xfrm rot="0">
            <a:off x="1028700" y="2572095"/>
            <a:ext cx="9169208" cy="1640806"/>
          </a:xfrm>
          <a:prstGeom prst="rect">
            <a:avLst/>
          </a:prstGeom>
        </p:spPr>
        <p:txBody>
          <a:bodyPr anchor="t" rtlCol="false" tIns="0" lIns="0" bIns="0" rIns="0">
            <a:spAutoFit/>
          </a:bodyPr>
          <a:lstStyle/>
          <a:p>
            <a:pPr algn="ctr">
              <a:lnSpc>
                <a:spcPts val="4380"/>
              </a:lnSpc>
            </a:pPr>
            <a:r>
              <a:rPr lang="en-US" sz="3129" b="true">
                <a:solidFill>
                  <a:srgbClr val="000000"/>
                </a:solidFill>
                <a:latin typeface="Canva Sans Bold"/>
                <a:ea typeface="Canva Sans Bold"/>
                <a:cs typeface="Canva Sans Bold"/>
                <a:sym typeface="Canva Sans Bold"/>
              </a:rPr>
              <a:t>We  have imported all the csv files for</a:t>
            </a:r>
          </a:p>
          <a:p>
            <a:pPr algn="ctr">
              <a:lnSpc>
                <a:spcPts val="4380"/>
              </a:lnSpc>
            </a:pPr>
            <a:r>
              <a:rPr lang="en-US" sz="3129" b="true">
                <a:solidFill>
                  <a:srgbClr val="000000"/>
                </a:solidFill>
                <a:latin typeface="Canva Sans Bold"/>
                <a:ea typeface="Canva Sans Bold"/>
                <a:cs typeface="Canva Sans Bold"/>
                <a:sym typeface="Canva Sans Bold"/>
              </a:rPr>
              <a:t>50 companies to match the data </a:t>
            </a:r>
          </a:p>
          <a:p>
            <a:pPr algn="ctr">
              <a:lnSpc>
                <a:spcPts val="4380"/>
              </a:lnSpc>
            </a:pPr>
            <a:r>
              <a:rPr lang="en-US" sz="3129" b="true">
                <a:solidFill>
                  <a:srgbClr val="000000"/>
                </a:solidFill>
                <a:latin typeface="Canva Sans Bold"/>
                <a:ea typeface="Canva Sans Bold"/>
                <a:cs typeface="Canva Sans Bold"/>
                <a:sym typeface="Canva Sans Bold"/>
              </a:rPr>
              <a:t>included in NIFTY_50 using Data Wrangler .</a:t>
            </a:r>
          </a:p>
        </p:txBody>
      </p:sp>
      <p:sp>
        <p:nvSpPr>
          <p:cNvPr name="TextBox 21" id="21"/>
          <p:cNvSpPr txBox="true"/>
          <p:nvPr/>
        </p:nvSpPr>
        <p:spPr>
          <a:xfrm rot="0">
            <a:off x="1181100" y="5086350"/>
            <a:ext cx="9169208" cy="1086427"/>
          </a:xfrm>
          <a:prstGeom prst="rect">
            <a:avLst/>
          </a:prstGeom>
        </p:spPr>
        <p:txBody>
          <a:bodyPr anchor="t" rtlCol="false" tIns="0" lIns="0" bIns="0" rIns="0">
            <a:spAutoFit/>
          </a:bodyPr>
          <a:lstStyle/>
          <a:p>
            <a:pPr algn="ctr">
              <a:lnSpc>
                <a:spcPts val="4380"/>
              </a:lnSpc>
            </a:pPr>
            <a:r>
              <a:rPr lang="en-US" sz="3129" b="true">
                <a:solidFill>
                  <a:srgbClr val="000000"/>
                </a:solidFill>
                <a:latin typeface="Canva Sans Bold"/>
                <a:ea typeface="Canva Sans Bold"/>
                <a:cs typeface="Canva Sans Bold"/>
                <a:sym typeface="Canva Sans Bold"/>
              </a:rPr>
              <a:t>Through .info(), we have checked for the Null Count &amp; found 50% of Data for Trades are NA .</a:t>
            </a:r>
          </a:p>
        </p:txBody>
      </p:sp>
      <p:sp>
        <p:nvSpPr>
          <p:cNvPr name="TextBox 22" id="22"/>
          <p:cNvSpPr txBox="true"/>
          <p:nvPr/>
        </p:nvSpPr>
        <p:spPr>
          <a:xfrm rot="0">
            <a:off x="1181100" y="6754707"/>
            <a:ext cx="9169208" cy="1640806"/>
          </a:xfrm>
          <a:prstGeom prst="rect">
            <a:avLst/>
          </a:prstGeom>
        </p:spPr>
        <p:txBody>
          <a:bodyPr anchor="t" rtlCol="false" tIns="0" lIns="0" bIns="0" rIns="0">
            <a:spAutoFit/>
          </a:bodyPr>
          <a:lstStyle/>
          <a:p>
            <a:pPr algn="ctr">
              <a:lnSpc>
                <a:spcPts val="4380"/>
              </a:lnSpc>
            </a:pPr>
            <a:r>
              <a:rPr lang="en-US" sz="3129" b="true">
                <a:solidFill>
                  <a:srgbClr val="000000"/>
                </a:solidFill>
                <a:latin typeface="Canva Sans Bold"/>
                <a:ea typeface="Canva Sans Bold"/>
                <a:cs typeface="Canva Sans Bold"/>
                <a:sym typeface="Canva Sans Bold"/>
              </a:rPr>
              <a:t>Null values are not removed to avoid losing significant data, which could bias the analysis and insights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4EA"/>
        </a:solidFill>
      </p:bgPr>
    </p:bg>
    <p:spTree>
      <p:nvGrpSpPr>
        <p:cNvPr id="1" name=""/>
        <p:cNvGrpSpPr/>
        <p:nvPr/>
      </p:nvGrpSpPr>
      <p:grpSpPr>
        <a:xfrm>
          <a:off x="0" y="0"/>
          <a:ext cx="0" cy="0"/>
          <a:chOff x="0" y="0"/>
          <a:chExt cx="0" cy="0"/>
        </a:xfrm>
      </p:grpSpPr>
      <p:grpSp>
        <p:nvGrpSpPr>
          <p:cNvPr name="Group 2" id="2"/>
          <p:cNvGrpSpPr/>
          <p:nvPr/>
        </p:nvGrpSpPr>
        <p:grpSpPr>
          <a:xfrm rot="0">
            <a:off x="0" y="0"/>
            <a:ext cx="18297525" cy="10287000"/>
            <a:chOff x="0" y="0"/>
            <a:chExt cx="24396700" cy="13716000"/>
          </a:xfrm>
        </p:grpSpPr>
        <p:grpSp>
          <p:nvGrpSpPr>
            <p:cNvPr name="Group 3" id="3"/>
            <p:cNvGrpSpPr/>
            <p:nvPr/>
          </p:nvGrpSpPr>
          <p:grpSpPr>
            <a:xfrm rot="0">
              <a:off x="0" y="0"/>
              <a:ext cx="1043385" cy="13716000"/>
              <a:chOff x="0" y="0"/>
              <a:chExt cx="206101" cy="2709333"/>
            </a:xfrm>
          </p:grpSpPr>
          <p:sp>
            <p:nvSpPr>
              <p:cNvPr name="Freeform 4" id="4"/>
              <p:cNvSpPr/>
              <p:nvPr/>
            </p:nvSpPr>
            <p:spPr>
              <a:xfrm flipH="false" flipV="false" rot="0">
                <a:off x="0" y="0"/>
                <a:ext cx="206101" cy="2709333"/>
              </a:xfrm>
              <a:custGeom>
                <a:avLst/>
                <a:gdLst/>
                <a:ahLst/>
                <a:cxnLst/>
                <a:rect r="r" b="b" t="t" l="l"/>
                <a:pathLst>
                  <a:path h="2709333" w="206101">
                    <a:moveTo>
                      <a:pt x="0" y="0"/>
                    </a:moveTo>
                    <a:lnTo>
                      <a:pt x="206101" y="0"/>
                    </a:lnTo>
                    <a:lnTo>
                      <a:pt x="206101" y="2709333"/>
                    </a:lnTo>
                    <a:lnTo>
                      <a:pt x="0" y="2709333"/>
                    </a:lnTo>
                    <a:close/>
                  </a:path>
                </a:pathLst>
              </a:custGeom>
              <a:solidFill>
                <a:srgbClr val="000000"/>
              </a:solidFill>
            </p:spPr>
          </p:sp>
          <p:sp>
            <p:nvSpPr>
              <p:cNvPr name="TextBox 5" id="5"/>
              <p:cNvSpPr txBox="true"/>
              <p:nvPr/>
            </p:nvSpPr>
            <p:spPr>
              <a:xfrm>
                <a:off x="0" y="-76200"/>
                <a:ext cx="206101" cy="2785533"/>
              </a:xfrm>
              <a:prstGeom prst="rect">
                <a:avLst/>
              </a:prstGeom>
            </p:spPr>
            <p:txBody>
              <a:bodyPr anchor="ctr" rtlCol="false" tIns="50800" lIns="50800" bIns="50800" rIns="50800"/>
              <a:lstStyle/>
              <a:p>
                <a:pPr algn="ctr">
                  <a:lnSpc>
                    <a:spcPts val="2724"/>
                  </a:lnSpc>
                </a:pPr>
              </a:p>
            </p:txBody>
          </p:sp>
        </p:grpSp>
        <p:grpSp>
          <p:nvGrpSpPr>
            <p:cNvPr name="Group 6" id="6"/>
            <p:cNvGrpSpPr/>
            <p:nvPr/>
          </p:nvGrpSpPr>
          <p:grpSpPr>
            <a:xfrm rot="0">
              <a:off x="23353315" y="0"/>
              <a:ext cx="1043385" cy="13716000"/>
              <a:chOff x="0" y="0"/>
              <a:chExt cx="206101" cy="2709333"/>
            </a:xfrm>
          </p:grpSpPr>
          <p:sp>
            <p:nvSpPr>
              <p:cNvPr name="Freeform 7" id="7"/>
              <p:cNvSpPr/>
              <p:nvPr/>
            </p:nvSpPr>
            <p:spPr>
              <a:xfrm flipH="false" flipV="false" rot="0">
                <a:off x="0" y="0"/>
                <a:ext cx="206101" cy="2709333"/>
              </a:xfrm>
              <a:custGeom>
                <a:avLst/>
                <a:gdLst/>
                <a:ahLst/>
                <a:cxnLst/>
                <a:rect r="r" b="b" t="t" l="l"/>
                <a:pathLst>
                  <a:path h="2709333" w="206101">
                    <a:moveTo>
                      <a:pt x="0" y="0"/>
                    </a:moveTo>
                    <a:lnTo>
                      <a:pt x="206101" y="0"/>
                    </a:lnTo>
                    <a:lnTo>
                      <a:pt x="206101" y="2709333"/>
                    </a:lnTo>
                    <a:lnTo>
                      <a:pt x="0" y="2709333"/>
                    </a:lnTo>
                    <a:close/>
                  </a:path>
                </a:pathLst>
              </a:custGeom>
              <a:solidFill>
                <a:srgbClr val="000000"/>
              </a:solidFill>
            </p:spPr>
          </p:sp>
          <p:sp>
            <p:nvSpPr>
              <p:cNvPr name="TextBox 8" id="8"/>
              <p:cNvSpPr txBox="true"/>
              <p:nvPr/>
            </p:nvSpPr>
            <p:spPr>
              <a:xfrm>
                <a:off x="0" y="-76200"/>
                <a:ext cx="206101" cy="2785533"/>
              </a:xfrm>
              <a:prstGeom prst="rect">
                <a:avLst/>
              </a:prstGeom>
            </p:spPr>
            <p:txBody>
              <a:bodyPr anchor="ctr" rtlCol="false" tIns="50800" lIns="50800" bIns="50800" rIns="50800"/>
              <a:lstStyle/>
              <a:p>
                <a:pPr algn="ctr">
                  <a:lnSpc>
                    <a:spcPts val="2724"/>
                  </a:lnSpc>
                </a:pPr>
              </a:p>
            </p:txBody>
          </p:sp>
        </p:grpSp>
        <p:grpSp>
          <p:nvGrpSpPr>
            <p:cNvPr name="Group 9" id="9"/>
            <p:cNvGrpSpPr/>
            <p:nvPr/>
          </p:nvGrpSpPr>
          <p:grpSpPr>
            <a:xfrm rot="-5400000">
              <a:off x="11670307" y="-11670307"/>
              <a:ext cx="1043385" cy="24384000"/>
              <a:chOff x="0" y="0"/>
              <a:chExt cx="206101" cy="4816593"/>
            </a:xfrm>
          </p:grpSpPr>
          <p:sp>
            <p:nvSpPr>
              <p:cNvPr name="Freeform 10" id="10"/>
              <p:cNvSpPr/>
              <p:nvPr/>
            </p:nvSpPr>
            <p:spPr>
              <a:xfrm flipH="false" flipV="false" rot="0">
                <a:off x="0" y="0"/>
                <a:ext cx="206101" cy="4816592"/>
              </a:xfrm>
              <a:custGeom>
                <a:avLst/>
                <a:gdLst/>
                <a:ahLst/>
                <a:cxnLst/>
                <a:rect r="r" b="b" t="t" l="l"/>
                <a:pathLst>
                  <a:path h="4816592" w="206101">
                    <a:moveTo>
                      <a:pt x="0" y="0"/>
                    </a:moveTo>
                    <a:lnTo>
                      <a:pt x="206101" y="0"/>
                    </a:lnTo>
                    <a:lnTo>
                      <a:pt x="206101" y="4816592"/>
                    </a:lnTo>
                    <a:lnTo>
                      <a:pt x="0" y="4816592"/>
                    </a:lnTo>
                    <a:close/>
                  </a:path>
                </a:pathLst>
              </a:custGeom>
              <a:solidFill>
                <a:srgbClr val="000000"/>
              </a:solidFill>
            </p:spPr>
          </p:sp>
          <p:sp>
            <p:nvSpPr>
              <p:cNvPr name="TextBox 11" id="11"/>
              <p:cNvSpPr txBox="true"/>
              <p:nvPr/>
            </p:nvSpPr>
            <p:spPr>
              <a:xfrm>
                <a:off x="0" y="-76200"/>
                <a:ext cx="206101" cy="4892793"/>
              </a:xfrm>
              <a:prstGeom prst="rect">
                <a:avLst/>
              </a:prstGeom>
            </p:spPr>
            <p:txBody>
              <a:bodyPr anchor="ctr" rtlCol="false" tIns="50800" lIns="50800" bIns="50800" rIns="50800"/>
              <a:lstStyle/>
              <a:p>
                <a:pPr algn="ctr">
                  <a:lnSpc>
                    <a:spcPts val="2724"/>
                  </a:lnSpc>
                </a:pPr>
              </a:p>
            </p:txBody>
          </p:sp>
        </p:grpSp>
        <p:grpSp>
          <p:nvGrpSpPr>
            <p:cNvPr name="Group 12" id="12"/>
            <p:cNvGrpSpPr/>
            <p:nvPr/>
          </p:nvGrpSpPr>
          <p:grpSpPr>
            <a:xfrm rot="-5400000">
              <a:off x="11670307" y="1002307"/>
              <a:ext cx="1043385" cy="24384000"/>
              <a:chOff x="0" y="0"/>
              <a:chExt cx="206101" cy="4816593"/>
            </a:xfrm>
          </p:grpSpPr>
          <p:sp>
            <p:nvSpPr>
              <p:cNvPr name="Freeform 13" id="13"/>
              <p:cNvSpPr/>
              <p:nvPr/>
            </p:nvSpPr>
            <p:spPr>
              <a:xfrm flipH="false" flipV="false" rot="0">
                <a:off x="0" y="0"/>
                <a:ext cx="206101" cy="4816592"/>
              </a:xfrm>
              <a:custGeom>
                <a:avLst/>
                <a:gdLst/>
                <a:ahLst/>
                <a:cxnLst/>
                <a:rect r="r" b="b" t="t" l="l"/>
                <a:pathLst>
                  <a:path h="4816592" w="206101">
                    <a:moveTo>
                      <a:pt x="0" y="0"/>
                    </a:moveTo>
                    <a:lnTo>
                      <a:pt x="206101" y="0"/>
                    </a:lnTo>
                    <a:lnTo>
                      <a:pt x="206101" y="4816592"/>
                    </a:lnTo>
                    <a:lnTo>
                      <a:pt x="0" y="4816592"/>
                    </a:lnTo>
                    <a:close/>
                  </a:path>
                </a:pathLst>
              </a:custGeom>
              <a:solidFill>
                <a:srgbClr val="000000"/>
              </a:solidFill>
            </p:spPr>
          </p:sp>
          <p:sp>
            <p:nvSpPr>
              <p:cNvPr name="TextBox 14" id="14"/>
              <p:cNvSpPr txBox="true"/>
              <p:nvPr/>
            </p:nvSpPr>
            <p:spPr>
              <a:xfrm>
                <a:off x="0" y="-76200"/>
                <a:ext cx="206101" cy="4892793"/>
              </a:xfrm>
              <a:prstGeom prst="rect">
                <a:avLst/>
              </a:prstGeom>
            </p:spPr>
            <p:txBody>
              <a:bodyPr anchor="ctr" rtlCol="false" tIns="50800" lIns="50800" bIns="50800" rIns="50800"/>
              <a:lstStyle/>
              <a:p>
                <a:pPr algn="ctr">
                  <a:lnSpc>
                    <a:spcPts val="2724"/>
                  </a:lnSpc>
                </a:pPr>
              </a:p>
            </p:txBody>
          </p:sp>
        </p:grpSp>
      </p:grpSp>
      <p:grpSp>
        <p:nvGrpSpPr>
          <p:cNvPr name="Group 15" id="15"/>
          <p:cNvGrpSpPr/>
          <p:nvPr/>
        </p:nvGrpSpPr>
        <p:grpSpPr>
          <a:xfrm rot="-5400000">
            <a:off x="8752731" y="-8752731"/>
            <a:ext cx="782539" cy="18288000"/>
            <a:chOff x="0" y="0"/>
            <a:chExt cx="206101" cy="4816593"/>
          </a:xfrm>
        </p:grpSpPr>
        <p:sp>
          <p:nvSpPr>
            <p:cNvPr name="Freeform 16" id="16"/>
            <p:cNvSpPr/>
            <p:nvPr/>
          </p:nvSpPr>
          <p:spPr>
            <a:xfrm flipH="false" flipV="false" rot="0">
              <a:off x="0" y="0"/>
              <a:ext cx="206101" cy="4816592"/>
            </a:xfrm>
            <a:custGeom>
              <a:avLst/>
              <a:gdLst/>
              <a:ahLst/>
              <a:cxnLst/>
              <a:rect r="r" b="b" t="t" l="l"/>
              <a:pathLst>
                <a:path h="4816592" w="206101">
                  <a:moveTo>
                    <a:pt x="0" y="0"/>
                  </a:moveTo>
                  <a:lnTo>
                    <a:pt x="206101" y="0"/>
                  </a:lnTo>
                  <a:lnTo>
                    <a:pt x="206101" y="4816592"/>
                  </a:lnTo>
                  <a:lnTo>
                    <a:pt x="0" y="4816592"/>
                  </a:lnTo>
                  <a:close/>
                </a:path>
              </a:pathLst>
            </a:custGeom>
            <a:solidFill>
              <a:srgbClr val="000000"/>
            </a:solidFill>
          </p:spPr>
        </p:sp>
        <p:sp>
          <p:nvSpPr>
            <p:cNvPr name="TextBox 17" id="17"/>
            <p:cNvSpPr txBox="true"/>
            <p:nvPr/>
          </p:nvSpPr>
          <p:spPr>
            <a:xfrm>
              <a:off x="0" y="-76200"/>
              <a:ext cx="206101" cy="4892793"/>
            </a:xfrm>
            <a:prstGeom prst="rect">
              <a:avLst/>
            </a:prstGeom>
          </p:spPr>
          <p:txBody>
            <a:bodyPr anchor="ctr" rtlCol="false" tIns="50800" lIns="50800" bIns="50800" rIns="50800"/>
            <a:lstStyle/>
            <a:p>
              <a:pPr algn="ctr">
                <a:lnSpc>
                  <a:spcPts val="2724"/>
                </a:lnSpc>
              </a:pPr>
            </a:p>
          </p:txBody>
        </p:sp>
      </p:grpSp>
      <p:sp>
        <p:nvSpPr>
          <p:cNvPr name="TextBox 18" id="18"/>
          <p:cNvSpPr txBox="true"/>
          <p:nvPr/>
        </p:nvSpPr>
        <p:spPr>
          <a:xfrm rot="0">
            <a:off x="1688953" y="942975"/>
            <a:ext cx="15373796" cy="1298576"/>
          </a:xfrm>
          <a:prstGeom prst="rect">
            <a:avLst/>
          </a:prstGeom>
        </p:spPr>
        <p:txBody>
          <a:bodyPr anchor="t" rtlCol="false" tIns="0" lIns="0" bIns="0" rIns="0">
            <a:spAutoFit/>
          </a:bodyPr>
          <a:lstStyle/>
          <a:p>
            <a:pPr algn="ctr">
              <a:lnSpc>
                <a:spcPts val="8000"/>
              </a:lnSpc>
            </a:pPr>
            <a:r>
              <a:rPr lang="en-US" b="true" sz="8000">
                <a:solidFill>
                  <a:srgbClr val="000000"/>
                </a:solidFill>
                <a:latin typeface="Cooper Hewitt Bold"/>
                <a:ea typeface="Cooper Hewitt Bold"/>
                <a:cs typeface="Cooper Hewitt Bold"/>
                <a:sym typeface="Cooper Hewitt Bold"/>
              </a:rPr>
              <a:t>CLEANING DATA</a:t>
            </a:r>
          </a:p>
        </p:txBody>
      </p:sp>
      <p:grpSp>
        <p:nvGrpSpPr>
          <p:cNvPr name="Group 19" id="19"/>
          <p:cNvGrpSpPr/>
          <p:nvPr/>
        </p:nvGrpSpPr>
        <p:grpSpPr>
          <a:xfrm rot="0">
            <a:off x="0" y="-195635"/>
            <a:ext cx="18297525" cy="10678269"/>
            <a:chOff x="0" y="0"/>
            <a:chExt cx="24396700" cy="14237693"/>
          </a:xfrm>
        </p:grpSpPr>
        <p:grpSp>
          <p:nvGrpSpPr>
            <p:cNvPr name="Group 20" id="20"/>
            <p:cNvGrpSpPr/>
            <p:nvPr/>
          </p:nvGrpSpPr>
          <p:grpSpPr>
            <a:xfrm rot="0">
              <a:off x="0" y="0"/>
              <a:ext cx="1043385" cy="14237693"/>
              <a:chOff x="0" y="0"/>
              <a:chExt cx="206101" cy="2812384"/>
            </a:xfrm>
          </p:grpSpPr>
          <p:sp>
            <p:nvSpPr>
              <p:cNvPr name="Freeform 21" id="21"/>
              <p:cNvSpPr/>
              <p:nvPr/>
            </p:nvSpPr>
            <p:spPr>
              <a:xfrm flipH="false" flipV="false" rot="0">
                <a:off x="0" y="0"/>
                <a:ext cx="206101" cy="2812384"/>
              </a:xfrm>
              <a:custGeom>
                <a:avLst/>
                <a:gdLst/>
                <a:ahLst/>
                <a:cxnLst/>
                <a:rect r="r" b="b" t="t" l="l"/>
                <a:pathLst>
                  <a:path h="2812384" w="206101">
                    <a:moveTo>
                      <a:pt x="0" y="0"/>
                    </a:moveTo>
                    <a:lnTo>
                      <a:pt x="206101" y="0"/>
                    </a:lnTo>
                    <a:lnTo>
                      <a:pt x="206101" y="2812384"/>
                    </a:lnTo>
                    <a:lnTo>
                      <a:pt x="0" y="2812384"/>
                    </a:lnTo>
                    <a:close/>
                  </a:path>
                </a:pathLst>
              </a:custGeom>
              <a:solidFill>
                <a:srgbClr val="000000"/>
              </a:solidFill>
            </p:spPr>
          </p:sp>
          <p:sp>
            <p:nvSpPr>
              <p:cNvPr name="TextBox 22" id="22"/>
              <p:cNvSpPr txBox="true"/>
              <p:nvPr/>
            </p:nvSpPr>
            <p:spPr>
              <a:xfrm>
                <a:off x="0" y="-76200"/>
                <a:ext cx="206101" cy="2888584"/>
              </a:xfrm>
              <a:prstGeom prst="rect">
                <a:avLst/>
              </a:prstGeom>
            </p:spPr>
            <p:txBody>
              <a:bodyPr anchor="ctr" rtlCol="false" tIns="50800" lIns="50800" bIns="50800" rIns="50800"/>
              <a:lstStyle/>
              <a:p>
                <a:pPr algn="ctr">
                  <a:lnSpc>
                    <a:spcPts val="2724"/>
                  </a:lnSpc>
                </a:pPr>
              </a:p>
            </p:txBody>
          </p:sp>
        </p:grpSp>
        <p:grpSp>
          <p:nvGrpSpPr>
            <p:cNvPr name="Group 23" id="23"/>
            <p:cNvGrpSpPr/>
            <p:nvPr/>
          </p:nvGrpSpPr>
          <p:grpSpPr>
            <a:xfrm rot="0">
              <a:off x="23353315" y="0"/>
              <a:ext cx="1043385" cy="14237693"/>
              <a:chOff x="0" y="0"/>
              <a:chExt cx="206101" cy="2812384"/>
            </a:xfrm>
          </p:grpSpPr>
          <p:sp>
            <p:nvSpPr>
              <p:cNvPr name="Freeform 24" id="24"/>
              <p:cNvSpPr/>
              <p:nvPr/>
            </p:nvSpPr>
            <p:spPr>
              <a:xfrm flipH="false" flipV="false" rot="0">
                <a:off x="0" y="0"/>
                <a:ext cx="206101" cy="2812384"/>
              </a:xfrm>
              <a:custGeom>
                <a:avLst/>
                <a:gdLst/>
                <a:ahLst/>
                <a:cxnLst/>
                <a:rect r="r" b="b" t="t" l="l"/>
                <a:pathLst>
                  <a:path h="2812384" w="206101">
                    <a:moveTo>
                      <a:pt x="0" y="0"/>
                    </a:moveTo>
                    <a:lnTo>
                      <a:pt x="206101" y="0"/>
                    </a:lnTo>
                    <a:lnTo>
                      <a:pt x="206101" y="2812384"/>
                    </a:lnTo>
                    <a:lnTo>
                      <a:pt x="0" y="2812384"/>
                    </a:lnTo>
                    <a:close/>
                  </a:path>
                </a:pathLst>
              </a:custGeom>
              <a:solidFill>
                <a:srgbClr val="000000"/>
              </a:solidFill>
            </p:spPr>
          </p:sp>
          <p:sp>
            <p:nvSpPr>
              <p:cNvPr name="TextBox 25" id="25"/>
              <p:cNvSpPr txBox="true"/>
              <p:nvPr/>
            </p:nvSpPr>
            <p:spPr>
              <a:xfrm>
                <a:off x="0" y="-76200"/>
                <a:ext cx="206101" cy="2888584"/>
              </a:xfrm>
              <a:prstGeom prst="rect">
                <a:avLst/>
              </a:prstGeom>
            </p:spPr>
            <p:txBody>
              <a:bodyPr anchor="ctr" rtlCol="false" tIns="50800" lIns="50800" bIns="50800" rIns="50800"/>
              <a:lstStyle/>
              <a:p>
                <a:pPr algn="ctr">
                  <a:lnSpc>
                    <a:spcPts val="2724"/>
                  </a:lnSpc>
                </a:pPr>
              </a:p>
            </p:txBody>
          </p:sp>
        </p:grpSp>
        <p:grpSp>
          <p:nvGrpSpPr>
            <p:cNvPr name="Group 26" id="26"/>
            <p:cNvGrpSpPr/>
            <p:nvPr/>
          </p:nvGrpSpPr>
          <p:grpSpPr>
            <a:xfrm rot="-5400000">
              <a:off x="11650465" y="-11650465"/>
              <a:ext cx="1083071" cy="24384000"/>
              <a:chOff x="0" y="0"/>
              <a:chExt cx="213940" cy="4816593"/>
            </a:xfrm>
          </p:grpSpPr>
          <p:sp>
            <p:nvSpPr>
              <p:cNvPr name="Freeform 27" id="27"/>
              <p:cNvSpPr/>
              <p:nvPr/>
            </p:nvSpPr>
            <p:spPr>
              <a:xfrm flipH="false" flipV="false" rot="0">
                <a:off x="0" y="0"/>
                <a:ext cx="213940" cy="4816592"/>
              </a:xfrm>
              <a:custGeom>
                <a:avLst/>
                <a:gdLst/>
                <a:ahLst/>
                <a:cxnLst/>
                <a:rect r="r" b="b" t="t" l="l"/>
                <a:pathLst>
                  <a:path h="4816592" w="213940">
                    <a:moveTo>
                      <a:pt x="0" y="0"/>
                    </a:moveTo>
                    <a:lnTo>
                      <a:pt x="213940" y="0"/>
                    </a:lnTo>
                    <a:lnTo>
                      <a:pt x="213940" y="4816592"/>
                    </a:lnTo>
                    <a:lnTo>
                      <a:pt x="0" y="4816592"/>
                    </a:lnTo>
                    <a:close/>
                  </a:path>
                </a:pathLst>
              </a:custGeom>
              <a:solidFill>
                <a:srgbClr val="000000"/>
              </a:solidFill>
            </p:spPr>
          </p:sp>
          <p:sp>
            <p:nvSpPr>
              <p:cNvPr name="TextBox 28" id="28"/>
              <p:cNvSpPr txBox="true"/>
              <p:nvPr/>
            </p:nvSpPr>
            <p:spPr>
              <a:xfrm>
                <a:off x="0" y="-76200"/>
                <a:ext cx="213940" cy="4892793"/>
              </a:xfrm>
              <a:prstGeom prst="rect">
                <a:avLst/>
              </a:prstGeom>
            </p:spPr>
            <p:txBody>
              <a:bodyPr anchor="ctr" rtlCol="false" tIns="50800" lIns="50800" bIns="50800" rIns="50800"/>
              <a:lstStyle/>
              <a:p>
                <a:pPr algn="ctr">
                  <a:lnSpc>
                    <a:spcPts val="2724"/>
                  </a:lnSpc>
                </a:pPr>
              </a:p>
            </p:txBody>
          </p:sp>
        </p:grpSp>
        <p:grpSp>
          <p:nvGrpSpPr>
            <p:cNvPr name="Group 29" id="29"/>
            <p:cNvGrpSpPr/>
            <p:nvPr/>
          </p:nvGrpSpPr>
          <p:grpSpPr>
            <a:xfrm rot="-5400000">
              <a:off x="11650465" y="1504157"/>
              <a:ext cx="1083071" cy="24384000"/>
              <a:chOff x="0" y="0"/>
              <a:chExt cx="213940" cy="4816593"/>
            </a:xfrm>
          </p:grpSpPr>
          <p:sp>
            <p:nvSpPr>
              <p:cNvPr name="Freeform 30" id="30"/>
              <p:cNvSpPr/>
              <p:nvPr/>
            </p:nvSpPr>
            <p:spPr>
              <a:xfrm flipH="false" flipV="false" rot="0">
                <a:off x="0" y="0"/>
                <a:ext cx="213940" cy="4816592"/>
              </a:xfrm>
              <a:custGeom>
                <a:avLst/>
                <a:gdLst/>
                <a:ahLst/>
                <a:cxnLst/>
                <a:rect r="r" b="b" t="t" l="l"/>
                <a:pathLst>
                  <a:path h="4816592" w="213940">
                    <a:moveTo>
                      <a:pt x="0" y="0"/>
                    </a:moveTo>
                    <a:lnTo>
                      <a:pt x="213940" y="0"/>
                    </a:lnTo>
                    <a:lnTo>
                      <a:pt x="213940" y="4816592"/>
                    </a:lnTo>
                    <a:lnTo>
                      <a:pt x="0" y="4816592"/>
                    </a:lnTo>
                    <a:close/>
                  </a:path>
                </a:pathLst>
              </a:custGeom>
              <a:solidFill>
                <a:srgbClr val="000000"/>
              </a:solidFill>
            </p:spPr>
          </p:sp>
          <p:sp>
            <p:nvSpPr>
              <p:cNvPr name="TextBox 31" id="31"/>
              <p:cNvSpPr txBox="true"/>
              <p:nvPr/>
            </p:nvSpPr>
            <p:spPr>
              <a:xfrm>
                <a:off x="0" y="-76200"/>
                <a:ext cx="213940" cy="4892793"/>
              </a:xfrm>
              <a:prstGeom prst="rect">
                <a:avLst/>
              </a:prstGeom>
            </p:spPr>
            <p:txBody>
              <a:bodyPr anchor="ctr" rtlCol="false" tIns="50800" lIns="50800" bIns="50800" rIns="50800"/>
              <a:lstStyle/>
              <a:p>
                <a:pPr algn="ctr">
                  <a:lnSpc>
                    <a:spcPts val="2724"/>
                  </a:lnSpc>
                </a:pPr>
              </a:p>
            </p:txBody>
          </p:sp>
        </p:grpSp>
      </p:grpSp>
      <p:sp>
        <p:nvSpPr>
          <p:cNvPr name="Freeform 32" id="32"/>
          <p:cNvSpPr/>
          <p:nvPr/>
        </p:nvSpPr>
        <p:spPr>
          <a:xfrm flipH="false" flipV="false" rot="0">
            <a:off x="12022154" y="3360271"/>
            <a:ext cx="5040595" cy="5898029"/>
          </a:xfrm>
          <a:custGeom>
            <a:avLst/>
            <a:gdLst/>
            <a:ahLst/>
            <a:cxnLst/>
            <a:rect r="r" b="b" t="t" l="l"/>
            <a:pathLst>
              <a:path h="5898029" w="5040595">
                <a:moveTo>
                  <a:pt x="0" y="0"/>
                </a:moveTo>
                <a:lnTo>
                  <a:pt x="5040595" y="0"/>
                </a:lnTo>
                <a:lnTo>
                  <a:pt x="5040595" y="5898029"/>
                </a:lnTo>
                <a:lnTo>
                  <a:pt x="0" y="5898029"/>
                </a:lnTo>
                <a:lnTo>
                  <a:pt x="0" y="0"/>
                </a:lnTo>
                <a:close/>
              </a:path>
            </a:pathLst>
          </a:custGeom>
          <a:blipFill>
            <a:blip r:embed="rId2"/>
            <a:stretch>
              <a:fillRect l="0" t="-917" r="0" b="-917"/>
            </a:stretch>
          </a:blipFill>
        </p:spPr>
      </p:sp>
      <p:sp>
        <p:nvSpPr>
          <p:cNvPr name="TextBox 33" id="33"/>
          <p:cNvSpPr txBox="true"/>
          <p:nvPr/>
        </p:nvSpPr>
        <p:spPr>
          <a:xfrm rot="0">
            <a:off x="1028700" y="2174876"/>
            <a:ext cx="15813523" cy="1180465"/>
          </a:xfrm>
          <a:prstGeom prst="rect">
            <a:avLst/>
          </a:prstGeom>
        </p:spPr>
        <p:txBody>
          <a:bodyPr anchor="t" rtlCol="false" tIns="0" lIns="0" bIns="0" rIns="0">
            <a:spAutoFit/>
          </a:bodyPr>
          <a:lstStyle/>
          <a:p>
            <a:pPr algn="ctr">
              <a:lnSpc>
                <a:spcPts val="4759"/>
              </a:lnSpc>
            </a:pPr>
            <a:r>
              <a:rPr lang="en-US" sz="3399" b="true">
                <a:solidFill>
                  <a:srgbClr val="000000"/>
                </a:solidFill>
                <a:latin typeface="Canva Sans Bold"/>
                <a:ea typeface="Canva Sans Bold"/>
                <a:cs typeface="Canva Sans Bold"/>
                <a:sym typeface="Canva Sans Bold"/>
              </a:rPr>
              <a:t>There is no data available in one company , i.e                                                        Bharti Infratel Ltd. </a:t>
            </a:r>
          </a:p>
        </p:txBody>
      </p:sp>
      <p:sp>
        <p:nvSpPr>
          <p:cNvPr name="TextBox 34" id="34"/>
          <p:cNvSpPr txBox="true"/>
          <p:nvPr/>
        </p:nvSpPr>
        <p:spPr>
          <a:xfrm rot="0">
            <a:off x="1028700" y="4065753"/>
            <a:ext cx="4322848" cy="580390"/>
          </a:xfrm>
          <a:prstGeom prst="rect">
            <a:avLst/>
          </a:prstGeom>
        </p:spPr>
        <p:txBody>
          <a:bodyPr anchor="t" rtlCol="false" tIns="0" lIns="0" bIns="0" rIns="0">
            <a:spAutoFit/>
          </a:bodyPr>
          <a:lstStyle/>
          <a:p>
            <a:pPr algn="ctr">
              <a:lnSpc>
                <a:spcPts val="4759"/>
              </a:lnSpc>
            </a:pPr>
            <a:r>
              <a:rPr lang="en-US" sz="3399" b="true">
                <a:solidFill>
                  <a:srgbClr val="000000"/>
                </a:solidFill>
                <a:latin typeface="Canva Sans Bold"/>
                <a:ea typeface="Canva Sans Bold"/>
                <a:cs typeface="Canva Sans Bold"/>
                <a:sym typeface="Canva Sans Bold"/>
              </a:rPr>
              <a:t>TICKER ANALYSIS :</a:t>
            </a:r>
          </a:p>
        </p:txBody>
      </p:sp>
      <p:sp>
        <p:nvSpPr>
          <p:cNvPr name="TextBox 35" id="35"/>
          <p:cNvSpPr txBox="true"/>
          <p:nvPr/>
        </p:nvSpPr>
        <p:spPr>
          <a:xfrm rot="0">
            <a:off x="847029" y="5360518"/>
            <a:ext cx="11175125" cy="1780540"/>
          </a:xfrm>
          <a:prstGeom prst="rect">
            <a:avLst/>
          </a:prstGeom>
        </p:spPr>
        <p:txBody>
          <a:bodyPr anchor="t" rtlCol="false" tIns="0" lIns="0" bIns="0" rIns="0">
            <a:spAutoFit/>
          </a:bodyPr>
          <a:lstStyle/>
          <a:p>
            <a:pPr algn="ctr">
              <a:lnSpc>
                <a:spcPts val="4759"/>
              </a:lnSpc>
            </a:pPr>
            <a:r>
              <a:rPr lang="en-US" sz="3399" b="true">
                <a:solidFill>
                  <a:srgbClr val="000000"/>
                </a:solidFill>
                <a:latin typeface="Canva Sans Bold"/>
                <a:ea typeface="Canva Sans Bold"/>
                <a:cs typeface="Canva Sans Bold"/>
                <a:sym typeface="Canva Sans Bold"/>
              </a:rPr>
              <a:t>There is total 65 unique tickers in NIFTY_50 data</a:t>
            </a:r>
          </a:p>
          <a:p>
            <a:pPr algn="ctr">
              <a:lnSpc>
                <a:spcPts val="4759"/>
              </a:lnSpc>
            </a:pPr>
            <a:r>
              <a:rPr lang="en-US" sz="3399" b="true">
                <a:solidFill>
                  <a:srgbClr val="000000"/>
                </a:solidFill>
                <a:latin typeface="Canva Sans Bold"/>
                <a:ea typeface="Canva Sans Bold"/>
                <a:cs typeface="Canva Sans Bold"/>
                <a:sym typeface="Canva Sans Bold"/>
              </a:rPr>
              <a:t>However , there are only 49 unique_tickers in Meta_data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4EA"/>
        </a:solidFill>
      </p:bgPr>
    </p:bg>
    <p:spTree>
      <p:nvGrpSpPr>
        <p:cNvPr id="1" name=""/>
        <p:cNvGrpSpPr/>
        <p:nvPr/>
      </p:nvGrpSpPr>
      <p:grpSpPr>
        <a:xfrm>
          <a:off x="0" y="0"/>
          <a:ext cx="0" cy="0"/>
          <a:chOff x="0" y="0"/>
          <a:chExt cx="0" cy="0"/>
        </a:xfrm>
      </p:grpSpPr>
      <p:grpSp>
        <p:nvGrpSpPr>
          <p:cNvPr name="Group 2" id="2"/>
          <p:cNvGrpSpPr/>
          <p:nvPr/>
        </p:nvGrpSpPr>
        <p:grpSpPr>
          <a:xfrm rot="0">
            <a:off x="0" y="0"/>
            <a:ext cx="18297525" cy="10287000"/>
            <a:chOff x="0" y="0"/>
            <a:chExt cx="24396700" cy="13716000"/>
          </a:xfrm>
        </p:grpSpPr>
        <p:grpSp>
          <p:nvGrpSpPr>
            <p:cNvPr name="Group 3" id="3"/>
            <p:cNvGrpSpPr/>
            <p:nvPr/>
          </p:nvGrpSpPr>
          <p:grpSpPr>
            <a:xfrm rot="0">
              <a:off x="0" y="0"/>
              <a:ext cx="1043385" cy="13716000"/>
              <a:chOff x="0" y="0"/>
              <a:chExt cx="206101" cy="2709333"/>
            </a:xfrm>
          </p:grpSpPr>
          <p:sp>
            <p:nvSpPr>
              <p:cNvPr name="Freeform 4" id="4"/>
              <p:cNvSpPr/>
              <p:nvPr/>
            </p:nvSpPr>
            <p:spPr>
              <a:xfrm flipH="false" flipV="false" rot="0">
                <a:off x="0" y="0"/>
                <a:ext cx="206101" cy="2709333"/>
              </a:xfrm>
              <a:custGeom>
                <a:avLst/>
                <a:gdLst/>
                <a:ahLst/>
                <a:cxnLst/>
                <a:rect r="r" b="b" t="t" l="l"/>
                <a:pathLst>
                  <a:path h="2709333" w="206101">
                    <a:moveTo>
                      <a:pt x="0" y="0"/>
                    </a:moveTo>
                    <a:lnTo>
                      <a:pt x="206101" y="0"/>
                    </a:lnTo>
                    <a:lnTo>
                      <a:pt x="206101" y="2709333"/>
                    </a:lnTo>
                    <a:lnTo>
                      <a:pt x="0" y="2709333"/>
                    </a:lnTo>
                    <a:close/>
                  </a:path>
                </a:pathLst>
              </a:custGeom>
              <a:solidFill>
                <a:srgbClr val="000000"/>
              </a:solidFill>
            </p:spPr>
          </p:sp>
          <p:sp>
            <p:nvSpPr>
              <p:cNvPr name="TextBox 5" id="5"/>
              <p:cNvSpPr txBox="true"/>
              <p:nvPr/>
            </p:nvSpPr>
            <p:spPr>
              <a:xfrm>
                <a:off x="0" y="-76200"/>
                <a:ext cx="206101" cy="2785533"/>
              </a:xfrm>
              <a:prstGeom prst="rect">
                <a:avLst/>
              </a:prstGeom>
            </p:spPr>
            <p:txBody>
              <a:bodyPr anchor="ctr" rtlCol="false" tIns="50800" lIns="50800" bIns="50800" rIns="50800"/>
              <a:lstStyle/>
              <a:p>
                <a:pPr algn="ctr">
                  <a:lnSpc>
                    <a:spcPts val="2724"/>
                  </a:lnSpc>
                </a:pPr>
              </a:p>
            </p:txBody>
          </p:sp>
        </p:grpSp>
        <p:grpSp>
          <p:nvGrpSpPr>
            <p:cNvPr name="Group 6" id="6"/>
            <p:cNvGrpSpPr/>
            <p:nvPr/>
          </p:nvGrpSpPr>
          <p:grpSpPr>
            <a:xfrm rot="0">
              <a:off x="23353315" y="0"/>
              <a:ext cx="1043385" cy="13716000"/>
              <a:chOff x="0" y="0"/>
              <a:chExt cx="206101" cy="2709333"/>
            </a:xfrm>
          </p:grpSpPr>
          <p:sp>
            <p:nvSpPr>
              <p:cNvPr name="Freeform 7" id="7"/>
              <p:cNvSpPr/>
              <p:nvPr/>
            </p:nvSpPr>
            <p:spPr>
              <a:xfrm flipH="false" flipV="false" rot="0">
                <a:off x="0" y="0"/>
                <a:ext cx="206101" cy="2709333"/>
              </a:xfrm>
              <a:custGeom>
                <a:avLst/>
                <a:gdLst/>
                <a:ahLst/>
                <a:cxnLst/>
                <a:rect r="r" b="b" t="t" l="l"/>
                <a:pathLst>
                  <a:path h="2709333" w="206101">
                    <a:moveTo>
                      <a:pt x="0" y="0"/>
                    </a:moveTo>
                    <a:lnTo>
                      <a:pt x="206101" y="0"/>
                    </a:lnTo>
                    <a:lnTo>
                      <a:pt x="206101" y="2709333"/>
                    </a:lnTo>
                    <a:lnTo>
                      <a:pt x="0" y="2709333"/>
                    </a:lnTo>
                    <a:close/>
                  </a:path>
                </a:pathLst>
              </a:custGeom>
              <a:solidFill>
                <a:srgbClr val="000000"/>
              </a:solidFill>
            </p:spPr>
          </p:sp>
          <p:sp>
            <p:nvSpPr>
              <p:cNvPr name="TextBox 8" id="8"/>
              <p:cNvSpPr txBox="true"/>
              <p:nvPr/>
            </p:nvSpPr>
            <p:spPr>
              <a:xfrm>
                <a:off x="0" y="-76200"/>
                <a:ext cx="206101" cy="2785533"/>
              </a:xfrm>
              <a:prstGeom prst="rect">
                <a:avLst/>
              </a:prstGeom>
            </p:spPr>
            <p:txBody>
              <a:bodyPr anchor="ctr" rtlCol="false" tIns="50800" lIns="50800" bIns="50800" rIns="50800"/>
              <a:lstStyle/>
              <a:p>
                <a:pPr algn="ctr">
                  <a:lnSpc>
                    <a:spcPts val="2724"/>
                  </a:lnSpc>
                </a:pPr>
              </a:p>
            </p:txBody>
          </p:sp>
        </p:grpSp>
        <p:grpSp>
          <p:nvGrpSpPr>
            <p:cNvPr name="Group 9" id="9"/>
            <p:cNvGrpSpPr/>
            <p:nvPr/>
          </p:nvGrpSpPr>
          <p:grpSpPr>
            <a:xfrm rot="-5400000">
              <a:off x="11670307" y="-11670307"/>
              <a:ext cx="1043385" cy="24384000"/>
              <a:chOff x="0" y="0"/>
              <a:chExt cx="206101" cy="4816593"/>
            </a:xfrm>
          </p:grpSpPr>
          <p:sp>
            <p:nvSpPr>
              <p:cNvPr name="Freeform 10" id="10"/>
              <p:cNvSpPr/>
              <p:nvPr/>
            </p:nvSpPr>
            <p:spPr>
              <a:xfrm flipH="false" flipV="false" rot="0">
                <a:off x="0" y="0"/>
                <a:ext cx="206101" cy="4816592"/>
              </a:xfrm>
              <a:custGeom>
                <a:avLst/>
                <a:gdLst/>
                <a:ahLst/>
                <a:cxnLst/>
                <a:rect r="r" b="b" t="t" l="l"/>
                <a:pathLst>
                  <a:path h="4816592" w="206101">
                    <a:moveTo>
                      <a:pt x="0" y="0"/>
                    </a:moveTo>
                    <a:lnTo>
                      <a:pt x="206101" y="0"/>
                    </a:lnTo>
                    <a:lnTo>
                      <a:pt x="206101" y="4816592"/>
                    </a:lnTo>
                    <a:lnTo>
                      <a:pt x="0" y="4816592"/>
                    </a:lnTo>
                    <a:close/>
                  </a:path>
                </a:pathLst>
              </a:custGeom>
              <a:solidFill>
                <a:srgbClr val="000000"/>
              </a:solidFill>
            </p:spPr>
          </p:sp>
          <p:sp>
            <p:nvSpPr>
              <p:cNvPr name="TextBox 11" id="11"/>
              <p:cNvSpPr txBox="true"/>
              <p:nvPr/>
            </p:nvSpPr>
            <p:spPr>
              <a:xfrm>
                <a:off x="0" y="-76200"/>
                <a:ext cx="206101" cy="4892793"/>
              </a:xfrm>
              <a:prstGeom prst="rect">
                <a:avLst/>
              </a:prstGeom>
            </p:spPr>
            <p:txBody>
              <a:bodyPr anchor="ctr" rtlCol="false" tIns="50800" lIns="50800" bIns="50800" rIns="50800"/>
              <a:lstStyle/>
              <a:p>
                <a:pPr algn="ctr">
                  <a:lnSpc>
                    <a:spcPts val="2724"/>
                  </a:lnSpc>
                </a:pPr>
              </a:p>
            </p:txBody>
          </p:sp>
        </p:grpSp>
        <p:grpSp>
          <p:nvGrpSpPr>
            <p:cNvPr name="Group 12" id="12"/>
            <p:cNvGrpSpPr/>
            <p:nvPr/>
          </p:nvGrpSpPr>
          <p:grpSpPr>
            <a:xfrm rot="-5400000">
              <a:off x="11670307" y="1002307"/>
              <a:ext cx="1043385" cy="24384000"/>
              <a:chOff x="0" y="0"/>
              <a:chExt cx="206101" cy="4816593"/>
            </a:xfrm>
          </p:grpSpPr>
          <p:sp>
            <p:nvSpPr>
              <p:cNvPr name="Freeform 13" id="13"/>
              <p:cNvSpPr/>
              <p:nvPr/>
            </p:nvSpPr>
            <p:spPr>
              <a:xfrm flipH="false" flipV="false" rot="0">
                <a:off x="0" y="0"/>
                <a:ext cx="206101" cy="4816592"/>
              </a:xfrm>
              <a:custGeom>
                <a:avLst/>
                <a:gdLst/>
                <a:ahLst/>
                <a:cxnLst/>
                <a:rect r="r" b="b" t="t" l="l"/>
                <a:pathLst>
                  <a:path h="4816592" w="206101">
                    <a:moveTo>
                      <a:pt x="0" y="0"/>
                    </a:moveTo>
                    <a:lnTo>
                      <a:pt x="206101" y="0"/>
                    </a:lnTo>
                    <a:lnTo>
                      <a:pt x="206101" y="4816592"/>
                    </a:lnTo>
                    <a:lnTo>
                      <a:pt x="0" y="4816592"/>
                    </a:lnTo>
                    <a:close/>
                  </a:path>
                </a:pathLst>
              </a:custGeom>
              <a:solidFill>
                <a:srgbClr val="000000"/>
              </a:solidFill>
            </p:spPr>
          </p:sp>
          <p:sp>
            <p:nvSpPr>
              <p:cNvPr name="TextBox 14" id="14"/>
              <p:cNvSpPr txBox="true"/>
              <p:nvPr/>
            </p:nvSpPr>
            <p:spPr>
              <a:xfrm>
                <a:off x="0" y="-76200"/>
                <a:ext cx="206101" cy="4892793"/>
              </a:xfrm>
              <a:prstGeom prst="rect">
                <a:avLst/>
              </a:prstGeom>
            </p:spPr>
            <p:txBody>
              <a:bodyPr anchor="ctr" rtlCol="false" tIns="50800" lIns="50800" bIns="50800" rIns="50800"/>
              <a:lstStyle/>
              <a:p>
                <a:pPr algn="ctr">
                  <a:lnSpc>
                    <a:spcPts val="2724"/>
                  </a:lnSpc>
                </a:pPr>
              </a:p>
            </p:txBody>
          </p:sp>
        </p:grpSp>
      </p:grpSp>
      <p:grpSp>
        <p:nvGrpSpPr>
          <p:cNvPr name="Group 15" id="15"/>
          <p:cNvGrpSpPr/>
          <p:nvPr/>
        </p:nvGrpSpPr>
        <p:grpSpPr>
          <a:xfrm rot="-5400000">
            <a:off x="8752731" y="-8752731"/>
            <a:ext cx="782539" cy="18288000"/>
            <a:chOff x="0" y="0"/>
            <a:chExt cx="206101" cy="4816593"/>
          </a:xfrm>
        </p:grpSpPr>
        <p:sp>
          <p:nvSpPr>
            <p:cNvPr name="Freeform 16" id="16"/>
            <p:cNvSpPr/>
            <p:nvPr/>
          </p:nvSpPr>
          <p:spPr>
            <a:xfrm flipH="false" flipV="false" rot="0">
              <a:off x="0" y="0"/>
              <a:ext cx="206101" cy="4816592"/>
            </a:xfrm>
            <a:custGeom>
              <a:avLst/>
              <a:gdLst/>
              <a:ahLst/>
              <a:cxnLst/>
              <a:rect r="r" b="b" t="t" l="l"/>
              <a:pathLst>
                <a:path h="4816592" w="206101">
                  <a:moveTo>
                    <a:pt x="0" y="0"/>
                  </a:moveTo>
                  <a:lnTo>
                    <a:pt x="206101" y="0"/>
                  </a:lnTo>
                  <a:lnTo>
                    <a:pt x="206101" y="4816592"/>
                  </a:lnTo>
                  <a:lnTo>
                    <a:pt x="0" y="4816592"/>
                  </a:lnTo>
                  <a:close/>
                </a:path>
              </a:pathLst>
            </a:custGeom>
            <a:solidFill>
              <a:srgbClr val="000000"/>
            </a:solidFill>
          </p:spPr>
        </p:sp>
        <p:sp>
          <p:nvSpPr>
            <p:cNvPr name="TextBox 17" id="17"/>
            <p:cNvSpPr txBox="true"/>
            <p:nvPr/>
          </p:nvSpPr>
          <p:spPr>
            <a:xfrm>
              <a:off x="0" y="-76200"/>
              <a:ext cx="206101" cy="4892793"/>
            </a:xfrm>
            <a:prstGeom prst="rect">
              <a:avLst/>
            </a:prstGeom>
          </p:spPr>
          <p:txBody>
            <a:bodyPr anchor="ctr" rtlCol="false" tIns="50800" lIns="50800" bIns="50800" rIns="50800"/>
            <a:lstStyle/>
            <a:p>
              <a:pPr algn="ctr">
                <a:lnSpc>
                  <a:spcPts val="2724"/>
                </a:lnSpc>
              </a:pPr>
            </a:p>
          </p:txBody>
        </p:sp>
      </p:grpSp>
      <p:sp>
        <p:nvSpPr>
          <p:cNvPr name="TextBox 18" id="18"/>
          <p:cNvSpPr txBox="true"/>
          <p:nvPr/>
        </p:nvSpPr>
        <p:spPr>
          <a:xfrm rot="0">
            <a:off x="1688953" y="942975"/>
            <a:ext cx="15373796" cy="1298576"/>
          </a:xfrm>
          <a:prstGeom prst="rect">
            <a:avLst/>
          </a:prstGeom>
        </p:spPr>
        <p:txBody>
          <a:bodyPr anchor="t" rtlCol="false" tIns="0" lIns="0" bIns="0" rIns="0">
            <a:spAutoFit/>
          </a:bodyPr>
          <a:lstStyle/>
          <a:p>
            <a:pPr algn="ctr">
              <a:lnSpc>
                <a:spcPts val="8000"/>
              </a:lnSpc>
            </a:pPr>
            <a:r>
              <a:rPr lang="en-US" b="true" sz="8000">
                <a:solidFill>
                  <a:srgbClr val="000000"/>
                </a:solidFill>
                <a:latin typeface="Cooper Hewitt Bold"/>
                <a:ea typeface="Cooper Hewitt Bold"/>
                <a:cs typeface="Cooper Hewitt Bold"/>
                <a:sym typeface="Cooper Hewitt Bold"/>
              </a:rPr>
              <a:t>CLEANING DATA</a:t>
            </a:r>
          </a:p>
        </p:txBody>
      </p:sp>
      <p:grpSp>
        <p:nvGrpSpPr>
          <p:cNvPr name="Group 19" id="19"/>
          <p:cNvGrpSpPr/>
          <p:nvPr/>
        </p:nvGrpSpPr>
        <p:grpSpPr>
          <a:xfrm rot="0">
            <a:off x="658556" y="0"/>
            <a:ext cx="18297525" cy="10287000"/>
            <a:chOff x="0" y="0"/>
            <a:chExt cx="24396700" cy="13716000"/>
          </a:xfrm>
        </p:grpSpPr>
        <p:grpSp>
          <p:nvGrpSpPr>
            <p:cNvPr name="Group 20" id="20"/>
            <p:cNvGrpSpPr/>
            <p:nvPr/>
          </p:nvGrpSpPr>
          <p:grpSpPr>
            <a:xfrm rot="0">
              <a:off x="0" y="0"/>
              <a:ext cx="1043385" cy="13716000"/>
              <a:chOff x="0" y="0"/>
              <a:chExt cx="206101" cy="2709333"/>
            </a:xfrm>
          </p:grpSpPr>
          <p:sp>
            <p:nvSpPr>
              <p:cNvPr name="Freeform 21" id="21"/>
              <p:cNvSpPr/>
              <p:nvPr/>
            </p:nvSpPr>
            <p:spPr>
              <a:xfrm flipH="false" flipV="false" rot="0">
                <a:off x="0" y="0"/>
                <a:ext cx="206101" cy="2709333"/>
              </a:xfrm>
              <a:custGeom>
                <a:avLst/>
                <a:gdLst/>
                <a:ahLst/>
                <a:cxnLst/>
                <a:rect r="r" b="b" t="t" l="l"/>
                <a:pathLst>
                  <a:path h="2709333" w="206101">
                    <a:moveTo>
                      <a:pt x="0" y="0"/>
                    </a:moveTo>
                    <a:lnTo>
                      <a:pt x="206101" y="0"/>
                    </a:lnTo>
                    <a:lnTo>
                      <a:pt x="206101" y="2709333"/>
                    </a:lnTo>
                    <a:lnTo>
                      <a:pt x="0" y="2709333"/>
                    </a:lnTo>
                    <a:close/>
                  </a:path>
                </a:pathLst>
              </a:custGeom>
              <a:solidFill>
                <a:srgbClr val="000000"/>
              </a:solidFill>
            </p:spPr>
          </p:sp>
          <p:sp>
            <p:nvSpPr>
              <p:cNvPr name="TextBox 22" id="22"/>
              <p:cNvSpPr txBox="true"/>
              <p:nvPr/>
            </p:nvSpPr>
            <p:spPr>
              <a:xfrm>
                <a:off x="0" y="-76200"/>
                <a:ext cx="206101" cy="2785533"/>
              </a:xfrm>
              <a:prstGeom prst="rect">
                <a:avLst/>
              </a:prstGeom>
            </p:spPr>
            <p:txBody>
              <a:bodyPr anchor="ctr" rtlCol="false" tIns="50800" lIns="50800" bIns="50800" rIns="50800"/>
              <a:lstStyle/>
              <a:p>
                <a:pPr algn="ctr">
                  <a:lnSpc>
                    <a:spcPts val="2724"/>
                  </a:lnSpc>
                </a:pPr>
              </a:p>
            </p:txBody>
          </p:sp>
        </p:grpSp>
        <p:grpSp>
          <p:nvGrpSpPr>
            <p:cNvPr name="Group 23" id="23"/>
            <p:cNvGrpSpPr/>
            <p:nvPr/>
          </p:nvGrpSpPr>
          <p:grpSpPr>
            <a:xfrm rot="0">
              <a:off x="23353315" y="0"/>
              <a:ext cx="1043385" cy="13716000"/>
              <a:chOff x="0" y="0"/>
              <a:chExt cx="206101" cy="2709333"/>
            </a:xfrm>
          </p:grpSpPr>
          <p:sp>
            <p:nvSpPr>
              <p:cNvPr name="Freeform 24" id="24"/>
              <p:cNvSpPr/>
              <p:nvPr/>
            </p:nvSpPr>
            <p:spPr>
              <a:xfrm flipH="false" flipV="false" rot="0">
                <a:off x="0" y="0"/>
                <a:ext cx="206101" cy="2709333"/>
              </a:xfrm>
              <a:custGeom>
                <a:avLst/>
                <a:gdLst/>
                <a:ahLst/>
                <a:cxnLst/>
                <a:rect r="r" b="b" t="t" l="l"/>
                <a:pathLst>
                  <a:path h="2709333" w="206101">
                    <a:moveTo>
                      <a:pt x="0" y="0"/>
                    </a:moveTo>
                    <a:lnTo>
                      <a:pt x="206101" y="0"/>
                    </a:lnTo>
                    <a:lnTo>
                      <a:pt x="206101" y="2709333"/>
                    </a:lnTo>
                    <a:lnTo>
                      <a:pt x="0" y="2709333"/>
                    </a:lnTo>
                    <a:close/>
                  </a:path>
                </a:pathLst>
              </a:custGeom>
              <a:solidFill>
                <a:srgbClr val="000000"/>
              </a:solidFill>
            </p:spPr>
          </p:sp>
          <p:sp>
            <p:nvSpPr>
              <p:cNvPr name="TextBox 25" id="25"/>
              <p:cNvSpPr txBox="true"/>
              <p:nvPr/>
            </p:nvSpPr>
            <p:spPr>
              <a:xfrm>
                <a:off x="0" y="-76200"/>
                <a:ext cx="206101" cy="2785533"/>
              </a:xfrm>
              <a:prstGeom prst="rect">
                <a:avLst/>
              </a:prstGeom>
            </p:spPr>
            <p:txBody>
              <a:bodyPr anchor="ctr" rtlCol="false" tIns="50800" lIns="50800" bIns="50800" rIns="50800"/>
              <a:lstStyle/>
              <a:p>
                <a:pPr algn="ctr">
                  <a:lnSpc>
                    <a:spcPts val="2724"/>
                  </a:lnSpc>
                </a:pPr>
              </a:p>
            </p:txBody>
          </p:sp>
        </p:grpSp>
        <p:grpSp>
          <p:nvGrpSpPr>
            <p:cNvPr name="Group 26" id="26"/>
            <p:cNvGrpSpPr/>
            <p:nvPr/>
          </p:nvGrpSpPr>
          <p:grpSpPr>
            <a:xfrm rot="-5400000">
              <a:off x="11670307" y="-11670307"/>
              <a:ext cx="1043385" cy="24384000"/>
              <a:chOff x="0" y="0"/>
              <a:chExt cx="206101" cy="4816593"/>
            </a:xfrm>
          </p:grpSpPr>
          <p:sp>
            <p:nvSpPr>
              <p:cNvPr name="Freeform 27" id="27"/>
              <p:cNvSpPr/>
              <p:nvPr/>
            </p:nvSpPr>
            <p:spPr>
              <a:xfrm flipH="false" flipV="false" rot="0">
                <a:off x="0" y="0"/>
                <a:ext cx="206101" cy="4816592"/>
              </a:xfrm>
              <a:custGeom>
                <a:avLst/>
                <a:gdLst/>
                <a:ahLst/>
                <a:cxnLst/>
                <a:rect r="r" b="b" t="t" l="l"/>
                <a:pathLst>
                  <a:path h="4816592" w="206101">
                    <a:moveTo>
                      <a:pt x="0" y="0"/>
                    </a:moveTo>
                    <a:lnTo>
                      <a:pt x="206101" y="0"/>
                    </a:lnTo>
                    <a:lnTo>
                      <a:pt x="206101" y="4816592"/>
                    </a:lnTo>
                    <a:lnTo>
                      <a:pt x="0" y="4816592"/>
                    </a:lnTo>
                    <a:close/>
                  </a:path>
                </a:pathLst>
              </a:custGeom>
              <a:solidFill>
                <a:srgbClr val="000000"/>
              </a:solidFill>
            </p:spPr>
          </p:sp>
          <p:sp>
            <p:nvSpPr>
              <p:cNvPr name="TextBox 28" id="28"/>
              <p:cNvSpPr txBox="true"/>
              <p:nvPr/>
            </p:nvSpPr>
            <p:spPr>
              <a:xfrm>
                <a:off x="0" y="-76200"/>
                <a:ext cx="206101" cy="4892793"/>
              </a:xfrm>
              <a:prstGeom prst="rect">
                <a:avLst/>
              </a:prstGeom>
            </p:spPr>
            <p:txBody>
              <a:bodyPr anchor="ctr" rtlCol="false" tIns="50800" lIns="50800" bIns="50800" rIns="50800"/>
              <a:lstStyle/>
              <a:p>
                <a:pPr algn="ctr">
                  <a:lnSpc>
                    <a:spcPts val="2724"/>
                  </a:lnSpc>
                </a:pPr>
              </a:p>
            </p:txBody>
          </p:sp>
        </p:grpSp>
        <p:grpSp>
          <p:nvGrpSpPr>
            <p:cNvPr name="Group 29" id="29"/>
            <p:cNvGrpSpPr/>
            <p:nvPr/>
          </p:nvGrpSpPr>
          <p:grpSpPr>
            <a:xfrm rot="-5400000">
              <a:off x="11670307" y="1002307"/>
              <a:ext cx="1043385" cy="24384000"/>
              <a:chOff x="0" y="0"/>
              <a:chExt cx="206101" cy="4816593"/>
            </a:xfrm>
          </p:grpSpPr>
          <p:sp>
            <p:nvSpPr>
              <p:cNvPr name="Freeform 30" id="30"/>
              <p:cNvSpPr/>
              <p:nvPr/>
            </p:nvSpPr>
            <p:spPr>
              <a:xfrm flipH="false" flipV="false" rot="0">
                <a:off x="0" y="0"/>
                <a:ext cx="206101" cy="4816592"/>
              </a:xfrm>
              <a:custGeom>
                <a:avLst/>
                <a:gdLst/>
                <a:ahLst/>
                <a:cxnLst/>
                <a:rect r="r" b="b" t="t" l="l"/>
                <a:pathLst>
                  <a:path h="4816592" w="206101">
                    <a:moveTo>
                      <a:pt x="0" y="0"/>
                    </a:moveTo>
                    <a:lnTo>
                      <a:pt x="206101" y="0"/>
                    </a:lnTo>
                    <a:lnTo>
                      <a:pt x="206101" y="4816592"/>
                    </a:lnTo>
                    <a:lnTo>
                      <a:pt x="0" y="4816592"/>
                    </a:lnTo>
                    <a:close/>
                  </a:path>
                </a:pathLst>
              </a:custGeom>
              <a:solidFill>
                <a:srgbClr val="000000"/>
              </a:solidFill>
            </p:spPr>
          </p:sp>
          <p:sp>
            <p:nvSpPr>
              <p:cNvPr name="TextBox 31" id="31"/>
              <p:cNvSpPr txBox="true"/>
              <p:nvPr/>
            </p:nvSpPr>
            <p:spPr>
              <a:xfrm>
                <a:off x="0" y="-76200"/>
                <a:ext cx="206101" cy="4892793"/>
              </a:xfrm>
              <a:prstGeom prst="rect">
                <a:avLst/>
              </a:prstGeom>
            </p:spPr>
            <p:txBody>
              <a:bodyPr anchor="ctr" rtlCol="false" tIns="50800" lIns="50800" bIns="50800" rIns="50800"/>
              <a:lstStyle/>
              <a:p>
                <a:pPr algn="ctr">
                  <a:lnSpc>
                    <a:spcPts val="2724"/>
                  </a:lnSpc>
                </a:pPr>
              </a:p>
            </p:txBody>
          </p:sp>
        </p:grpSp>
      </p:grpSp>
      <p:sp>
        <p:nvSpPr>
          <p:cNvPr name="Freeform 32" id="32"/>
          <p:cNvSpPr/>
          <p:nvPr/>
        </p:nvSpPr>
        <p:spPr>
          <a:xfrm flipH="false" flipV="false" rot="0">
            <a:off x="1688953" y="2489201"/>
            <a:ext cx="15570347" cy="6386471"/>
          </a:xfrm>
          <a:custGeom>
            <a:avLst/>
            <a:gdLst/>
            <a:ahLst/>
            <a:cxnLst/>
            <a:rect r="r" b="b" t="t" l="l"/>
            <a:pathLst>
              <a:path h="6386471" w="15570347">
                <a:moveTo>
                  <a:pt x="0" y="0"/>
                </a:moveTo>
                <a:lnTo>
                  <a:pt x="15570347" y="0"/>
                </a:lnTo>
                <a:lnTo>
                  <a:pt x="15570347" y="6386471"/>
                </a:lnTo>
                <a:lnTo>
                  <a:pt x="0" y="6386471"/>
                </a:lnTo>
                <a:lnTo>
                  <a:pt x="0" y="0"/>
                </a:lnTo>
                <a:close/>
              </a:path>
            </a:pathLst>
          </a:custGeom>
          <a:blipFill>
            <a:blip r:embed="rId2"/>
            <a:stretch>
              <a:fillRect l="-4872" t="0" r="-4872"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4EA"/>
        </a:solidFill>
      </p:bgPr>
    </p:bg>
    <p:spTree>
      <p:nvGrpSpPr>
        <p:cNvPr id="1" name=""/>
        <p:cNvGrpSpPr/>
        <p:nvPr/>
      </p:nvGrpSpPr>
      <p:grpSpPr>
        <a:xfrm>
          <a:off x="0" y="0"/>
          <a:ext cx="0" cy="0"/>
          <a:chOff x="0" y="0"/>
          <a:chExt cx="0" cy="0"/>
        </a:xfrm>
      </p:grpSpPr>
      <p:grpSp>
        <p:nvGrpSpPr>
          <p:cNvPr name="Group 2" id="2"/>
          <p:cNvGrpSpPr/>
          <p:nvPr/>
        </p:nvGrpSpPr>
        <p:grpSpPr>
          <a:xfrm rot="0">
            <a:off x="0" y="0"/>
            <a:ext cx="18297525" cy="10287000"/>
            <a:chOff x="0" y="0"/>
            <a:chExt cx="24396700" cy="13716000"/>
          </a:xfrm>
        </p:grpSpPr>
        <p:grpSp>
          <p:nvGrpSpPr>
            <p:cNvPr name="Group 3" id="3"/>
            <p:cNvGrpSpPr/>
            <p:nvPr/>
          </p:nvGrpSpPr>
          <p:grpSpPr>
            <a:xfrm rot="0">
              <a:off x="0" y="0"/>
              <a:ext cx="1043385" cy="13716000"/>
              <a:chOff x="0" y="0"/>
              <a:chExt cx="206101" cy="2709333"/>
            </a:xfrm>
          </p:grpSpPr>
          <p:sp>
            <p:nvSpPr>
              <p:cNvPr name="Freeform 4" id="4"/>
              <p:cNvSpPr/>
              <p:nvPr/>
            </p:nvSpPr>
            <p:spPr>
              <a:xfrm flipH="false" flipV="false" rot="0">
                <a:off x="0" y="0"/>
                <a:ext cx="206101" cy="2709333"/>
              </a:xfrm>
              <a:custGeom>
                <a:avLst/>
                <a:gdLst/>
                <a:ahLst/>
                <a:cxnLst/>
                <a:rect r="r" b="b" t="t" l="l"/>
                <a:pathLst>
                  <a:path h="2709333" w="206101">
                    <a:moveTo>
                      <a:pt x="0" y="0"/>
                    </a:moveTo>
                    <a:lnTo>
                      <a:pt x="206101" y="0"/>
                    </a:lnTo>
                    <a:lnTo>
                      <a:pt x="206101" y="2709333"/>
                    </a:lnTo>
                    <a:lnTo>
                      <a:pt x="0" y="2709333"/>
                    </a:lnTo>
                    <a:close/>
                  </a:path>
                </a:pathLst>
              </a:custGeom>
              <a:solidFill>
                <a:srgbClr val="000000"/>
              </a:solidFill>
            </p:spPr>
          </p:sp>
          <p:sp>
            <p:nvSpPr>
              <p:cNvPr name="TextBox 5" id="5"/>
              <p:cNvSpPr txBox="true"/>
              <p:nvPr/>
            </p:nvSpPr>
            <p:spPr>
              <a:xfrm>
                <a:off x="0" y="-76200"/>
                <a:ext cx="206101" cy="2785533"/>
              </a:xfrm>
              <a:prstGeom prst="rect">
                <a:avLst/>
              </a:prstGeom>
            </p:spPr>
            <p:txBody>
              <a:bodyPr anchor="ctr" rtlCol="false" tIns="50800" lIns="50800" bIns="50800" rIns="50800"/>
              <a:lstStyle/>
              <a:p>
                <a:pPr algn="ctr">
                  <a:lnSpc>
                    <a:spcPts val="2724"/>
                  </a:lnSpc>
                </a:pPr>
              </a:p>
            </p:txBody>
          </p:sp>
        </p:grpSp>
        <p:grpSp>
          <p:nvGrpSpPr>
            <p:cNvPr name="Group 6" id="6"/>
            <p:cNvGrpSpPr/>
            <p:nvPr/>
          </p:nvGrpSpPr>
          <p:grpSpPr>
            <a:xfrm rot="0">
              <a:off x="23353315" y="0"/>
              <a:ext cx="1043385" cy="13716000"/>
              <a:chOff x="0" y="0"/>
              <a:chExt cx="206101" cy="2709333"/>
            </a:xfrm>
          </p:grpSpPr>
          <p:sp>
            <p:nvSpPr>
              <p:cNvPr name="Freeform 7" id="7"/>
              <p:cNvSpPr/>
              <p:nvPr/>
            </p:nvSpPr>
            <p:spPr>
              <a:xfrm flipH="false" flipV="false" rot="0">
                <a:off x="0" y="0"/>
                <a:ext cx="206101" cy="2709333"/>
              </a:xfrm>
              <a:custGeom>
                <a:avLst/>
                <a:gdLst/>
                <a:ahLst/>
                <a:cxnLst/>
                <a:rect r="r" b="b" t="t" l="l"/>
                <a:pathLst>
                  <a:path h="2709333" w="206101">
                    <a:moveTo>
                      <a:pt x="0" y="0"/>
                    </a:moveTo>
                    <a:lnTo>
                      <a:pt x="206101" y="0"/>
                    </a:lnTo>
                    <a:lnTo>
                      <a:pt x="206101" y="2709333"/>
                    </a:lnTo>
                    <a:lnTo>
                      <a:pt x="0" y="2709333"/>
                    </a:lnTo>
                    <a:close/>
                  </a:path>
                </a:pathLst>
              </a:custGeom>
              <a:solidFill>
                <a:srgbClr val="000000"/>
              </a:solidFill>
            </p:spPr>
          </p:sp>
          <p:sp>
            <p:nvSpPr>
              <p:cNvPr name="TextBox 8" id="8"/>
              <p:cNvSpPr txBox="true"/>
              <p:nvPr/>
            </p:nvSpPr>
            <p:spPr>
              <a:xfrm>
                <a:off x="0" y="-76200"/>
                <a:ext cx="206101" cy="2785533"/>
              </a:xfrm>
              <a:prstGeom prst="rect">
                <a:avLst/>
              </a:prstGeom>
            </p:spPr>
            <p:txBody>
              <a:bodyPr anchor="ctr" rtlCol="false" tIns="50800" lIns="50800" bIns="50800" rIns="50800"/>
              <a:lstStyle/>
              <a:p>
                <a:pPr algn="ctr">
                  <a:lnSpc>
                    <a:spcPts val="2724"/>
                  </a:lnSpc>
                </a:pPr>
              </a:p>
            </p:txBody>
          </p:sp>
        </p:grpSp>
        <p:grpSp>
          <p:nvGrpSpPr>
            <p:cNvPr name="Group 9" id="9"/>
            <p:cNvGrpSpPr/>
            <p:nvPr/>
          </p:nvGrpSpPr>
          <p:grpSpPr>
            <a:xfrm rot="-5400000">
              <a:off x="11670307" y="-11670307"/>
              <a:ext cx="1043385" cy="24384000"/>
              <a:chOff x="0" y="0"/>
              <a:chExt cx="206101" cy="4816593"/>
            </a:xfrm>
          </p:grpSpPr>
          <p:sp>
            <p:nvSpPr>
              <p:cNvPr name="Freeform 10" id="10"/>
              <p:cNvSpPr/>
              <p:nvPr/>
            </p:nvSpPr>
            <p:spPr>
              <a:xfrm flipH="false" flipV="false" rot="0">
                <a:off x="0" y="0"/>
                <a:ext cx="206101" cy="4816592"/>
              </a:xfrm>
              <a:custGeom>
                <a:avLst/>
                <a:gdLst/>
                <a:ahLst/>
                <a:cxnLst/>
                <a:rect r="r" b="b" t="t" l="l"/>
                <a:pathLst>
                  <a:path h="4816592" w="206101">
                    <a:moveTo>
                      <a:pt x="0" y="0"/>
                    </a:moveTo>
                    <a:lnTo>
                      <a:pt x="206101" y="0"/>
                    </a:lnTo>
                    <a:lnTo>
                      <a:pt x="206101" y="4816592"/>
                    </a:lnTo>
                    <a:lnTo>
                      <a:pt x="0" y="4816592"/>
                    </a:lnTo>
                    <a:close/>
                  </a:path>
                </a:pathLst>
              </a:custGeom>
              <a:solidFill>
                <a:srgbClr val="000000"/>
              </a:solidFill>
            </p:spPr>
          </p:sp>
          <p:sp>
            <p:nvSpPr>
              <p:cNvPr name="TextBox 11" id="11"/>
              <p:cNvSpPr txBox="true"/>
              <p:nvPr/>
            </p:nvSpPr>
            <p:spPr>
              <a:xfrm>
                <a:off x="0" y="-76200"/>
                <a:ext cx="206101" cy="4892793"/>
              </a:xfrm>
              <a:prstGeom prst="rect">
                <a:avLst/>
              </a:prstGeom>
            </p:spPr>
            <p:txBody>
              <a:bodyPr anchor="ctr" rtlCol="false" tIns="50800" lIns="50800" bIns="50800" rIns="50800"/>
              <a:lstStyle/>
              <a:p>
                <a:pPr algn="ctr">
                  <a:lnSpc>
                    <a:spcPts val="2724"/>
                  </a:lnSpc>
                </a:pPr>
              </a:p>
            </p:txBody>
          </p:sp>
        </p:grpSp>
        <p:grpSp>
          <p:nvGrpSpPr>
            <p:cNvPr name="Group 12" id="12"/>
            <p:cNvGrpSpPr/>
            <p:nvPr/>
          </p:nvGrpSpPr>
          <p:grpSpPr>
            <a:xfrm rot="-5400000">
              <a:off x="11670307" y="1002307"/>
              <a:ext cx="1043385" cy="24384000"/>
              <a:chOff x="0" y="0"/>
              <a:chExt cx="206101" cy="4816593"/>
            </a:xfrm>
          </p:grpSpPr>
          <p:sp>
            <p:nvSpPr>
              <p:cNvPr name="Freeform 13" id="13"/>
              <p:cNvSpPr/>
              <p:nvPr/>
            </p:nvSpPr>
            <p:spPr>
              <a:xfrm flipH="false" flipV="false" rot="0">
                <a:off x="0" y="0"/>
                <a:ext cx="206101" cy="4816592"/>
              </a:xfrm>
              <a:custGeom>
                <a:avLst/>
                <a:gdLst/>
                <a:ahLst/>
                <a:cxnLst/>
                <a:rect r="r" b="b" t="t" l="l"/>
                <a:pathLst>
                  <a:path h="4816592" w="206101">
                    <a:moveTo>
                      <a:pt x="0" y="0"/>
                    </a:moveTo>
                    <a:lnTo>
                      <a:pt x="206101" y="0"/>
                    </a:lnTo>
                    <a:lnTo>
                      <a:pt x="206101" y="4816592"/>
                    </a:lnTo>
                    <a:lnTo>
                      <a:pt x="0" y="4816592"/>
                    </a:lnTo>
                    <a:close/>
                  </a:path>
                </a:pathLst>
              </a:custGeom>
              <a:solidFill>
                <a:srgbClr val="000000"/>
              </a:solidFill>
            </p:spPr>
          </p:sp>
          <p:sp>
            <p:nvSpPr>
              <p:cNvPr name="TextBox 14" id="14"/>
              <p:cNvSpPr txBox="true"/>
              <p:nvPr/>
            </p:nvSpPr>
            <p:spPr>
              <a:xfrm>
                <a:off x="0" y="-76200"/>
                <a:ext cx="206101" cy="4892793"/>
              </a:xfrm>
              <a:prstGeom prst="rect">
                <a:avLst/>
              </a:prstGeom>
            </p:spPr>
            <p:txBody>
              <a:bodyPr anchor="ctr" rtlCol="false" tIns="50800" lIns="50800" bIns="50800" rIns="50800"/>
              <a:lstStyle/>
              <a:p>
                <a:pPr algn="ctr">
                  <a:lnSpc>
                    <a:spcPts val="2724"/>
                  </a:lnSpc>
                </a:pPr>
              </a:p>
            </p:txBody>
          </p:sp>
        </p:grpSp>
      </p:grpSp>
      <p:grpSp>
        <p:nvGrpSpPr>
          <p:cNvPr name="Group 15" id="15"/>
          <p:cNvGrpSpPr/>
          <p:nvPr/>
        </p:nvGrpSpPr>
        <p:grpSpPr>
          <a:xfrm rot="-5400000">
            <a:off x="8752731" y="-8752731"/>
            <a:ext cx="782539" cy="18288000"/>
            <a:chOff x="0" y="0"/>
            <a:chExt cx="206101" cy="4816593"/>
          </a:xfrm>
        </p:grpSpPr>
        <p:sp>
          <p:nvSpPr>
            <p:cNvPr name="Freeform 16" id="16"/>
            <p:cNvSpPr/>
            <p:nvPr/>
          </p:nvSpPr>
          <p:spPr>
            <a:xfrm flipH="false" flipV="false" rot="0">
              <a:off x="0" y="0"/>
              <a:ext cx="206101" cy="4816592"/>
            </a:xfrm>
            <a:custGeom>
              <a:avLst/>
              <a:gdLst/>
              <a:ahLst/>
              <a:cxnLst/>
              <a:rect r="r" b="b" t="t" l="l"/>
              <a:pathLst>
                <a:path h="4816592" w="206101">
                  <a:moveTo>
                    <a:pt x="0" y="0"/>
                  </a:moveTo>
                  <a:lnTo>
                    <a:pt x="206101" y="0"/>
                  </a:lnTo>
                  <a:lnTo>
                    <a:pt x="206101" y="4816592"/>
                  </a:lnTo>
                  <a:lnTo>
                    <a:pt x="0" y="4816592"/>
                  </a:lnTo>
                  <a:close/>
                </a:path>
              </a:pathLst>
            </a:custGeom>
            <a:solidFill>
              <a:srgbClr val="000000"/>
            </a:solidFill>
          </p:spPr>
        </p:sp>
        <p:sp>
          <p:nvSpPr>
            <p:cNvPr name="TextBox 17" id="17"/>
            <p:cNvSpPr txBox="true"/>
            <p:nvPr/>
          </p:nvSpPr>
          <p:spPr>
            <a:xfrm>
              <a:off x="0" y="-76200"/>
              <a:ext cx="206101" cy="4892793"/>
            </a:xfrm>
            <a:prstGeom prst="rect">
              <a:avLst/>
            </a:prstGeom>
          </p:spPr>
          <p:txBody>
            <a:bodyPr anchor="ctr" rtlCol="false" tIns="50800" lIns="50800" bIns="50800" rIns="50800"/>
            <a:lstStyle/>
            <a:p>
              <a:pPr algn="ctr">
                <a:lnSpc>
                  <a:spcPts val="2724"/>
                </a:lnSpc>
              </a:pPr>
            </a:p>
          </p:txBody>
        </p:sp>
      </p:grpSp>
      <p:sp>
        <p:nvSpPr>
          <p:cNvPr name="TextBox 18" id="18"/>
          <p:cNvSpPr txBox="true"/>
          <p:nvPr/>
        </p:nvSpPr>
        <p:spPr>
          <a:xfrm rot="0">
            <a:off x="1688953" y="942975"/>
            <a:ext cx="15373796" cy="1298576"/>
          </a:xfrm>
          <a:prstGeom prst="rect">
            <a:avLst/>
          </a:prstGeom>
        </p:spPr>
        <p:txBody>
          <a:bodyPr anchor="t" rtlCol="false" tIns="0" lIns="0" bIns="0" rIns="0">
            <a:spAutoFit/>
          </a:bodyPr>
          <a:lstStyle/>
          <a:p>
            <a:pPr algn="ctr">
              <a:lnSpc>
                <a:spcPts val="8000"/>
              </a:lnSpc>
            </a:pPr>
            <a:r>
              <a:rPr lang="en-US" b="true" sz="8000">
                <a:solidFill>
                  <a:srgbClr val="000000"/>
                </a:solidFill>
                <a:latin typeface="Cooper Hewitt Bold"/>
                <a:ea typeface="Cooper Hewitt Bold"/>
                <a:cs typeface="Cooper Hewitt Bold"/>
                <a:sym typeface="Cooper Hewitt Bold"/>
              </a:rPr>
              <a:t>MERGING DATA</a:t>
            </a:r>
          </a:p>
        </p:txBody>
      </p:sp>
      <p:grpSp>
        <p:nvGrpSpPr>
          <p:cNvPr name="Group 19" id="19"/>
          <p:cNvGrpSpPr/>
          <p:nvPr/>
        </p:nvGrpSpPr>
        <p:grpSpPr>
          <a:xfrm rot="0">
            <a:off x="658556" y="0"/>
            <a:ext cx="782539" cy="10287000"/>
            <a:chOff x="0" y="0"/>
            <a:chExt cx="206101" cy="2709333"/>
          </a:xfrm>
        </p:grpSpPr>
        <p:sp>
          <p:nvSpPr>
            <p:cNvPr name="Freeform 20" id="20"/>
            <p:cNvSpPr/>
            <p:nvPr/>
          </p:nvSpPr>
          <p:spPr>
            <a:xfrm flipH="false" flipV="false" rot="0">
              <a:off x="0" y="0"/>
              <a:ext cx="206101" cy="2709333"/>
            </a:xfrm>
            <a:custGeom>
              <a:avLst/>
              <a:gdLst/>
              <a:ahLst/>
              <a:cxnLst/>
              <a:rect r="r" b="b" t="t" l="l"/>
              <a:pathLst>
                <a:path h="2709333" w="206101">
                  <a:moveTo>
                    <a:pt x="0" y="0"/>
                  </a:moveTo>
                  <a:lnTo>
                    <a:pt x="206101" y="0"/>
                  </a:lnTo>
                  <a:lnTo>
                    <a:pt x="206101" y="2709333"/>
                  </a:lnTo>
                  <a:lnTo>
                    <a:pt x="0" y="2709333"/>
                  </a:lnTo>
                  <a:close/>
                </a:path>
              </a:pathLst>
            </a:custGeom>
            <a:solidFill>
              <a:srgbClr val="000000"/>
            </a:solidFill>
          </p:spPr>
        </p:sp>
        <p:sp>
          <p:nvSpPr>
            <p:cNvPr name="TextBox 21" id="21"/>
            <p:cNvSpPr txBox="true"/>
            <p:nvPr/>
          </p:nvSpPr>
          <p:spPr>
            <a:xfrm>
              <a:off x="0" y="-76200"/>
              <a:ext cx="206101" cy="2785533"/>
            </a:xfrm>
            <a:prstGeom prst="rect">
              <a:avLst/>
            </a:prstGeom>
          </p:spPr>
          <p:txBody>
            <a:bodyPr anchor="ctr" rtlCol="false" tIns="50800" lIns="50800" bIns="50800" rIns="50800"/>
            <a:lstStyle/>
            <a:p>
              <a:pPr algn="ctr">
                <a:lnSpc>
                  <a:spcPts val="2724"/>
                </a:lnSpc>
              </a:pPr>
            </a:p>
          </p:txBody>
        </p:sp>
      </p:grpSp>
      <p:grpSp>
        <p:nvGrpSpPr>
          <p:cNvPr name="Group 22" id="22"/>
          <p:cNvGrpSpPr/>
          <p:nvPr/>
        </p:nvGrpSpPr>
        <p:grpSpPr>
          <a:xfrm rot="0">
            <a:off x="18173543" y="0"/>
            <a:ext cx="782539" cy="10287000"/>
            <a:chOff x="0" y="0"/>
            <a:chExt cx="206101" cy="2709333"/>
          </a:xfrm>
        </p:grpSpPr>
        <p:sp>
          <p:nvSpPr>
            <p:cNvPr name="Freeform 23" id="23"/>
            <p:cNvSpPr/>
            <p:nvPr/>
          </p:nvSpPr>
          <p:spPr>
            <a:xfrm flipH="false" flipV="false" rot="0">
              <a:off x="0" y="0"/>
              <a:ext cx="206101" cy="2709333"/>
            </a:xfrm>
            <a:custGeom>
              <a:avLst/>
              <a:gdLst/>
              <a:ahLst/>
              <a:cxnLst/>
              <a:rect r="r" b="b" t="t" l="l"/>
              <a:pathLst>
                <a:path h="2709333" w="206101">
                  <a:moveTo>
                    <a:pt x="0" y="0"/>
                  </a:moveTo>
                  <a:lnTo>
                    <a:pt x="206101" y="0"/>
                  </a:lnTo>
                  <a:lnTo>
                    <a:pt x="206101" y="2709333"/>
                  </a:lnTo>
                  <a:lnTo>
                    <a:pt x="0" y="2709333"/>
                  </a:lnTo>
                  <a:close/>
                </a:path>
              </a:pathLst>
            </a:custGeom>
            <a:solidFill>
              <a:srgbClr val="000000"/>
            </a:solidFill>
          </p:spPr>
        </p:sp>
        <p:sp>
          <p:nvSpPr>
            <p:cNvPr name="TextBox 24" id="24"/>
            <p:cNvSpPr txBox="true"/>
            <p:nvPr/>
          </p:nvSpPr>
          <p:spPr>
            <a:xfrm>
              <a:off x="0" y="-76200"/>
              <a:ext cx="206101" cy="2785533"/>
            </a:xfrm>
            <a:prstGeom prst="rect">
              <a:avLst/>
            </a:prstGeom>
          </p:spPr>
          <p:txBody>
            <a:bodyPr anchor="ctr" rtlCol="false" tIns="50800" lIns="50800" bIns="50800" rIns="50800"/>
            <a:lstStyle/>
            <a:p>
              <a:pPr algn="ctr">
                <a:lnSpc>
                  <a:spcPts val="2724"/>
                </a:lnSpc>
              </a:pPr>
            </a:p>
          </p:txBody>
        </p:sp>
      </p:grpSp>
      <p:grpSp>
        <p:nvGrpSpPr>
          <p:cNvPr name="Group 25" id="25"/>
          <p:cNvGrpSpPr/>
          <p:nvPr/>
        </p:nvGrpSpPr>
        <p:grpSpPr>
          <a:xfrm rot="-5400000">
            <a:off x="9411287" y="-8752731"/>
            <a:ext cx="782539" cy="18288000"/>
            <a:chOff x="0" y="0"/>
            <a:chExt cx="206101" cy="4816593"/>
          </a:xfrm>
        </p:grpSpPr>
        <p:sp>
          <p:nvSpPr>
            <p:cNvPr name="Freeform 26" id="26"/>
            <p:cNvSpPr/>
            <p:nvPr/>
          </p:nvSpPr>
          <p:spPr>
            <a:xfrm flipH="false" flipV="false" rot="0">
              <a:off x="0" y="0"/>
              <a:ext cx="206101" cy="4816592"/>
            </a:xfrm>
            <a:custGeom>
              <a:avLst/>
              <a:gdLst/>
              <a:ahLst/>
              <a:cxnLst/>
              <a:rect r="r" b="b" t="t" l="l"/>
              <a:pathLst>
                <a:path h="4816592" w="206101">
                  <a:moveTo>
                    <a:pt x="0" y="0"/>
                  </a:moveTo>
                  <a:lnTo>
                    <a:pt x="206101" y="0"/>
                  </a:lnTo>
                  <a:lnTo>
                    <a:pt x="206101" y="4816592"/>
                  </a:lnTo>
                  <a:lnTo>
                    <a:pt x="0" y="4816592"/>
                  </a:lnTo>
                  <a:close/>
                </a:path>
              </a:pathLst>
            </a:custGeom>
            <a:solidFill>
              <a:srgbClr val="000000"/>
            </a:solidFill>
          </p:spPr>
        </p:sp>
        <p:sp>
          <p:nvSpPr>
            <p:cNvPr name="TextBox 27" id="27"/>
            <p:cNvSpPr txBox="true"/>
            <p:nvPr/>
          </p:nvSpPr>
          <p:spPr>
            <a:xfrm>
              <a:off x="0" y="-76200"/>
              <a:ext cx="206101" cy="4892793"/>
            </a:xfrm>
            <a:prstGeom prst="rect">
              <a:avLst/>
            </a:prstGeom>
          </p:spPr>
          <p:txBody>
            <a:bodyPr anchor="ctr" rtlCol="false" tIns="50800" lIns="50800" bIns="50800" rIns="50800"/>
            <a:lstStyle/>
            <a:p>
              <a:pPr algn="ctr">
                <a:lnSpc>
                  <a:spcPts val="2724"/>
                </a:lnSpc>
              </a:pPr>
            </a:p>
          </p:txBody>
        </p:sp>
      </p:grpSp>
      <p:grpSp>
        <p:nvGrpSpPr>
          <p:cNvPr name="Group 28" id="28"/>
          <p:cNvGrpSpPr/>
          <p:nvPr/>
        </p:nvGrpSpPr>
        <p:grpSpPr>
          <a:xfrm rot="-5400000">
            <a:off x="9411287" y="751731"/>
            <a:ext cx="782539" cy="18288000"/>
            <a:chOff x="0" y="0"/>
            <a:chExt cx="206101" cy="4816593"/>
          </a:xfrm>
        </p:grpSpPr>
        <p:sp>
          <p:nvSpPr>
            <p:cNvPr name="Freeform 29" id="29"/>
            <p:cNvSpPr/>
            <p:nvPr/>
          </p:nvSpPr>
          <p:spPr>
            <a:xfrm flipH="false" flipV="false" rot="0">
              <a:off x="0" y="0"/>
              <a:ext cx="206101" cy="4816592"/>
            </a:xfrm>
            <a:custGeom>
              <a:avLst/>
              <a:gdLst/>
              <a:ahLst/>
              <a:cxnLst/>
              <a:rect r="r" b="b" t="t" l="l"/>
              <a:pathLst>
                <a:path h="4816592" w="206101">
                  <a:moveTo>
                    <a:pt x="0" y="0"/>
                  </a:moveTo>
                  <a:lnTo>
                    <a:pt x="206101" y="0"/>
                  </a:lnTo>
                  <a:lnTo>
                    <a:pt x="206101" y="4816592"/>
                  </a:lnTo>
                  <a:lnTo>
                    <a:pt x="0" y="4816592"/>
                  </a:lnTo>
                  <a:close/>
                </a:path>
              </a:pathLst>
            </a:custGeom>
            <a:solidFill>
              <a:srgbClr val="000000"/>
            </a:solidFill>
          </p:spPr>
        </p:sp>
        <p:sp>
          <p:nvSpPr>
            <p:cNvPr name="TextBox 30" id="30"/>
            <p:cNvSpPr txBox="true"/>
            <p:nvPr/>
          </p:nvSpPr>
          <p:spPr>
            <a:xfrm>
              <a:off x="0" y="-76200"/>
              <a:ext cx="206101" cy="4892793"/>
            </a:xfrm>
            <a:prstGeom prst="rect">
              <a:avLst/>
            </a:prstGeom>
          </p:spPr>
          <p:txBody>
            <a:bodyPr anchor="ctr" rtlCol="false" tIns="50800" lIns="50800" bIns="50800" rIns="50800"/>
            <a:lstStyle/>
            <a:p>
              <a:pPr algn="ctr">
                <a:lnSpc>
                  <a:spcPts val="2724"/>
                </a:lnSpc>
              </a:pPr>
            </a:p>
          </p:txBody>
        </p:sp>
      </p:grpSp>
      <p:sp>
        <p:nvSpPr>
          <p:cNvPr name="Freeform 31" id="31"/>
          <p:cNvSpPr/>
          <p:nvPr/>
        </p:nvSpPr>
        <p:spPr>
          <a:xfrm flipH="false" flipV="false" rot="0">
            <a:off x="1950911" y="4138040"/>
            <a:ext cx="15111838" cy="3642548"/>
          </a:xfrm>
          <a:custGeom>
            <a:avLst/>
            <a:gdLst/>
            <a:ahLst/>
            <a:cxnLst/>
            <a:rect r="r" b="b" t="t" l="l"/>
            <a:pathLst>
              <a:path h="3642548" w="15111838">
                <a:moveTo>
                  <a:pt x="0" y="0"/>
                </a:moveTo>
                <a:lnTo>
                  <a:pt x="15111838" y="0"/>
                </a:lnTo>
                <a:lnTo>
                  <a:pt x="15111838" y="3642548"/>
                </a:lnTo>
                <a:lnTo>
                  <a:pt x="0" y="3642548"/>
                </a:lnTo>
                <a:lnTo>
                  <a:pt x="0" y="0"/>
                </a:lnTo>
                <a:close/>
              </a:path>
            </a:pathLst>
          </a:custGeom>
          <a:blipFill>
            <a:blip r:embed="rId2"/>
            <a:stretch>
              <a:fillRect l="0" t="-4500" r="-3034" b="-4500"/>
            </a:stretch>
          </a:blipFill>
        </p:spPr>
      </p:sp>
      <p:sp>
        <p:nvSpPr>
          <p:cNvPr name="TextBox 32" id="32"/>
          <p:cNvSpPr txBox="true"/>
          <p:nvPr/>
        </p:nvSpPr>
        <p:spPr>
          <a:xfrm rot="0">
            <a:off x="1950911" y="2488294"/>
            <a:ext cx="15111838" cy="1086427"/>
          </a:xfrm>
          <a:prstGeom prst="rect">
            <a:avLst/>
          </a:prstGeom>
        </p:spPr>
        <p:txBody>
          <a:bodyPr anchor="t" rtlCol="false" tIns="0" lIns="0" bIns="0" rIns="0">
            <a:spAutoFit/>
          </a:bodyPr>
          <a:lstStyle/>
          <a:p>
            <a:pPr algn="ctr">
              <a:lnSpc>
                <a:spcPts val="4380"/>
              </a:lnSpc>
            </a:pPr>
            <a:r>
              <a:rPr lang="en-US" sz="3129" b="true">
                <a:solidFill>
                  <a:srgbClr val="000000"/>
                </a:solidFill>
                <a:latin typeface="Canva Sans Bold"/>
                <a:ea typeface="Canva Sans Bold"/>
                <a:cs typeface="Canva Sans Bold"/>
                <a:sym typeface="Canva Sans Bold"/>
              </a:rPr>
              <a:t>We have merge the Meta_Data to Nifty_50 data   to include Company Name and Industry in NIFTY_50 data for using in Data Visualization and Insights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DAGXe1ZN3bk</dc:identifier>
  <dcterms:modified xsi:type="dcterms:W3CDTF">2011-08-01T06:04:30Z</dcterms:modified>
  <cp:revision>1</cp:revision>
  <dc:title>Black Modern Simple Group Project Presentation</dc:title>
</cp:coreProperties>
</file>