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1300" r:id="rId5"/>
    <p:sldId id="1085" r:id="rId6"/>
    <p:sldId id="1282" r:id="rId7"/>
    <p:sldId id="352" r:id="rId8"/>
    <p:sldId id="1283" r:id="rId9"/>
    <p:sldId id="1284" r:id="rId10"/>
    <p:sldId id="1285" r:id="rId11"/>
    <p:sldId id="1286" r:id="rId12"/>
    <p:sldId id="1287" r:id="rId13"/>
    <p:sldId id="1301" r:id="rId14"/>
    <p:sldId id="1302" r:id="rId15"/>
    <p:sldId id="1303" r:id="rId16"/>
    <p:sldId id="1304" r:id="rId17"/>
    <p:sldId id="1288" r:id="rId18"/>
    <p:sldId id="1249"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D8C"/>
    <a:srgbClr val="9F5900"/>
    <a:srgbClr val="FF3300"/>
    <a:srgbClr val="FFFFFF"/>
    <a:srgbClr val="C00000"/>
    <a:srgbClr val="F8FFB3"/>
    <a:srgbClr val="BAF8FF"/>
    <a:srgbClr val="92A000"/>
    <a:srgbClr val="00F4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859"/>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12/5/2024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12/5/2024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3997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4">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 id="214748370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9144000" cy="5143500"/>
          </a:xfrm>
          <a:prstGeom prst="rect">
            <a:avLst/>
          </a:prstGeom>
        </p:spPr>
      </p:pic>
      <p:sp>
        <p:nvSpPr>
          <p:cNvPr id="17" name="TextBox 16">
            <a:extLst>
              <a:ext uri="{FF2B5EF4-FFF2-40B4-BE49-F238E27FC236}">
                <a16:creationId xmlns:a16="http://schemas.microsoft.com/office/drawing/2014/main" id="{7B4E811B-8616-F59F-BD34-2F1E10F9200B}"/>
              </a:ext>
            </a:extLst>
          </p:cNvPr>
          <p:cNvSpPr txBox="1"/>
          <p:nvPr/>
        </p:nvSpPr>
        <p:spPr>
          <a:xfrm>
            <a:off x="5969417" y="2231566"/>
            <a:ext cx="2297424" cy="380873"/>
          </a:xfrm>
          <a:prstGeom prst="rect">
            <a:avLst/>
          </a:prstGeom>
          <a:noFill/>
        </p:spPr>
        <p:txBody>
          <a:bodyPr wrap="none" rtlCol="0">
            <a:spAutoFit/>
          </a:bodyPr>
          <a:lstStyle/>
          <a:p>
            <a:pPr algn="r"/>
            <a:r>
              <a:rPr lang="en-US" sz="1875" b="1" dirty="0">
                <a:solidFill>
                  <a:schemeClr val="bg1"/>
                </a:solidFill>
                <a:latin typeface="Arial" panose="020B0604020202020204" pitchFamily="34" charset="0"/>
                <a:cs typeface="Arial" panose="020B0604020202020204" pitchFamily="34" charset="0"/>
              </a:rPr>
              <a:t>Internship Project</a:t>
            </a:r>
          </a:p>
        </p:txBody>
      </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B4F012-880B-A0D3-0C1E-38D18C1746B1}"/>
              </a:ext>
            </a:extLst>
          </p:cNvPr>
          <p:cNvSpPr txBox="1"/>
          <p:nvPr/>
        </p:nvSpPr>
        <p:spPr>
          <a:xfrm>
            <a:off x="364385" y="804397"/>
            <a:ext cx="4434496" cy="307777"/>
          </a:xfrm>
          <a:prstGeom prst="rect">
            <a:avLst/>
          </a:prstGeom>
          <a:noFill/>
        </p:spPr>
        <p:txBody>
          <a:bodyPr wrap="square" rtlCol="0">
            <a:spAutoFit/>
          </a:bodyPr>
          <a:lstStyle/>
          <a:p>
            <a:r>
              <a:rPr lang="en-US" dirty="0"/>
              <a:t>Overview Dashboard:</a:t>
            </a:r>
            <a:endParaRPr lang="en-IN" dirty="0"/>
          </a:p>
        </p:txBody>
      </p:sp>
      <p:pic>
        <p:nvPicPr>
          <p:cNvPr id="4" name="Picture 3">
            <a:extLst>
              <a:ext uri="{FF2B5EF4-FFF2-40B4-BE49-F238E27FC236}">
                <a16:creationId xmlns:a16="http://schemas.microsoft.com/office/drawing/2014/main" id="{6A707DEA-A496-D1D0-58B2-EF0BDDB0D25A}"/>
              </a:ext>
            </a:extLst>
          </p:cNvPr>
          <p:cNvPicPr>
            <a:picLocks noChangeAspect="1"/>
          </p:cNvPicPr>
          <p:nvPr/>
        </p:nvPicPr>
        <p:blipFill>
          <a:blip r:embed="rId2"/>
          <a:stretch>
            <a:fillRect/>
          </a:stretch>
        </p:blipFill>
        <p:spPr>
          <a:xfrm>
            <a:off x="1258159" y="1112175"/>
            <a:ext cx="7157071" cy="3727958"/>
          </a:xfrm>
          <a:prstGeom prst="rect">
            <a:avLst/>
          </a:prstGeom>
        </p:spPr>
      </p:pic>
    </p:spTree>
    <p:extLst>
      <p:ext uri="{BB962C8B-B14F-4D97-AF65-F5344CB8AC3E}">
        <p14:creationId xmlns:p14="http://schemas.microsoft.com/office/powerpoint/2010/main" val="2947697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D7DD76-B6CC-BB0B-C898-A3DB7E25AB9A}"/>
              </a:ext>
            </a:extLst>
          </p:cNvPr>
          <p:cNvSpPr txBox="1"/>
          <p:nvPr/>
        </p:nvSpPr>
        <p:spPr>
          <a:xfrm>
            <a:off x="446887" y="852523"/>
            <a:ext cx="4530749" cy="523220"/>
          </a:xfrm>
          <a:prstGeom prst="rect">
            <a:avLst/>
          </a:prstGeom>
          <a:noFill/>
        </p:spPr>
        <p:txBody>
          <a:bodyPr wrap="square" rtlCol="0">
            <a:spAutoFit/>
          </a:bodyPr>
          <a:lstStyle/>
          <a:p>
            <a:r>
              <a:rPr lang="en-US" dirty="0"/>
              <a:t>Water Dashboard:</a:t>
            </a:r>
            <a:endParaRPr lang="en-IN" dirty="0"/>
          </a:p>
          <a:p>
            <a:endParaRPr lang="en-IN" dirty="0"/>
          </a:p>
        </p:txBody>
      </p:sp>
      <p:pic>
        <p:nvPicPr>
          <p:cNvPr id="6" name="Picture 5">
            <a:extLst>
              <a:ext uri="{FF2B5EF4-FFF2-40B4-BE49-F238E27FC236}">
                <a16:creationId xmlns:a16="http://schemas.microsoft.com/office/drawing/2014/main" id="{06AD03FF-57DA-3190-EE01-58888CF8CE1C}"/>
              </a:ext>
            </a:extLst>
          </p:cNvPr>
          <p:cNvPicPr>
            <a:picLocks noChangeAspect="1"/>
          </p:cNvPicPr>
          <p:nvPr/>
        </p:nvPicPr>
        <p:blipFill>
          <a:blip r:embed="rId2"/>
          <a:stretch>
            <a:fillRect/>
          </a:stretch>
        </p:blipFill>
        <p:spPr>
          <a:xfrm>
            <a:off x="1120656" y="1217261"/>
            <a:ext cx="7280823" cy="3567870"/>
          </a:xfrm>
          <a:prstGeom prst="rect">
            <a:avLst/>
          </a:prstGeom>
        </p:spPr>
      </p:pic>
    </p:spTree>
    <p:extLst>
      <p:ext uri="{BB962C8B-B14F-4D97-AF65-F5344CB8AC3E}">
        <p14:creationId xmlns:p14="http://schemas.microsoft.com/office/powerpoint/2010/main" val="91795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FD8CCB-C1E6-F35B-7FA3-A5C89E01C0D3}"/>
              </a:ext>
            </a:extLst>
          </p:cNvPr>
          <p:cNvSpPr txBox="1"/>
          <p:nvPr/>
        </p:nvSpPr>
        <p:spPr>
          <a:xfrm>
            <a:off x="488138" y="873149"/>
            <a:ext cx="3726352" cy="307777"/>
          </a:xfrm>
          <a:prstGeom prst="rect">
            <a:avLst/>
          </a:prstGeom>
          <a:noFill/>
        </p:spPr>
        <p:txBody>
          <a:bodyPr wrap="square" rtlCol="0">
            <a:spAutoFit/>
          </a:bodyPr>
          <a:lstStyle/>
          <a:p>
            <a:r>
              <a:rPr lang="en-US" dirty="0"/>
              <a:t>Gas Dashboard</a:t>
            </a:r>
            <a:endParaRPr lang="en-IN" dirty="0"/>
          </a:p>
        </p:txBody>
      </p:sp>
      <p:pic>
        <p:nvPicPr>
          <p:cNvPr id="6" name="Picture 5">
            <a:extLst>
              <a:ext uri="{FF2B5EF4-FFF2-40B4-BE49-F238E27FC236}">
                <a16:creationId xmlns:a16="http://schemas.microsoft.com/office/drawing/2014/main" id="{C1862855-BFA7-BD18-4B86-3E6B71D9E1D3}"/>
              </a:ext>
            </a:extLst>
          </p:cNvPr>
          <p:cNvPicPr>
            <a:picLocks noChangeAspect="1"/>
          </p:cNvPicPr>
          <p:nvPr/>
        </p:nvPicPr>
        <p:blipFill>
          <a:blip r:embed="rId2"/>
          <a:stretch>
            <a:fillRect/>
          </a:stretch>
        </p:blipFill>
        <p:spPr>
          <a:xfrm>
            <a:off x="1461379" y="1328517"/>
            <a:ext cx="6221242" cy="3507205"/>
          </a:xfrm>
          <a:prstGeom prst="rect">
            <a:avLst/>
          </a:prstGeom>
        </p:spPr>
      </p:pic>
    </p:spTree>
    <p:extLst>
      <p:ext uri="{BB962C8B-B14F-4D97-AF65-F5344CB8AC3E}">
        <p14:creationId xmlns:p14="http://schemas.microsoft.com/office/powerpoint/2010/main" val="2585438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497B5D-1282-4B0E-43EB-91F33F134BDE}"/>
              </a:ext>
            </a:extLst>
          </p:cNvPr>
          <p:cNvSpPr txBox="1"/>
          <p:nvPr/>
        </p:nvSpPr>
        <p:spPr>
          <a:xfrm>
            <a:off x="385011" y="900650"/>
            <a:ext cx="2722574" cy="307777"/>
          </a:xfrm>
          <a:prstGeom prst="rect">
            <a:avLst/>
          </a:prstGeom>
          <a:noFill/>
        </p:spPr>
        <p:txBody>
          <a:bodyPr wrap="square" rtlCol="0">
            <a:spAutoFit/>
          </a:bodyPr>
          <a:lstStyle/>
          <a:p>
            <a:r>
              <a:rPr lang="en-US" dirty="0"/>
              <a:t>Electricity Dashboard</a:t>
            </a:r>
            <a:endParaRPr lang="en-IN" dirty="0"/>
          </a:p>
        </p:txBody>
      </p:sp>
      <p:pic>
        <p:nvPicPr>
          <p:cNvPr id="4" name="Picture 3">
            <a:extLst>
              <a:ext uri="{FF2B5EF4-FFF2-40B4-BE49-F238E27FC236}">
                <a16:creationId xmlns:a16="http://schemas.microsoft.com/office/drawing/2014/main" id="{27CDBA33-2651-1722-F923-A7DE59F86214}"/>
              </a:ext>
            </a:extLst>
          </p:cNvPr>
          <p:cNvPicPr>
            <a:picLocks noChangeAspect="1"/>
          </p:cNvPicPr>
          <p:nvPr/>
        </p:nvPicPr>
        <p:blipFill>
          <a:blip r:embed="rId2"/>
          <a:stretch>
            <a:fillRect/>
          </a:stretch>
        </p:blipFill>
        <p:spPr>
          <a:xfrm>
            <a:off x="1278784" y="1208427"/>
            <a:ext cx="7102069" cy="3610299"/>
          </a:xfrm>
          <a:prstGeom prst="rect">
            <a:avLst/>
          </a:prstGeom>
        </p:spPr>
      </p:pic>
    </p:spTree>
    <p:extLst>
      <p:ext uri="{BB962C8B-B14F-4D97-AF65-F5344CB8AC3E}">
        <p14:creationId xmlns:p14="http://schemas.microsoft.com/office/powerpoint/2010/main" val="3842961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sp>
        <p:nvSpPr>
          <p:cNvPr id="3" name="Rectangle 1">
            <a:extLst>
              <a:ext uri="{FF2B5EF4-FFF2-40B4-BE49-F238E27FC236}">
                <a16:creationId xmlns:a16="http://schemas.microsoft.com/office/drawing/2014/main" id="{68DCC6B7-1E6A-F57F-B228-43847E1F1473}"/>
              </a:ext>
            </a:extLst>
          </p:cNvPr>
          <p:cNvSpPr>
            <a:spLocks noChangeArrowheads="1"/>
          </p:cNvSpPr>
          <p:nvPr/>
        </p:nvSpPr>
        <p:spPr bwMode="auto">
          <a:xfrm>
            <a:off x="128063" y="1059160"/>
            <a:ext cx="836470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In conclusion, the Energy Consumption Dashboard provides a comprehensive and interactive tool to analyze energy consumption patterns across various energy types (gas, electricity, water) and key metrics like cost and units consumed. By leveraging Power BI, the dashboard facilitates the visualization of trends over time, comparisons across different locations and buildings, and the identification of areas for optimization. It empowers businesses to make data-driven decisions aimed at reducing costs, improving energy efficiency, and enhancing overall sustainability.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chemeClr val="tx1"/>
                </a:solidFill>
                <a:latin typeface="Arial" panose="020B0604020202020204" pitchFamily="34" charset="0"/>
              </a:rPr>
              <a:t>Insights Driven From Dashboard: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a:extLst>
              <a:ext uri="{FF2B5EF4-FFF2-40B4-BE49-F238E27FC236}">
                <a16:creationId xmlns:a16="http://schemas.microsoft.com/office/drawing/2014/main" id="{8499578D-1974-D02F-8C4E-2E88D065B8F0}"/>
              </a:ext>
            </a:extLst>
          </p:cNvPr>
          <p:cNvPicPr>
            <a:picLocks noChangeAspect="1"/>
          </p:cNvPicPr>
          <p:nvPr/>
        </p:nvPicPr>
        <p:blipFill rotWithShape="1">
          <a:blip r:embed="rId3">
            <a:alphaModFix amt="13000"/>
          </a:blip>
          <a:srcRect l="1234" t="10895" b="18028"/>
          <a:stretch/>
        </p:blipFill>
        <p:spPr>
          <a:xfrm>
            <a:off x="110365" y="656492"/>
            <a:ext cx="8935392" cy="4282831"/>
          </a:xfrm>
          <a:prstGeom prst="rect">
            <a:avLst/>
          </a:prstGeom>
        </p:spPr>
      </p:pic>
      <p:sp>
        <p:nvSpPr>
          <p:cNvPr id="3" name="Rectangle 2">
            <a:extLst>
              <a:ext uri="{FF2B5EF4-FFF2-40B4-BE49-F238E27FC236}">
                <a16:creationId xmlns:a16="http://schemas.microsoft.com/office/drawing/2014/main" id="{94AFB96E-D063-2D80-C867-61F310BAEC2B}"/>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376896-0AA1-1F1A-0A07-0153EA6E7A5C}"/>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B8B40143-E777-9572-674C-6F9FB0A8C197}"/>
              </a:ext>
            </a:extLst>
          </p:cNvPr>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Rectangle: Rounded Corners 8">
            <a:extLst>
              <a:ext uri="{FF2B5EF4-FFF2-40B4-BE49-F238E27FC236}">
                <a16:creationId xmlns:a16="http://schemas.microsoft.com/office/drawing/2014/main" id="{C319F0F6-4D63-17C0-67E5-6FB8E80FF122}"/>
              </a:ext>
            </a:extLst>
          </p:cNvPr>
          <p:cNvSpPr/>
          <p:nvPr/>
        </p:nvSpPr>
        <p:spPr>
          <a:xfrm>
            <a:off x="1704929" y="1289956"/>
            <a:ext cx="5734143"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cs typeface="Arial"/>
              </a:rPr>
              <a:t>Student Name : Sai Swaran Reddy Rekulapally</a:t>
            </a:r>
          </a:p>
          <a:p>
            <a:r>
              <a:rPr lang="en-US" sz="1400" dirty="0">
                <a:cs typeface="Arial"/>
              </a:rPr>
              <a:t>Student ID : STU671c7768a08ee1729918824</a:t>
            </a:r>
          </a:p>
          <a:p>
            <a:r>
              <a:rPr lang="en-US" sz="1400" dirty="0">
                <a:cs typeface="Arial"/>
              </a:rPr>
              <a:t>College Name : GANDHI INSTITUTE OF TECHNOLOGY AND MANAGEMENT(GITAM) Hyderabad</a:t>
            </a:r>
            <a:endParaRPr lang="en-US" sz="1400" dirty="0"/>
          </a:p>
        </p:txBody>
      </p:sp>
      <p:sp>
        <p:nvSpPr>
          <p:cNvPr id="12" name="Rectangle 11">
            <a:extLst>
              <a:ext uri="{FF2B5EF4-FFF2-40B4-BE49-F238E27FC236}">
                <a16:creationId xmlns:a16="http://schemas.microsoft.com/office/drawing/2014/main" id="{FDF9F27E-3244-EA23-3575-26D9E2441D4F}"/>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13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Rectangle 4">
            <a:extLst>
              <a:ext uri="{FF2B5EF4-FFF2-40B4-BE49-F238E27FC236}">
                <a16:creationId xmlns:a16="http://schemas.microsoft.com/office/drawing/2014/main" id="{32E75419-EBB8-B110-2A58-C75BF33BBB24}"/>
              </a:ext>
            </a:extLst>
          </p:cNvPr>
          <p:cNvSpPr/>
          <p:nvPr/>
        </p:nvSpPr>
        <p:spPr>
          <a:xfrm>
            <a:off x="0" y="594857"/>
            <a:ext cx="9144000" cy="2259662"/>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B8B2F1D2-B3CD-47D4-C97B-3CE2F64AFC82}"/>
              </a:ext>
            </a:extLst>
          </p:cNvPr>
          <p:cNvSpPr txBox="1"/>
          <p:nvPr/>
        </p:nvSpPr>
        <p:spPr>
          <a:xfrm>
            <a:off x="1309844" y="1389165"/>
            <a:ext cx="6524311" cy="45685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800" b="1">
                <a:solidFill>
                  <a:srgbClr val="FFE600"/>
                </a:solidFill>
                <a:latin typeface="Arial"/>
                <a:cs typeface="Arial"/>
              </a:rPr>
              <a:t>CAPSTONE PROJECT SHOWCASE</a:t>
            </a:r>
          </a:p>
        </p:txBody>
      </p:sp>
      <p:sp>
        <p:nvSpPr>
          <p:cNvPr id="8" name="TextBox 10">
            <a:extLst>
              <a:ext uri="{FF2B5EF4-FFF2-40B4-BE49-F238E27FC236}">
                <a16:creationId xmlns:a16="http://schemas.microsoft.com/office/drawing/2014/main" id="{D4240D32-9BCC-D793-EF34-3F436C714765}"/>
              </a:ext>
            </a:extLst>
          </p:cNvPr>
          <p:cNvSpPr txBox="1"/>
          <p:nvPr/>
        </p:nvSpPr>
        <p:spPr>
          <a:xfrm>
            <a:off x="-867769" y="3171676"/>
            <a:ext cx="10879535" cy="25160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rgbClr val="0066A1"/>
                </a:solidFill>
                <a:latin typeface="Poppins"/>
              </a:rPr>
              <a:t>Project Title :</a:t>
            </a:r>
            <a:r>
              <a:rPr lang="en-US" sz="1650" b="1" dirty="0">
                <a:solidFill>
                  <a:srgbClr val="0066A1"/>
                </a:solidFill>
                <a:latin typeface="Poppins"/>
              </a:rPr>
              <a:t>  Energy Consumption Trend Analysis with Power BI</a:t>
            </a:r>
            <a:endParaRPr lang="en-US" sz="1650" b="1" dirty="0">
              <a:solidFill>
                <a:srgbClr val="0066A1"/>
              </a:solidFill>
              <a:latin typeface="Poppins"/>
              <a:cs typeface="Poppins"/>
            </a:endParaRPr>
          </a:p>
        </p:txBody>
      </p:sp>
      <p:sp>
        <p:nvSpPr>
          <p:cNvPr id="9" name="TextBox 7">
            <a:extLst>
              <a:ext uri="{FF2B5EF4-FFF2-40B4-BE49-F238E27FC236}">
                <a16:creationId xmlns:a16="http://schemas.microsoft.com/office/drawing/2014/main" id="{9AF297CE-9F11-2600-2058-A27EC2B5D9D4}"/>
              </a:ext>
            </a:extLst>
          </p:cNvPr>
          <p:cNvSpPr txBox="1"/>
          <p:nvPr/>
        </p:nvSpPr>
        <p:spPr>
          <a:xfrm>
            <a:off x="374305" y="4036323"/>
            <a:ext cx="8395386"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chemeClr val="accent2">
                    <a:lumMod val="75000"/>
                  </a:schemeClr>
                </a:solidFill>
                <a:latin typeface="Poppins"/>
              </a:rPr>
              <a:t>Abstract | Problem Statement | Project Overview |</a:t>
            </a:r>
            <a:r>
              <a:rPr lang="en-US" sz="1650" dirty="0">
                <a:solidFill>
                  <a:schemeClr val="accent2">
                    <a:lumMod val="75000"/>
                  </a:schemeClr>
                </a:solidFill>
                <a:latin typeface="Poppins"/>
                <a:ea typeface="+mn-lt"/>
                <a:cs typeface="Poppins"/>
              </a:rPr>
              <a:t> Proposed </a:t>
            </a:r>
            <a:r>
              <a:rPr lang="en-US" sz="1650" dirty="0">
                <a:solidFill>
                  <a:schemeClr val="accent2">
                    <a:lumMod val="75000"/>
                  </a:schemeClr>
                </a:solidFill>
                <a:latin typeface="Poppins"/>
                <a:ea typeface="+mn-lt"/>
                <a:cs typeface="+mn-lt"/>
              </a:rPr>
              <a:t>Solution </a:t>
            </a:r>
            <a:r>
              <a:rPr lang="en-US" sz="1650" dirty="0">
                <a:solidFill>
                  <a:schemeClr val="accent2">
                    <a:lumMod val="75000"/>
                  </a:schemeClr>
                </a:solidFill>
                <a:latin typeface="Poppins"/>
              </a:rPr>
              <a:t>| </a:t>
            </a:r>
            <a:r>
              <a:rPr lang="en-US" sz="1650" dirty="0">
                <a:solidFill>
                  <a:schemeClr val="accent2">
                    <a:lumMod val="75000"/>
                  </a:schemeClr>
                </a:solidFill>
                <a:latin typeface="Poppins"/>
                <a:ea typeface="+mn-lt"/>
                <a:cs typeface="Poppins"/>
              </a:rPr>
              <a:t>Technology Used</a:t>
            </a:r>
            <a:r>
              <a:rPr lang="en-US" sz="1650" dirty="0">
                <a:solidFill>
                  <a:schemeClr val="accent2">
                    <a:lumMod val="75000"/>
                  </a:schemeClr>
                </a:solidFill>
                <a:latin typeface="Poppins"/>
              </a:rPr>
              <a:t> | Modelling &amp; Results </a:t>
            </a:r>
            <a:r>
              <a:rPr lang="en-US" sz="1650" dirty="0">
                <a:solidFill>
                  <a:schemeClr val="accent2">
                    <a:lumMod val="75000"/>
                  </a:schemeClr>
                </a:solidFill>
                <a:latin typeface="Poppins"/>
                <a:ea typeface="+mn-lt"/>
                <a:cs typeface="+mn-lt"/>
              </a:rPr>
              <a:t>| Conclusion | Q&amp;A</a:t>
            </a:r>
            <a:endParaRPr lang="en-US" dirty="0">
              <a:solidFill>
                <a:schemeClr val="accent2">
                  <a:lumMod val="75000"/>
                </a:schemeClr>
              </a:solidFill>
              <a:latin typeface="Poppins"/>
              <a:cs typeface="Poppins"/>
            </a:endParaRPr>
          </a:p>
        </p:txBody>
      </p:sp>
    </p:spTree>
    <p:extLst>
      <p:ext uri="{BB962C8B-B14F-4D97-AF65-F5344CB8AC3E}">
        <p14:creationId xmlns:p14="http://schemas.microsoft.com/office/powerpoint/2010/main" val="323211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
        <p:nvSpPr>
          <p:cNvPr id="3" name="Rectangle 1">
            <a:extLst>
              <a:ext uri="{FF2B5EF4-FFF2-40B4-BE49-F238E27FC236}">
                <a16:creationId xmlns:a16="http://schemas.microsoft.com/office/drawing/2014/main" id="{3B33D907-F7AF-DE5E-FB42-E74D16A01BEB}"/>
              </a:ext>
            </a:extLst>
          </p:cNvPr>
          <p:cNvSpPr>
            <a:spLocks noChangeArrowheads="1"/>
          </p:cNvSpPr>
          <p:nvPr/>
        </p:nvSpPr>
        <p:spPr bwMode="auto">
          <a:xfrm>
            <a:off x="128063" y="1144425"/>
            <a:ext cx="888787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Purpose</a:t>
            </a:r>
            <a:r>
              <a:rPr kumimoji="0" lang="en-US" altLang="en-US" b="0" i="0" u="none" strike="noStrike" cap="none" normalizeH="0" baseline="0" dirty="0">
                <a:ln>
                  <a:noFill/>
                </a:ln>
                <a:solidFill>
                  <a:schemeClr val="tx1"/>
                </a:solidFill>
                <a:effectLst/>
                <a:latin typeface="Arial" panose="020B0604020202020204" pitchFamily="34" charset="0"/>
              </a:rPr>
              <a:t>: The project involves developing an interactive Power BI dashboard to analyze energy consumption data for a business, focusing on trends, costs, and optimization opportunities for gas, electricity, and water.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Objective</a:t>
            </a:r>
            <a:r>
              <a:rPr kumimoji="0" lang="en-US" altLang="en-US" b="0" i="0" u="none" strike="noStrike" cap="none" normalizeH="0" baseline="0" dirty="0">
                <a:ln>
                  <a:noFill/>
                </a:ln>
                <a:solidFill>
                  <a:schemeClr val="tx1"/>
                </a:solidFill>
                <a:effectLst/>
                <a:latin typeface="Arial" panose="020B0604020202020204" pitchFamily="34" charset="0"/>
              </a:rPr>
              <a:t>: It aims to visualize energy usage patterns across different locations (cities, buildings) and over time, identifying key metrics like total cost, units consumed, and rates.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Insights</a:t>
            </a:r>
            <a:r>
              <a:rPr kumimoji="0" lang="en-US" altLang="en-US" b="0" i="0" u="none" strike="noStrike" cap="none" normalizeH="0" baseline="0" dirty="0">
                <a:ln>
                  <a:noFill/>
                </a:ln>
                <a:solidFill>
                  <a:schemeClr val="tx1"/>
                </a:solidFill>
                <a:effectLst/>
                <a:latin typeface="Arial" panose="020B0604020202020204" pitchFamily="34" charset="0"/>
              </a:rPr>
              <a:t>: The dashboard provides detailed comparisons of energy consumption by type, city, and building, highlighting patterns, seasonal variations, and outliers.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Optimization</a:t>
            </a:r>
            <a:r>
              <a:rPr kumimoji="0" lang="en-US" altLang="en-US" b="0" i="0" u="none" strike="noStrike" cap="none" normalizeH="0" baseline="0" dirty="0">
                <a:ln>
                  <a:noFill/>
                </a:ln>
                <a:solidFill>
                  <a:schemeClr val="tx1"/>
                </a:solidFill>
                <a:effectLst/>
                <a:latin typeface="Arial" panose="020B0604020202020204" pitchFamily="34" charset="0"/>
              </a:rPr>
              <a:t>: Key findings enable businesses to identify high-consumption areas and implement strategies to optimize energy usage and reduce costs.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Advanced Features</a:t>
            </a:r>
            <a:r>
              <a:rPr kumimoji="0" lang="en-US" altLang="en-US" b="0" i="0" u="none" strike="noStrike" cap="none" normalizeH="0" baseline="0" dirty="0">
                <a:ln>
                  <a:noFill/>
                </a:ln>
                <a:solidFill>
                  <a:schemeClr val="tx1"/>
                </a:solidFill>
                <a:effectLst/>
                <a:latin typeface="Arial" panose="020B0604020202020204" pitchFamily="34" charset="0"/>
              </a:rPr>
              <a:t>: It explores the potential of integrating machine learning for predictive analysis, anomaly detection, and natural language processing for conversational exploration of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Value Addition</a:t>
            </a:r>
            <a:r>
              <a:rPr kumimoji="0" lang="en-US" altLang="en-US" b="0" i="0" u="none" strike="noStrike" cap="none" normalizeH="0" baseline="0" dirty="0">
                <a:ln>
                  <a:noFill/>
                </a:ln>
                <a:solidFill>
                  <a:schemeClr val="tx1"/>
                </a:solidFill>
                <a:effectLst/>
                <a:latin typeface="Arial" panose="020B0604020202020204" pitchFamily="34" charset="0"/>
              </a:rPr>
              <a:t>: The dashboard serves as a powerful tool for decision-makers to improve energy efficiency, drive cost savings, and enhance sustainability efforts. </a:t>
            </a:r>
          </a:p>
        </p:txBody>
      </p:sp>
    </p:spTree>
    <p:extLst>
      <p:ext uri="{BB962C8B-B14F-4D97-AF65-F5344CB8AC3E}">
        <p14:creationId xmlns:p14="http://schemas.microsoft.com/office/powerpoint/2010/main" val="304216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
        <p:nvSpPr>
          <p:cNvPr id="3" name="Rectangle 1">
            <a:extLst>
              <a:ext uri="{FF2B5EF4-FFF2-40B4-BE49-F238E27FC236}">
                <a16:creationId xmlns:a16="http://schemas.microsoft.com/office/drawing/2014/main" id="{C9460B28-2788-0EA2-2D10-B444F067EF31}"/>
              </a:ext>
            </a:extLst>
          </p:cNvPr>
          <p:cNvSpPr>
            <a:spLocks noChangeArrowheads="1"/>
          </p:cNvSpPr>
          <p:nvPr/>
        </p:nvSpPr>
        <p:spPr bwMode="auto">
          <a:xfrm>
            <a:off x="128063" y="1166882"/>
            <a:ext cx="820929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Develop an </a:t>
            </a:r>
            <a:r>
              <a:rPr kumimoji="0" lang="en-US" altLang="en-US" b="1" i="0" u="none" strike="noStrike" cap="none" normalizeH="0" baseline="0" dirty="0">
                <a:ln>
                  <a:noFill/>
                </a:ln>
                <a:solidFill>
                  <a:schemeClr val="tx1"/>
                </a:solidFill>
                <a:effectLst/>
                <a:latin typeface="Arial" panose="020B0604020202020204" pitchFamily="34" charset="0"/>
              </a:rPr>
              <a:t>interactive Power BI dashboard</a:t>
            </a:r>
            <a:r>
              <a:rPr kumimoji="0" lang="en-US" altLang="en-US" b="0" i="0" u="none" strike="noStrike" cap="none" normalizeH="0" baseline="0" dirty="0">
                <a:ln>
                  <a:noFill/>
                </a:ln>
                <a:solidFill>
                  <a:schemeClr val="tx1"/>
                </a:solidFill>
                <a:effectLst/>
                <a:latin typeface="Arial" panose="020B0604020202020204" pitchFamily="34" charset="0"/>
              </a:rPr>
              <a:t> to analyze energy consumption data for a business.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Provide actionable insights into: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Total costs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Unit consumption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Trends</a:t>
            </a:r>
            <a:r>
              <a:rPr kumimoji="0" lang="en-US" altLang="en-US" b="0" i="0" u="none" strike="noStrike" cap="none" normalizeH="0" baseline="0" dirty="0">
                <a:ln>
                  <a:noFill/>
                </a:ln>
                <a:solidFill>
                  <a:schemeClr val="tx1"/>
                </a:solidFill>
                <a:effectLst/>
                <a:latin typeface="Arial" panose="020B0604020202020204" pitchFamily="34" charset="0"/>
              </a:rPr>
              <a:t> across energy types (gas, electricity, water).</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Address challenges in visualizing and understanding energy usage patterns across:</a:t>
            </a: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Energy types.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Enable businesses to identify inefficiencies, optimize energy utilization, and reduce costs effectively. </a:t>
            </a:r>
          </a:p>
        </p:txBody>
      </p:sp>
    </p:spTree>
    <p:extLst>
      <p:ext uri="{BB962C8B-B14F-4D97-AF65-F5344CB8AC3E}">
        <p14:creationId xmlns:p14="http://schemas.microsoft.com/office/powerpoint/2010/main" val="39820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8881825"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r>
              <a:rPr lang="en-US" dirty="0"/>
              <a:t>This project focuses on the development of an interactive Power BI dashboard to analyze and visualize energy consumption data for a business. The dashboard provides detailed insights into total energy costs, unit consumption, and trends across three key energy types: gas, electricity, and water.</a:t>
            </a:r>
          </a:p>
          <a:p>
            <a:pPr marL="173355" indent="-173355">
              <a:spcBef>
                <a:spcPts val="200"/>
              </a:spcBef>
              <a:buClr>
                <a:srgbClr val="213163"/>
              </a:buClr>
              <a:buFont typeface="Arial" panose="020B0604020202020204" pitchFamily="34" charset="0"/>
              <a:buChar char="•"/>
            </a:pPr>
            <a:r>
              <a:rPr lang="en-US" dirty="0"/>
              <a:t>The primary objective is to enable businesses to make data-driven decisions by identifying patterns, optimizing energy usage, and reducing operational costs. The dashboard serves as a comprehensive tool for analyzing energy consumption trends across multiple dimensions, including </a:t>
            </a:r>
            <a:r>
              <a:rPr lang="en-US" b="1" dirty="0"/>
              <a:t>buildings</a:t>
            </a:r>
            <a:r>
              <a:rPr lang="en-US" dirty="0"/>
              <a:t>, </a:t>
            </a:r>
            <a:r>
              <a:rPr lang="en-US" b="1" dirty="0"/>
              <a:t>cities</a:t>
            </a:r>
            <a:r>
              <a:rPr lang="en-US" dirty="0"/>
              <a:t>, and </a:t>
            </a:r>
            <a:r>
              <a:rPr lang="en-US" b="1" dirty="0"/>
              <a:t>time periods</a:t>
            </a:r>
            <a:r>
              <a:rPr lang="en-US" dirty="0"/>
              <a:t>.</a:t>
            </a: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4" name="TextBox 3">
            <a:extLst>
              <a:ext uri="{FF2B5EF4-FFF2-40B4-BE49-F238E27FC236}">
                <a16:creationId xmlns:a16="http://schemas.microsoft.com/office/drawing/2014/main" id="{DC044C7D-020C-4779-F607-B23FA298AB3F}"/>
              </a:ext>
            </a:extLst>
          </p:cNvPr>
          <p:cNvSpPr txBox="1"/>
          <p:nvPr/>
        </p:nvSpPr>
        <p:spPr>
          <a:xfrm>
            <a:off x="131032" y="1326655"/>
            <a:ext cx="7866920" cy="181588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Develop an interactive Power BI dashboard to visualize energy consumption data (gas, electricity, water).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Implement dynamic visualizations (line charts, bar graphs, pie charts) to analyze trends and costs over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Allow comparisons of energy data across different buildings, cities, and time periods.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Integrate key performance indicators (KPIs) to assess energy efficiency and cost optimization.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Apply advanced analytics, such as correlation analysis, to uncover hidden patterns and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Support decision-making for cost reduction and sustainability through actionable data insights. </a:t>
            </a:r>
          </a:p>
        </p:txBody>
      </p:sp>
    </p:spTree>
    <p:extLst>
      <p:ext uri="{BB962C8B-B14F-4D97-AF65-F5344CB8AC3E}">
        <p14:creationId xmlns:p14="http://schemas.microsoft.com/office/powerpoint/2010/main" val="105391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Technology Used</a:t>
            </a:r>
            <a:endParaRPr lang="en-IN" sz="1600" dirty="0"/>
          </a:p>
        </p:txBody>
      </p:sp>
      <p:sp>
        <p:nvSpPr>
          <p:cNvPr id="2" name="Rectangle 1">
            <a:extLst>
              <a:ext uri="{FF2B5EF4-FFF2-40B4-BE49-F238E27FC236}">
                <a16:creationId xmlns:a16="http://schemas.microsoft.com/office/drawing/2014/main" id="{6B282A4C-AFF4-A737-CB08-ADB15BE696E4}"/>
              </a:ext>
            </a:extLst>
          </p:cNvPr>
          <p:cNvSpPr>
            <a:spLocks noChangeArrowheads="1"/>
          </p:cNvSpPr>
          <p:nvPr/>
        </p:nvSpPr>
        <p:spPr bwMode="auto">
          <a:xfrm>
            <a:off x="131032" y="1297046"/>
            <a:ext cx="888193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Power BI</a:t>
            </a:r>
            <a:r>
              <a:rPr kumimoji="0" lang="en-US" altLang="en-US" sz="1800" b="0" i="0" u="none" strike="noStrike" cap="none" normalizeH="0" baseline="0" dirty="0">
                <a:ln>
                  <a:noFill/>
                </a:ln>
                <a:solidFill>
                  <a:schemeClr val="tx1"/>
                </a:solidFill>
                <a:effectLst/>
                <a:latin typeface="Arial" panose="020B0604020202020204" pitchFamily="34" charset="0"/>
              </a:rPr>
              <a:t>: A business intelligence platform by Microsoft used for data visualization, interactive dashboards, and reporting.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Excel</a:t>
            </a:r>
            <a:r>
              <a:rPr kumimoji="0" lang="en-US" altLang="en-US" sz="1800" b="0" i="0" u="none" strike="noStrike" cap="none" normalizeH="0" baseline="0" dirty="0">
                <a:ln>
                  <a:noFill/>
                </a:ln>
                <a:solidFill>
                  <a:schemeClr val="tx1"/>
                </a:solidFill>
                <a:effectLst/>
                <a:latin typeface="Arial" panose="020B0604020202020204" pitchFamily="34" charset="0"/>
              </a:rPr>
              <a:t>: Used to handle and manipulate the energy consumption dataset before importing into Power BI.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Power Query</a:t>
            </a:r>
            <a:r>
              <a:rPr kumimoji="0" lang="en-US" altLang="en-US" sz="1800" b="0" i="0" u="none" strike="noStrike" cap="none" normalizeH="0" baseline="0" dirty="0">
                <a:ln>
                  <a:noFill/>
                </a:ln>
                <a:solidFill>
                  <a:schemeClr val="tx1"/>
                </a:solidFill>
                <a:effectLst/>
                <a:latin typeface="Arial" panose="020B0604020202020204" pitchFamily="34" charset="0"/>
              </a:rPr>
              <a:t>: Utilized for data transformation and cleaning before visualizing in Power BI.</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r>
              <a:rPr lang="en-IN" sz="1600" b="1" dirty="0">
                <a:solidFill>
                  <a:srgbClr val="213163"/>
                </a:solidFill>
              </a:rPr>
              <a:t>Final Dashboard:</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pic>
        <p:nvPicPr>
          <p:cNvPr id="6" name="Picture 5">
            <a:extLst>
              <a:ext uri="{FF2B5EF4-FFF2-40B4-BE49-F238E27FC236}">
                <a16:creationId xmlns:a16="http://schemas.microsoft.com/office/drawing/2014/main" id="{6288FABB-A34E-1574-A0B2-B4C2E3B27635}"/>
              </a:ext>
            </a:extLst>
          </p:cNvPr>
          <p:cNvPicPr>
            <a:picLocks noChangeAspect="1"/>
          </p:cNvPicPr>
          <p:nvPr/>
        </p:nvPicPr>
        <p:blipFill>
          <a:blip r:embed="rId3"/>
          <a:stretch>
            <a:fillRect/>
          </a:stretch>
        </p:blipFill>
        <p:spPr>
          <a:xfrm>
            <a:off x="804397" y="1337908"/>
            <a:ext cx="7583332" cy="332346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Internship</Template>
  <TotalTime>189</TotalTime>
  <Words>678</Words>
  <Application>Microsoft Office PowerPoint</Application>
  <PresentationFormat>On-screen Show (16:9)</PresentationFormat>
  <Paragraphs>58</Paragraphs>
  <Slides>15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MT</vt:lpstr>
      <vt:lpstr>Calibri</vt:lpstr>
      <vt:lpstr>Poppins</vt:lpstr>
      <vt:lpstr>Times New Roman</vt:lpstr>
      <vt:lpstr>Simple Light</vt:lpstr>
      <vt:lpstr>PowerPoint Presentation</vt:lpstr>
      <vt:lpstr>PowerPoint Presentation</vt:lpstr>
      <vt:lpstr>PowerPoint Presentation</vt:lpstr>
      <vt:lpstr>Abstract</vt:lpstr>
      <vt:lpstr>Problem Statement</vt:lpstr>
      <vt:lpstr>Project Overview</vt:lpstr>
      <vt:lpstr>Proposed Solution</vt:lpstr>
      <vt:lpstr>Technology Used</vt:lpstr>
      <vt:lpstr>Modelling &amp; Results Final Dashboard:</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Swaran Rekulapally</cp:lastModifiedBy>
  <cp:revision>18</cp:revision>
  <dcterms:modified xsi:type="dcterms:W3CDTF">2024-12-05T11:21:53Z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