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3" r:id="rId7"/>
    <p:sldId id="268" r:id="rId8"/>
    <p:sldId id="264" r:id="rId9"/>
    <p:sldId id="269" r:id="rId10"/>
    <p:sldId id="270" r:id="rId11"/>
  </p:sldIdLst>
  <p:sldSz cx="9144000" cy="5143500" type="screen16x9"/>
  <p:notesSz cx="6858000" cy="9144000"/>
  <p:embeddedFontLst>
    <p:embeddedFont>
      <p:font typeface="Average" panose="020B0604020202020204" charset="0"/>
      <p:regular r:id="rId13"/>
    </p:embeddedFont>
    <p:embeddedFont>
      <p:font typeface="Oswald" panose="00000500000000000000" pitchFamily="2" charset="0"/>
      <p:regular r:id="rId14"/>
      <p:bold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3D3C26-4633-4938-B7E1-2F910359119C}">
  <a:tblStyle styleId="{453D3C26-4633-4938-B7E1-2F910359119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 tilak" userId="59f3b79ad09cb25e" providerId="LiveId" clId="{3F41783A-C1ED-4608-9895-CD581823F22F}"/>
    <pc:docChg chg="custSel modSld sldOrd">
      <pc:chgData name="swati tilak" userId="59f3b79ad09cb25e" providerId="LiveId" clId="{3F41783A-C1ED-4608-9895-CD581823F22F}" dt="2021-11-18T16:03:40.602" v="18" actId="20577"/>
      <pc:docMkLst>
        <pc:docMk/>
      </pc:docMkLst>
      <pc:sldChg chg="modSp mod">
        <pc:chgData name="swati tilak" userId="59f3b79ad09cb25e" providerId="LiveId" clId="{3F41783A-C1ED-4608-9895-CD581823F22F}" dt="2021-11-18T16:02:06.755" v="11" actId="20577"/>
        <pc:sldMkLst>
          <pc:docMk/>
          <pc:sldMk cId="0" sldId="258"/>
        </pc:sldMkLst>
        <pc:spChg chg="mod">
          <ac:chgData name="swati tilak" userId="59f3b79ad09cb25e" providerId="LiveId" clId="{3F41783A-C1ED-4608-9895-CD581823F22F}" dt="2021-11-18T16:02:06.755" v="11" actId="20577"/>
          <ac:spMkLst>
            <pc:docMk/>
            <pc:sldMk cId="0" sldId="258"/>
            <ac:spMk id="73" creationId="{00000000-0000-0000-0000-000000000000}"/>
          </ac:spMkLst>
        </pc:spChg>
      </pc:sldChg>
      <pc:sldChg chg="ord modNotes">
        <pc:chgData name="swati tilak" userId="59f3b79ad09cb25e" providerId="LiveId" clId="{3F41783A-C1ED-4608-9895-CD581823F22F}" dt="2021-11-18T16:02:55.679" v="13"/>
        <pc:sldMkLst>
          <pc:docMk/>
          <pc:sldMk cId="0" sldId="260"/>
        </pc:sldMkLst>
      </pc:sldChg>
      <pc:sldChg chg="modSp mod">
        <pc:chgData name="swati tilak" userId="59f3b79ad09cb25e" providerId="LiveId" clId="{3F41783A-C1ED-4608-9895-CD581823F22F}" dt="2021-11-18T16:03:40.602" v="18" actId="20577"/>
        <pc:sldMkLst>
          <pc:docMk/>
          <pc:sldMk cId="0" sldId="264"/>
        </pc:sldMkLst>
        <pc:spChg chg="mod">
          <ac:chgData name="swati tilak" userId="59f3b79ad09cb25e" providerId="LiveId" clId="{3F41783A-C1ED-4608-9895-CD581823F22F}" dt="2021-11-18T16:03:40.602" v="18" actId="20577"/>
          <ac:spMkLst>
            <pc:docMk/>
            <pc:sldMk cId="0" sldId="264"/>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c650aa29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c650aa29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European Debt Crisis </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Year 2011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AE852-5094-4E7B-A424-40EE1F0B6AE3}"/>
              </a:ext>
            </a:extLst>
          </p:cNvPr>
          <p:cNvSpPr txBox="1"/>
          <p:nvPr/>
        </p:nvSpPr>
        <p:spPr>
          <a:xfrm>
            <a:off x="239843" y="172387"/>
            <a:ext cx="2286000" cy="4401205"/>
          </a:xfrm>
          <a:prstGeom prst="rect">
            <a:avLst/>
          </a:prstGeom>
          <a:noFill/>
        </p:spPr>
        <p:txBody>
          <a:bodyPr wrap="square" rtlCol="0">
            <a:spAutoFit/>
          </a:bodyPr>
          <a:lstStyle/>
          <a:p>
            <a:r>
              <a:rPr lang="en-US" sz="2800" b="1" dirty="0">
                <a:solidFill>
                  <a:schemeClr val="tx1"/>
                </a:solidFill>
              </a:rPr>
              <a:t>GERMANY</a:t>
            </a:r>
          </a:p>
          <a:p>
            <a:endParaRPr lang="en-US" dirty="0"/>
          </a:p>
          <a:p>
            <a:r>
              <a:rPr lang="en-IN" dirty="0">
                <a:solidFill>
                  <a:schemeClr val="tx1"/>
                </a:solidFill>
              </a:rPr>
              <a:t>Lets analysis Germany as Creditor</a:t>
            </a:r>
          </a:p>
          <a:p>
            <a:endParaRPr lang="en-IN" dirty="0">
              <a:solidFill>
                <a:schemeClr val="tx1"/>
              </a:solidFill>
            </a:endParaRPr>
          </a:p>
          <a:p>
            <a:r>
              <a:rPr lang="en-US" dirty="0">
                <a:solidFill>
                  <a:srgbClr val="FFFF00"/>
                </a:solidFill>
              </a:rPr>
              <a:t>Germany lent money to Britain 321 billion.</a:t>
            </a:r>
          </a:p>
          <a:p>
            <a:r>
              <a:rPr lang="en-US" dirty="0">
                <a:solidFill>
                  <a:srgbClr val="FFFF00"/>
                </a:solidFill>
              </a:rPr>
              <a:t>Germany lend Ireland and Spain some money.</a:t>
            </a:r>
          </a:p>
          <a:p>
            <a:endParaRPr lang="en-US" dirty="0">
              <a:solidFill>
                <a:srgbClr val="FFFF00"/>
              </a:solidFill>
            </a:endParaRPr>
          </a:p>
          <a:p>
            <a:r>
              <a:rPr lang="en-US" dirty="0">
                <a:solidFill>
                  <a:srgbClr val="FFFF00"/>
                </a:solidFill>
              </a:rPr>
              <a:t>Germany lend United stated hug amount of money 324 billion dollar.</a:t>
            </a:r>
          </a:p>
          <a:p>
            <a:r>
              <a:rPr lang="en-US" dirty="0">
                <a:solidFill>
                  <a:srgbClr val="FFFF00"/>
                </a:solidFill>
              </a:rPr>
              <a:t>Spain owes Germany 557.6 billion.</a:t>
            </a:r>
          </a:p>
          <a:p>
            <a:endParaRPr lang="en-US" dirty="0">
              <a:solidFill>
                <a:srgbClr val="FFFF00"/>
              </a:solidFill>
            </a:endParaRPr>
          </a:p>
          <a:p>
            <a:endParaRPr lang="en-US" dirty="0">
              <a:solidFill>
                <a:srgbClr val="FFFF00"/>
              </a:solidFill>
            </a:endParaRPr>
          </a:p>
          <a:p>
            <a:endParaRPr lang="en-US" dirty="0"/>
          </a:p>
          <a:p>
            <a:endParaRPr lang="en-IN" dirty="0"/>
          </a:p>
        </p:txBody>
      </p:sp>
      <p:pic>
        <p:nvPicPr>
          <p:cNvPr id="4" name="Picture 3">
            <a:extLst>
              <a:ext uri="{FF2B5EF4-FFF2-40B4-BE49-F238E27FC236}">
                <a16:creationId xmlns:a16="http://schemas.microsoft.com/office/drawing/2014/main" id="{5FF70259-E804-43DB-92D6-C83F7902272F}"/>
              </a:ext>
            </a:extLst>
          </p:cNvPr>
          <p:cNvPicPr>
            <a:picLocks noChangeAspect="1"/>
          </p:cNvPicPr>
          <p:nvPr/>
        </p:nvPicPr>
        <p:blipFill>
          <a:blip r:embed="rId2"/>
          <a:stretch>
            <a:fillRect/>
          </a:stretch>
        </p:blipFill>
        <p:spPr>
          <a:xfrm>
            <a:off x="2885607" y="172387"/>
            <a:ext cx="6018549" cy="4736892"/>
          </a:xfrm>
          <a:prstGeom prst="rect">
            <a:avLst/>
          </a:prstGeom>
        </p:spPr>
      </p:pic>
    </p:spTree>
    <p:extLst>
      <p:ext uri="{BB962C8B-B14F-4D97-AF65-F5344CB8AC3E}">
        <p14:creationId xmlns:p14="http://schemas.microsoft.com/office/powerpoint/2010/main" val="382333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So as we remember, Europe had that whole situation where a lot of countries owed each other money and they were on the verge of bankruptcy. So that was all back starting from 2008, to 2011 and onwards.</a:t>
            </a:r>
            <a:endParaRPr/>
          </a:p>
          <a:p>
            <a:pPr marL="0" lvl="0" indent="0" algn="l" rtl="0">
              <a:spcBef>
                <a:spcPts val="1600"/>
              </a:spcBef>
              <a:spcAft>
                <a:spcPts val="0"/>
              </a:spcAft>
              <a:buNone/>
            </a:pPr>
            <a:r>
              <a:rPr lang="en"/>
              <a:t>The debt crisis in Europe did not only affect the region, but many other economies were affected especially the U.S whose large multinational companies have vast interest in the European market.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in Excel</a:t>
            </a:r>
            <a:endParaRPr/>
          </a:p>
        </p:txBody>
      </p:sp>
      <p:pic>
        <p:nvPicPr>
          <p:cNvPr id="72" name="Google Shape;72;p15"/>
          <p:cNvPicPr preferRelativeResize="0"/>
          <p:nvPr/>
        </p:nvPicPr>
        <p:blipFill>
          <a:blip r:embed="rId3">
            <a:alphaModFix/>
          </a:blip>
          <a:stretch>
            <a:fillRect/>
          </a:stretch>
        </p:blipFill>
        <p:spPr>
          <a:xfrm>
            <a:off x="2885375" y="111500"/>
            <a:ext cx="6153549" cy="4599900"/>
          </a:xfrm>
          <a:prstGeom prst="rect">
            <a:avLst/>
          </a:prstGeom>
          <a:noFill/>
          <a:ln>
            <a:noFill/>
          </a:ln>
        </p:spPr>
      </p:pic>
      <p:sp>
        <p:nvSpPr>
          <p:cNvPr id="73" name="Google Shape;73;p15"/>
          <p:cNvSpPr txBox="1"/>
          <p:nvPr/>
        </p:nvSpPr>
        <p:spPr>
          <a:xfrm>
            <a:off x="69700" y="1170875"/>
            <a:ext cx="2704200" cy="2789195"/>
          </a:xfrm>
          <a:prstGeom prst="rect">
            <a:avLst/>
          </a:prstGeom>
          <a:no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152400" marR="152400" lvl="0" indent="0" algn="l" rtl="0">
              <a:lnSpc>
                <a:spcPct val="115000"/>
              </a:lnSpc>
              <a:spcBef>
                <a:spcPts val="0"/>
              </a:spcBef>
              <a:spcAft>
                <a:spcPts val="0"/>
              </a:spcAft>
              <a:buNone/>
            </a:pPr>
            <a:r>
              <a:rPr lang="en" sz="1500" dirty="0">
                <a:solidFill>
                  <a:srgbClr val="FFFF00"/>
                </a:solidFill>
                <a:latin typeface="Oswald"/>
                <a:ea typeface="Oswald"/>
                <a:cs typeface="Oswald"/>
                <a:sym typeface="Oswald"/>
              </a:rPr>
              <a:t>So nothing too major here, we've got the creditors, so of the country that lent money to another country.</a:t>
            </a:r>
            <a:endParaRPr sz="1500" dirty="0">
              <a:solidFill>
                <a:srgbClr val="FFFF00"/>
              </a:solidFill>
              <a:latin typeface="Oswald"/>
              <a:ea typeface="Oswald"/>
              <a:cs typeface="Oswald"/>
              <a:sym typeface="Oswald"/>
            </a:endParaRPr>
          </a:p>
          <a:p>
            <a:pPr marL="152400" marR="152400" lvl="0" indent="0" algn="l" rtl="0">
              <a:lnSpc>
                <a:spcPct val="115000"/>
              </a:lnSpc>
              <a:spcBef>
                <a:spcPts val="0"/>
              </a:spcBef>
              <a:spcAft>
                <a:spcPts val="0"/>
              </a:spcAft>
              <a:buNone/>
            </a:pPr>
            <a:r>
              <a:rPr lang="en" sz="1500" dirty="0">
                <a:solidFill>
                  <a:srgbClr val="FFFF00"/>
                </a:solidFill>
                <a:latin typeface="Oswald"/>
                <a:ea typeface="Oswald"/>
                <a:cs typeface="Oswald"/>
                <a:sym typeface="Oswald"/>
              </a:rPr>
              <a:t>And then here we've got the country that the money was lent to.</a:t>
            </a:r>
          </a:p>
          <a:p>
            <a:pPr marL="152400" marR="152400" lvl="0" indent="0" algn="l" rtl="0">
              <a:lnSpc>
                <a:spcPct val="115000"/>
              </a:lnSpc>
              <a:spcBef>
                <a:spcPts val="0"/>
              </a:spcBef>
              <a:spcAft>
                <a:spcPts val="0"/>
              </a:spcAft>
              <a:buNone/>
            </a:pPr>
            <a:r>
              <a:rPr lang="en-IN" sz="1500" dirty="0">
                <a:solidFill>
                  <a:srgbClr val="FFFF00"/>
                </a:solidFill>
                <a:latin typeface="Oswald"/>
                <a:ea typeface="Oswald"/>
                <a:cs typeface="Oswald"/>
                <a:sym typeface="Oswald"/>
              </a:rPr>
              <a:t>T</a:t>
            </a:r>
            <a:r>
              <a:rPr lang="en" sz="1500" dirty="0">
                <a:solidFill>
                  <a:srgbClr val="FFFF00"/>
                </a:solidFill>
                <a:latin typeface="Oswald"/>
                <a:ea typeface="Oswald"/>
                <a:cs typeface="Oswald"/>
                <a:sym typeface="Oswald"/>
              </a:rPr>
              <a:t>hen amount- this amount is in.</a:t>
            </a:r>
            <a:endParaRPr sz="1500" dirty="0">
              <a:solidFill>
                <a:srgbClr val="FFFF00"/>
              </a:solidFill>
              <a:latin typeface="Oswald"/>
              <a:ea typeface="Oswald"/>
              <a:cs typeface="Oswald"/>
              <a:sym typeface="Oswald"/>
            </a:endParaRPr>
          </a:p>
          <a:p>
            <a:pPr marL="152400" marR="152400" lvl="0" indent="0" algn="l" rtl="0">
              <a:lnSpc>
                <a:spcPct val="115000"/>
              </a:lnSpc>
              <a:spcBef>
                <a:spcPts val="0"/>
              </a:spcBef>
              <a:spcAft>
                <a:spcPts val="0"/>
              </a:spcAft>
              <a:buNone/>
            </a:pPr>
            <a:r>
              <a:rPr lang="en" sz="1500" dirty="0">
                <a:solidFill>
                  <a:srgbClr val="FFFF00"/>
                </a:solidFill>
                <a:latin typeface="Oswald"/>
                <a:ea typeface="Oswald"/>
                <a:cs typeface="Oswald"/>
                <a:sym typeface="Oswald"/>
              </a:rPr>
              <a:t>Billions of dollars.</a:t>
            </a:r>
            <a:endParaRPr sz="1500" dirty="0">
              <a:solidFill>
                <a:srgbClr val="FFFF00"/>
              </a:solidFill>
              <a:latin typeface="Oswald"/>
              <a:ea typeface="Oswald"/>
              <a:cs typeface="Oswald"/>
              <a:sym typeface="Oswald"/>
            </a:endParaRPr>
          </a:p>
          <a:p>
            <a:pPr marL="0" lvl="0" indent="0" algn="l" rtl="0">
              <a:spcBef>
                <a:spcPts val="0"/>
              </a:spcBef>
              <a:spcAft>
                <a:spcPts val="0"/>
              </a:spcAft>
              <a:buNone/>
            </a:pPr>
            <a:endParaRPr dirty="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0"/>
            <a:ext cx="8520600" cy="6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Chord Diagram</a:t>
            </a:r>
            <a:endParaRPr/>
          </a:p>
        </p:txBody>
      </p:sp>
      <p:sp>
        <p:nvSpPr>
          <p:cNvPr id="79" name="Google Shape;79;p16"/>
          <p:cNvSpPr txBox="1"/>
          <p:nvPr/>
        </p:nvSpPr>
        <p:spPr>
          <a:xfrm>
            <a:off x="390300" y="696950"/>
            <a:ext cx="72345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FF00"/>
                </a:solidFill>
                <a:latin typeface="Average"/>
                <a:ea typeface="Average"/>
                <a:cs typeface="Average"/>
                <a:sym typeface="Average"/>
              </a:rPr>
              <a:t>In Power BI we will use chord Diagram for Data Visualization and for finding patterns.</a:t>
            </a:r>
            <a:endParaRPr sz="1600">
              <a:solidFill>
                <a:srgbClr val="FFFF00"/>
              </a:solidFill>
              <a:latin typeface="Average"/>
              <a:ea typeface="Average"/>
              <a:cs typeface="Average"/>
              <a:sym typeface="Average"/>
            </a:endParaRPr>
          </a:p>
          <a:p>
            <a:pPr marL="0" lvl="0" indent="0" algn="l" rtl="0">
              <a:spcBef>
                <a:spcPts val="0"/>
              </a:spcBef>
              <a:spcAft>
                <a:spcPts val="0"/>
              </a:spcAft>
              <a:buNone/>
            </a:pPr>
            <a:r>
              <a:rPr lang="en" sz="1600">
                <a:solidFill>
                  <a:srgbClr val="FFFF00"/>
                </a:solidFill>
                <a:latin typeface="Average"/>
                <a:ea typeface="Average"/>
                <a:cs typeface="Average"/>
                <a:sym typeface="Average"/>
              </a:rPr>
              <a:t>Chord diagrams show directed relationships among a group of entities using colored lines (chords); this allows for an easy representation of correlating data.</a:t>
            </a:r>
            <a:endParaRPr sz="1600">
              <a:solidFill>
                <a:srgbClr val="FFFF00"/>
              </a:solidFill>
              <a:latin typeface="Average"/>
              <a:ea typeface="Average"/>
              <a:cs typeface="Average"/>
              <a:sym typeface="Average"/>
            </a:endParaRPr>
          </a:p>
        </p:txBody>
      </p:sp>
      <p:sp>
        <p:nvSpPr>
          <p:cNvPr id="80" name="Google Shape;80;p16"/>
          <p:cNvSpPr txBox="1"/>
          <p:nvPr/>
        </p:nvSpPr>
        <p:spPr>
          <a:xfrm>
            <a:off x="4613825" y="1463600"/>
            <a:ext cx="733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verage"/>
              <a:ea typeface="Average"/>
              <a:cs typeface="Average"/>
              <a:sym typeface="Average"/>
            </a:endParaRPr>
          </a:p>
        </p:txBody>
      </p:sp>
      <p:pic>
        <p:nvPicPr>
          <p:cNvPr id="81" name="Google Shape;81;p16"/>
          <p:cNvPicPr preferRelativeResize="0"/>
          <p:nvPr/>
        </p:nvPicPr>
        <p:blipFill>
          <a:blip r:embed="rId3">
            <a:alphaModFix/>
          </a:blip>
          <a:stretch>
            <a:fillRect/>
          </a:stretch>
        </p:blipFill>
        <p:spPr>
          <a:xfrm>
            <a:off x="152400" y="2019050"/>
            <a:ext cx="8839200" cy="27101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82700" y="0"/>
            <a:ext cx="872670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Understanding the Analysis</a:t>
            </a:r>
            <a:endParaRPr/>
          </a:p>
        </p:txBody>
      </p:sp>
      <p:pic>
        <p:nvPicPr>
          <p:cNvPr id="87" name="Google Shape;87;p17"/>
          <p:cNvPicPr preferRelativeResize="0"/>
          <p:nvPr/>
        </p:nvPicPr>
        <p:blipFill>
          <a:blip r:embed="rId3">
            <a:alphaModFix/>
          </a:blip>
          <a:stretch>
            <a:fillRect/>
          </a:stretch>
        </p:blipFill>
        <p:spPr>
          <a:xfrm>
            <a:off x="0" y="543625"/>
            <a:ext cx="7722224" cy="4599876"/>
          </a:xfrm>
          <a:prstGeom prst="rect">
            <a:avLst/>
          </a:prstGeom>
          <a:noFill/>
          <a:ln>
            <a:noFill/>
          </a:ln>
        </p:spPr>
      </p:pic>
      <p:sp>
        <p:nvSpPr>
          <p:cNvPr id="88" name="Google Shape;88;p17"/>
          <p:cNvSpPr txBox="1"/>
          <p:nvPr/>
        </p:nvSpPr>
        <p:spPr>
          <a:xfrm>
            <a:off x="7840150" y="864225"/>
            <a:ext cx="1234200" cy="23397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verage"/>
                <a:ea typeface="Average"/>
                <a:cs typeface="Average"/>
                <a:sym typeface="Average"/>
              </a:rPr>
              <a:t>          Stable</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       Medium  </a:t>
            </a: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           Risk  </a:t>
            </a: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 </a:t>
            </a: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       Low Risk</a:t>
            </a: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          </a:t>
            </a: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          </a:t>
            </a: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       High   </a:t>
            </a:r>
            <a:endParaRPr>
              <a:latin typeface="Average"/>
              <a:ea typeface="Average"/>
              <a:cs typeface="Average"/>
              <a:sym typeface="Average"/>
            </a:endParaRPr>
          </a:p>
          <a:p>
            <a:pPr marL="0" lvl="0" indent="0" algn="l" rtl="0">
              <a:spcBef>
                <a:spcPts val="0"/>
              </a:spcBef>
              <a:spcAft>
                <a:spcPts val="0"/>
              </a:spcAft>
              <a:buNone/>
            </a:pPr>
            <a:r>
              <a:rPr lang="en">
                <a:latin typeface="Average"/>
                <a:ea typeface="Average"/>
                <a:cs typeface="Average"/>
                <a:sym typeface="Average"/>
              </a:rPr>
              <a:t>       risk</a:t>
            </a:r>
            <a:endParaRPr>
              <a:latin typeface="Average"/>
              <a:ea typeface="Average"/>
              <a:cs typeface="Average"/>
              <a:sym typeface="Average"/>
            </a:endParaRPr>
          </a:p>
        </p:txBody>
      </p:sp>
      <p:pic>
        <p:nvPicPr>
          <p:cNvPr id="89" name="Google Shape;89;p17"/>
          <p:cNvPicPr preferRelativeResize="0"/>
          <p:nvPr/>
        </p:nvPicPr>
        <p:blipFill>
          <a:blip r:embed="rId4">
            <a:alphaModFix/>
          </a:blip>
          <a:stretch>
            <a:fillRect/>
          </a:stretch>
        </p:blipFill>
        <p:spPr>
          <a:xfrm>
            <a:off x="7897312" y="1496450"/>
            <a:ext cx="266700" cy="266700"/>
          </a:xfrm>
          <a:prstGeom prst="rect">
            <a:avLst/>
          </a:prstGeom>
          <a:noFill/>
          <a:ln>
            <a:noFill/>
          </a:ln>
        </p:spPr>
      </p:pic>
      <p:pic>
        <p:nvPicPr>
          <p:cNvPr id="90" name="Google Shape;90;p17"/>
          <p:cNvPicPr preferRelativeResize="0"/>
          <p:nvPr/>
        </p:nvPicPr>
        <p:blipFill>
          <a:blip r:embed="rId5">
            <a:alphaModFix/>
          </a:blip>
          <a:stretch>
            <a:fillRect/>
          </a:stretch>
        </p:blipFill>
        <p:spPr>
          <a:xfrm>
            <a:off x="7883014" y="2059025"/>
            <a:ext cx="295275" cy="323850"/>
          </a:xfrm>
          <a:prstGeom prst="rect">
            <a:avLst/>
          </a:prstGeom>
          <a:noFill/>
          <a:ln>
            <a:noFill/>
          </a:ln>
        </p:spPr>
      </p:pic>
      <p:pic>
        <p:nvPicPr>
          <p:cNvPr id="91" name="Google Shape;91;p17"/>
          <p:cNvPicPr preferRelativeResize="0"/>
          <p:nvPr/>
        </p:nvPicPr>
        <p:blipFill>
          <a:blip r:embed="rId6">
            <a:alphaModFix/>
          </a:blip>
          <a:stretch>
            <a:fillRect/>
          </a:stretch>
        </p:blipFill>
        <p:spPr>
          <a:xfrm>
            <a:off x="7840151" y="976600"/>
            <a:ext cx="323850" cy="323850"/>
          </a:xfrm>
          <a:prstGeom prst="rect">
            <a:avLst/>
          </a:prstGeom>
          <a:noFill/>
          <a:ln>
            <a:noFill/>
          </a:ln>
        </p:spPr>
      </p:pic>
      <p:pic>
        <p:nvPicPr>
          <p:cNvPr id="92" name="Google Shape;92;p17"/>
          <p:cNvPicPr preferRelativeResize="0"/>
          <p:nvPr/>
        </p:nvPicPr>
        <p:blipFill>
          <a:blip r:embed="rId7">
            <a:alphaModFix/>
          </a:blip>
          <a:stretch>
            <a:fillRect/>
          </a:stretch>
        </p:blipFill>
        <p:spPr>
          <a:xfrm>
            <a:off x="7868726" y="2571750"/>
            <a:ext cx="323850" cy="29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Exploring the Visualization</a:t>
            </a:r>
            <a:endParaRPr/>
          </a:p>
        </p:txBody>
      </p:sp>
      <p:sp>
        <p:nvSpPr>
          <p:cNvPr id="108" name="Google Shape;108;p20"/>
          <p:cNvSpPr txBox="1">
            <a:spLocks noGrp="1"/>
          </p:cNvSpPr>
          <p:nvPr>
            <p:ph type="body" idx="1"/>
          </p:nvPr>
        </p:nvSpPr>
        <p:spPr>
          <a:xfrm>
            <a:off x="125450" y="1152475"/>
            <a:ext cx="397436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First of all, we're going to look at who are the most stable countries lending money to.</a:t>
            </a:r>
            <a:endParaRPr sz="1600" dirty="0">
              <a:solidFill>
                <a:schemeClr val="dk1"/>
              </a:solidFill>
            </a:endParaRPr>
          </a:p>
          <a:p>
            <a:pPr marL="152400" marR="152400" lvl="0" indent="0" algn="l" rtl="0">
              <a:spcBef>
                <a:spcPts val="1600"/>
              </a:spcBef>
              <a:spcAft>
                <a:spcPts val="0"/>
              </a:spcAft>
              <a:buNone/>
            </a:pPr>
            <a:r>
              <a:rPr lang="en" sz="1200" dirty="0">
                <a:solidFill>
                  <a:srgbClr val="FFFF00"/>
                </a:solidFill>
                <a:latin typeface="Roboto"/>
                <a:ea typeface="Roboto"/>
                <a:cs typeface="Roboto"/>
                <a:sym typeface="Roboto"/>
              </a:rPr>
              <a:t>because of the sizes of these parts of the pies, we can tell that the most lending is actually being done by Japan, Germany and Britain.</a:t>
            </a:r>
            <a:endParaRPr sz="1200" dirty="0">
              <a:solidFill>
                <a:srgbClr val="FFFF00"/>
              </a:solidFill>
              <a:latin typeface="Roboto"/>
              <a:ea typeface="Roboto"/>
              <a:cs typeface="Roboto"/>
              <a:sym typeface="Roboto"/>
            </a:endParaRPr>
          </a:p>
          <a:p>
            <a:pPr marL="152400" marR="152400" lvl="0" indent="0" algn="l" rtl="0">
              <a:spcBef>
                <a:spcPts val="0"/>
              </a:spcBef>
              <a:spcAft>
                <a:spcPts val="0"/>
              </a:spcAft>
              <a:buNone/>
            </a:pPr>
            <a:r>
              <a:rPr lang="en" sz="1200" dirty="0">
                <a:solidFill>
                  <a:srgbClr val="FFFF00"/>
                </a:solidFill>
                <a:latin typeface="Roboto"/>
                <a:ea typeface="Roboto"/>
                <a:cs typeface="Roboto"/>
                <a:sym typeface="Roboto"/>
              </a:rPr>
              <a:t>And we can also tell that from the, , we can say, see that the US didn't do much lending at all.</a:t>
            </a:r>
            <a:endParaRPr sz="1200" dirty="0">
              <a:solidFill>
                <a:srgbClr val="FFFF00"/>
              </a:solidFill>
              <a:latin typeface="Roboto"/>
              <a:ea typeface="Roboto"/>
              <a:cs typeface="Roboto"/>
              <a:sym typeface="Roboto"/>
            </a:endParaRPr>
          </a:p>
          <a:p>
            <a:pPr marL="152400" marR="152400" lvl="0" indent="0" algn="l" rtl="0">
              <a:spcBef>
                <a:spcPts val="0"/>
              </a:spcBef>
              <a:spcAft>
                <a:spcPts val="0"/>
              </a:spcAft>
              <a:buNone/>
            </a:pPr>
            <a:r>
              <a:rPr lang="en" sz="1200" u="sng" dirty="0">
                <a:solidFill>
                  <a:srgbClr val="FFFF00"/>
                </a:solidFill>
                <a:latin typeface="Roboto"/>
                <a:ea typeface="Roboto"/>
                <a:cs typeface="Roboto"/>
                <a:sym typeface="Roboto"/>
              </a:rPr>
              <a:t>And the interesting thing is that these countries tend to lend money to each other.</a:t>
            </a:r>
            <a:endParaRPr sz="1200" u="sng" dirty="0">
              <a:solidFill>
                <a:srgbClr val="FFFF00"/>
              </a:solidFill>
              <a:latin typeface="Roboto"/>
              <a:ea typeface="Roboto"/>
              <a:cs typeface="Roboto"/>
              <a:sym typeface="Roboto"/>
            </a:endParaRPr>
          </a:p>
          <a:p>
            <a:pPr marL="152400" marR="152400" lvl="0" indent="0" algn="l" rtl="0">
              <a:spcBef>
                <a:spcPts val="0"/>
              </a:spcBef>
              <a:spcAft>
                <a:spcPts val="0"/>
              </a:spcAft>
              <a:buNone/>
            </a:pPr>
            <a:r>
              <a:rPr lang="en" sz="1200" dirty="0">
                <a:solidFill>
                  <a:srgbClr val="FFFF00"/>
                </a:solidFill>
                <a:latin typeface="Roboto"/>
                <a:ea typeface="Roboto"/>
                <a:cs typeface="Roboto"/>
                <a:sym typeface="Roboto"/>
              </a:rPr>
              <a:t>So Japan lent United States seven hundred and eighty six billion, Germany lent them 324 billion and</a:t>
            </a:r>
            <a:endParaRPr sz="1200" dirty="0">
              <a:solidFill>
                <a:srgbClr val="FFFF00"/>
              </a:solidFill>
              <a:latin typeface="Roboto"/>
              <a:ea typeface="Roboto"/>
              <a:cs typeface="Roboto"/>
              <a:sym typeface="Roboto"/>
            </a:endParaRPr>
          </a:p>
          <a:p>
            <a:pPr marL="152400" marR="152400" lvl="0" indent="0" algn="l" rtl="0">
              <a:spcBef>
                <a:spcPts val="0"/>
              </a:spcBef>
              <a:spcAft>
                <a:spcPts val="0"/>
              </a:spcAft>
              <a:buNone/>
            </a:pPr>
            <a:r>
              <a:rPr lang="en" sz="1200" u="sng" dirty="0">
                <a:solidFill>
                  <a:srgbClr val="FFFF00"/>
                </a:solidFill>
                <a:latin typeface="Roboto"/>
                <a:ea typeface="Roboto"/>
                <a:cs typeface="Roboto"/>
                <a:sym typeface="Roboto"/>
              </a:rPr>
              <a:t>Britain lent them 345 billion dollars.</a:t>
            </a:r>
            <a:endParaRPr sz="1200" u="sng" dirty="0">
              <a:solidFill>
                <a:srgbClr val="FFFF00"/>
              </a:solidFill>
              <a:latin typeface="Roboto"/>
              <a:ea typeface="Roboto"/>
              <a:cs typeface="Roboto"/>
              <a:sym typeface="Roboto"/>
            </a:endParaRPr>
          </a:p>
          <a:p>
            <a:pPr marL="0" lvl="0" indent="0" algn="l" rtl="0">
              <a:spcBef>
                <a:spcPts val="0"/>
              </a:spcBef>
              <a:spcAft>
                <a:spcPts val="0"/>
              </a:spcAft>
              <a:buNone/>
            </a:pPr>
            <a:endParaRPr sz="1600" dirty="0"/>
          </a:p>
          <a:p>
            <a:pPr marL="0" lvl="0" indent="0" algn="l" rtl="0">
              <a:spcBef>
                <a:spcPts val="1600"/>
              </a:spcBef>
              <a:spcAft>
                <a:spcPts val="1600"/>
              </a:spcAft>
              <a:buNone/>
            </a:pPr>
            <a:endParaRPr sz="1600" dirty="0"/>
          </a:p>
        </p:txBody>
      </p:sp>
      <p:pic>
        <p:nvPicPr>
          <p:cNvPr id="109" name="Google Shape;109;p20"/>
          <p:cNvPicPr preferRelativeResize="0"/>
          <p:nvPr/>
        </p:nvPicPr>
        <p:blipFill>
          <a:blip r:embed="rId3">
            <a:alphaModFix/>
          </a:blip>
          <a:stretch>
            <a:fillRect/>
          </a:stretch>
        </p:blipFill>
        <p:spPr>
          <a:xfrm>
            <a:off x="4099810" y="202367"/>
            <a:ext cx="4918740" cy="47878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09;p20">
            <a:extLst>
              <a:ext uri="{FF2B5EF4-FFF2-40B4-BE49-F238E27FC236}">
                <a16:creationId xmlns:a16="http://schemas.microsoft.com/office/drawing/2014/main" id="{858C9410-45D8-4552-AE34-F299A3118CDB}"/>
              </a:ext>
            </a:extLst>
          </p:cNvPr>
          <p:cNvPicPr preferRelativeResize="0"/>
          <p:nvPr/>
        </p:nvPicPr>
        <p:blipFill>
          <a:blip r:embed="rId2">
            <a:alphaModFix/>
          </a:blip>
          <a:stretch>
            <a:fillRect/>
          </a:stretch>
        </p:blipFill>
        <p:spPr>
          <a:xfrm>
            <a:off x="59961" y="97436"/>
            <a:ext cx="4963711" cy="4946754"/>
          </a:xfrm>
          <a:prstGeom prst="rect">
            <a:avLst/>
          </a:prstGeom>
          <a:noFill/>
          <a:ln>
            <a:noFill/>
          </a:ln>
        </p:spPr>
      </p:pic>
      <p:sp>
        <p:nvSpPr>
          <p:cNvPr id="4" name="TextBox 3">
            <a:extLst>
              <a:ext uri="{FF2B5EF4-FFF2-40B4-BE49-F238E27FC236}">
                <a16:creationId xmlns:a16="http://schemas.microsoft.com/office/drawing/2014/main" id="{A0611D91-0535-418A-9BE0-26A60578BCBC}"/>
              </a:ext>
            </a:extLst>
          </p:cNvPr>
          <p:cNvSpPr txBox="1"/>
          <p:nvPr/>
        </p:nvSpPr>
        <p:spPr>
          <a:xfrm>
            <a:off x="5156616" y="359764"/>
            <a:ext cx="3702571" cy="2677656"/>
          </a:xfrm>
          <a:prstGeom prst="rect">
            <a:avLst/>
          </a:prstGeom>
          <a:noFill/>
        </p:spPr>
        <p:txBody>
          <a:bodyPr wrap="square" rtlCol="0">
            <a:spAutoFit/>
          </a:bodyPr>
          <a:lstStyle/>
          <a:p>
            <a:r>
              <a:rPr lang="en-US" dirty="0">
                <a:solidFill>
                  <a:srgbClr val="FFFF00"/>
                </a:solidFill>
              </a:rPr>
              <a:t>And on the right we can see who are the countries that are actually borrowing money.</a:t>
            </a:r>
          </a:p>
          <a:p>
            <a:r>
              <a:rPr lang="en-US" dirty="0">
                <a:solidFill>
                  <a:srgbClr val="FFFF00"/>
                </a:solidFill>
              </a:rPr>
              <a:t>And here we're going to be looking at how much countries are borrowing from these four countries.</a:t>
            </a:r>
          </a:p>
          <a:p>
            <a:r>
              <a:rPr lang="en-US" dirty="0">
                <a:solidFill>
                  <a:srgbClr val="FFFF00"/>
                </a:solidFill>
              </a:rPr>
              <a:t>So the highest borrower by far is the United States in total, one point four trillion dollars.</a:t>
            </a:r>
          </a:p>
          <a:p>
            <a:r>
              <a:rPr lang="en-US" dirty="0">
                <a:solidFill>
                  <a:srgbClr val="FFFF00"/>
                </a:solidFill>
              </a:rPr>
              <a:t>Then we've got Britain and Germany.</a:t>
            </a:r>
          </a:p>
          <a:p>
            <a:r>
              <a:rPr lang="en-US" dirty="0">
                <a:solidFill>
                  <a:srgbClr val="FFFF00"/>
                </a:solidFill>
              </a:rPr>
              <a:t>So we can see that the United States is by far the highest borrower.</a:t>
            </a:r>
          </a:p>
          <a:p>
            <a:r>
              <a:rPr lang="en-US" dirty="0">
                <a:solidFill>
                  <a:srgbClr val="FFFF00"/>
                </a:solidFill>
              </a:rPr>
              <a:t>most of the money for the United States is coming from Japan, 796 thousand dollar.</a:t>
            </a:r>
            <a:endParaRPr lang="en-IN" dirty="0">
              <a:solidFill>
                <a:srgbClr val="FFFF00"/>
              </a:solidFill>
            </a:endParaRPr>
          </a:p>
        </p:txBody>
      </p:sp>
    </p:spTree>
    <p:extLst>
      <p:ext uri="{BB962C8B-B14F-4D97-AF65-F5344CB8AC3E}">
        <p14:creationId xmlns:p14="http://schemas.microsoft.com/office/powerpoint/2010/main" val="37308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1"/>
          <p:cNvSpPr txBox="1">
            <a:spLocks noGrp="1"/>
          </p:cNvSpPr>
          <p:nvPr>
            <p:ph type="body" idx="4294967295"/>
          </p:nvPr>
        </p:nvSpPr>
        <p:spPr>
          <a:xfrm>
            <a:off x="67456" y="359764"/>
            <a:ext cx="3627619" cy="42091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solidFill>
                  <a:schemeClr val="dk1"/>
                </a:solidFill>
              </a:rPr>
              <a:t>Most riskiest countries</a:t>
            </a:r>
          </a:p>
          <a:p>
            <a:pPr marL="0" lvl="0" indent="0" algn="l" rtl="0">
              <a:spcBef>
                <a:spcPts val="0"/>
              </a:spcBef>
              <a:spcAft>
                <a:spcPts val="0"/>
              </a:spcAft>
              <a:buNone/>
            </a:pPr>
            <a:r>
              <a:rPr lang="en-IN" sz="1200" dirty="0">
                <a:solidFill>
                  <a:srgbClr val="FFFF00"/>
                </a:solidFill>
                <a:latin typeface="Roboto" panose="02000000000000000000" pitchFamily="2" charset="0"/>
                <a:ea typeface="Roboto" panose="02000000000000000000" pitchFamily="2" charset="0"/>
              </a:rPr>
              <a:t>S</a:t>
            </a:r>
            <a:r>
              <a:rPr lang="en" sz="1200" dirty="0">
                <a:solidFill>
                  <a:srgbClr val="FFFF00"/>
                </a:solidFill>
                <a:latin typeface="Roboto" panose="02000000000000000000" pitchFamily="2" charset="0"/>
                <a:ea typeface="Roboto" panose="02000000000000000000" pitchFamily="2" charset="0"/>
              </a:rPr>
              <a:t>o Power Bi set to </a:t>
            </a:r>
            <a:r>
              <a:rPr lang="en-US" sz="1200" dirty="0">
                <a:solidFill>
                  <a:srgbClr val="FFFF00"/>
                </a:solidFill>
                <a:latin typeface="Roboto" panose="02000000000000000000" pitchFamily="2" charset="0"/>
                <a:ea typeface="Roboto" panose="02000000000000000000" pitchFamily="2" charset="0"/>
              </a:rPr>
              <a:t>Italy, Portugal, Ireland and Greece.</a:t>
            </a:r>
          </a:p>
          <a:p>
            <a:pPr marL="0" lvl="0" indent="0" algn="l" rtl="0">
              <a:spcBef>
                <a:spcPts val="0"/>
              </a:spcBef>
              <a:spcAft>
                <a:spcPts val="0"/>
              </a:spcAft>
              <a:buNone/>
            </a:pPr>
            <a:r>
              <a:rPr lang="en-US" sz="1200" dirty="0">
                <a:solidFill>
                  <a:srgbClr val="FFFF00"/>
                </a:solidFill>
                <a:latin typeface="Roboto" panose="02000000000000000000" pitchFamily="2" charset="0"/>
                <a:ea typeface="Roboto" panose="02000000000000000000" pitchFamily="2" charset="0"/>
              </a:rPr>
              <a:t>And let's see where they're borrowing money from</a:t>
            </a:r>
            <a:endParaRPr sz="1200" dirty="0">
              <a:solidFill>
                <a:srgbClr val="FFFF00"/>
              </a:solidFill>
              <a:latin typeface="Roboto" panose="02000000000000000000" pitchFamily="2" charset="0"/>
              <a:ea typeface="Roboto" panose="02000000000000000000" pitchFamily="2" charset="0"/>
            </a:endParaRPr>
          </a:p>
          <a:p>
            <a:pPr marL="0" lvl="0" indent="0" algn="l" rtl="0">
              <a:spcBef>
                <a:spcPts val="1600"/>
              </a:spcBef>
              <a:spcAft>
                <a:spcPts val="0"/>
              </a:spcAft>
              <a:buNone/>
            </a:pPr>
            <a:r>
              <a:rPr lang="en-US" sz="1200" dirty="0">
                <a:solidFill>
                  <a:srgbClr val="FFFF00"/>
                </a:solidFill>
                <a:latin typeface="Roboto" panose="02000000000000000000" pitchFamily="2" charset="0"/>
                <a:ea typeface="Roboto" panose="02000000000000000000" pitchFamily="2" charset="0"/>
              </a:rPr>
              <a:t>So here we can see Italy owes the most one hundred and forty three billion dollars.</a:t>
            </a:r>
          </a:p>
          <a:p>
            <a:pPr marL="0" lvl="0" indent="0" algn="l" rtl="0">
              <a:spcBef>
                <a:spcPts val="1600"/>
              </a:spcBef>
              <a:spcAft>
                <a:spcPts val="0"/>
              </a:spcAft>
              <a:buNone/>
            </a:pPr>
            <a:r>
              <a:rPr lang="en-US" sz="1200" dirty="0">
                <a:solidFill>
                  <a:srgbClr val="FFFF00"/>
                </a:solidFill>
                <a:latin typeface="Roboto" panose="02000000000000000000" pitchFamily="2" charset="0"/>
                <a:ea typeface="Roboto" panose="02000000000000000000" pitchFamily="2" charset="0"/>
              </a:rPr>
              <a:t>And most of that money is owed to France by Italy. And then also a bit is owed to Britain.</a:t>
            </a:r>
          </a:p>
          <a:p>
            <a:pPr marL="0" lvl="0" indent="0" algn="l" rtl="0">
              <a:spcBef>
                <a:spcPts val="1600"/>
              </a:spcBef>
              <a:spcAft>
                <a:spcPts val="0"/>
              </a:spcAft>
              <a:buNone/>
            </a:pPr>
            <a:r>
              <a:rPr lang="en-US" sz="1200" dirty="0">
                <a:solidFill>
                  <a:srgbClr val="FFFF00"/>
                </a:solidFill>
                <a:latin typeface="Roboto" panose="02000000000000000000" pitchFamily="2" charset="0"/>
                <a:ea typeface="Roboto" panose="02000000000000000000" pitchFamily="2" charset="0"/>
              </a:rPr>
              <a:t>Italy also always Japan, 38 billion dollars and Italy owes the United States 3.16 dollars billion.</a:t>
            </a:r>
          </a:p>
          <a:p>
            <a:pPr marL="0" lvl="0" indent="0" algn="l" rtl="0">
              <a:spcBef>
                <a:spcPts val="1600"/>
              </a:spcBef>
              <a:spcAft>
                <a:spcPts val="0"/>
              </a:spcAft>
              <a:buNone/>
            </a:pPr>
            <a:r>
              <a:rPr lang="en-US" sz="1200" dirty="0">
                <a:solidFill>
                  <a:srgbClr val="FFFF00"/>
                </a:solidFill>
                <a:latin typeface="Roboto" panose="02000000000000000000" pitchFamily="2" charset="0"/>
                <a:ea typeface="Roboto" panose="02000000000000000000" pitchFamily="2" charset="0"/>
              </a:rPr>
              <a:t>Then comes Portugal, then Ireland, then Greece.</a:t>
            </a:r>
          </a:p>
          <a:p>
            <a:pPr marL="0" lvl="0" indent="0" algn="l" rtl="0">
              <a:spcBef>
                <a:spcPts val="1600"/>
              </a:spcBef>
              <a:spcAft>
                <a:spcPts val="0"/>
              </a:spcAft>
              <a:buNone/>
            </a:pPr>
            <a:endParaRPr sz="1600" dirty="0"/>
          </a:p>
        </p:txBody>
      </p:sp>
      <p:pic>
        <p:nvPicPr>
          <p:cNvPr id="3" name="Picture 2">
            <a:extLst>
              <a:ext uri="{FF2B5EF4-FFF2-40B4-BE49-F238E27FC236}">
                <a16:creationId xmlns:a16="http://schemas.microsoft.com/office/drawing/2014/main" id="{43D308A3-1AF5-4236-BCF9-289EA0792E7E}"/>
              </a:ext>
            </a:extLst>
          </p:cNvPr>
          <p:cNvPicPr>
            <a:picLocks noChangeAspect="1"/>
          </p:cNvPicPr>
          <p:nvPr/>
        </p:nvPicPr>
        <p:blipFill>
          <a:blip r:embed="rId3"/>
          <a:stretch>
            <a:fillRect/>
          </a:stretch>
        </p:blipFill>
        <p:spPr>
          <a:xfrm>
            <a:off x="3927423" y="172387"/>
            <a:ext cx="5149121" cy="48493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2A93AC-07B5-43E7-A4ED-7682C29060B9}"/>
              </a:ext>
            </a:extLst>
          </p:cNvPr>
          <p:cNvPicPr>
            <a:picLocks noChangeAspect="1"/>
          </p:cNvPicPr>
          <p:nvPr/>
        </p:nvPicPr>
        <p:blipFill>
          <a:blip r:embed="rId2"/>
          <a:stretch>
            <a:fillRect/>
          </a:stretch>
        </p:blipFill>
        <p:spPr>
          <a:xfrm>
            <a:off x="3927423" y="172387"/>
            <a:ext cx="5149121" cy="4849318"/>
          </a:xfrm>
          <a:prstGeom prst="rect">
            <a:avLst/>
          </a:prstGeom>
        </p:spPr>
      </p:pic>
      <p:sp>
        <p:nvSpPr>
          <p:cNvPr id="5" name="TextBox 4">
            <a:extLst>
              <a:ext uri="{FF2B5EF4-FFF2-40B4-BE49-F238E27FC236}">
                <a16:creationId xmlns:a16="http://schemas.microsoft.com/office/drawing/2014/main" id="{8A40623C-F7A1-4BF2-86E1-CD0124CC1D21}"/>
              </a:ext>
            </a:extLst>
          </p:cNvPr>
          <p:cNvSpPr txBox="1"/>
          <p:nvPr/>
        </p:nvSpPr>
        <p:spPr>
          <a:xfrm>
            <a:off x="112426" y="262328"/>
            <a:ext cx="3132944" cy="4616648"/>
          </a:xfrm>
          <a:prstGeom prst="rect">
            <a:avLst/>
          </a:prstGeom>
          <a:noFill/>
        </p:spPr>
        <p:txBody>
          <a:bodyPr wrap="square" rtlCol="0">
            <a:spAutoFit/>
          </a:bodyPr>
          <a:lstStyle/>
          <a:p>
            <a:r>
              <a:rPr lang="en-US" dirty="0">
                <a:solidFill>
                  <a:schemeClr val="tx1"/>
                </a:solidFill>
              </a:rPr>
              <a:t>And now where are they borrowing this money from?</a:t>
            </a:r>
          </a:p>
          <a:p>
            <a:endParaRPr lang="en-US" dirty="0"/>
          </a:p>
          <a:p>
            <a:r>
              <a:rPr lang="en-US" dirty="0">
                <a:solidFill>
                  <a:srgbClr val="FFFF00"/>
                </a:solidFill>
              </a:rPr>
              <a:t>All of  these four countries are the most riskiest.</a:t>
            </a:r>
          </a:p>
          <a:p>
            <a:endParaRPr lang="en-US" dirty="0">
              <a:solidFill>
                <a:srgbClr val="FFFF00"/>
              </a:solidFill>
            </a:endParaRPr>
          </a:p>
          <a:p>
            <a:r>
              <a:rPr lang="en-US" dirty="0">
                <a:solidFill>
                  <a:srgbClr val="FFFF00"/>
                </a:solidFill>
              </a:rPr>
              <a:t>The biggest creditor for them is France.</a:t>
            </a:r>
          </a:p>
          <a:p>
            <a:r>
              <a:rPr lang="en-US" dirty="0">
                <a:solidFill>
                  <a:srgbClr val="FFFF00"/>
                </a:solidFill>
              </a:rPr>
              <a:t>It's not Japan or the US or one of these stable countries.</a:t>
            </a:r>
          </a:p>
          <a:p>
            <a:endParaRPr lang="en-US" dirty="0">
              <a:solidFill>
                <a:srgbClr val="FFFF00"/>
              </a:solidFill>
            </a:endParaRPr>
          </a:p>
          <a:p>
            <a:r>
              <a:rPr lang="en-US" dirty="0">
                <a:solidFill>
                  <a:srgbClr val="FFFF00"/>
                </a:solidFill>
              </a:rPr>
              <a:t>So France has lent these countries and we can see here most of that money is probably gone to Italy,</a:t>
            </a:r>
          </a:p>
          <a:p>
            <a:r>
              <a:rPr lang="en-US" dirty="0">
                <a:solidFill>
                  <a:srgbClr val="FFFF00"/>
                </a:solidFill>
              </a:rPr>
              <a:t> 366 billion dollars.</a:t>
            </a:r>
          </a:p>
          <a:p>
            <a:r>
              <a:rPr lang="en-US" dirty="0">
                <a:solidFill>
                  <a:srgbClr val="FFFF00"/>
                </a:solidFill>
              </a:rPr>
              <a:t>France also made a quite a substantial loan to Greece, which we, as we know, was one of</a:t>
            </a:r>
          </a:p>
          <a:p>
            <a:r>
              <a:rPr lang="en-US" dirty="0">
                <a:solidFill>
                  <a:srgbClr val="FFFF00"/>
                </a:solidFill>
              </a:rPr>
              <a:t>the least, stable countries or the most riskiest countries at the time.</a:t>
            </a:r>
          </a:p>
          <a:p>
            <a:endParaRPr lang="en-IN" dirty="0">
              <a:solidFill>
                <a:srgbClr val="FFFF00"/>
              </a:solidFill>
            </a:endParaRPr>
          </a:p>
        </p:txBody>
      </p:sp>
    </p:spTree>
    <p:extLst>
      <p:ext uri="{BB962C8B-B14F-4D97-AF65-F5344CB8AC3E}">
        <p14:creationId xmlns:p14="http://schemas.microsoft.com/office/powerpoint/2010/main" val="730423386"/>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641</Words>
  <Application>Microsoft Office PowerPoint</Application>
  <PresentationFormat>On-screen Show (16:9)</PresentationFormat>
  <Paragraphs>66</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Oswald</vt:lpstr>
      <vt:lpstr>Arial</vt:lpstr>
      <vt:lpstr>Average</vt:lpstr>
      <vt:lpstr>Slate</vt:lpstr>
      <vt:lpstr>European Debt Crisis </vt:lpstr>
      <vt:lpstr>Overview</vt:lpstr>
      <vt:lpstr>Dataset in Excel</vt:lpstr>
      <vt:lpstr>Chord Diagram</vt:lpstr>
      <vt:lpstr>Understanding the Analysis</vt:lpstr>
      <vt:lpstr>Exploring the Visualization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Debt Crisis</dc:title>
  <dc:creator>swati tilak</dc:creator>
  <cp:lastModifiedBy>swati tilak</cp:lastModifiedBy>
  <cp:revision>1</cp:revision>
  <dcterms:modified xsi:type="dcterms:W3CDTF">2021-11-18T16:03:58Z</dcterms:modified>
</cp:coreProperties>
</file>