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C39FE60-5F91-4290-9DF0-1A7DCF87D400}"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C029E98-A006-41FA-BE57-B32DC839D83D}"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7795345-DC46-4793-B22A-2DB0207FA544}"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4A3CC43-86CE-4DE9-9A76-9308B0421C4B}"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989344C-1061-4221-A1DF-AB2B60778B2D}"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023E6C6-1DE2-43D9-A3A6-A558B38B5ACF}"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344675D-43A9-43AC-A076-FD5B294BA54D}"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F52178E-322C-43A3-9EA5-69359C13ECCD}"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D7F58A4-8396-4E44-B361-2EF4BA8E05B0}"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5720"/>
            <a:ext cx="9071280" cy="4388400"/>
          </a:xfrm>
          <a:prstGeom prst="rect">
            <a:avLst/>
          </a:prstGeom>
          <a:noFill/>
          <a:ln w="0">
            <a:noFill/>
          </a:ln>
        </p:spPr>
        <p:txBody>
          <a:bodyPr lIns="0" rIns="0" tIns="0" bIns="0" anchor="ctr">
            <a:noAutofit/>
          </a:bodyPr>
          <a:p>
            <a:pPr algn="ctr"/>
            <a:endParaRPr b="0" lang="en-GB"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3681E29-122F-461B-9808-80E6504ADEE6}"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D3B89FF-B82F-4D55-ACE6-C57AFE59D8E5}"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08E4EC9-A6FF-4820-9BE1-82D7CD7E1873}"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29AAC30-99E2-4CB6-BE90-20326D065455}"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33A3A26-9AD8-4007-9153-D1B37F6A3E6C}"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449E793-17B9-4677-AF67-948B26C3E471}"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B4C1EF9-724D-4CF9-8E2C-0105141AF249}"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E491EA7-B0E3-4034-8D25-943BDB11B0E5}"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04A56BD-3EA5-424C-9005-1018E193D059}"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16484AD-101A-444D-A58E-657357E90C28}"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94D0E7B-7C00-4A21-95E4-4D88992388B3}"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5720"/>
            <a:ext cx="9071280" cy="4388400"/>
          </a:xfrm>
          <a:prstGeom prst="rect">
            <a:avLst/>
          </a:prstGeom>
          <a:noFill/>
          <a:ln w="0">
            <a:noFill/>
          </a:ln>
        </p:spPr>
        <p:txBody>
          <a:bodyPr lIns="0" rIns="0" tIns="0" bIns="0" anchor="ctr">
            <a:noAutofit/>
          </a:bodyPr>
          <a:p>
            <a:pPr algn="ct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4A41369-0F20-4E45-850E-F89289546C2C}"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42C918E-1CBB-4469-902F-3CCAFE62708C}"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768DFD3-A373-42A4-AF6E-B9C21DD283AE}"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251E979-A805-4B07-8DEC-73B58107C859}"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buNone/>
            </a:pPr>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ftr" idx="1"/>
          </p:nvPr>
        </p:nvSpPr>
        <p:spPr>
          <a:xfrm>
            <a:off x="3447360" y="516492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GB" sz="1400" spc="-1" strike="noStrike">
                <a:solidFill>
                  <a:srgbClr val="ffffff"/>
                </a:solidFill>
                <a:latin typeface="Arial"/>
              </a:defRPr>
            </a:lvl1pPr>
          </a:lstStyle>
          <a:p>
            <a:pPr indent="0" algn="ctr">
              <a:lnSpc>
                <a:spcPct val="100000"/>
              </a:lnSpc>
              <a:buNone/>
              <a:tabLst>
                <a:tab algn="l" pos="0"/>
              </a:tabLst>
            </a:pPr>
            <a:r>
              <a:rPr b="0" lang="en-GB" sz="1400" spc="-1" strike="noStrike">
                <a:solidFill>
                  <a:srgbClr val="ffffff"/>
                </a:solidFill>
                <a:latin typeface="Arial"/>
              </a:rPr>
              <a:t> </a:t>
            </a:r>
            <a:endParaRPr b="0" lang="en-GB" sz="1400" spc="-1" strike="noStrike">
              <a:latin typeface="Times New Roman"/>
            </a:endParaRPr>
          </a:p>
        </p:txBody>
      </p:sp>
      <p:sp>
        <p:nvSpPr>
          <p:cNvPr id="2" name="PlaceHolder 3"/>
          <p:cNvSpPr>
            <a:spLocks noGrp="1"/>
          </p:cNvSpPr>
          <p:nvPr>
            <p:ph type="sldNum" idx="2"/>
          </p:nvPr>
        </p:nvSpPr>
        <p:spPr>
          <a:xfrm>
            <a:off x="7227360" y="516492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GB" sz="1400" spc="-1" strike="noStrike">
                <a:solidFill>
                  <a:srgbClr val="ffffff"/>
                </a:solidFill>
                <a:latin typeface="Arial"/>
              </a:defRPr>
            </a:lvl1pPr>
          </a:lstStyle>
          <a:p>
            <a:pPr indent="0" algn="r">
              <a:lnSpc>
                <a:spcPct val="100000"/>
              </a:lnSpc>
              <a:buNone/>
              <a:tabLst>
                <a:tab algn="l" pos="0"/>
              </a:tabLst>
            </a:pPr>
            <a:fld id="{2CC48829-3567-4B8A-ACA7-0688A1AB573D}" type="slidenum">
              <a:rPr b="0" lang="en-GB" sz="1400" spc="-1" strike="noStrike">
                <a:solidFill>
                  <a:srgbClr val="ffffff"/>
                </a:solidFill>
                <a:latin typeface="Arial"/>
              </a:rPr>
              <a:t>18</a:t>
            </a:fld>
            <a:endParaRPr b="0" lang="en-GB" sz="1400" spc="-1" strike="noStrike">
              <a:latin typeface="Times New Roman"/>
            </a:endParaRPr>
          </a:p>
        </p:txBody>
      </p:sp>
      <p:sp>
        <p:nvSpPr>
          <p:cNvPr id="3" name="PlaceHolder 4"/>
          <p:cNvSpPr>
            <a:spLocks noGrp="1"/>
          </p:cNvSpPr>
          <p:nvPr>
            <p:ph type="dt" idx="3"/>
          </p:nvPr>
        </p:nvSpPr>
        <p:spPr>
          <a:xfrm>
            <a:off x="504000" y="5164920"/>
            <a:ext cx="2347920" cy="390240"/>
          </a:xfrm>
          <a:prstGeom prst="rect">
            <a:avLst/>
          </a:prstGeom>
          <a:noFill/>
          <a:ln w="0">
            <a:noFill/>
          </a:ln>
        </p:spPr>
        <p:txBody>
          <a:bodyPr lIns="0" rIns="0" tIns="0" bIns="0" anchor="t">
            <a:noAutofit/>
          </a:bodyPr>
          <a:lstStyle>
            <a:lvl1pPr indent="0">
              <a:buNone/>
              <a:defRPr b="0" lang="en-GB" sz="1400" spc="-1" strike="noStrike">
                <a:latin typeface="Times New Roman"/>
              </a:defRPr>
            </a:lvl1pPr>
          </a:lstStyle>
          <a:p>
            <a:pPr indent="0">
              <a:buNone/>
            </a:pPr>
            <a:r>
              <a:rPr b="0" lang="en-GB" sz="1400" spc="-1" strike="noStrike">
                <a:latin typeface="Times New Roman"/>
              </a:rPr>
              <a:t> </a:t>
            </a:r>
            <a:endParaRPr b="0" lang="en-GB"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buNone/>
            </a:pPr>
            <a:r>
              <a:rPr b="0" lang="en-GB" sz="1800" spc="-1" strike="noStrike">
                <a:latin typeface="Arial"/>
              </a:rPr>
              <a:t>Click to edit the title text format</a:t>
            </a:r>
            <a:endParaRPr b="0" lang="en-GB" sz="1800" spc="-1" strike="noStrike">
              <a:latin typeface="Arial"/>
            </a:endParaRPr>
          </a:p>
        </p:txBody>
      </p:sp>
      <p:sp>
        <p:nvSpPr>
          <p:cNvPr id="42"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43" name="PlaceHolder 3"/>
          <p:cNvSpPr>
            <a:spLocks noGrp="1"/>
          </p:cNvSpPr>
          <p:nvPr>
            <p:ph type="ftr" idx="4"/>
          </p:nvPr>
        </p:nvSpPr>
        <p:spPr>
          <a:xfrm>
            <a:off x="3447360" y="5165280"/>
            <a:ext cx="3194640" cy="390600"/>
          </a:xfrm>
          <a:prstGeom prst="rect">
            <a:avLst/>
          </a:prstGeom>
          <a:noFill/>
          <a:ln w="0">
            <a:noFill/>
          </a:ln>
        </p:spPr>
        <p:txBody>
          <a:bodyPr lIns="0" rIns="0" tIns="0" bIns="0" anchor="t">
            <a:noAutofit/>
          </a:bodyPr>
          <a:lstStyle>
            <a:lvl1pPr indent="0" algn="ctr">
              <a:lnSpc>
                <a:spcPct val="100000"/>
              </a:lnSpc>
              <a:buNone/>
              <a:tabLst>
                <a:tab algn="l" pos="0"/>
              </a:tabLst>
              <a:defRPr b="0" lang="en-GB" sz="1400" spc="-1" strike="noStrike">
                <a:latin typeface="Arial"/>
              </a:defRPr>
            </a:lvl1pPr>
          </a:lstStyle>
          <a:p>
            <a:pPr indent="0" algn="ctr">
              <a:lnSpc>
                <a:spcPct val="100000"/>
              </a:lnSpc>
              <a:buNone/>
              <a:tabLst>
                <a:tab algn="l" pos="0"/>
              </a:tabLst>
            </a:pPr>
            <a:r>
              <a:rPr b="0" lang="en-GB" sz="1400" spc="-1" strike="noStrike">
                <a:latin typeface="Arial"/>
              </a:rPr>
              <a:t>&lt;footer&gt;</a:t>
            </a:r>
            <a:endParaRPr b="0" lang="en-GB" sz="1400" spc="-1" strike="noStrike">
              <a:latin typeface="Times New Roman"/>
            </a:endParaRPr>
          </a:p>
        </p:txBody>
      </p:sp>
      <p:sp>
        <p:nvSpPr>
          <p:cNvPr id="44" name="PlaceHolder 4"/>
          <p:cNvSpPr>
            <a:spLocks noGrp="1"/>
          </p:cNvSpPr>
          <p:nvPr>
            <p:ph type="sldNum" idx="5"/>
          </p:nvPr>
        </p:nvSpPr>
        <p:spPr>
          <a:xfrm>
            <a:off x="7227360" y="5165280"/>
            <a:ext cx="2347920" cy="390600"/>
          </a:xfrm>
          <a:prstGeom prst="rect">
            <a:avLst/>
          </a:prstGeom>
          <a:noFill/>
          <a:ln w="0">
            <a:noFill/>
          </a:ln>
        </p:spPr>
        <p:txBody>
          <a:bodyPr lIns="0" rIns="0" tIns="0" bIns="0" anchor="t">
            <a:noAutofit/>
          </a:bodyPr>
          <a:lstStyle>
            <a:lvl1pPr indent="0" algn="r">
              <a:lnSpc>
                <a:spcPct val="100000"/>
              </a:lnSpc>
              <a:buNone/>
              <a:tabLst>
                <a:tab algn="l" pos="0"/>
              </a:tabLst>
              <a:defRPr b="0" lang="en-GB" sz="1400" spc="-1" strike="noStrike">
                <a:latin typeface="Arial"/>
              </a:defRPr>
            </a:lvl1pPr>
          </a:lstStyle>
          <a:p>
            <a:pPr indent="0" algn="r">
              <a:lnSpc>
                <a:spcPct val="100000"/>
              </a:lnSpc>
              <a:buNone/>
              <a:tabLst>
                <a:tab algn="l" pos="0"/>
              </a:tabLst>
            </a:pPr>
            <a:fld id="{4B977EE7-E995-4A8B-AECB-426831DD8292}" type="slidenum">
              <a:rPr b="0" lang="en-GB" sz="1400" spc="-1" strike="noStrike">
                <a:latin typeface="Arial"/>
              </a:rPr>
              <a:t>&lt;number&gt;</a:t>
            </a:fld>
            <a:endParaRPr b="0" lang="en-GB" sz="1400" spc="-1" strike="noStrike">
              <a:latin typeface="Times New Roman"/>
            </a:endParaRPr>
          </a:p>
        </p:txBody>
      </p:sp>
      <p:sp>
        <p:nvSpPr>
          <p:cNvPr id="45" name="PlaceHolder 5"/>
          <p:cNvSpPr>
            <a:spLocks noGrp="1"/>
          </p:cNvSpPr>
          <p:nvPr>
            <p:ph type="dt" idx="6"/>
          </p:nvPr>
        </p:nvSpPr>
        <p:spPr>
          <a:xfrm>
            <a:off x="504000" y="5165280"/>
            <a:ext cx="2347920" cy="390600"/>
          </a:xfrm>
          <a:prstGeom prst="rect">
            <a:avLst/>
          </a:prstGeom>
          <a:noFill/>
          <a:ln w="0">
            <a:noFill/>
          </a:ln>
        </p:spPr>
        <p:txBody>
          <a:bodyPr lIns="0" rIns="0" tIns="0" bIns="0" anchor="t">
            <a:noAutofit/>
          </a:bodyPr>
          <a:lstStyle>
            <a:lvl1pPr indent="0">
              <a:buNone/>
              <a:defRPr b="0" lang="en-GB" sz="1400" spc="-1" strike="noStrike">
                <a:latin typeface="Times New Roman"/>
              </a:defRPr>
            </a:lvl1pPr>
          </a:lstStyle>
          <a:p>
            <a:pPr indent="0">
              <a:buNone/>
            </a:pPr>
            <a:r>
              <a:rPr b="0" lang="en-GB" sz="1400" spc="-1" strike="noStrike">
                <a:latin typeface="Times New Roman"/>
              </a:rPr>
              <a:t>&lt;date/time&gt;</a:t>
            </a:r>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pPr indent="0" algn="ctr">
              <a:lnSpc>
                <a:spcPct val="100000"/>
              </a:lnSpc>
              <a:buNone/>
              <a:tabLst>
                <a:tab algn="l" pos="0"/>
              </a:tabLst>
            </a:pPr>
            <a:r>
              <a:rPr b="1" lang="en-GB" sz="2600" spc="-1" strike="noStrike">
                <a:latin typeface="Calibri"/>
              </a:rPr>
              <a:t>Marketing and Retail Analytics</a:t>
            </a:r>
            <a:r>
              <a:rPr b="0" lang="en-GB" sz="2600" spc="-1" strike="noStrike">
                <a:latin typeface="Calibri"/>
              </a:rPr>
              <a:t> </a:t>
            </a:r>
            <a:br>
              <a:rPr sz="2600"/>
            </a:br>
            <a:r>
              <a:rPr b="1" lang="en-GB" sz="2600" spc="-1" strike="noStrike">
                <a:latin typeface="Calibri"/>
              </a:rPr>
              <a:t>Milestone – 2 Project</a:t>
            </a:r>
            <a:r>
              <a:rPr b="0" lang="en-GB" sz="4400" spc="-1" strike="noStrike">
                <a:solidFill>
                  <a:srgbClr val="ffffff"/>
                </a:solidFill>
                <a:latin typeface="Arial"/>
              </a:rPr>
              <a:t> </a:t>
            </a:r>
            <a:endParaRPr b="0" lang="en-GB" sz="4400" spc="-1" strike="noStrike">
              <a:latin typeface="Arial"/>
            </a:endParaRPr>
          </a:p>
        </p:txBody>
      </p:sp>
      <p:sp>
        <p:nvSpPr>
          <p:cNvPr id="83" name="PlaceHolder 2"/>
          <p:cNvSpPr>
            <a:spLocks noGrp="1"/>
          </p:cNvSpPr>
          <p:nvPr>
            <p:ph type="subTitle"/>
          </p:nvPr>
        </p:nvSpPr>
        <p:spPr>
          <a:xfrm>
            <a:off x="504000" y="2376000"/>
            <a:ext cx="9071280" cy="2753640"/>
          </a:xfrm>
          <a:prstGeom prst="rect">
            <a:avLst/>
          </a:prstGeom>
          <a:noFill/>
          <a:ln w="0">
            <a:noFill/>
          </a:ln>
        </p:spPr>
        <p:txBody>
          <a:bodyPr lIns="0" rIns="0" tIns="0" bIns="0" anchor="ctr">
            <a:noAutofit/>
          </a:bodyPr>
          <a:p>
            <a:pPr indent="0" algn="ctr">
              <a:lnSpc>
                <a:spcPct val="100000"/>
              </a:lnSpc>
              <a:buNone/>
              <a:tabLst>
                <a:tab algn="l" pos="0"/>
              </a:tabLst>
            </a:pPr>
            <a:r>
              <a:rPr b="0" lang="en-GB" sz="2000" spc="-1" strike="noStrike">
                <a:latin typeface="Calibri"/>
              </a:rPr>
              <a:t>Swaathi Ramakrishnan</a:t>
            </a:r>
            <a:endParaRPr b="0" lang="en-GB" sz="2000" spc="-1" strike="noStrike">
              <a:latin typeface="Arial"/>
            </a:endParaRPr>
          </a:p>
          <a:p>
            <a:pPr indent="0" algn="ctr">
              <a:lnSpc>
                <a:spcPct val="100000"/>
              </a:lnSpc>
              <a:buNone/>
              <a:tabLst>
                <a:tab algn="l" pos="0"/>
              </a:tabLst>
            </a:pPr>
            <a:r>
              <a:rPr b="0" lang="en-GB" sz="2000" spc="-1" strike="noStrike">
                <a:latin typeface="Calibri"/>
              </a:rPr>
              <a:t>PGP-DSBA - May ‘22</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36000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Exploratory Data Analysis</a:t>
            </a:r>
            <a:br>
              <a:rPr sz="3200"/>
            </a:br>
            <a:r>
              <a:rPr b="0" lang="en-US" sz="2400" spc="-1" strike="noStrike">
                <a:solidFill>
                  <a:srgbClr val="000000"/>
                </a:solidFill>
                <a:latin typeface="Calibri"/>
                <a:ea typeface="Calibri"/>
              </a:rPr>
              <a:t>Monthly</a:t>
            </a:r>
            <a:r>
              <a:rPr b="0" lang="en-US" sz="3200" spc="-1" strike="noStrike">
                <a:solidFill>
                  <a:srgbClr val="000000"/>
                </a:solidFill>
                <a:latin typeface="Calibri"/>
                <a:ea typeface="Calibri"/>
              </a:rPr>
              <a:t> </a:t>
            </a:r>
            <a:r>
              <a:rPr b="0" lang="en-US" sz="2400" spc="-1" strike="noStrike">
                <a:solidFill>
                  <a:srgbClr val="000000"/>
                </a:solidFill>
                <a:latin typeface="Calibri"/>
                <a:ea typeface="Calibri"/>
              </a:rPr>
              <a:t>Trend Analysis</a:t>
            </a:r>
            <a:endParaRPr b="0" lang="en-GB" sz="2400" spc="-1" strike="noStrike">
              <a:latin typeface="Arial"/>
            </a:endParaRPr>
          </a:p>
        </p:txBody>
      </p:sp>
      <p:sp>
        <p:nvSpPr>
          <p:cNvPr id="109" name="PlaceHolder 2"/>
          <p:cNvSpPr>
            <a:spLocks noGrp="1"/>
          </p:cNvSpPr>
          <p:nvPr>
            <p:ph/>
          </p:nvPr>
        </p:nvSpPr>
        <p:spPr>
          <a:xfrm>
            <a:off x="5040000" y="2160000"/>
            <a:ext cx="4211280" cy="17996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Derived the number of orders and products ordered across the months</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There is a decrease in trend monthly. We can see we have no data for October, November and December</a:t>
            </a:r>
            <a:endParaRPr b="0" lang="en-GB" sz="1400" spc="-1" strike="noStrike">
              <a:latin typeface="Arial"/>
            </a:endParaRPr>
          </a:p>
        </p:txBody>
      </p:sp>
      <p:pic>
        <p:nvPicPr>
          <p:cNvPr id="110" name="" descr=""/>
          <p:cNvPicPr/>
          <p:nvPr/>
        </p:nvPicPr>
        <p:blipFill>
          <a:blip r:embed="rId1"/>
          <a:stretch/>
        </p:blipFill>
        <p:spPr>
          <a:xfrm>
            <a:off x="900000" y="1453680"/>
            <a:ext cx="2796480" cy="358596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40000" y="36000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Exploratory Data Analysis</a:t>
            </a:r>
            <a:br>
              <a:rPr sz="3200"/>
            </a:br>
            <a:r>
              <a:rPr b="0" lang="en-US" sz="2400" spc="-1" strike="noStrike">
                <a:solidFill>
                  <a:srgbClr val="000000"/>
                </a:solidFill>
                <a:latin typeface="Calibri"/>
                <a:ea typeface="Calibri"/>
              </a:rPr>
              <a:t>Inferences</a:t>
            </a:r>
            <a:endParaRPr b="0" lang="en-GB" sz="2400" spc="-1" strike="noStrike">
              <a:latin typeface="Arial"/>
            </a:endParaRPr>
          </a:p>
        </p:txBody>
      </p:sp>
      <p:sp>
        <p:nvSpPr>
          <p:cNvPr id="112" name="PlaceHolder 2"/>
          <p:cNvSpPr>
            <a:spLocks noGrp="1"/>
          </p:cNvSpPr>
          <p:nvPr>
            <p:ph/>
          </p:nvPr>
        </p:nvSpPr>
        <p:spPr>
          <a:xfrm>
            <a:off x="1080000" y="1620000"/>
            <a:ext cx="8171280" cy="3419640"/>
          </a:xfrm>
          <a:prstGeom prst="rect">
            <a:avLst/>
          </a:prstGeom>
          <a:noFill/>
          <a:ln w="0">
            <a:noFill/>
          </a:ln>
        </p:spPr>
        <p:txBody>
          <a:bodyPr lIns="0" rIns="0" tIns="0" bIns="0" anchor="t">
            <a:normAutofit/>
          </a:bodyPr>
          <a:p>
            <a:pPr marL="432000" indent="0">
              <a:lnSpc>
                <a:spcPct val="100000"/>
              </a:lnSpc>
              <a:buNone/>
              <a:tabLst>
                <a:tab algn="l" pos="0"/>
              </a:tabLst>
            </a:pP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The transaction dataset consists of 20641 product level transactions.</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The transactions range from 2018-01-01 to 2020-12-02.</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Order id ranges from 1 to 1139.</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There are 37 unique product groups in the given dataset.</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We can see that both number of orders and number of product types ordered progressively reducing across the years from 2018 to 2020.</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2018 and 2019 orders show a seasonality where Q2 and Q3 orders and number of products ordered have reduced considerably when compared to Q1.</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2020 is a lean period where business seems to be struggling with overall orders and number of product types in orders.</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We can see that product count is lowest in months of April and June. The trend shows that max product count in Jan which declines until April, then follows a small rise across May and falls slightly until September and then NIL in October to December.</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lnSpc>
                <a:spcPct val="90000"/>
              </a:lnSpc>
              <a:buNone/>
              <a:tabLst>
                <a:tab algn="l" pos="0"/>
              </a:tabLst>
            </a:pPr>
            <a:r>
              <a:rPr b="0" lang="en-US" sz="3200" spc="-52" strike="noStrike">
                <a:solidFill>
                  <a:srgbClr val="404040"/>
                </a:solidFill>
                <a:latin typeface="Calibri"/>
              </a:rPr>
              <a:t>Market Basket Analysis (MBA)</a:t>
            </a:r>
            <a:endParaRPr b="0" lang="en-GB" sz="3200" spc="-1" strike="noStrike">
              <a:latin typeface="Arial"/>
            </a:endParaRPr>
          </a:p>
        </p:txBody>
      </p:sp>
      <p:sp>
        <p:nvSpPr>
          <p:cNvPr id="114"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4000"/>
          </a:bodyPr>
          <a:p>
            <a:pPr marL="432000" indent="0">
              <a:lnSpc>
                <a:spcPct val="100000"/>
              </a:lnSpc>
              <a:buNone/>
              <a:tabLst>
                <a:tab algn="l" pos="0"/>
              </a:tabLst>
            </a:pPr>
            <a:r>
              <a:rPr b="1" lang="en-US" sz="1600" spc="-1" strike="noStrike">
                <a:solidFill>
                  <a:srgbClr val="000000"/>
                </a:solidFill>
                <a:latin typeface="Calibri"/>
              </a:rPr>
              <a:t>What is Market Basket Analysis?</a:t>
            </a:r>
            <a:endParaRPr b="0" lang="en-GB" sz="1600" spc="-1" strike="noStrike">
              <a:latin typeface="Arial"/>
            </a:endParaRPr>
          </a:p>
          <a:p>
            <a:pPr marL="432000" indent="0">
              <a:lnSpc>
                <a:spcPct val="100000"/>
              </a:lnSpc>
              <a:buNone/>
              <a:tabLst>
                <a:tab algn="l" pos="0"/>
              </a:tabLst>
            </a:pPr>
            <a:endParaRPr b="0" lang="en-GB" sz="1600" spc="-1" strike="noStrike">
              <a:latin typeface="Arial"/>
            </a:endParaRPr>
          </a:p>
          <a:p>
            <a:pPr marL="432000" indent="0">
              <a:lnSpc>
                <a:spcPct val="100000"/>
              </a:lnSpc>
              <a:buNone/>
              <a:tabLst>
                <a:tab algn="l" pos="0"/>
              </a:tabLst>
            </a:pPr>
            <a:r>
              <a:rPr b="0" lang="en-US" sz="1600" spc="-1" strike="noStrike">
                <a:solidFill>
                  <a:srgbClr val="000000"/>
                </a:solidFill>
                <a:latin typeface="Calibri"/>
              </a:rPr>
              <a:t>Market Basket Analysis is a technique to identify patterns in the purchases of customers in any retail setting.</a:t>
            </a:r>
            <a:endParaRPr b="0" lang="en-GB" sz="1600" spc="-1" strike="noStrike">
              <a:latin typeface="Arial"/>
            </a:endParaRPr>
          </a:p>
          <a:p>
            <a:pPr marL="432000" indent="0">
              <a:lnSpc>
                <a:spcPct val="100000"/>
              </a:lnSpc>
              <a:buNone/>
              <a:tabLst>
                <a:tab algn="l" pos="0"/>
              </a:tabLst>
            </a:pPr>
            <a:endParaRPr b="0" lang="en-GB" sz="1600" spc="-1" strike="noStrike">
              <a:latin typeface="Arial"/>
            </a:endParaRPr>
          </a:p>
          <a:p>
            <a:pPr marL="432000" indent="0">
              <a:lnSpc>
                <a:spcPct val="100000"/>
              </a:lnSpc>
              <a:buNone/>
              <a:tabLst>
                <a:tab algn="l" pos="0"/>
              </a:tabLst>
            </a:pPr>
            <a:r>
              <a:rPr b="0" lang="en-US" sz="1600" spc="-1" strike="noStrike">
                <a:solidFill>
                  <a:srgbClr val="000000"/>
                </a:solidFill>
                <a:latin typeface="Calibri"/>
              </a:rPr>
              <a:t>The technique attempts to identify relationship among items in each customer’s order purchase and quantitatively group items which are highly correlated from a purchase perspective. </a:t>
            </a:r>
            <a:endParaRPr b="0" lang="en-GB" sz="1600" spc="-1" strike="noStrike">
              <a:latin typeface="Arial"/>
            </a:endParaRPr>
          </a:p>
          <a:p>
            <a:pPr marL="432000" indent="0">
              <a:lnSpc>
                <a:spcPct val="100000"/>
              </a:lnSpc>
              <a:buNone/>
              <a:tabLst>
                <a:tab algn="l" pos="0"/>
              </a:tabLst>
            </a:pPr>
            <a:endParaRPr b="0" lang="en-GB" sz="1600" spc="-1" strike="noStrike">
              <a:latin typeface="Arial"/>
            </a:endParaRPr>
          </a:p>
          <a:p>
            <a:pPr marL="432000" indent="0">
              <a:lnSpc>
                <a:spcPct val="100000"/>
              </a:lnSpc>
              <a:buNone/>
              <a:tabLst>
                <a:tab algn="l" pos="0"/>
              </a:tabLst>
            </a:pPr>
            <a:r>
              <a:rPr b="0" lang="en-US" sz="1600" spc="-1" strike="noStrike">
                <a:solidFill>
                  <a:srgbClr val="000000"/>
                </a:solidFill>
                <a:latin typeface="Calibri"/>
              </a:rPr>
              <a:t>For example a person who purchases bread is more likely to buy jam than deodorant. So MBA will quantitatively establish that there is a relationship between bread and jam than bread and deodorant.</a:t>
            </a:r>
            <a:endParaRPr b="0" lang="en-GB" sz="1600" spc="-1" strike="noStrike">
              <a:latin typeface="Arial"/>
            </a:endParaRPr>
          </a:p>
          <a:p>
            <a:pPr marL="432000" indent="0">
              <a:lnSpc>
                <a:spcPct val="100000"/>
              </a:lnSpc>
              <a:buNone/>
              <a:tabLst>
                <a:tab algn="l" pos="0"/>
              </a:tabLst>
            </a:pPr>
            <a:endParaRPr b="0" lang="en-GB" sz="1600" spc="-1" strike="noStrike">
              <a:latin typeface="Arial"/>
            </a:endParaRPr>
          </a:p>
          <a:p>
            <a:pPr marL="432000" indent="0">
              <a:lnSpc>
                <a:spcPct val="100000"/>
              </a:lnSpc>
              <a:buNone/>
              <a:tabLst>
                <a:tab algn="l" pos="0"/>
              </a:tabLst>
            </a:pPr>
            <a:r>
              <a:rPr b="0" lang="en-US" sz="1600" spc="-1" strike="noStrike">
                <a:solidFill>
                  <a:srgbClr val="000000"/>
                </a:solidFill>
                <a:latin typeface="Calibri"/>
              </a:rPr>
              <a:t>Market basket analysis is modeled on Association rule mining, which goes as per the if- then construct, which is represented as, IF customer buys bread THEN he is likely to buy jam as well.</a:t>
            </a:r>
            <a:endParaRPr b="0" lang="en-GB" sz="1600" spc="-1" strike="noStrike">
              <a:latin typeface="Arial"/>
            </a:endParaRPr>
          </a:p>
          <a:p>
            <a:pPr marL="432000" indent="0">
              <a:lnSpc>
                <a:spcPct val="100000"/>
              </a:lnSpc>
              <a:buNone/>
              <a:tabLst>
                <a:tab algn="l" pos="0"/>
              </a:tabLst>
            </a:pPr>
            <a:endParaRPr b="0" lang="en-GB" sz="1600" spc="-1" strike="noStrike">
              <a:latin typeface="Arial"/>
            </a:endParaRPr>
          </a:p>
          <a:p>
            <a:pPr marL="432000" indent="0">
              <a:lnSpc>
                <a:spcPct val="100000"/>
              </a:lnSpc>
              <a:buNone/>
              <a:tabLst>
                <a:tab algn="l" pos="0"/>
              </a:tabLst>
            </a:pPr>
            <a:r>
              <a:rPr b="0" lang="en-US" sz="1600" spc="-1" strike="noStrike">
                <a:solidFill>
                  <a:srgbClr val="000000"/>
                </a:solidFill>
                <a:latin typeface="Calibri"/>
              </a:rPr>
              <a:t>MBA helps to optimize operations in the store and optimal placement of goods with high relationship.</a:t>
            </a:r>
            <a:endParaRPr b="0" lang="en-GB" sz="1600" spc="-1" strike="noStrike">
              <a:latin typeface="Arial"/>
            </a:endParaRPr>
          </a:p>
          <a:p>
            <a:pPr marL="432000" indent="0">
              <a:lnSpc>
                <a:spcPct val="100000"/>
              </a:lnSpc>
              <a:buNone/>
              <a:tabLst>
                <a:tab algn="l" pos="0"/>
              </a:tabLst>
            </a:pPr>
            <a:endParaRPr b="0" lang="en-GB" sz="1600" spc="-1" strike="noStrike">
              <a:latin typeface="Arial"/>
            </a:endParaRPr>
          </a:p>
          <a:p>
            <a:pPr marL="432000" indent="0">
              <a:lnSpc>
                <a:spcPct val="100000"/>
              </a:lnSpc>
              <a:buNone/>
              <a:tabLst>
                <a:tab algn="l" pos="0"/>
              </a:tabLst>
            </a:pPr>
            <a:r>
              <a:rPr b="0" lang="en-US" sz="1600" spc="-1" strike="noStrike">
                <a:solidFill>
                  <a:srgbClr val="000000"/>
                </a:solidFill>
                <a:latin typeface="Calibri"/>
              </a:rPr>
              <a:t>It helps to understand customer’s behavior and purchase patterns thus helping with individual promotions/suggestions.</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lnSpc>
                <a:spcPct val="90000"/>
              </a:lnSpc>
              <a:buNone/>
              <a:tabLst>
                <a:tab algn="l" pos="0"/>
              </a:tabLst>
            </a:pPr>
            <a:r>
              <a:rPr b="0" lang="en-US" sz="3200" spc="-52" strike="noStrike">
                <a:solidFill>
                  <a:srgbClr val="404040"/>
                </a:solidFill>
                <a:latin typeface="Calibri"/>
              </a:rPr>
              <a:t>Market Basket Analysis (MBA) – Association Rules</a:t>
            </a:r>
            <a:endParaRPr b="0" lang="en-GB" sz="3200" spc="-1" strike="noStrike">
              <a:latin typeface="Arial"/>
            </a:endParaRPr>
          </a:p>
        </p:txBody>
      </p:sp>
      <p:sp>
        <p:nvSpPr>
          <p:cNvPr id="116"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67000"/>
          </a:bodyPr>
          <a:p>
            <a:pPr marL="432000" indent="-324000">
              <a:lnSpc>
                <a:spcPct val="100000"/>
              </a:lnSpc>
              <a:buClr>
                <a:srgbClr val="000000"/>
              </a:buClr>
              <a:buSzPct val="45000"/>
              <a:buFont typeface="Wingdings" charset="2"/>
              <a:buChar char=""/>
            </a:pPr>
            <a:r>
              <a:rPr b="0" lang="en-US" sz="1800" spc="-1" strike="noStrike">
                <a:solidFill>
                  <a:srgbClr val="000000"/>
                </a:solidFill>
                <a:latin typeface="Franklin Gothic Book"/>
              </a:rPr>
              <a:t>In this given dataset we can see that business is dwindling in the year 2020. We can use MBA on the given dataset and understand the association that exists between different purchase items. This will help customer to provide combo offers and subsequently lead to rise in sales. </a:t>
            </a:r>
            <a:endParaRPr b="0" lang="en-GB" sz="1800" spc="-1" strike="noStrike">
              <a:latin typeface="Arial"/>
            </a:endParaRPr>
          </a:p>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800" spc="-1" strike="noStrike">
                <a:solidFill>
                  <a:srgbClr val="000000"/>
                </a:solidFill>
                <a:latin typeface="Franklin Gothic Book"/>
              </a:rPr>
              <a:t>Let us consider an association rule which says {A} -&gt; {B}, i.e. IF ‘A’ THEN ‘B’</a:t>
            </a:r>
            <a:endParaRPr b="0" lang="en-GB" sz="1800" spc="-1" strike="noStrike">
              <a:latin typeface="Arial"/>
            </a:endParaRPr>
          </a:p>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800" spc="-1" strike="noStrike">
                <a:solidFill>
                  <a:srgbClr val="000000"/>
                </a:solidFill>
                <a:latin typeface="Franklin Gothic Book"/>
              </a:rPr>
              <a:t>The 3 main metrics in association data mining are as follows:</a:t>
            </a:r>
            <a:endParaRPr b="0" lang="en-GB" sz="1800" spc="-1" strike="noStrike">
              <a:latin typeface="Arial"/>
            </a:endParaRPr>
          </a:p>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800" spc="-1" strike="noStrike">
                <a:solidFill>
                  <a:srgbClr val="000000"/>
                </a:solidFill>
                <a:latin typeface="Franklin Gothic Book"/>
              </a:rPr>
              <a:t>Support – This is the ratio of transactions involving A to the total number of transactions. This metric is important as it identifies the item most involved in transactions that could lead to a greater impact.</a:t>
            </a:r>
            <a:endParaRPr b="0" lang="en-GB" sz="1800" spc="-1" strike="noStrike">
              <a:latin typeface="Arial"/>
            </a:endParaRPr>
          </a:p>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800" spc="-1" strike="noStrike">
                <a:solidFill>
                  <a:srgbClr val="000000"/>
                </a:solidFill>
                <a:latin typeface="Franklin Gothic Book"/>
              </a:rPr>
              <a:t>Confidence – This indicates the percentage of time B was purchased given A. This value ranges from 0 to 1 and indicates the confidence of the rule. i.e. a confidence level of 0.75 in {A} -&gt; {B}, tells us that in 75% of the cases when ‘A’ occurred, ‘B’ also occurred.</a:t>
            </a:r>
            <a:endParaRPr b="0" lang="en-GB" sz="1800" spc="-1" strike="noStrike">
              <a:latin typeface="Arial"/>
            </a:endParaRPr>
          </a:p>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800" spc="-1" strike="noStrike">
                <a:solidFill>
                  <a:srgbClr val="000000"/>
                </a:solidFill>
                <a:latin typeface="Franklin Gothic Book"/>
              </a:rPr>
              <a:t>Lift – This indicates the increase in sale of ‘A’, given ‘B’. Lift is derived as Confidence/Support for B. This valu indicates the likeliness of ‘A’ and ‘B’ occurring together. If lift value is greater than 1, it indicates positive correlation between A and B and hence its likely that ‘A’ and ‘B’ will occur together and if lift is lesser than 1, its unlikely that ‘A’ and ‘B’ occurs together.</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lnSpc>
                <a:spcPct val="100000"/>
              </a:lnSpc>
              <a:buNone/>
              <a:tabLst>
                <a:tab algn="l" pos="0"/>
              </a:tabLst>
            </a:pPr>
            <a:r>
              <a:rPr b="0" lang="en-GB" sz="3300" spc="-1" strike="noStrike">
                <a:latin typeface="Calibri"/>
              </a:rPr>
              <a:t>KNIME Workflow</a:t>
            </a:r>
            <a:endParaRPr b="0" lang="en-GB" sz="3300" spc="-1" strike="noStrike">
              <a:latin typeface="Arial"/>
            </a:endParaRPr>
          </a:p>
        </p:txBody>
      </p:sp>
      <p:sp>
        <p:nvSpPr>
          <p:cNvPr id="118" name="PlaceHolder 2"/>
          <p:cNvSpPr>
            <a:spLocks noGrp="1"/>
          </p:cNvSpPr>
          <p:nvPr>
            <p:ph/>
          </p:nvPr>
        </p:nvSpPr>
        <p:spPr>
          <a:xfrm>
            <a:off x="504000" y="1326600"/>
            <a:ext cx="3455640" cy="833040"/>
          </a:xfrm>
          <a:prstGeom prst="rect">
            <a:avLst/>
          </a:prstGeom>
          <a:noFill/>
          <a:ln w="0">
            <a:noFill/>
          </a:ln>
        </p:spPr>
        <p:txBody>
          <a:bodyPr lIns="0" rIns="0" tIns="0" bIns="0" anchor="t">
            <a:normAutofit/>
          </a:bodyPr>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200" spc="-1" strike="noStrike">
                <a:solidFill>
                  <a:srgbClr val="000000"/>
                </a:solidFill>
                <a:latin typeface="Calibri"/>
              </a:rPr>
              <a:t>On running the workflow, the output data with association rules are generated and a screenshot is attached below.</a:t>
            </a:r>
            <a:endParaRPr b="0" lang="en-GB" sz="1200" spc="-1" strike="noStrike">
              <a:latin typeface="Arial"/>
            </a:endParaRPr>
          </a:p>
        </p:txBody>
      </p:sp>
      <p:pic>
        <p:nvPicPr>
          <p:cNvPr id="119" name="" descr=""/>
          <p:cNvPicPr/>
          <p:nvPr/>
        </p:nvPicPr>
        <p:blipFill>
          <a:blip r:embed="rId1"/>
          <a:stretch/>
        </p:blipFill>
        <p:spPr>
          <a:xfrm rot="21588000">
            <a:off x="4646880" y="1087560"/>
            <a:ext cx="4472640" cy="2081160"/>
          </a:xfrm>
          <a:prstGeom prst="rect">
            <a:avLst/>
          </a:prstGeom>
          <a:ln w="18000">
            <a:solidFill>
              <a:srgbClr val="2382a1"/>
            </a:solidFill>
            <a:round/>
          </a:ln>
        </p:spPr>
      </p:pic>
      <p:pic>
        <p:nvPicPr>
          <p:cNvPr id="120" name="" descr=""/>
          <p:cNvPicPr/>
          <p:nvPr/>
        </p:nvPicPr>
        <p:blipFill>
          <a:blip r:embed="rId2"/>
          <a:stretch/>
        </p:blipFill>
        <p:spPr>
          <a:xfrm>
            <a:off x="688680" y="2340000"/>
            <a:ext cx="3450960" cy="2686320"/>
          </a:xfrm>
          <a:prstGeom prst="rect">
            <a:avLst/>
          </a:prstGeom>
          <a:ln w="18000">
            <a:solidFill>
              <a:srgbClr val="2382a1"/>
            </a:solidFill>
            <a:round/>
          </a:ln>
        </p:spPr>
      </p:pic>
      <p:sp>
        <p:nvSpPr>
          <p:cNvPr id="121" name=""/>
          <p:cNvSpPr/>
          <p:nvPr/>
        </p:nvSpPr>
        <p:spPr>
          <a:xfrm>
            <a:off x="4860000" y="3240000"/>
            <a:ext cx="4499640" cy="1619640"/>
          </a:xfrm>
          <a:prstGeom prst="rect">
            <a:avLst/>
          </a:prstGeom>
          <a:noFill/>
          <a:ln w="18000">
            <a:noFill/>
          </a:ln>
        </p:spPr>
        <p:style>
          <a:lnRef idx="0"/>
          <a:fillRef idx="0"/>
          <a:effectRef idx="0"/>
          <a:fontRef idx="minor"/>
        </p:style>
        <p:txBody>
          <a:bodyPr lIns="90000" rIns="90000" tIns="45000" bIns="45000" anchor="t">
            <a:noAutofit/>
          </a:bodyPr>
          <a:p>
            <a:pPr algn="just">
              <a:lnSpc>
                <a:spcPct val="100000"/>
              </a:lnSpc>
            </a:pPr>
            <a:r>
              <a:rPr b="0" lang="en-US" sz="1200" spc="-1" strike="noStrike">
                <a:solidFill>
                  <a:srgbClr val="000000"/>
                </a:solidFill>
                <a:latin typeface="Calibri"/>
              </a:rPr>
              <a:t>When running MBA on the given dataset the threshold set for Support and confidence are :</a:t>
            </a:r>
            <a:endParaRPr b="0" lang="en-GB" sz="1200" spc="-1" strike="noStrike">
              <a:latin typeface="Arial"/>
            </a:endParaRPr>
          </a:p>
          <a:p>
            <a:pPr algn="just">
              <a:lnSpc>
                <a:spcPct val="100000"/>
              </a:lnSpc>
            </a:pPr>
            <a:endParaRPr b="0" lang="en-GB" sz="1200" spc="-1" strike="noStrike">
              <a:latin typeface="Arial"/>
            </a:endParaRPr>
          </a:p>
          <a:p>
            <a:pPr algn="just">
              <a:lnSpc>
                <a:spcPct val="100000"/>
              </a:lnSpc>
            </a:pPr>
            <a:r>
              <a:rPr b="0" lang="en-US" sz="1200" spc="-1" strike="noStrike">
                <a:solidFill>
                  <a:srgbClr val="000000"/>
                </a:solidFill>
                <a:latin typeface="Calibri"/>
              </a:rPr>
              <a:t>Support – 0.05. We will look at basket combination which exists at least 5% of the orders. This will give us association rules for pretty much all the 37 unique product combinations customers have been placing order on.</a:t>
            </a:r>
            <a:endParaRPr b="0" lang="en-GB" sz="1200" spc="-1" strike="noStrike">
              <a:latin typeface="Arial"/>
            </a:endParaRPr>
          </a:p>
          <a:p>
            <a:pPr algn="just">
              <a:lnSpc>
                <a:spcPct val="100000"/>
              </a:lnSpc>
            </a:pPr>
            <a:endParaRPr b="0" lang="en-GB" sz="1200" spc="-1" strike="noStrike">
              <a:latin typeface="Arial"/>
            </a:endParaRPr>
          </a:p>
          <a:p>
            <a:pPr algn="just">
              <a:lnSpc>
                <a:spcPct val="100000"/>
              </a:lnSpc>
            </a:pPr>
            <a:r>
              <a:rPr b="0" lang="en-US" sz="1200" spc="-1" strike="noStrike">
                <a:solidFill>
                  <a:srgbClr val="000000"/>
                </a:solidFill>
                <a:latin typeface="Calibri"/>
              </a:rPr>
              <a:t>Confidence – 0.5. We have set confidence at 50% level as we want to identify rules where the association exists in at least 50% of the order id’s, so that implementation of the rule will have an impact.</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lnSpc>
                <a:spcPct val="100000"/>
              </a:lnSpc>
              <a:buNone/>
              <a:tabLst>
                <a:tab algn="l" pos="0"/>
              </a:tabLst>
            </a:pPr>
            <a:r>
              <a:rPr b="0" lang="en-GB" sz="3300" spc="-1" strike="noStrike">
                <a:latin typeface="Arial"/>
              </a:rPr>
              <a:t>Association and Recommendation</a:t>
            </a:r>
            <a:endParaRPr b="0" lang="en-GB" sz="3300" spc="-1" strike="noStrike">
              <a:latin typeface="Arial"/>
            </a:endParaRPr>
          </a:p>
        </p:txBody>
      </p:sp>
      <p:sp>
        <p:nvSpPr>
          <p:cNvPr id="123" name="PlaceHolder 2"/>
          <p:cNvSpPr>
            <a:spLocks noGrp="1"/>
          </p:cNvSpPr>
          <p:nvPr>
            <p:ph/>
          </p:nvPr>
        </p:nvSpPr>
        <p:spPr>
          <a:xfrm>
            <a:off x="504000" y="1146600"/>
            <a:ext cx="9071280" cy="4730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1200" spc="-1" strike="noStrike">
                <a:solidFill>
                  <a:srgbClr val="000000"/>
                </a:solidFill>
                <a:latin typeface="Franklin Gothic Book"/>
              </a:rPr>
              <a:t>The MBA analysis on the given dataset with thresholds of Support(0.05) and confidence 0.5 has yielded 1109 association rules. </a:t>
            </a:r>
            <a:endParaRPr b="0" lang="en-GB" sz="1200" spc="-1" strike="noStrike">
              <a:latin typeface="Arial"/>
            </a:endParaRPr>
          </a:p>
        </p:txBody>
      </p:sp>
      <p:pic>
        <p:nvPicPr>
          <p:cNvPr id="124" name="" descr=""/>
          <p:cNvPicPr/>
          <p:nvPr/>
        </p:nvPicPr>
        <p:blipFill>
          <a:blip r:embed="rId1"/>
          <a:stretch/>
        </p:blipFill>
        <p:spPr>
          <a:xfrm>
            <a:off x="874800" y="1620000"/>
            <a:ext cx="5964840" cy="1658880"/>
          </a:xfrm>
          <a:prstGeom prst="rect">
            <a:avLst/>
          </a:prstGeom>
          <a:ln w="18000">
            <a:noFill/>
          </a:ln>
        </p:spPr>
      </p:pic>
      <p:pic>
        <p:nvPicPr>
          <p:cNvPr id="125" name="" descr=""/>
          <p:cNvPicPr/>
          <p:nvPr/>
        </p:nvPicPr>
        <p:blipFill>
          <a:blip r:embed="rId2"/>
          <a:stretch/>
        </p:blipFill>
        <p:spPr>
          <a:xfrm>
            <a:off x="3060000" y="3429360"/>
            <a:ext cx="6299640" cy="1657080"/>
          </a:xfrm>
          <a:prstGeom prst="rect">
            <a:avLst/>
          </a:prstGeom>
          <a:ln w="18000">
            <a:noFill/>
          </a:ln>
        </p:spPr>
      </p:pic>
      <p:sp>
        <p:nvSpPr>
          <p:cNvPr id="126" name=""/>
          <p:cNvSpPr/>
          <p:nvPr/>
        </p:nvSpPr>
        <p:spPr>
          <a:xfrm>
            <a:off x="7061400" y="2075760"/>
            <a:ext cx="2118240" cy="263880"/>
          </a:xfrm>
          <a:prstGeom prst="rect">
            <a:avLst/>
          </a:prstGeom>
          <a:noFill/>
          <a:ln w="18000">
            <a:noFill/>
          </a:ln>
        </p:spPr>
        <p:style>
          <a:lnRef idx="0"/>
          <a:fillRef idx="0"/>
          <a:effectRef idx="0"/>
          <a:fontRef idx="minor"/>
        </p:style>
        <p:txBody>
          <a:bodyPr lIns="90000" rIns="90000" tIns="45000" bIns="45000" anchor="t">
            <a:noAutofit/>
          </a:bodyPr>
          <a:p>
            <a:pPr marL="432000" indent="-324000">
              <a:lnSpc>
                <a:spcPct val="100000"/>
              </a:lnSpc>
              <a:buClr>
                <a:srgbClr val="000000"/>
              </a:buClr>
              <a:buSzPct val="45000"/>
              <a:buFont typeface="Wingdings" charset="2"/>
              <a:buChar char=""/>
            </a:pPr>
            <a:r>
              <a:rPr b="0" lang="en-US" sz="1200" spc="-1" strike="noStrike">
                <a:solidFill>
                  <a:srgbClr val="000000"/>
                </a:solidFill>
                <a:latin typeface="Franklin Gothic Book"/>
              </a:rPr>
              <a:t>Rules with high support</a:t>
            </a:r>
            <a:endParaRPr b="0" lang="en-GB" sz="1200" spc="-1" strike="noStrike">
              <a:latin typeface="Arial"/>
            </a:endParaRPr>
          </a:p>
        </p:txBody>
      </p:sp>
      <p:sp>
        <p:nvSpPr>
          <p:cNvPr id="127" name=""/>
          <p:cNvSpPr/>
          <p:nvPr/>
        </p:nvSpPr>
        <p:spPr>
          <a:xfrm>
            <a:off x="761400" y="4055760"/>
            <a:ext cx="1788840" cy="263880"/>
          </a:xfrm>
          <a:prstGeom prst="rect">
            <a:avLst/>
          </a:prstGeom>
          <a:noFill/>
          <a:ln w="18000">
            <a:noFill/>
          </a:ln>
        </p:spPr>
        <p:style>
          <a:lnRef idx="0"/>
          <a:fillRef idx="0"/>
          <a:effectRef idx="0"/>
          <a:fontRef idx="minor"/>
        </p:style>
        <p:txBody>
          <a:bodyPr lIns="90000" rIns="90000" tIns="45000" bIns="45000" anchor="t">
            <a:noAutofit/>
          </a:bodyPr>
          <a:p>
            <a:pPr marL="432000" indent="-324000" algn="just">
              <a:lnSpc>
                <a:spcPct val="100000"/>
              </a:lnSpc>
              <a:buClr>
                <a:srgbClr val="000000"/>
              </a:buClr>
              <a:buSzPct val="45000"/>
              <a:buFont typeface="Wingdings" charset="2"/>
              <a:buChar char=""/>
            </a:pPr>
            <a:r>
              <a:rPr b="0" lang="en-US" sz="1200" spc="-1" strike="noStrike">
                <a:solidFill>
                  <a:srgbClr val="000000"/>
                </a:solidFill>
                <a:latin typeface="Franklin Gothic Book"/>
              </a:rPr>
              <a:t>Rules with high lift</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lnSpc>
                <a:spcPct val="90000"/>
              </a:lnSpc>
              <a:buNone/>
              <a:tabLst>
                <a:tab algn="l" pos="0"/>
              </a:tabLst>
            </a:pPr>
            <a:r>
              <a:rPr b="0" lang="en-US" sz="3200" spc="-52" strike="noStrike">
                <a:solidFill>
                  <a:srgbClr val="404040"/>
                </a:solidFill>
                <a:latin typeface="Calibri"/>
              </a:rPr>
              <a:t>Association &amp; Recommendation </a:t>
            </a:r>
            <a:br>
              <a:rPr sz="3200"/>
            </a:br>
            <a:r>
              <a:rPr b="0" lang="en-US" sz="2400" spc="-52" strike="noStrike">
                <a:solidFill>
                  <a:srgbClr val="404040"/>
                </a:solidFill>
                <a:latin typeface="Calibri"/>
              </a:rPr>
              <a:t>(continued)</a:t>
            </a:r>
            <a:endParaRPr b="0" lang="en-GB" sz="2400" spc="-1" strike="noStrike">
              <a:latin typeface="Arial"/>
            </a:endParaRPr>
          </a:p>
        </p:txBody>
      </p:sp>
      <p:sp>
        <p:nvSpPr>
          <p:cNvPr id="129" name="PlaceHolder 2"/>
          <p:cNvSpPr>
            <a:spLocks noGrp="1"/>
          </p:cNvSpPr>
          <p:nvPr>
            <p:ph/>
          </p:nvPr>
        </p:nvSpPr>
        <p:spPr>
          <a:xfrm>
            <a:off x="504000" y="1326600"/>
            <a:ext cx="9071280" cy="2813400"/>
          </a:xfrm>
          <a:prstGeom prst="rect">
            <a:avLst/>
          </a:prstGeom>
          <a:noFill/>
          <a:ln w="0">
            <a:noFill/>
          </a:ln>
        </p:spPr>
        <p:txBody>
          <a:bodyPr lIns="0" rIns="0" tIns="0" bIns="0" anchor="t">
            <a:normAutofit/>
          </a:bodyPr>
          <a:p>
            <a:pPr marL="432000" indent="0">
              <a:lnSpc>
                <a:spcPct val="100000"/>
              </a:lnSpc>
              <a:buNone/>
              <a:tabLst>
                <a:tab algn="l" pos="0"/>
              </a:tabLst>
            </a:pPr>
            <a:r>
              <a:rPr b="0" lang="en-US" sz="1400" spc="-1" strike="noStrike">
                <a:solidFill>
                  <a:srgbClr val="000000"/>
                </a:solidFill>
                <a:latin typeface="Calibri"/>
              </a:rPr>
              <a:t>High support indicates the likelihood of the rule being enforced and high lift indicates the increase in sales of the basket w.r.t recommended product.</a:t>
            </a:r>
            <a:endParaRPr b="0" lang="en-GB" sz="1400" spc="-1" strike="noStrike">
              <a:latin typeface="Arial"/>
            </a:endParaRPr>
          </a:p>
          <a:p>
            <a:pPr marL="432000" indent="0">
              <a:lnSpc>
                <a:spcPct val="100000"/>
              </a:lnSpc>
              <a:buNone/>
              <a:tabLst>
                <a:tab algn="l" pos="0"/>
              </a:tabLst>
            </a:pPr>
            <a:r>
              <a:rPr b="1" lang="en-US" sz="1400" spc="-1" strike="noStrike">
                <a:solidFill>
                  <a:srgbClr val="000000"/>
                </a:solidFill>
                <a:latin typeface="Calibri"/>
              </a:rPr>
              <a:t>Rules with high support </a:t>
            </a:r>
            <a:endParaRPr b="0" lang="en-GB" sz="1400" spc="-1" strike="noStrike">
              <a:latin typeface="Arial"/>
            </a:endParaRPr>
          </a:p>
          <a:p>
            <a:pPr marL="432000" indent="0">
              <a:lnSpc>
                <a:spcPct val="100000"/>
              </a:lnSpc>
              <a:buNone/>
              <a:tabLst>
                <a:tab algn="l" pos="0"/>
              </a:tabLst>
            </a:pPr>
            <a:r>
              <a:rPr b="0" lang="en-US" sz="1400" spc="-1" strike="noStrike">
                <a:solidFill>
                  <a:srgbClr val="000000"/>
                </a:solidFill>
                <a:latin typeface="Calibri"/>
              </a:rPr>
              <a:t>From row 1 we can see that there is 19.5% chance that a customer buys dinner rolls and the recommended product is poultry with lift 1.18, i.e. likelihood is high. So we should have some discount on poultry for customers who buy dinner rolls alone.</a:t>
            </a:r>
            <a:endParaRPr b="0" lang="en-GB" sz="1400" spc="-1" strike="noStrike">
              <a:latin typeface="Arial"/>
            </a:endParaRPr>
          </a:p>
          <a:p>
            <a:pPr marL="432000" indent="0">
              <a:lnSpc>
                <a:spcPct val="100000"/>
              </a:lnSpc>
              <a:buNone/>
              <a:tabLst>
                <a:tab algn="l" pos="0"/>
              </a:tabLst>
            </a:pPr>
            <a:r>
              <a:rPr b="0" lang="en-US" sz="1400" spc="-1" strike="noStrike">
                <a:solidFill>
                  <a:srgbClr val="000000"/>
                </a:solidFill>
                <a:latin typeface="Calibri"/>
              </a:rPr>
              <a:t>Similarly, the next three rows gives associations, such as:</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basket {dinner rolls, poultry} recommendation is spaghetti sauce </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basket {dinner rolls, spaghetti sauce} recommendation is poultry </a:t>
            </a:r>
            <a:endParaRPr b="0" lang="en-GB" sz="14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400" spc="-1" strike="noStrike">
                <a:solidFill>
                  <a:srgbClr val="000000"/>
                </a:solidFill>
                <a:latin typeface="Calibri"/>
              </a:rPr>
              <a:t>basket {spaghetti sauce, poultry} recommendation is dinner rolls </a:t>
            </a:r>
            <a:endParaRPr b="0" lang="en-GB" sz="1400" spc="-1" strike="noStrike">
              <a:latin typeface="Arial"/>
            </a:endParaRPr>
          </a:p>
          <a:p>
            <a:pPr marL="432000" indent="0">
              <a:lnSpc>
                <a:spcPct val="100000"/>
              </a:lnSpc>
              <a:buNone/>
              <a:tabLst>
                <a:tab algn="l" pos="0"/>
              </a:tabLst>
            </a:pPr>
            <a:r>
              <a:rPr b="0" lang="en-US" sz="1400" spc="-1" strike="noStrike">
                <a:solidFill>
                  <a:srgbClr val="000000"/>
                </a:solidFill>
                <a:latin typeface="Calibri"/>
              </a:rPr>
              <a:t>Considering the scenarios, a combo deal for dinner rolls, spaghetti sauce &amp; poultry in the form of a % off or in the form of ‘Buy 2 Get 1 Free’ should  increase the sales. The appropriate campaign can be decided based on price and margin on the items.</a:t>
            </a:r>
            <a:endParaRPr b="0" lang="en-GB" sz="1400" spc="-1" strike="noStrike">
              <a:latin typeface="Arial"/>
            </a:endParaRPr>
          </a:p>
        </p:txBody>
      </p:sp>
      <p:pic>
        <p:nvPicPr>
          <p:cNvPr id="130" name="" descr=""/>
          <p:cNvPicPr/>
          <p:nvPr/>
        </p:nvPicPr>
        <p:blipFill>
          <a:blip r:embed="rId1"/>
          <a:stretch/>
        </p:blipFill>
        <p:spPr>
          <a:xfrm>
            <a:off x="1620000" y="4320000"/>
            <a:ext cx="6219000" cy="847080"/>
          </a:xfrm>
          <a:prstGeom prst="rect">
            <a:avLst/>
          </a:prstGeom>
          <a:ln w="1800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60000"/>
            <a:ext cx="9071280" cy="673920"/>
          </a:xfrm>
          <a:prstGeom prst="rect">
            <a:avLst/>
          </a:prstGeom>
          <a:noFill/>
          <a:ln w="0">
            <a:noFill/>
          </a:ln>
        </p:spPr>
        <p:txBody>
          <a:bodyPr lIns="0" rIns="0" tIns="0" bIns="0" anchor="ctr">
            <a:noAutofit/>
          </a:bodyPr>
          <a:p>
            <a:pPr indent="0" algn="ctr">
              <a:lnSpc>
                <a:spcPct val="90000"/>
              </a:lnSpc>
              <a:buNone/>
              <a:tabLst>
                <a:tab algn="l" pos="0"/>
              </a:tabLst>
            </a:pPr>
            <a:r>
              <a:rPr b="0" lang="en-US" sz="3200" spc="-52" strike="noStrike">
                <a:solidFill>
                  <a:srgbClr val="404040"/>
                </a:solidFill>
                <a:latin typeface="Calibri"/>
              </a:rPr>
              <a:t>Association &amp; Recommendation </a:t>
            </a:r>
            <a:br>
              <a:rPr sz="3200"/>
            </a:br>
            <a:r>
              <a:rPr b="0" lang="en-US" sz="2400" spc="-52" strike="noStrike">
                <a:solidFill>
                  <a:srgbClr val="404040"/>
                </a:solidFill>
                <a:latin typeface="Calibri"/>
              </a:rPr>
              <a:t>(continued)</a:t>
            </a:r>
            <a:endParaRPr b="0" lang="en-GB" sz="2400" spc="-1" strike="noStrike">
              <a:latin typeface="Arial"/>
            </a:endParaRPr>
          </a:p>
        </p:txBody>
      </p:sp>
      <p:sp>
        <p:nvSpPr>
          <p:cNvPr id="132" name="PlaceHolder 2"/>
          <p:cNvSpPr>
            <a:spLocks noGrp="1"/>
          </p:cNvSpPr>
          <p:nvPr>
            <p:ph/>
          </p:nvPr>
        </p:nvSpPr>
        <p:spPr>
          <a:xfrm>
            <a:off x="504000" y="1034280"/>
            <a:ext cx="9071280" cy="765360"/>
          </a:xfrm>
          <a:prstGeom prst="rect">
            <a:avLst/>
          </a:prstGeom>
          <a:noFill/>
          <a:ln w="0">
            <a:noFill/>
          </a:ln>
        </p:spPr>
        <p:txBody>
          <a:bodyPr lIns="0" rIns="0" tIns="0" bIns="0" anchor="t">
            <a:normAutofit fontScale="88000"/>
          </a:bodyPr>
          <a:p>
            <a:pPr marL="432000" indent="-324000">
              <a:lnSpc>
                <a:spcPct val="100000"/>
              </a:lnSpc>
              <a:buClr>
                <a:srgbClr val="000000"/>
              </a:buClr>
              <a:buSzPct val="45000"/>
              <a:buFont typeface="Wingdings" charset="2"/>
              <a:buChar char=""/>
            </a:pPr>
            <a:r>
              <a:rPr b="0" lang="en-US" sz="1300" spc="-1" strike="noStrike">
                <a:solidFill>
                  <a:srgbClr val="000000"/>
                </a:solidFill>
                <a:latin typeface="Calibri"/>
              </a:rPr>
              <a:t>Similarly, from the next 3 row of highest support we can see that poultry, aluminum foil and juice has interdependent association rules.</a:t>
            </a:r>
            <a:endParaRPr b="0" lang="en-GB" sz="1300" spc="-1" strike="noStrike">
              <a:latin typeface="Arial"/>
            </a:endParaRPr>
          </a:p>
          <a:p>
            <a:pPr marL="432000" indent="-324000">
              <a:lnSpc>
                <a:spcPct val="100000"/>
              </a:lnSpc>
              <a:buClr>
                <a:srgbClr val="000000"/>
              </a:buClr>
              <a:buSzPct val="45000"/>
              <a:buFont typeface="Wingdings" charset="2"/>
              <a:buChar char=""/>
            </a:pPr>
            <a:r>
              <a:rPr b="0" lang="en-US" sz="1300" spc="-1" strike="noStrike">
                <a:solidFill>
                  <a:srgbClr val="000000"/>
                </a:solidFill>
                <a:latin typeface="Calibri"/>
              </a:rPr>
              <a:t>Considering the scenarios, a combo deal for poultry, aluminum foil and juice in the form of a percentage off or in the form of buy 2 each and get one free should  increase the sales. The appropriate campaign can be decided based on price and margin on the items.</a:t>
            </a:r>
            <a:endParaRPr b="0" lang="en-GB" sz="1300" spc="-1" strike="noStrike">
              <a:latin typeface="Arial"/>
            </a:endParaRPr>
          </a:p>
        </p:txBody>
      </p:sp>
      <p:pic>
        <p:nvPicPr>
          <p:cNvPr id="133" name="" descr=""/>
          <p:cNvPicPr/>
          <p:nvPr/>
        </p:nvPicPr>
        <p:blipFill>
          <a:blip r:embed="rId1"/>
          <a:stretch/>
        </p:blipFill>
        <p:spPr>
          <a:xfrm>
            <a:off x="1980000" y="1620000"/>
            <a:ext cx="5981040" cy="523080"/>
          </a:xfrm>
          <a:prstGeom prst="rect">
            <a:avLst/>
          </a:prstGeom>
          <a:ln w="18000">
            <a:noFill/>
          </a:ln>
        </p:spPr>
      </p:pic>
      <p:sp>
        <p:nvSpPr>
          <p:cNvPr id="134" name=""/>
          <p:cNvSpPr/>
          <p:nvPr/>
        </p:nvSpPr>
        <p:spPr>
          <a:xfrm>
            <a:off x="468360" y="2340000"/>
            <a:ext cx="9071280" cy="1259640"/>
          </a:xfrm>
          <a:prstGeom prst="rect">
            <a:avLst/>
          </a:prstGeom>
          <a:noFill/>
          <a:ln w="0">
            <a:noFill/>
          </a:ln>
        </p:spPr>
        <p:style>
          <a:lnRef idx="0"/>
          <a:fillRef idx="0"/>
          <a:effectRef idx="0"/>
          <a:fontRef idx="minor"/>
        </p:style>
        <p:txBody>
          <a:bodyPr lIns="0" rIns="0" tIns="0" bIns="0" anchor="t">
            <a:normAutofit fontScale="95000"/>
          </a:bodyPr>
          <a:p>
            <a:pPr marL="432000" indent="-324000">
              <a:lnSpc>
                <a:spcPct val="100000"/>
              </a:lnSpc>
              <a:buClr>
                <a:srgbClr val="000000"/>
              </a:buClr>
              <a:buSzPct val="45000"/>
              <a:buFont typeface="Wingdings" charset="2"/>
              <a:buChar char=""/>
            </a:pPr>
            <a:r>
              <a:rPr b="0" lang="en-US" sz="1300" spc="-1" strike="noStrike">
                <a:solidFill>
                  <a:srgbClr val="000000"/>
                </a:solidFill>
                <a:latin typeface="Calibri"/>
              </a:rPr>
              <a:t>Higher lift indicates that sale of recommended product will increase the sales of the basket. Since lift considers confidence of rule among the overall dataset, it can provide good insights. Lets take a look at some of the first rows:</a:t>
            </a:r>
            <a:endParaRPr b="0" lang="en-GB" sz="1300" spc="-1" strike="noStrike">
              <a:latin typeface="Arial"/>
            </a:endParaRPr>
          </a:p>
          <a:p>
            <a:pPr marL="432000" indent="-324000">
              <a:lnSpc>
                <a:spcPct val="100000"/>
              </a:lnSpc>
              <a:buClr>
                <a:srgbClr val="000000"/>
              </a:buClr>
              <a:buSzPct val="45000"/>
              <a:buFont typeface="Wingdings" charset="2"/>
              <a:buChar char=""/>
            </a:pPr>
            <a:r>
              <a:rPr b="0" lang="en-US" sz="1300" spc="-1" strike="noStrike">
                <a:solidFill>
                  <a:srgbClr val="000000"/>
                </a:solidFill>
                <a:latin typeface="Calibri"/>
              </a:rPr>
              <a:t>We can see association rule {eggs,ice cream,pasta} -&gt; {paper towels}, hence this recommendation can be suggested with customers having basket of eggs, ice cream pasta. Similarly the case for {paper towels, eggs, ice cream} -&gt; {pasta}.</a:t>
            </a:r>
            <a:endParaRPr b="0" lang="en-GB" sz="1300" spc="-1" strike="noStrike">
              <a:latin typeface="Arial"/>
            </a:endParaRPr>
          </a:p>
          <a:p>
            <a:pPr marL="432000" indent="-324000">
              <a:lnSpc>
                <a:spcPct val="100000"/>
              </a:lnSpc>
              <a:buClr>
                <a:srgbClr val="000000"/>
              </a:buClr>
              <a:buSzPct val="45000"/>
              <a:buFont typeface="Wingdings" charset="2"/>
              <a:buChar char=""/>
            </a:pPr>
            <a:r>
              <a:rPr b="0" lang="en-US" sz="1300" spc="-1" strike="noStrike">
                <a:solidFill>
                  <a:srgbClr val="000000"/>
                </a:solidFill>
                <a:latin typeface="Calibri"/>
              </a:rPr>
              <a:t>Considering the scenarios, a combo deal for paper towels, eggs, ice cream &amp; pasta in the form of a percentage off or in the form of buy 3 and get one free should  increase the sales. The appropriate campaign can be decided based on price and margin of the items involved.</a:t>
            </a:r>
            <a:endParaRPr b="0" lang="en-GB" sz="1300" spc="-1" strike="noStrike">
              <a:latin typeface="Arial"/>
            </a:endParaRPr>
          </a:p>
        </p:txBody>
      </p:sp>
      <p:pic>
        <p:nvPicPr>
          <p:cNvPr id="135" name="" descr=""/>
          <p:cNvPicPr/>
          <p:nvPr/>
        </p:nvPicPr>
        <p:blipFill>
          <a:blip r:embed="rId2"/>
          <a:stretch/>
        </p:blipFill>
        <p:spPr>
          <a:xfrm>
            <a:off x="1689120" y="3600000"/>
            <a:ext cx="6590520" cy="513720"/>
          </a:xfrm>
          <a:prstGeom prst="rect">
            <a:avLst/>
          </a:prstGeom>
          <a:ln w="18000">
            <a:noFill/>
          </a:ln>
        </p:spPr>
      </p:pic>
      <p:sp>
        <p:nvSpPr>
          <p:cNvPr id="136" name=""/>
          <p:cNvSpPr/>
          <p:nvPr/>
        </p:nvSpPr>
        <p:spPr>
          <a:xfrm>
            <a:off x="468360" y="4140000"/>
            <a:ext cx="9071280" cy="89964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buClr>
                <a:srgbClr val="000000"/>
              </a:buClr>
              <a:buSzPct val="45000"/>
              <a:buFont typeface="Wingdings" charset="2"/>
              <a:buChar char=""/>
            </a:pPr>
            <a:r>
              <a:rPr b="0" lang="en-US" sz="1300" spc="-1" strike="noStrike">
                <a:solidFill>
                  <a:srgbClr val="000000"/>
                </a:solidFill>
                <a:latin typeface="Calibri"/>
              </a:rPr>
              <a:t>Similarly, we can see the rows 12 and 13 where eggs, Paper towels, dinner rolls and pasta have interdependent  association rules.</a:t>
            </a:r>
            <a:endParaRPr b="0" lang="en-GB" sz="1300" spc="-1" strike="noStrike">
              <a:latin typeface="Arial"/>
            </a:endParaRPr>
          </a:p>
          <a:p>
            <a:pPr marL="432000" indent="-324000">
              <a:lnSpc>
                <a:spcPct val="100000"/>
              </a:lnSpc>
              <a:buClr>
                <a:srgbClr val="000000"/>
              </a:buClr>
              <a:buSzPct val="45000"/>
              <a:buFont typeface="Wingdings" charset="2"/>
              <a:buChar char=""/>
            </a:pPr>
            <a:r>
              <a:rPr b="0" lang="en-US" sz="1300" spc="-1" strike="noStrike">
                <a:solidFill>
                  <a:srgbClr val="000000"/>
                </a:solidFill>
                <a:latin typeface="Calibri"/>
              </a:rPr>
              <a:t>Considering the scenarios, a combo deal for eggs, paper towels, dinner rolls and pasta in the form of a percentage off or in the form of buy 2 each and get one free should  increase the sales. The appropriate campaign can be decided based on price and margin on the items.</a:t>
            </a:r>
            <a:endParaRPr b="0" lang="en-GB" sz="1300" spc="-1" strike="noStrike">
              <a:latin typeface="Arial"/>
            </a:endParaRPr>
          </a:p>
          <a:p>
            <a:pPr marL="432000" indent="-324000">
              <a:lnSpc>
                <a:spcPct val="100000"/>
              </a:lnSpc>
              <a:buClr>
                <a:srgbClr val="000000"/>
              </a:buClr>
              <a:buSzPct val="45000"/>
              <a:buFont typeface="Wingdings" charset="2"/>
              <a:buChar char=""/>
            </a:pPr>
            <a:r>
              <a:rPr b="0" lang="en-US" sz="1300" spc="-1" strike="noStrike">
                <a:solidFill>
                  <a:srgbClr val="000000"/>
                </a:solidFill>
                <a:latin typeface="Calibri"/>
              </a:rPr>
              <a:t>Similarly, we can have many more associations and combo items generated from the association rules.</a:t>
            </a:r>
            <a:endParaRPr b="0" lang="en-GB" sz="1300" spc="-1" strike="noStrike">
              <a:latin typeface="Arial"/>
            </a:endParaRPr>
          </a:p>
        </p:txBody>
      </p:sp>
      <p:pic>
        <p:nvPicPr>
          <p:cNvPr id="137" name="" descr=""/>
          <p:cNvPicPr/>
          <p:nvPr/>
        </p:nvPicPr>
        <p:blipFill>
          <a:blip r:embed="rId3"/>
          <a:stretch/>
        </p:blipFill>
        <p:spPr>
          <a:xfrm>
            <a:off x="1440000" y="5040000"/>
            <a:ext cx="6714360" cy="370800"/>
          </a:xfrm>
          <a:prstGeom prst="rect">
            <a:avLst/>
          </a:prstGeom>
          <a:ln w="1800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	</a:t>
            </a:r>
            <a:r>
              <a:rPr b="0" lang="en-US" sz="3200" spc="-1" strike="noStrike">
                <a:solidFill>
                  <a:srgbClr val="000000"/>
                </a:solidFill>
                <a:latin typeface="Calibri"/>
                <a:ea typeface="Calibri"/>
              </a:rPr>
              <a:t>Working Files</a:t>
            </a:r>
            <a:endParaRPr b="0" lang="en-GB" sz="3200" spc="-1" strike="noStrike">
              <a:latin typeface="Arial"/>
            </a:endParaRPr>
          </a:p>
        </p:txBody>
      </p:sp>
      <p:sp>
        <p:nvSpPr>
          <p:cNvPr id="13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1800" spc="-1" strike="noStrike">
                <a:solidFill>
                  <a:srgbClr val="000000"/>
                </a:solidFill>
                <a:latin typeface="Calibri"/>
              </a:rPr>
              <a:t>Analyzed the data using python, KNIME and Tableau</a:t>
            </a:r>
            <a:endParaRPr b="0" lang="en-GB" sz="1800" spc="-1" strike="noStrike">
              <a:latin typeface="Arial"/>
            </a:endParaRPr>
          </a:p>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800" spc="-1" strike="noStrike">
                <a:solidFill>
                  <a:srgbClr val="000000"/>
                </a:solidFill>
                <a:latin typeface="Calibri"/>
              </a:rPr>
              <a:t>The link for the Tableau workbook:</a:t>
            </a:r>
            <a:endParaRPr b="0" lang="en-GB" sz="1800" spc="-1" strike="noStrike">
              <a:latin typeface="Arial"/>
            </a:endParaRPr>
          </a:p>
          <a:p>
            <a:pPr marL="432000" indent="0">
              <a:lnSpc>
                <a:spcPct val="100000"/>
              </a:lnSpc>
              <a:buNone/>
              <a:tabLst>
                <a:tab algn="l" pos="0"/>
              </a:tabLst>
            </a:pPr>
            <a:r>
              <a:rPr b="0" lang="en-US" sz="1600" spc="-1" strike="noStrike" u="sng">
                <a:solidFill>
                  <a:srgbClr val="2998e3"/>
                </a:solidFill>
                <a:uFillTx/>
                <a:latin typeface="Calibri"/>
              </a:rPr>
              <a:t>https://public.tableau.com/app/profile/swaathi.ramakrishnan/viz/SwaathiRamakrishnanMRA_Milestone_2/MRA_Milestone2_EDA?publish=yes</a:t>
            </a:r>
            <a:endParaRPr b="0" lang="en-GB" sz="1600" spc="-1" strike="noStrike">
              <a:latin typeface="Arial"/>
            </a:endParaRPr>
          </a:p>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800" spc="-1" strike="noStrike">
                <a:solidFill>
                  <a:srgbClr val="000000"/>
                </a:solidFill>
                <a:latin typeface="Calibri"/>
              </a:rPr>
              <a:t>The Jupyter(python) notebook and KNIME workflow is attached along with this powerpoint presentation for submission.</a:t>
            </a:r>
            <a:endParaRPr b="0" lang="en-GB" sz="1800" spc="-1" strike="noStrike">
              <a:latin typeface="Arial"/>
            </a:endParaRPr>
          </a:p>
          <a:p>
            <a:pPr marL="432000" indent="0">
              <a:lnSpc>
                <a:spcPct val="100000"/>
              </a:lnSpc>
              <a:buNone/>
              <a:tabLst>
                <a:tab algn="l" pos="0"/>
              </a:tabLst>
            </a:pPr>
            <a:endParaRPr b="0" lang="en-GB" sz="1800" spc="-1" strike="noStrike">
              <a:latin typeface="Arial"/>
            </a:endParaRPr>
          </a:p>
          <a:p>
            <a:pPr marL="432000" indent="-324000">
              <a:lnSpc>
                <a:spcPct val="100000"/>
              </a:lnSpc>
              <a:buClr>
                <a:srgbClr val="000000"/>
              </a:buClr>
              <a:buSzPct val="45000"/>
              <a:buFont typeface="Wingdings" charset="2"/>
              <a:buChar char=""/>
              <a:tabLst>
                <a:tab algn="l" pos="0"/>
              </a:tabLst>
            </a:pPr>
            <a:r>
              <a:rPr b="0" lang="en-US" sz="1800" spc="-1" strike="noStrike">
                <a:solidFill>
                  <a:srgbClr val="000000"/>
                </a:solidFill>
                <a:latin typeface="Calibri"/>
              </a:rPr>
              <a:t>Association Dataset is attached in the project submission</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indent="0" algn="ctr">
              <a:lnSpc>
                <a:spcPct val="100000"/>
              </a:lnSpc>
              <a:buNone/>
              <a:tabLst>
                <a:tab algn="l" pos="0"/>
              </a:tabLst>
            </a:pPr>
            <a:r>
              <a:rPr b="0" lang="en-GB" sz="3300" spc="-1" strike="noStrike">
                <a:latin typeface="Arial"/>
              </a:rPr>
              <a:t>Contents</a:t>
            </a:r>
            <a:endParaRPr b="0" lang="en-GB" sz="3300" spc="-1" strike="noStrike">
              <a:latin typeface="Arial"/>
            </a:endParaRPr>
          </a:p>
        </p:txBody>
      </p:sp>
      <p:sp>
        <p:nvSpPr>
          <p:cNvPr id="8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92000"/>
          </a:bodyPr>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Problem Statement</a:t>
            </a:r>
            <a:endParaRPr b="0" lang="en-GB" sz="1800" spc="-1" strike="noStrike">
              <a:latin typeface="Arial"/>
            </a:endParaRPr>
          </a:p>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Executive Summary of the data</a:t>
            </a:r>
            <a:endParaRPr b="0" lang="en-GB" sz="1800" spc="-1" strike="noStrike">
              <a:latin typeface="Arial"/>
            </a:endParaRPr>
          </a:p>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Exploratory Data Analysis</a:t>
            </a:r>
            <a:endParaRPr b="0" lang="en-GB" sz="1800" spc="-1" strike="noStrike">
              <a:latin typeface="Arial"/>
            </a:endParaRPr>
          </a:p>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Exploratory Data Analysis - Trends</a:t>
            </a:r>
            <a:endParaRPr b="0" lang="en-GB" sz="1800" spc="-1" strike="noStrike">
              <a:latin typeface="Arial"/>
            </a:endParaRPr>
          </a:p>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Exploratory Data Analysis(Inferences)</a:t>
            </a:r>
            <a:endParaRPr b="0" lang="en-GB" sz="1800" spc="-1" strike="noStrike">
              <a:latin typeface="Arial"/>
            </a:endParaRPr>
          </a:p>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Market Basket Analysis</a:t>
            </a:r>
            <a:endParaRPr b="0" lang="en-GB" sz="1800" spc="-1" strike="noStrike">
              <a:latin typeface="Arial"/>
            </a:endParaRPr>
          </a:p>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KNIME Workflow Image</a:t>
            </a:r>
            <a:endParaRPr b="0" lang="en-GB" sz="1800" spc="-1" strike="noStrike">
              <a:latin typeface="Arial"/>
            </a:endParaRPr>
          </a:p>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Associations and Recommendations (A suggestion of Possible Combos with Lucrative Offers)</a:t>
            </a:r>
            <a:endParaRPr b="0" lang="en-GB" sz="1800" spc="-1" strike="noStrike">
              <a:latin typeface="Arial"/>
            </a:endParaRPr>
          </a:p>
          <a:p>
            <a:pPr marL="432000" indent="-324000">
              <a:lnSpc>
                <a:spcPct val="100000"/>
              </a:lnSpc>
              <a:spcAft>
                <a:spcPts val="1057"/>
              </a:spcAft>
              <a:buClr>
                <a:srgbClr val="000000"/>
              </a:buClr>
              <a:buSzPct val="45000"/>
              <a:buFont typeface="Wingdings" charset="2"/>
              <a:buChar char=""/>
            </a:pPr>
            <a:r>
              <a:rPr b="0" lang="en-US" sz="1800" spc="-1" strike="noStrike">
                <a:solidFill>
                  <a:srgbClr val="000000"/>
                </a:solidFill>
                <a:latin typeface="Calibri"/>
                <a:ea typeface="Calibri"/>
              </a:rPr>
              <a:t>Working Files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	</a:t>
            </a:r>
            <a:r>
              <a:rPr b="0" lang="en-US" sz="3200" spc="-1" strike="noStrike">
                <a:solidFill>
                  <a:srgbClr val="000000"/>
                </a:solidFill>
                <a:latin typeface="Calibri"/>
                <a:ea typeface="Calibri"/>
              </a:rPr>
              <a:t>	</a:t>
            </a:r>
            <a:r>
              <a:rPr b="0" lang="en-US" sz="3200" spc="-1" strike="noStrike">
                <a:solidFill>
                  <a:srgbClr val="000000"/>
                </a:solidFill>
                <a:latin typeface="Calibri"/>
                <a:ea typeface="Calibri"/>
              </a:rPr>
              <a:t>Problem Statement</a:t>
            </a:r>
            <a:endParaRPr b="0" lang="en-GB" sz="3200" spc="-1" strike="noStrike">
              <a:latin typeface="Arial"/>
            </a:endParaRPr>
          </a:p>
        </p:txBody>
      </p:sp>
      <p:sp>
        <p:nvSpPr>
          <p:cNvPr id="8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060"/>
              </a:spcBef>
              <a:buNone/>
              <a:tabLst>
                <a:tab algn="l" pos="0"/>
              </a:tabLst>
            </a:pPr>
            <a:r>
              <a:rPr b="0" lang="en-GB" sz="2200" spc="-1" strike="noStrike">
                <a:latin typeface="Calibri"/>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endParaRPr b="0" lang="en-GB" sz="2200" spc="-1" strike="noStrike">
              <a:latin typeface="Arial"/>
            </a:endParaRPr>
          </a:p>
        </p:txBody>
      </p:sp>
      <p:graphicFrame>
        <p:nvGraphicFramePr>
          <p:cNvPr id="88" name="Table 6"/>
          <p:cNvGraphicFramePr/>
          <p:nvPr/>
        </p:nvGraphicFramePr>
        <p:xfrm>
          <a:off x="686880" y="3496320"/>
          <a:ext cx="5304960" cy="1079640"/>
        </p:xfrm>
        <a:graphic>
          <a:graphicData uri="http://schemas.openxmlformats.org/drawingml/2006/table">
            <a:tbl>
              <a:tblPr/>
              <a:tblGrid>
                <a:gridCol w="2091240"/>
                <a:gridCol w="3214080"/>
              </a:tblGrid>
              <a:tr h="265680">
                <a:tc>
                  <a:txBody>
                    <a:bodyPr lIns="90000" rIns="90000" anchor="t">
                      <a:noAutofit/>
                    </a:bodyPr>
                    <a:p>
                      <a:pPr algn="ctr">
                        <a:lnSpc>
                          <a:spcPct val="100000"/>
                        </a:lnSpc>
                      </a:pPr>
                      <a:r>
                        <a:rPr b="0" lang="en-US" sz="1200" spc="-1" strike="noStrike">
                          <a:solidFill>
                            <a:schemeClr val="lt1"/>
                          </a:solidFill>
                          <a:latin typeface="Franklin Gothic Book"/>
                        </a:rPr>
                        <a:t>Excel Column Name</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US" sz="1200" spc="-1" strike="noStrike">
                          <a:solidFill>
                            <a:schemeClr val="lt1"/>
                          </a:solidFill>
                          <a:latin typeface="Franklin Gothic Book"/>
                        </a:rPr>
                        <a:t>Definition</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265680">
                <a:tc>
                  <a:txBody>
                    <a:bodyPr lIns="90000" rIns="90000" anchor="t">
                      <a:noAutofit/>
                    </a:bodyPr>
                    <a:p>
                      <a:pPr>
                        <a:lnSpc>
                          <a:spcPct val="100000"/>
                        </a:lnSpc>
                      </a:pPr>
                      <a:r>
                        <a:rPr b="0" lang="en-US" sz="1200" spc="-1" strike="noStrike">
                          <a:solidFill>
                            <a:schemeClr val="dk1"/>
                          </a:solidFill>
                          <a:latin typeface="Franklin Gothic Book"/>
                        </a:rPr>
                        <a:t>Date</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en-US" sz="1200" spc="-1" strike="noStrike">
                          <a:solidFill>
                            <a:schemeClr val="dk1"/>
                          </a:solidFill>
                          <a:latin typeface="Franklin Gothic Book"/>
                        </a:rPr>
                        <a:t>Order Number</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74320">
                <a:tc>
                  <a:txBody>
                    <a:bodyPr lIns="90000" rIns="90000" anchor="t">
                      <a:noAutofit/>
                    </a:bodyPr>
                    <a:p>
                      <a:pPr>
                        <a:lnSpc>
                          <a:spcPct val="100000"/>
                        </a:lnSpc>
                      </a:pPr>
                      <a:r>
                        <a:rPr b="0" lang="en-US" sz="1200" spc="-1" strike="noStrike">
                          <a:solidFill>
                            <a:schemeClr val="dk1"/>
                          </a:solidFill>
                          <a:latin typeface="Franklin Gothic Book"/>
                        </a:rPr>
                        <a:t>Order_id</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pPr>
                      <a:r>
                        <a:rPr b="0" lang="en-US" sz="1200" spc="-1" strike="noStrike">
                          <a:solidFill>
                            <a:schemeClr val="dk1"/>
                          </a:solidFill>
                          <a:latin typeface="Franklin Gothic Book"/>
                        </a:rPr>
                        <a:t>Quantity Ordered</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74320">
                <a:tc>
                  <a:txBody>
                    <a:bodyPr lIns="90000" rIns="90000" anchor="t">
                      <a:noAutofit/>
                    </a:bodyPr>
                    <a:p>
                      <a:pPr>
                        <a:lnSpc>
                          <a:spcPct val="100000"/>
                        </a:lnSpc>
                      </a:pPr>
                      <a:r>
                        <a:rPr b="0" lang="en-US" sz="1200" spc="-1" strike="noStrike">
                          <a:solidFill>
                            <a:schemeClr val="dk1"/>
                          </a:solidFill>
                          <a:latin typeface="Franklin Gothic Book"/>
                        </a:rPr>
                        <a:t>Product</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en-US" sz="1200" spc="-1" strike="noStrike">
                          <a:solidFill>
                            <a:schemeClr val="dk1"/>
                          </a:solidFill>
                          <a:latin typeface="Franklin Gothic Book"/>
                        </a:rPr>
                        <a:t>Price of Each Item</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6000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Executive Summary of the data</a:t>
            </a:r>
            <a:endParaRPr b="0" lang="en-GB" sz="3200" spc="-1" strike="noStrike">
              <a:latin typeface="Arial"/>
            </a:endParaRPr>
          </a:p>
        </p:txBody>
      </p:sp>
      <p:sp>
        <p:nvSpPr>
          <p:cNvPr id="90" name=""/>
          <p:cNvSpPr/>
          <p:nvPr/>
        </p:nvSpPr>
        <p:spPr>
          <a:xfrm>
            <a:off x="1080000" y="1620360"/>
            <a:ext cx="3059280" cy="899280"/>
          </a:xfrm>
          <a:prstGeom prst="rect">
            <a:avLst/>
          </a:prstGeom>
          <a:solidFill>
            <a:srgbClr val="ffffff"/>
          </a:solidFill>
          <a:ln w="18000">
            <a:solidFill>
              <a:srgbClr val="0085c0"/>
            </a:solidFill>
            <a:round/>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Calibri"/>
                <a:ea typeface="DejaVu Sans"/>
              </a:rPr>
              <a:t>Shape of the Data</a:t>
            </a:r>
            <a:endParaRPr b="0" lang="en-GB" sz="1800" spc="-1" strike="noStrike">
              <a:latin typeface="Arial"/>
            </a:endParaRPr>
          </a:p>
          <a:p>
            <a:pPr algn="ctr">
              <a:lnSpc>
                <a:spcPct val="100000"/>
              </a:lnSpc>
            </a:pPr>
            <a:r>
              <a:rPr b="0" lang="en-GB" sz="1800" spc="-1" strike="noStrike">
                <a:solidFill>
                  <a:srgbClr val="000000"/>
                </a:solidFill>
                <a:latin typeface="Calibri"/>
                <a:ea typeface="DejaVu Sans"/>
              </a:rPr>
              <a:t>3 columns, 20641 rows</a:t>
            </a:r>
            <a:endParaRPr b="0" lang="en-GB" sz="1800" spc="-1" strike="noStrike">
              <a:latin typeface="Arial"/>
            </a:endParaRPr>
          </a:p>
        </p:txBody>
      </p:sp>
      <p:sp>
        <p:nvSpPr>
          <p:cNvPr id="91" name=""/>
          <p:cNvSpPr/>
          <p:nvPr/>
        </p:nvSpPr>
        <p:spPr>
          <a:xfrm>
            <a:off x="5219640" y="1620360"/>
            <a:ext cx="3419280" cy="899280"/>
          </a:xfrm>
          <a:prstGeom prst="rect">
            <a:avLst/>
          </a:prstGeom>
          <a:solidFill>
            <a:srgbClr val="ffffff"/>
          </a:solidFill>
          <a:ln w="18000">
            <a:solidFill>
              <a:srgbClr val="0085c0"/>
            </a:solidFill>
            <a:round/>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Calibri"/>
                <a:ea typeface="DejaVu Sans"/>
              </a:rPr>
              <a:t>Nulls in Data</a:t>
            </a:r>
            <a:endParaRPr b="0" lang="en-GB" sz="1800" spc="-1" strike="noStrike">
              <a:latin typeface="Arial"/>
            </a:endParaRPr>
          </a:p>
          <a:p>
            <a:pPr algn="ctr">
              <a:lnSpc>
                <a:spcPct val="100000"/>
              </a:lnSpc>
            </a:pPr>
            <a:r>
              <a:rPr b="0" lang="en-GB" sz="1800" spc="-1" strike="noStrike">
                <a:solidFill>
                  <a:srgbClr val="000000"/>
                </a:solidFill>
                <a:latin typeface="Calibri"/>
                <a:ea typeface="DejaVu Sans"/>
              </a:rPr>
              <a:t>0</a:t>
            </a:r>
            <a:endParaRPr b="0" lang="en-GB" sz="1800" spc="-1" strike="noStrike">
              <a:latin typeface="Arial"/>
            </a:endParaRPr>
          </a:p>
        </p:txBody>
      </p:sp>
      <p:sp>
        <p:nvSpPr>
          <p:cNvPr id="92" name=""/>
          <p:cNvSpPr/>
          <p:nvPr/>
        </p:nvSpPr>
        <p:spPr>
          <a:xfrm>
            <a:off x="1080360" y="3060360"/>
            <a:ext cx="3059280" cy="1079280"/>
          </a:xfrm>
          <a:prstGeom prst="rect">
            <a:avLst/>
          </a:prstGeom>
          <a:solidFill>
            <a:srgbClr val="ffffff"/>
          </a:solidFill>
          <a:ln w="18000">
            <a:solidFill>
              <a:srgbClr val="0085c0"/>
            </a:solidFill>
            <a:round/>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Calibri"/>
                <a:ea typeface="DejaVu Sans"/>
              </a:rPr>
              <a:t>Duplicates in Data</a:t>
            </a:r>
            <a:endParaRPr b="0" lang="en-GB" sz="1800" spc="-1" strike="noStrike">
              <a:latin typeface="Arial"/>
            </a:endParaRPr>
          </a:p>
          <a:p>
            <a:pPr algn="ctr">
              <a:lnSpc>
                <a:spcPct val="100000"/>
              </a:lnSpc>
            </a:pPr>
            <a:r>
              <a:rPr b="0" lang="en-GB" sz="1800" spc="-1" strike="noStrike">
                <a:solidFill>
                  <a:srgbClr val="000000"/>
                </a:solidFill>
                <a:latin typeface="Calibri"/>
                <a:ea typeface="DejaVu Sans"/>
              </a:rPr>
              <a:t>4730</a:t>
            </a:r>
            <a:endParaRPr b="0" lang="en-GB" sz="1800" spc="-1" strike="noStrike">
              <a:latin typeface="Arial"/>
            </a:endParaRPr>
          </a:p>
        </p:txBody>
      </p:sp>
      <p:sp>
        <p:nvSpPr>
          <p:cNvPr id="93" name=""/>
          <p:cNvSpPr/>
          <p:nvPr/>
        </p:nvSpPr>
        <p:spPr>
          <a:xfrm>
            <a:off x="5220000" y="3060360"/>
            <a:ext cx="3419280" cy="1079280"/>
          </a:xfrm>
          <a:prstGeom prst="rect">
            <a:avLst/>
          </a:prstGeom>
          <a:solidFill>
            <a:srgbClr val="ffffff"/>
          </a:solidFill>
          <a:ln w="18000">
            <a:solidFill>
              <a:srgbClr val="0085c0"/>
            </a:solidFill>
            <a:round/>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Calibri"/>
                <a:ea typeface="Segoe UI"/>
              </a:rPr>
              <a:t>Data Types in Data</a:t>
            </a:r>
            <a:endParaRPr b="0" lang="en-GB" sz="1800" spc="-1" strike="noStrike">
              <a:latin typeface="Arial"/>
            </a:endParaRPr>
          </a:p>
          <a:p>
            <a:pPr algn="ctr">
              <a:lnSpc>
                <a:spcPct val="100000"/>
              </a:lnSpc>
            </a:pPr>
            <a:r>
              <a:rPr b="0" lang="en-GB" sz="1500" spc="-1" strike="noStrike">
                <a:solidFill>
                  <a:srgbClr val="000000"/>
                </a:solidFill>
                <a:latin typeface="Calibri"/>
                <a:ea typeface="Segoe UI"/>
              </a:rPr>
              <a:t>Date time: 1</a:t>
            </a:r>
            <a:endParaRPr b="0" lang="en-GB" sz="1500" spc="-1" strike="noStrike">
              <a:latin typeface="Arial"/>
            </a:endParaRPr>
          </a:p>
          <a:p>
            <a:pPr algn="ctr">
              <a:lnSpc>
                <a:spcPct val="100000"/>
              </a:lnSpc>
            </a:pPr>
            <a:r>
              <a:rPr b="0" lang="en-GB" sz="1500" spc="-1" strike="noStrike">
                <a:solidFill>
                  <a:srgbClr val="000000"/>
                </a:solidFill>
                <a:latin typeface="Calibri"/>
                <a:ea typeface="Segoe UI"/>
              </a:rPr>
              <a:t>Numeric: 1</a:t>
            </a:r>
            <a:endParaRPr b="0" lang="en-GB" sz="1500" spc="-1" strike="noStrike">
              <a:latin typeface="Arial"/>
            </a:endParaRPr>
          </a:p>
          <a:p>
            <a:pPr algn="ctr">
              <a:lnSpc>
                <a:spcPct val="100000"/>
              </a:lnSpc>
            </a:pPr>
            <a:r>
              <a:rPr b="0" lang="en-GB" sz="1500" spc="-1" strike="noStrike">
                <a:solidFill>
                  <a:srgbClr val="000000"/>
                </a:solidFill>
                <a:latin typeface="Calibri"/>
                <a:ea typeface="Segoe UI"/>
              </a:rPr>
              <a:t>Object: 1</a:t>
            </a:r>
            <a:endParaRPr b="0" lang="en-GB" sz="1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6000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Executive Summary of the data</a:t>
            </a:r>
            <a:br>
              <a:rPr sz="3200"/>
            </a:br>
            <a:r>
              <a:rPr b="0" lang="en-US" sz="3200" spc="-1" strike="noStrike">
                <a:solidFill>
                  <a:srgbClr val="000000"/>
                </a:solidFill>
                <a:latin typeface="Calibri"/>
                <a:ea typeface="Calibri"/>
              </a:rPr>
              <a:t>(continued)</a:t>
            </a:r>
            <a:endParaRPr b="0" lang="en-GB" sz="3200" spc="-1" strike="noStrike">
              <a:latin typeface="Arial"/>
            </a:endParaRPr>
          </a:p>
        </p:txBody>
      </p:sp>
      <p:sp>
        <p:nvSpPr>
          <p:cNvPr id="95" name=""/>
          <p:cNvSpPr/>
          <p:nvPr/>
        </p:nvSpPr>
        <p:spPr>
          <a:xfrm>
            <a:off x="1260000" y="1620000"/>
            <a:ext cx="7739640" cy="2319480"/>
          </a:xfrm>
          <a:prstGeom prst="rect">
            <a:avLst/>
          </a:prstGeom>
          <a:noFill/>
          <a:ln w="1800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600" spc="-1" strike="noStrike">
                <a:solidFill>
                  <a:srgbClr val="000000"/>
                </a:solidFill>
                <a:latin typeface="Calibri"/>
              </a:rPr>
              <a:t>The data looks accurate since there are no nulls</a:t>
            </a:r>
            <a:endParaRPr b="0" lang="en-GB"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Calibri"/>
              </a:rPr>
              <a:t>There are 4730 duplicate records, but since we don’t have any other sales information we can assume that duplicate product records indicate multiple quantities bought or variation of products under the product group.</a:t>
            </a:r>
            <a:endParaRPr b="0" lang="en-GB"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Calibri"/>
              </a:rPr>
              <a:t>Duplicate records won’t affect Market Basket Analysis as we will be considering only unique products under each basket, in this scenario order_id.</a:t>
            </a:r>
            <a:endParaRPr b="0" lang="en-GB"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Calibri"/>
              </a:rPr>
              <a:t>Performed univariate, bivariate and multivariate analysis on the data.</a:t>
            </a:r>
            <a:endParaRPr b="0" lang="en-GB"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Calibri"/>
              </a:rPr>
              <a:t>Order date information gives us monthly, quarterly and yearly trends on number of orders and products chosen by customers.</a:t>
            </a:r>
            <a:endParaRPr b="0" lang="en-GB"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Calibri"/>
              </a:rPr>
              <a:t>We have data to perform Market Basket Analysis and derive association rules.</a:t>
            </a:r>
            <a:endParaRPr b="0" lang="en-GB" sz="1600" spc="-1" strike="noStrike">
              <a:latin typeface="Arial"/>
            </a:endParaRPr>
          </a:p>
          <a:p>
            <a:pPr>
              <a:lnSpc>
                <a:spcPct val="100000"/>
              </a:lnSpc>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36000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Exploratory Data Analysis</a:t>
            </a:r>
            <a:br>
              <a:rPr sz="3200"/>
            </a:br>
            <a:r>
              <a:rPr b="0" lang="en-US" sz="2400" spc="-1" strike="noStrike">
                <a:solidFill>
                  <a:srgbClr val="000000"/>
                </a:solidFill>
                <a:latin typeface="Calibri"/>
                <a:ea typeface="Calibri"/>
              </a:rPr>
              <a:t>Univariate Analysis</a:t>
            </a:r>
            <a:endParaRPr b="0" lang="en-GB" sz="2400" spc="-1" strike="noStrike">
              <a:latin typeface="Arial"/>
            </a:endParaRPr>
          </a:p>
        </p:txBody>
      </p:sp>
      <p:sp>
        <p:nvSpPr>
          <p:cNvPr id="97" name="PlaceHolder 2"/>
          <p:cNvSpPr>
            <a:spLocks noGrp="1"/>
          </p:cNvSpPr>
          <p:nvPr>
            <p:ph/>
          </p:nvPr>
        </p:nvSpPr>
        <p:spPr>
          <a:xfrm>
            <a:off x="504000" y="3600000"/>
            <a:ext cx="9071280" cy="14396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Date column ranges from 2018-01-01 to 2020-12-02. Highest frequency in date column is 2019-08-02 with 183 occurrences.</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Order_id, though an integer column, is a nominal column. Order id ranges from 1 to 1139.</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Product is an object column, and the dataset consists of 37 unique products. Poultry has the highest frequency of 640 occurrences and seems to be the favorite product among the customer transactions.</a:t>
            </a:r>
            <a:endParaRPr b="0" lang="en-GB" sz="1400" spc="-1" strike="noStrike">
              <a:latin typeface="Arial"/>
            </a:endParaRPr>
          </a:p>
        </p:txBody>
      </p:sp>
      <p:pic>
        <p:nvPicPr>
          <p:cNvPr id="98" name="" descr=""/>
          <p:cNvPicPr/>
          <p:nvPr/>
        </p:nvPicPr>
        <p:blipFill>
          <a:blip r:embed="rId1"/>
          <a:stretch/>
        </p:blipFill>
        <p:spPr>
          <a:xfrm>
            <a:off x="1080000" y="1451880"/>
            <a:ext cx="7559640" cy="1427760"/>
          </a:xfrm>
          <a:prstGeom prst="rect">
            <a:avLst/>
          </a:prstGeom>
          <a:ln w="18000">
            <a:solidFill>
              <a:srgbClr val="0085c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40000" y="36000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Exploratory Data Analysis</a:t>
            </a:r>
            <a:br>
              <a:rPr sz="3200"/>
            </a:br>
            <a:r>
              <a:rPr b="0" lang="en-US" sz="2400" spc="-1" strike="noStrike">
                <a:solidFill>
                  <a:srgbClr val="000000"/>
                </a:solidFill>
                <a:latin typeface="Calibri"/>
                <a:ea typeface="Calibri"/>
              </a:rPr>
              <a:t>Univariate Analysis</a:t>
            </a:r>
            <a:endParaRPr b="0" lang="en-GB" sz="2400" spc="-1" strike="noStrike">
              <a:latin typeface="Arial"/>
            </a:endParaRPr>
          </a:p>
        </p:txBody>
      </p:sp>
      <p:sp>
        <p:nvSpPr>
          <p:cNvPr id="100" name="PlaceHolder 2"/>
          <p:cNvSpPr>
            <a:spLocks noGrp="1"/>
          </p:cNvSpPr>
          <p:nvPr>
            <p:ph/>
          </p:nvPr>
        </p:nvSpPr>
        <p:spPr>
          <a:xfrm>
            <a:off x="5040000" y="2160000"/>
            <a:ext cx="4211280" cy="17996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Poultry is the product with highest frequency among the products in the dataset at 640</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Product with least frequency is “Hand soap” with 502</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The percentage difference between the lowest 502 and highest frequency, 640 is 138 over a period of 3 years from Jan-2018 to Dec-2020.</a:t>
            </a:r>
            <a:endParaRPr b="0" lang="en-GB" sz="1400" spc="-1" strike="noStrike">
              <a:latin typeface="Arial"/>
            </a:endParaRPr>
          </a:p>
        </p:txBody>
      </p:sp>
      <p:pic>
        <p:nvPicPr>
          <p:cNvPr id="101" name="" descr=""/>
          <p:cNvPicPr/>
          <p:nvPr/>
        </p:nvPicPr>
        <p:blipFill>
          <a:blip r:embed="rId1"/>
          <a:stretch/>
        </p:blipFill>
        <p:spPr>
          <a:xfrm>
            <a:off x="720000" y="1306800"/>
            <a:ext cx="3959640" cy="362664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36000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Exploratory Data Analysis</a:t>
            </a:r>
            <a:br>
              <a:rPr sz="3200"/>
            </a:br>
            <a:r>
              <a:rPr b="0" lang="en-US" sz="2400" spc="-1" strike="noStrike">
                <a:solidFill>
                  <a:srgbClr val="000000"/>
                </a:solidFill>
                <a:latin typeface="Calibri"/>
                <a:ea typeface="Calibri"/>
              </a:rPr>
              <a:t>Bivariate Analysis - Yearly</a:t>
            </a:r>
            <a:r>
              <a:rPr b="0" lang="en-US" sz="3200" spc="-1" strike="noStrike">
                <a:solidFill>
                  <a:srgbClr val="000000"/>
                </a:solidFill>
                <a:latin typeface="Calibri"/>
                <a:ea typeface="Calibri"/>
              </a:rPr>
              <a:t> </a:t>
            </a:r>
            <a:r>
              <a:rPr b="0" lang="en-US" sz="2400" spc="-1" strike="noStrike">
                <a:solidFill>
                  <a:srgbClr val="000000"/>
                </a:solidFill>
                <a:latin typeface="Calibri"/>
                <a:ea typeface="Calibri"/>
              </a:rPr>
              <a:t>Trend Analysis</a:t>
            </a:r>
            <a:endParaRPr b="0" lang="en-GB" sz="2400" spc="-1" strike="noStrike">
              <a:latin typeface="Arial"/>
            </a:endParaRPr>
          </a:p>
        </p:txBody>
      </p:sp>
      <p:sp>
        <p:nvSpPr>
          <p:cNvPr id="103" name="PlaceHolder 2"/>
          <p:cNvSpPr>
            <a:spLocks noGrp="1"/>
          </p:cNvSpPr>
          <p:nvPr>
            <p:ph/>
          </p:nvPr>
        </p:nvSpPr>
        <p:spPr>
          <a:xfrm>
            <a:off x="5040000" y="2160000"/>
            <a:ext cx="4211280" cy="17996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Derived the number of orders and products ordered across the years</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In 2018 we have the number of product count at 9479 which decreases to 9333 in 2019 and then to 1829 in 2020</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In 2018 we have the number of orders at 533 which decreases to 507 in 2019 and then to 99 in 2020</a:t>
            </a:r>
            <a:endParaRPr b="0" lang="en-GB" sz="1400" spc="-1" strike="noStrike">
              <a:latin typeface="Arial"/>
            </a:endParaRPr>
          </a:p>
        </p:txBody>
      </p:sp>
      <p:pic>
        <p:nvPicPr>
          <p:cNvPr id="104" name="" descr=""/>
          <p:cNvPicPr/>
          <p:nvPr/>
        </p:nvPicPr>
        <p:blipFill>
          <a:blip r:embed="rId1"/>
          <a:stretch/>
        </p:blipFill>
        <p:spPr>
          <a:xfrm>
            <a:off x="720000" y="1620000"/>
            <a:ext cx="2597760" cy="341964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360000"/>
            <a:ext cx="9071280" cy="946440"/>
          </a:xfrm>
          <a:prstGeom prst="rect">
            <a:avLst/>
          </a:prstGeom>
          <a:noFill/>
          <a:ln w="0">
            <a:noFill/>
          </a:ln>
        </p:spPr>
        <p:txBody>
          <a:bodyPr lIns="0" rIns="0" tIns="0" bIns="0" anchor="ctr">
            <a:noAutofit/>
          </a:bodyPr>
          <a:p>
            <a:pPr marL="432000" indent="0" algn="ctr">
              <a:lnSpc>
                <a:spcPct val="100000"/>
              </a:lnSpc>
              <a:spcAft>
                <a:spcPts val="1057"/>
              </a:spcAft>
              <a:buNone/>
              <a:tabLst>
                <a:tab algn="l" pos="0"/>
              </a:tabLst>
            </a:pPr>
            <a:r>
              <a:rPr b="0" lang="en-US" sz="3200" spc="-1" strike="noStrike">
                <a:solidFill>
                  <a:srgbClr val="000000"/>
                </a:solidFill>
                <a:latin typeface="Calibri"/>
                <a:ea typeface="Calibri"/>
              </a:rPr>
              <a:t>Exploratory Data Analysis</a:t>
            </a:r>
            <a:br>
              <a:rPr sz="3200"/>
            </a:br>
            <a:r>
              <a:rPr b="0" lang="en-US" sz="2400" spc="-1" strike="noStrike">
                <a:solidFill>
                  <a:srgbClr val="000000"/>
                </a:solidFill>
                <a:latin typeface="Calibri"/>
                <a:ea typeface="Calibri"/>
              </a:rPr>
              <a:t>Quarterly</a:t>
            </a:r>
            <a:r>
              <a:rPr b="0" lang="en-US" sz="3200" spc="-1" strike="noStrike">
                <a:solidFill>
                  <a:srgbClr val="000000"/>
                </a:solidFill>
                <a:latin typeface="Calibri"/>
                <a:ea typeface="Calibri"/>
              </a:rPr>
              <a:t> </a:t>
            </a:r>
            <a:r>
              <a:rPr b="0" lang="en-US" sz="2400" spc="-1" strike="noStrike">
                <a:solidFill>
                  <a:srgbClr val="000000"/>
                </a:solidFill>
                <a:latin typeface="Calibri"/>
                <a:ea typeface="Calibri"/>
              </a:rPr>
              <a:t>Trend Analysis</a:t>
            </a:r>
            <a:endParaRPr b="0" lang="en-GB" sz="2400" spc="-1" strike="noStrike">
              <a:latin typeface="Arial"/>
            </a:endParaRPr>
          </a:p>
        </p:txBody>
      </p:sp>
      <p:sp>
        <p:nvSpPr>
          <p:cNvPr id="106" name="PlaceHolder 2"/>
          <p:cNvSpPr>
            <a:spLocks noGrp="1"/>
          </p:cNvSpPr>
          <p:nvPr>
            <p:ph/>
          </p:nvPr>
        </p:nvSpPr>
        <p:spPr>
          <a:xfrm>
            <a:off x="5040000" y="2160000"/>
            <a:ext cx="4211280" cy="17996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Derived the number of orders and products ordered across the quarters</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In Q1 we have the number of product count at 8297 which decreases to 6101 in Q2 and then increases to 6243 in Q3. For Q4 we do not have data</a:t>
            </a:r>
            <a:endParaRPr b="0" lang="en-GB" sz="1400" spc="-1" strike="noStrike">
              <a:latin typeface="Arial"/>
            </a:endParaRPr>
          </a:p>
          <a:p>
            <a:pPr marL="432000" indent="-324000">
              <a:lnSpc>
                <a:spcPct val="100000"/>
              </a:lnSpc>
              <a:buClr>
                <a:srgbClr val="000000"/>
              </a:buClr>
              <a:buSzPct val="45000"/>
              <a:buFont typeface="Wingdings" charset="2"/>
              <a:buChar char=""/>
            </a:pPr>
            <a:r>
              <a:rPr b="0" lang="en-US" sz="1400" spc="-1" strike="noStrike">
                <a:solidFill>
                  <a:srgbClr val="000000"/>
                </a:solidFill>
                <a:latin typeface="Calibri"/>
              </a:rPr>
              <a:t>In Q1 we have the number of orders at 454 which decreases to 348 in Q2 and then increases to 337 in Q3. For Q4 we do not have data</a:t>
            </a:r>
            <a:endParaRPr b="0" lang="en-GB" sz="1400" spc="-1" strike="noStrike">
              <a:latin typeface="Arial"/>
            </a:endParaRPr>
          </a:p>
        </p:txBody>
      </p:sp>
      <p:pic>
        <p:nvPicPr>
          <p:cNvPr id="107" name="" descr=""/>
          <p:cNvPicPr/>
          <p:nvPr/>
        </p:nvPicPr>
        <p:blipFill>
          <a:blip r:embed="rId1"/>
          <a:stretch/>
        </p:blipFill>
        <p:spPr>
          <a:xfrm>
            <a:off x="974520" y="1440000"/>
            <a:ext cx="2985120" cy="370296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279</TotalTime>
  <Application>LibreOffice/7.4.0.3$Windows_X86_64 LibreOffice_project/f85e47c08ddd19c015c0114a68350214f7066f5a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2023-03-19T12:25:15Z</dcterms:created>
  <dc:creator/>
  <dc:description/>
  <dc:language>en-GB</dc:language>
  <cp:lastModifiedBy/>
  <dcterms:modified xsi:type="dcterms:W3CDTF">2023-03-19T18:15:38Z</dcterms:modified>
  <cp:revision>10</cp:revision>
  <dc:subject/>
  <dc:title>Blueprint Plans</dc:title>
</cp:coreProperties>
</file>

<file path=docProps/custom.xml><?xml version="1.0" encoding="utf-8"?>
<Properties xmlns="http://schemas.openxmlformats.org/officeDocument/2006/custom-properties" xmlns:vt="http://schemas.openxmlformats.org/officeDocument/2006/docPropsVTypes"/>
</file>