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00"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01"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03"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04"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05"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06"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08"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09"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10"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11"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12"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13"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4CFD9B6-64D8-42A3-BA82-ECF54E887451}"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51"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040516B-F860-4EC0-9F6B-02E74A24CF56}"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53"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D9165FB-8219-420C-99C3-C6418044D5A6}"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55"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56"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4FC7617-83EA-4E7D-86D9-913816D36661}"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77421A-076E-4B1A-BAAD-56348FDEFB1C}"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8E31673-C7C6-416A-B929-F6A82AC1D16D}"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60"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61"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62"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41401FF-2DA6-4826-A883-3F96CC11A4C1}"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79"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64"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65"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66"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43A9FD2-D9DD-4C6A-979E-F688DC7B2A8C}"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68"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69"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70"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39647B-0144-415D-A3DB-26E81607AA7F}"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72"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73"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3E26CD6-F032-4D89-8119-92E8DE238EC5}"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75"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76"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77"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78"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C6F6BB5-666B-4A73-8F4D-A365FEF74B0F}"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180"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81"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82"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83"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84"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185"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D0646E4-6429-4999-B213-4AB5F1B00F73}"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81"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83"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84"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88"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89"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0"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92"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3"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4"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GB" sz="3300" spc="-1" strike="noStrike">
              <a:latin typeface="Arial"/>
            </a:endParaRPr>
          </a:p>
        </p:txBody>
      </p:sp>
      <p:sp>
        <p:nvSpPr>
          <p:cNvPr id="96"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7"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
        <p:nvSpPr>
          <p:cNvPr id="98"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pPr indent="0">
              <a:spcAft>
                <a:spcPts val="1057"/>
              </a:spcAft>
              <a:buNone/>
            </a:pPr>
            <a:endParaRPr b="0" lang="en-GB"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1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4840"/>
            <a:ext cx="9071640" cy="1216800"/>
          </a:xfrm>
          <a:prstGeom prst="rect">
            <a:avLst/>
          </a:prstGeom>
          <a:noFill/>
          <a:ln w="0">
            <a:noFill/>
          </a:ln>
        </p:spPr>
        <p:txBody>
          <a:bodyPr lIns="0" rIns="0" tIns="0" bIns="0" anchor="ctr">
            <a:noAutofit/>
          </a:bodyPr>
          <a:p>
            <a:pPr indent="0" algn="ctr">
              <a:buNone/>
            </a:pPr>
            <a:r>
              <a:rPr b="0" lang="en-GB" sz="3300" spc="-1" strike="noStrike">
                <a:latin typeface="Arial"/>
              </a:rPr>
              <a:t>Click to edit the title text format</a:t>
            </a:r>
            <a:endParaRPr b="0" lang="en-GB"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39000"/>
          </a:bodyPr>
          <a:p>
            <a:pPr marL="432000" indent="-324000">
              <a:spcAft>
                <a:spcPts val="1057"/>
              </a:spcAft>
              <a:buClr>
                <a:srgbClr val="000000"/>
              </a:buClr>
              <a:buSzPct val="45000"/>
              <a:buFont typeface="Wingdings" charset="2"/>
              <a:buChar char=""/>
            </a:pPr>
            <a:r>
              <a:rPr b="0" lang="en-GB" sz="2400" spc="-1" strike="noStrike">
                <a:latin typeface="Arial"/>
              </a:rPr>
              <a:t>Click to edit the outline text format</a:t>
            </a:r>
            <a:endParaRPr b="0" lang="en-GB" sz="2400" spc="-1" strike="noStrike">
              <a:latin typeface="Arial"/>
            </a:endParaRPr>
          </a:p>
          <a:p>
            <a:pPr lvl="1" marL="864000" indent="-324000">
              <a:spcAft>
                <a:spcPts val="850"/>
              </a:spcAft>
              <a:buClr>
                <a:srgbClr val="000000"/>
              </a:buClr>
              <a:buSzPct val="75000"/>
              <a:buFont typeface="Symbol" charset="2"/>
              <a:buChar char=""/>
            </a:pPr>
            <a:r>
              <a:rPr b="0" lang="en-GB" sz="2100" spc="-1" strike="noStrike">
                <a:latin typeface="Arial"/>
              </a:rPr>
              <a:t>Second Outline Level</a:t>
            </a:r>
            <a:endParaRPr b="0" lang="en-GB" sz="2100" spc="-1" strike="noStrike">
              <a:latin typeface="Arial"/>
            </a:endParaRPr>
          </a:p>
          <a:p>
            <a:pPr lvl="2" marL="1296000" indent="-288000">
              <a:spcAft>
                <a:spcPts val="632"/>
              </a:spcAft>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Aft>
                <a:spcPts val="420"/>
              </a:spcAft>
              <a:buClr>
                <a:srgbClr val="000000"/>
              </a:buClr>
              <a:buSzPct val="75000"/>
              <a:buFont typeface="Symbol" charset="2"/>
              <a:buChar char=""/>
            </a:pPr>
            <a:r>
              <a:rPr b="0" lang="en-GB" sz="1500" spc="-1" strike="noStrike">
                <a:latin typeface="Arial"/>
              </a:rPr>
              <a:t>Fourth Outline Level</a:t>
            </a:r>
            <a:endParaRPr b="0" lang="en-GB" sz="1500" spc="-1" strike="noStrike">
              <a:latin typeface="Arial"/>
            </a:endParaRPr>
          </a:p>
          <a:p>
            <a:pPr lvl="4" marL="2160000" indent="-216000">
              <a:spcAft>
                <a:spcPts val="207"/>
              </a:spcAft>
              <a:buClr>
                <a:srgbClr val="000000"/>
              </a:buClr>
              <a:buSzPct val="45000"/>
              <a:buFont typeface="Wingdings" charset="2"/>
              <a:buChar char=""/>
            </a:pPr>
            <a:r>
              <a:rPr b="0" lang="en-GB" sz="1500" spc="-1" strike="noStrike">
                <a:latin typeface="Arial"/>
              </a:rPr>
              <a:t>Fifth Outline Level</a:t>
            </a:r>
            <a:endParaRPr b="0" lang="en-GB" sz="1500" spc="-1" strike="noStrike">
              <a:latin typeface="Arial"/>
            </a:endParaRPr>
          </a:p>
          <a:p>
            <a:pPr lvl="5" marL="2592000" indent="-216000">
              <a:spcAft>
                <a:spcPts val="207"/>
              </a:spcAft>
              <a:buClr>
                <a:srgbClr val="000000"/>
              </a:buClr>
              <a:buSzPct val="45000"/>
              <a:buFont typeface="Wingdings" charset="2"/>
              <a:buChar char=""/>
            </a:pPr>
            <a:r>
              <a:rPr b="0" lang="en-GB" sz="1500" spc="-1" strike="noStrike">
                <a:latin typeface="Arial"/>
              </a:rPr>
              <a:t>Sixth Outline Level</a:t>
            </a:r>
            <a:endParaRPr b="0" lang="en-GB" sz="1500" spc="-1" strike="noStrike">
              <a:latin typeface="Arial"/>
            </a:endParaRPr>
          </a:p>
          <a:p>
            <a:pPr lvl="6" marL="3024000" indent="-216000">
              <a:spcAft>
                <a:spcPts val="207"/>
              </a:spcAft>
              <a:buClr>
                <a:srgbClr val="000000"/>
              </a:buClr>
              <a:buSzPct val="45000"/>
              <a:buFont typeface="Wingdings" charset="2"/>
              <a:buChar char=""/>
            </a:pPr>
            <a:r>
              <a:rPr b="0" lang="en-GB" sz="1500" spc="-1" strike="noStrike">
                <a:latin typeface="Arial"/>
              </a:rPr>
              <a:t>Seventh Outline Level</a:t>
            </a:r>
            <a:endParaRPr b="0" lang="en-GB" sz="1500" spc="-1" strike="noStrike">
              <a:latin typeface="Arial"/>
            </a:endParaRPr>
          </a:p>
        </p:txBody>
      </p:sp>
      <p:sp>
        <p:nvSpPr>
          <p:cNvPr id="63" name=""/>
          <p:cNvSpPr/>
          <p:nvPr/>
        </p:nvSpPr>
        <p:spPr>
          <a:xfrm>
            <a:off x="-41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1984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1984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1984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364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GB" sz="3300" spc="-1" strike="noStrike">
                <a:latin typeface="Arial"/>
              </a:rPr>
              <a:t>Click to edit the title text format</a:t>
            </a:r>
            <a:endParaRPr b="0" lang="en-GB" sz="3300" spc="-1" strike="noStrike">
              <a:latin typeface="Arial"/>
            </a:endParaRPr>
          </a:p>
        </p:txBody>
      </p:sp>
      <p:sp>
        <p:nvSpPr>
          <p:cNvPr id="146" name="PlaceHolder 2"/>
          <p:cNvSpPr>
            <a:spLocks noGrp="1"/>
          </p:cNvSpPr>
          <p:nvPr>
            <p:ph type="body"/>
          </p:nvPr>
        </p:nvSpPr>
        <p:spPr>
          <a:xfrm>
            <a:off x="504000" y="1326240"/>
            <a:ext cx="9071640" cy="328824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2400" spc="-1" strike="noStrike">
                <a:latin typeface="Arial"/>
              </a:rPr>
              <a:t>Click to edit the outline text format</a:t>
            </a:r>
            <a:endParaRPr b="0" lang="en-GB" sz="2400" spc="-1" strike="noStrike">
              <a:latin typeface="Arial"/>
            </a:endParaRPr>
          </a:p>
          <a:p>
            <a:pPr lvl="1" marL="864000" indent="-324000">
              <a:spcAft>
                <a:spcPts val="850"/>
              </a:spcAft>
              <a:buClr>
                <a:srgbClr val="000000"/>
              </a:buClr>
              <a:buSzPct val="75000"/>
              <a:buFont typeface="Symbol" charset="2"/>
              <a:buChar char=""/>
            </a:pPr>
            <a:r>
              <a:rPr b="0" lang="en-GB" sz="2100" spc="-1" strike="noStrike">
                <a:latin typeface="Arial"/>
              </a:rPr>
              <a:t>Second Outline Level</a:t>
            </a:r>
            <a:endParaRPr b="0" lang="en-GB" sz="2100" spc="-1" strike="noStrike">
              <a:latin typeface="Arial"/>
            </a:endParaRPr>
          </a:p>
          <a:p>
            <a:pPr lvl="2" marL="1296000" indent="-288000">
              <a:spcAft>
                <a:spcPts val="632"/>
              </a:spcAft>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Aft>
                <a:spcPts val="420"/>
              </a:spcAft>
              <a:buClr>
                <a:srgbClr val="000000"/>
              </a:buClr>
              <a:buSzPct val="75000"/>
              <a:buFont typeface="Symbol" charset="2"/>
              <a:buChar char=""/>
            </a:pPr>
            <a:r>
              <a:rPr b="0" lang="en-GB" sz="1500" spc="-1" strike="noStrike">
                <a:latin typeface="Arial"/>
              </a:rPr>
              <a:t>Fourth Outline Level</a:t>
            </a:r>
            <a:endParaRPr b="0" lang="en-GB" sz="1500" spc="-1" strike="noStrike">
              <a:latin typeface="Arial"/>
            </a:endParaRPr>
          </a:p>
          <a:p>
            <a:pPr lvl="4" marL="2160000" indent="-216000">
              <a:spcAft>
                <a:spcPts val="207"/>
              </a:spcAft>
              <a:buClr>
                <a:srgbClr val="000000"/>
              </a:buClr>
              <a:buSzPct val="45000"/>
              <a:buFont typeface="Wingdings" charset="2"/>
              <a:buChar char=""/>
            </a:pPr>
            <a:r>
              <a:rPr b="0" lang="en-GB" sz="1500" spc="-1" strike="noStrike">
                <a:latin typeface="Arial"/>
              </a:rPr>
              <a:t>Fifth Outline Level</a:t>
            </a:r>
            <a:endParaRPr b="0" lang="en-GB" sz="1500" spc="-1" strike="noStrike">
              <a:latin typeface="Arial"/>
            </a:endParaRPr>
          </a:p>
          <a:p>
            <a:pPr lvl="5" marL="2592000" indent="-216000">
              <a:spcAft>
                <a:spcPts val="207"/>
              </a:spcAft>
              <a:buClr>
                <a:srgbClr val="000000"/>
              </a:buClr>
              <a:buSzPct val="45000"/>
              <a:buFont typeface="Wingdings" charset="2"/>
              <a:buChar char=""/>
            </a:pPr>
            <a:r>
              <a:rPr b="0" lang="en-GB" sz="1500" spc="-1" strike="noStrike">
                <a:latin typeface="Arial"/>
              </a:rPr>
              <a:t>Sixth Outline Level</a:t>
            </a:r>
            <a:endParaRPr b="0" lang="en-GB" sz="1500" spc="-1" strike="noStrike">
              <a:latin typeface="Arial"/>
            </a:endParaRPr>
          </a:p>
          <a:p>
            <a:pPr lvl="6" marL="3024000" indent="-216000">
              <a:spcAft>
                <a:spcPts val="207"/>
              </a:spcAft>
              <a:buClr>
                <a:srgbClr val="000000"/>
              </a:buClr>
              <a:buSzPct val="45000"/>
              <a:buFont typeface="Wingdings" charset="2"/>
              <a:buChar char=""/>
            </a:pPr>
            <a:r>
              <a:rPr b="0" lang="en-GB" sz="1500" spc="-1" strike="noStrike">
                <a:latin typeface="Arial"/>
              </a:rPr>
              <a:t>Seventh Outline Level</a:t>
            </a:r>
            <a:endParaRPr b="0" lang="en-GB" sz="1500" spc="-1" strike="noStrike">
              <a:latin typeface="Arial"/>
            </a:endParaRPr>
          </a:p>
        </p:txBody>
      </p:sp>
      <p:sp>
        <p:nvSpPr>
          <p:cNvPr id="147" name="PlaceHolder 3"/>
          <p:cNvSpPr>
            <a:spLocks noGrp="1"/>
          </p:cNvSpPr>
          <p:nvPr>
            <p:ph type="dt" idx="1"/>
          </p:nvPr>
        </p:nvSpPr>
        <p:spPr>
          <a:xfrm>
            <a:off x="342000" y="4914000"/>
            <a:ext cx="2401200" cy="702000"/>
          </a:xfrm>
          <a:prstGeom prst="rect">
            <a:avLst/>
          </a:prstGeom>
          <a:noFill/>
          <a:ln w="0">
            <a:noFill/>
          </a:ln>
        </p:spPr>
        <p:txBody>
          <a:bodyPr lIns="0" rIns="0" tIns="0" bIns="0" anchor="ctr">
            <a:noAutofit/>
          </a:bodyPr>
          <a:lstStyle>
            <a:lvl1pPr indent="0">
              <a:buNone/>
              <a:defRPr b="0" lang="en-GB" sz="1400" spc="-1" strike="noStrike">
                <a:latin typeface="Arial"/>
              </a:defRPr>
            </a:lvl1pPr>
          </a:lstStyle>
          <a:p>
            <a:pPr indent="0">
              <a:buNone/>
            </a:pPr>
            <a:r>
              <a:rPr b="0" lang="en-GB" sz="1400" spc="-1" strike="noStrike">
                <a:latin typeface="Arial"/>
              </a:rPr>
              <a:t>&lt;date/time&gt;</a:t>
            </a:r>
            <a:endParaRPr b="0" lang="en-GB" sz="1400" spc="-1" strike="noStrike">
              <a:latin typeface="Arial"/>
            </a:endParaRPr>
          </a:p>
        </p:txBody>
      </p:sp>
      <p:sp>
        <p:nvSpPr>
          <p:cNvPr id="148" name="PlaceHolder 4"/>
          <p:cNvSpPr>
            <a:spLocks noGrp="1"/>
          </p:cNvSpPr>
          <p:nvPr>
            <p:ph type="ftr" idx="2"/>
          </p:nvPr>
        </p:nvSpPr>
        <p:spPr>
          <a:xfrm>
            <a:off x="2744640" y="4914000"/>
            <a:ext cx="4581000" cy="704160"/>
          </a:xfrm>
          <a:prstGeom prst="rect">
            <a:avLst/>
          </a:prstGeom>
          <a:noFill/>
          <a:ln w="0">
            <a:noFill/>
          </a:ln>
        </p:spPr>
        <p:txBody>
          <a:bodyPr lIns="0" rIns="0" tIns="0" bIns="0" anchor="ctr">
            <a:noAutofit/>
          </a:bodyPr>
          <a:lstStyle>
            <a:lvl1pPr indent="0" algn="ctr">
              <a:buNone/>
              <a:defRPr b="0" lang="en-GB" sz="1400" spc="-1" strike="noStrike">
                <a:latin typeface="Arial"/>
              </a:defRPr>
            </a:lvl1pPr>
          </a:lstStyle>
          <a:p>
            <a:pPr indent="0" algn="ctr">
              <a:buNone/>
            </a:pPr>
            <a:r>
              <a:rPr b="0" lang="en-GB" sz="1400" spc="-1" strike="noStrike">
                <a:latin typeface="Arial"/>
              </a:rPr>
              <a:t>&lt;footer&gt;</a:t>
            </a:r>
            <a:endParaRPr b="0" lang="en-GB" sz="1400" spc="-1" strike="noStrike">
              <a:latin typeface="Arial"/>
            </a:endParaRPr>
          </a:p>
        </p:txBody>
      </p:sp>
      <p:sp>
        <p:nvSpPr>
          <p:cNvPr id="149" name="PlaceHolder 5"/>
          <p:cNvSpPr>
            <a:spLocks noGrp="1"/>
          </p:cNvSpPr>
          <p:nvPr>
            <p:ph type="sldNum" idx="3"/>
          </p:nvPr>
        </p:nvSpPr>
        <p:spPr>
          <a:xfrm>
            <a:off x="8494200" y="4914000"/>
            <a:ext cx="1143000" cy="702000"/>
          </a:xfrm>
          <a:prstGeom prst="rect">
            <a:avLst/>
          </a:prstGeom>
          <a:noFill/>
          <a:ln w="0">
            <a:noFill/>
          </a:ln>
        </p:spPr>
        <p:txBody>
          <a:bodyPr lIns="0" rIns="0" tIns="0" bIns="0" anchor="ctr">
            <a:noAutofit/>
          </a:bodyPr>
          <a:lstStyle>
            <a:lvl1pPr indent="0" algn="ctr">
              <a:buNone/>
              <a:defRPr b="0" lang="en-GB" sz="1400" spc="-1" strike="noStrike">
                <a:latin typeface="Arial"/>
              </a:defRPr>
            </a:lvl1pPr>
          </a:lstStyle>
          <a:p>
            <a:pPr indent="0" algn="ctr">
              <a:buNone/>
            </a:pPr>
            <a:fld id="{0E783403-731E-4A1C-9EA9-1784E9352350}" type="slidenum">
              <a:rPr b="0" lang="en-GB" sz="1400" spc="-1" strike="noStrike">
                <a:latin typeface="Arial"/>
              </a:rPr>
              <a:t>&lt;number&gt;</a:t>
            </a:fld>
            <a:endParaRPr b="0" lang="en-GB"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hyperlink" Target="https://public.tableau.com/app/profile/swaathi.ramakrishnan/viz/MRA-Milestone-1-Swaathi_Ramakrishnan/Story1?publish=yes" TargetMode="Externa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620000"/>
            <a:ext cx="4860000" cy="1260000"/>
          </a:xfrm>
          <a:prstGeom prst="rect">
            <a:avLst/>
          </a:prstGeom>
          <a:noFill/>
          <a:ln w="0">
            <a:noFill/>
          </a:ln>
        </p:spPr>
        <p:txBody>
          <a:bodyPr lIns="0" rIns="0" tIns="0" bIns="0" anchor="ctr">
            <a:noAutofit/>
          </a:bodyPr>
          <a:p>
            <a:pPr indent="0" algn="ctr">
              <a:buNone/>
            </a:pPr>
            <a:r>
              <a:rPr b="1" lang="en-GB" sz="2600" spc="-1" strike="noStrike">
                <a:latin typeface="Calibri"/>
              </a:rPr>
              <a:t>Marketing and Retail Analytics</a:t>
            </a:r>
            <a:br>
              <a:rPr sz="2600"/>
            </a:br>
            <a:r>
              <a:rPr b="1" lang="en-GB" sz="2600" spc="-1" strike="noStrike">
                <a:latin typeface="Calibri"/>
              </a:rPr>
              <a:t>Milestone – 1 Project</a:t>
            </a:r>
            <a:endParaRPr b="1" lang="en-GB" sz="2600" spc="-1" strike="noStrike">
              <a:latin typeface="Calibri"/>
            </a:endParaRPr>
          </a:p>
        </p:txBody>
      </p:sp>
      <p:sp>
        <p:nvSpPr>
          <p:cNvPr id="187" name="PlaceHolder 2"/>
          <p:cNvSpPr>
            <a:spLocks noGrp="1"/>
          </p:cNvSpPr>
          <p:nvPr>
            <p:ph type="subTitle"/>
          </p:nvPr>
        </p:nvSpPr>
        <p:spPr>
          <a:xfrm>
            <a:off x="5760000" y="3780000"/>
            <a:ext cx="3960000" cy="1019880"/>
          </a:xfrm>
          <a:prstGeom prst="rect">
            <a:avLst/>
          </a:prstGeom>
          <a:noFill/>
          <a:ln w="0">
            <a:noFill/>
          </a:ln>
        </p:spPr>
        <p:txBody>
          <a:bodyPr lIns="0" rIns="0" tIns="0" bIns="0" anchor="ctr">
            <a:noAutofit/>
          </a:bodyPr>
          <a:p>
            <a:pPr indent="0" algn="ctr">
              <a:buNone/>
            </a:pPr>
            <a:r>
              <a:rPr b="0" lang="en-GB" sz="1600" spc="-1" strike="noStrike">
                <a:latin typeface="Calibri"/>
              </a:rPr>
              <a:t>Swaathi Ramakrishnan</a:t>
            </a:r>
            <a:endParaRPr b="0" lang="en-GB" sz="1600" spc="-1" strike="noStrike">
              <a:latin typeface="Calibri"/>
            </a:endParaRPr>
          </a:p>
          <a:p>
            <a:pPr indent="0" algn="ctr">
              <a:buNone/>
            </a:pPr>
            <a:r>
              <a:rPr b="0" lang="en-GB" sz="1600" spc="-1" strike="noStrike">
                <a:latin typeface="Calibri"/>
              </a:rPr>
              <a:t>PGP-DSBA - May ‘22</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80000" y="180000"/>
            <a:ext cx="3456000" cy="674280"/>
          </a:xfrm>
          <a:prstGeom prst="rect">
            <a:avLst/>
          </a:prstGeom>
          <a:noFill/>
          <a:ln w="0">
            <a:noFill/>
          </a:ln>
        </p:spPr>
        <p:txBody>
          <a:bodyPr lIns="0" rIns="0" tIns="0" bIns="0" anchor="ctr">
            <a:noAutofit/>
          </a:bodyPr>
          <a:p>
            <a:pPr indent="0" algn="ctr">
              <a:buNone/>
            </a:pPr>
            <a:r>
              <a:rPr b="1" lang="en-GB" sz="2400" spc="-1" strike="noStrike">
                <a:latin typeface="Calibri"/>
              </a:rPr>
              <a:t>Univariate Analysis</a:t>
            </a:r>
            <a:endParaRPr b="1" lang="en-GB" sz="2400" spc="-1" strike="noStrike">
              <a:latin typeface="Calibri"/>
            </a:endParaRPr>
          </a:p>
        </p:txBody>
      </p:sp>
      <p:sp>
        <p:nvSpPr>
          <p:cNvPr id="211" name="PlaceHolder 2"/>
          <p:cNvSpPr>
            <a:spLocks noGrp="1"/>
          </p:cNvSpPr>
          <p:nvPr>
            <p:ph/>
          </p:nvPr>
        </p:nvSpPr>
        <p:spPr>
          <a:xfrm>
            <a:off x="250200" y="1080000"/>
            <a:ext cx="3349800" cy="3240000"/>
          </a:xfrm>
          <a:prstGeom prst="rect">
            <a:avLst/>
          </a:prstGeom>
          <a:noFill/>
          <a:ln w="0">
            <a:noFill/>
          </a:ln>
        </p:spPr>
        <p:txBody>
          <a:bodyPr lIns="0" rIns="0" tIns="0" bIns="0" anchor="t">
            <a:noAutofit/>
          </a:bodyPr>
          <a:p>
            <a:pPr marL="432000" indent="-324000">
              <a:spcAft>
                <a:spcPts val="1057"/>
              </a:spcAft>
              <a:buClr>
                <a:srgbClr val="000000"/>
              </a:buClr>
              <a:buSzPct val="45000"/>
              <a:buFont typeface="Wingdings" charset="2"/>
              <a:buChar char=""/>
            </a:pPr>
            <a:r>
              <a:rPr b="0" lang="en-GB" sz="1400" spc="-1" strike="noStrike">
                <a:latin typeface="Calibri"/>
              </a:rPr>
              <a:t>Count Plot to show the highest purchased Country, City and Customer</a:t>
            </a:r>
            <a:endParaRPr b="0" lang="en-GB" sz="1400" spc="-1" strike="noStrike">
              <a:latin typeface="Calibri"/>
            </a:endParaRPr>
          </a:p>
          <a:p>
            <a:pPr marL="432000" indent="-324000">
              <a:spcAft>
                <a:spcPts val="1057"/>
              </a:spcAft>
              <a:buClr>
                <a:srgbClr val="000000"/>
              </a:buClr>
              <a:buSzPct val="45000"/>
              <a:buFont typeface="Wingdings" charset="2"/>
              <a:buChar char=""/>
            </a:pPr>
            <a:r>
              <a:rPr b="0" lang="en-GB" sz="1400" spc="-1" strike="noStrike">
                <a:latin typeface="Calibri"/>
              </a:rPr>
              <a:t>USA has the highest sales, but it is across 21 cities. On the other hand, Spain has only 3 cities in which products are being bought</a:t>
            </a:r>
            <a:endParaRPr b="0" lang="en-GB" sz="1400" spc="-1" strike="noStrike">
              <a:latin typeface="Calibri"/>
            </a:endParaRPr>
          </a:p>
          <a:p>
            <a:pPr marL="432000" indent="-324000">
              <a:spcAft>
                <a:spcPts val="1057"/>
              </a:spcAft>
              <a:buClr>
                <a:srgbClr val="000000"/>
              </a:buClr>
              <a:buSzPct val="45000"/>
              <a:buFont typeface="Wingdings" charset="2"/>
              <a:buChar char=""/>
            </a:pPr>
            <a:r>
              <a:rPr b="0" lang="en-GB" sz="1400" spc="-1" strike="noStrike">
                <a:latin typeface="Calibri"/>
              </a:rPr>
              <a:t>Euro Shopping Channel is the highest contributor among the customers present in Spain</a:t>
            </a:r>
            <a:endParaRPr b="0" lang="en-GB" sz="1400" spc="-1" strike="noStrike">
              <a:latin typeface="Calibri"/>
            </a:endParaRPr>
          </a:p>
        </p:txBody>
      </p:sp>
      <p:pic>
        <p:nvPicPr>
          <p:cNvPr id="212" name="" descr=""/>
          <p:cNvPicPr/>
          <p:nvPr/>
        </p:nvPicPr>
        <p:blipFill>
          <a:blip r:embed="rId1"/>
          <a:stretch/>
        </p:blipFill>
        <p:spPr>
          <a:xfrm>
            <a:off x="3969360" y="180000"/>
            <a:ext cx="5390640" cy="1800000"/>
          </a:xfrm>
          <a:prstGeom prst="rect">
            <a:avLst/>
          </a:prstGeom>
          <a:ln w="18000">
            <a:noFill/>
          </a:ln>
        </p:spPr>
      </p:pic>
      <p:pic>
        <p:nvPicPr>
          <p:cNvPr id="213" name="" descr=""/>
          <p:cNvPicPr/>
          <p:nvPr/>
        </p:nvPicPr>
        <p:blipFill>
          <a:blip r:embed="rId2"/>
          <a:stretch/>
        </p:blipFill>
        <p:spPr>
          <a:xfrm>
            <a:off x="3240000" y="3600000"/>
            <a:ext cx="6660000" cy="999720"/>
          </a:xfrm>
          <a:prstGeom prst="rect">
            <a:avLst/>
          </a:prstGeom>
          <a:ln w="18000">
            <a:noFill/>
          </a:ln>
        </p:spPr>
      </p:pic>
      <p:pic>
        <p:nvPicPr>
          <p:cNvPr id="214" name="" descr=""/>
          <p:cNvPicPr/>
          <p:nvPr/>
        </p:nvPicPr>
        <p:blipFill>
          <a:blip r:embed="rId3"/>
          <a:stretch/>
        </p:blipFill>
        <p:spPr>
          <a:xfrm>
            <a:off x="3709080" y="2001240"/>
            <a:ext cx="6190920" cy="141876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txBox="1"/>
          <p:nvPr/>
        </p:nvSpPr>
        <p:spPr>
          <a:xfrm>
            <a:off x="180000" y="117360"/>
            <a:ext cx="3456000" cy="305280"/>
          </a:xfrm>
          <a:prstGeom prst="rect">
            <a:avLst/>
          </a:prstGeom>
          <a:noFill/>
          <a:ln w="0">
            <a:noFill/>
          </a:ln>
        </p:spPr>
        <p:txBody>
          <a:bodyPr lIns="0" rIns="0" tIns="0" bIns="0" anchor="ctr">
            <a:noAutofit/>
          </a:bodyPr>
          <a:p>
            <a:pPr algn="ctr"/>
            <a:r>
              <a:rPr b="1" lang="en-GB" sz="2400" spc="-1" strike="noStrike">
                <a:latin typeface="Calibri"/>
              </a:rPr>
              <a:t>Univariate Analysis</a:t>
            </a:r>
            <a:endParaRPr b="1" lang="en-GB" sz="2400" spc="-1" strike="noStrike">
              <a:latin typeface="Calibri"/>
            </a:endParaRPr>
          </a:p>
        </p:txBody>
      </p:sp>
      <p:sp>
        <p:nvSpPr>
          <p:cNvPr id="216" name=""/>
          <p:cNvSpPr txBox="1"/>
          <p:nvPr/>
        </p:nvSpPr>
        <p:spPr>
          <a:xfrm>
            <a:off x="250200" y="610560"/>
            <a:ext cx="3349800" cy="153972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200" spc="-1" strike="noStrike">
                <a:solidFill>
                  <a:srgbClr val="000000"/>
                </a:solidFill>
                <a:latin typeface="Calibri"/>
              </a:rPr>
              <a:t>We can see the trend in Yearly sales, Quarterly sales and Monthly sales</a:t>
            </a:r>
            <a:endParaRPr b="0" lang="en-GB" sz="1200" spc="-1" strike="noStrike">
              <a:solidFill>
                <a:srgbClr val="000000"/>
              </a:solidFill>
              <a:latin typeface="Calibri"/>
            </a:endParaRPr>
          </a:p>
          <a:p>
            <a:pPr marL="432000" indent="-324000">
              <a:spcAft>
                <a:spcPts val="1057"/>
              </a:spcAft>
              <a:buClr>
                <a:srgbClr val="000000"/>
              </a:buClr>
              <a:buSzPct val="45000"/>
              <a:buFont typeface="Wingdings" charset="2"/>
              <a:buChar char=""/>
            </a:pPr>
            <a:r>
              <a:rPr b="0" lang="en-IN" sz="1200" spc="-1" strike="noStrike">
                <a:solidFill>
                  <a:srgbClr val="000000"/>
                </a:solidFill>
                <a:latin typeface="Calibri"/>
                <a:ea typeface="Century Gothic"/>
              </a:rPr>
              <a:t>Classic Cars Product line generates the highest sales, rest of the product lines does not contribute as high as above.</a:t>
            </a:r>
            <a:endParaRPr b="0" lang="en-GB" sz="1200" spc="-1" strike="noStrike">
              <a:solidFill>
                <a:srgbClr val="000000"/>
              </a:solidFill>
              <a:latin typeface="Calibri"/>
            </a:endParaRPr>
          </a:p>
          <a:p>
            <a:pPr marL="432000" indent="-324000">
              <a:spcAft>
                <a:spcPts val="1057"/>
              </a:spcAft>
              <a:buClr>
                <a:srgbClr val="000000"/>
              </a:buClr>
              <a:buSzPct val="45000"/>
              <a:buFont typeface="Wingdings" charset="2"/>
              <a:buChar char=""/>
            </a:pPr>
            <a:r>
              <a:rPr b="0" lang="en-IN" sz="1200" spc="-1" strike="noStrike">
                <a:solidFill>
                  <a:srgbClr val="000000"/>
                </a:solidFill>
                <a:latin typeface="Calibri"/>
                <a:ea typeface="Century Gothic"/>
              </a:rPr>
              <a:t>November month has the maximum sales</a:t>
            </a:r>
            <a:endParaRPr b="0" lang="en-GB" sz="1200" spc="-1" strike="noStrike">
              <a:solidFill>
                <a:srgbClr val="000000"/>
              </a:solidFill>
              <a:latin typeface="Calibri"/>
            </a:endParaRPr>
          </a:p>
        </p:txBody>
      </p:sp>
      <p:pic>
        <p:nvPicPr>
          <p:cNvPr id="217" name="" descr=""/>
          <p:cNvPicPr/>
          <p:nvPr/>
        </p:nvPicPr>
        <p:blipFill>
          <a:blip r:embed="rId1"/>
          <a:stretch/>
        </p:blipFill>
        <p:spPr>
          <a:xfrm>
            <a:off x="3780000" y="180000"/>
            <a:ext cx="4086000" cy="1970280"/>
          </a:xfrm>
          <a:prstGeom prst="rect">
            <a:avLst/>
          </a:prstGeom>
          <a:ln w="18000">
            <a:noFill/>
          </a:ln>
        </p:spPr>
      </p:pic>
      <p:pic>
        <p:nvPicPr>
          <p:cNvPr id="218" name="" descr=""/>
          <p:cNvPicPr/>
          <p:nvPr/>
        </p:nvPicPr>
        <p:blipFill>
          <a:blip r:embed="rId2"/>
          <a:stretch/>
        </p:blipFill>
        <p:spPr>
          <a:xfrm>
            <a:off x="351000" y="2150280"/>
            <a:ext cx="9534240" cy="323892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 descr=""/>
          <p:cNvPicPr/>
          <p:nvPr/>
        </p:nvPicPr>
        <p:blipFill>
          <a:blip r:embed="rId1"/>
          <a:stretch/>
        </p:blipFill>
        <p:spPr>
          <a:xfrm>
            <a:off x="3814200" y="328320"/>
            <a:ext cx="5545800" cy="4775040"/>
          </a:xfrm>
          <a:prstGeom prst="rect">
            <a:avLst/>
          </a:prstGeom>
          <a:ln w="18000">
            <a:noFill/>
          </a:ln>
        </p:spPr>
      </p:pic>
      <p:sp>
        <p:nvSpPr>
          <p:cNvPr id="220" name=""/>
          <p:cNvSpPr txBox="1"/>
          <p:nvPr/>
        </p:nvSpPr>
        <p:spPr>
          <a:xfrm>
            <a:off x="250560" y="1080000"/>
            <a:ext cx="3349800" cy="2880000"/>
          </a:xfrm>
          <a:prstGeom prst="rect">
            <a:avLst/>
          </a:prstGeom>
          <a:noFill/>
          <a:ln w="0">
            <a:noFill/>
          </a:ln>
        </p:spPr>
        <p:txBody>
          <a:bodyPr lIns="0" rIns="0" tIns="0" bIns="0" anchor="t">
            <a:normAutofit/>
          </a:bodyPr>
          <a:p>
            <a:pPr marL="285840" indent="-285840">
              <a:spcAft>
                <a:spcPts val="1057"/>
              </a:spcAft>
              <a:buClr>
                <a:srgbClr val="000000"/>
              </a:buClr>
              <a:buSzPct val="45000"/>
              <a:buFont typeface="Wingdings" charset="2"/>
              <a:buChar char=""/>
            </a:pPr>
            <a:r>
              <a:rPr b="0" lang="en-IN" sz="1600" spc="-1" strike="noStrike">
                <a:solidFill>
                  <a:srgbClr val="000000"/>
                </a:solidFill>
                <a:latin typeface="Calibri"/>
                <a:ea typeface="Century Gothic"/>
              </a:rPr>
              <a:t>All the countries buy parts for Classic Cars product line and medium size which resonates with the highest % of total sales</a:t>
            </a:r>
            <a:endParaRPr b="0" lang="en-GB" sz="1600" spc="-1" strike="noStrike">
              <a:solidFill>
                <a:srgbClr val="000000"/>
              </a:solidFill>
              <a:latin typeface="Calibri"/>
            </a:endParaRPr>
          </a:p>
          <a:p>
            <a:pPr marL="432000" indent="-324000">
              <a:spcAft>
                <a:spcPts val="1057"/>
              </a:spcAft>
              <a:buClr>
                <a:srgbClr val="000000"/>
              </a:buClr>
              <a:buSzPct val="45000"/>
              <a:buFont typeface="Wingdings" charset="2"/>
              <a:buChar char=""/>
            </a:pPr>
            <a:r>
              <a:rPr b="0" lang="en-IN" sz="1600" spc="-1" strike="noStrike">
                <a:solidFill>
                  <a:srgbClr val="000000"/>
                </a:solidFill>
                <a:latin typeface="Calibri"/>
                <a:ea typeface="Century Gothic"/>
              </a:rPr>
              <a:t>Large Train parts has been ordered by only one country </a:t>
            </a:r>
            <a:endParaRPr b="0" lang="en-IN" sz="1600" spc="-1" strike="noStrike">
              <a:solidFill>
                <a:srgbClr val="000000"/>
              </a:solidFill>
              <a:latin typeface="Calibri"/>
              <a:ea typeface="Century Gothic"/>
            </a:endParaRPr>
          </a:p>
          <a:p>
            <a:pPr marL="432000" indent="-324000">
              <a:spcAft>
                <a:spcPts val="1057"/>
              </a:spcAft>
              <a:buClr>
                <a:srgbClr val="000000"/>
              </a:buClr>
              <a:buSzPct val="45000"/>
              <a:buFont typeface="Wingdings" charset="2"/>
              <a:buChar char=""/>
            </a:pPr>
            <a:r>
              <a:rPr b="0" lang="en-IN" sz="1600" spc="-1" strike="noStrike">
                <a:solidFill>
                  <a:srgbClr val="000000"/>
                </a:solidFill>
                <a:latin typeface="Calibri"/>
                <a:ea typeface="Century Gothic"/>
              </a:rPr>
              <a:t>Among cars, Classic cars, Trucks and buses have been purchased more rather than large vintage cars</a:t>
            </a:r>
            <a:endParaRPr b="0" lang="en-IN" sz="1600" spc="-1" strike="noStrike">
              <a:solidFill>
                <a:srgbClr val="000000"/>
              </a:solidFill>
              <a:latin typeface="Calibri"/>
              <a:ea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140040"/>
            <a:ext cx="9071640" cy="305280"/>
          </a:xfrm>
          <a:prstGeom prst="rect">
            <a:avLst/>
          </a:prstGeom>
          <a:noFill/>
          <a:ln w="0">
            <a:noFill/>
          </a:ln>
        </p:spPr>
        <p:txBody>
          <a:bodyPr lIns="0" rIns="0" tIns="0" bIns="0" anchor="ctr">
            <a:noAutofit/>
          </a:bodyPr>
          <a:p>
            <a:pPr indent="0" algn="ctr">
              <a:buNone/>
            </a:pPr>
            <a:r>
              <a:rPr b="1" lang="en-GB" sz="2400" spc="-1" strike="noStrike">
                <a:latin typeface="Calibri"/>
              </a:rPr>
              <a:t>Bivariate Analysis</a:t>
            </a:r>
            <a:endParaRPr b="1" lang="en-GB" sz="2400" spc="-1" strike="noStrike">
              <a:latin typeface="Calibri"/>
            </a:endParaRPr>
          </a:p>
        </p:txBody>
      </p:sp>
      <p:sp>
        <p:nvSpPr>
          <p:cNvPr id="222" name="PlaceHolder 2"/>
          <p:cNvSpPr>
            <a:spLocks noGrp="1"/>
          </p:cNvSpPr>
          <p:nvPr>
            <p:ph/>
          </p:nvPr>
        </p:nvSpPr>
        <p:spPr>
          <a:xfrm>
            <a:off x="504000" y="540000"/>
            <a:ext cx="2916000" cy="126000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300" spc="-1" strike="noStrike">
                <a:latin typeface="Calibri"/>
              </a:rPr>
              <a:t>Box Plot and Dist Plots</a:t>
            </a:r>
            <a:endParaRPr b="0" lang="en-GB" sz="1300" spc="-1" strike="noStrike">
              <a:latin typeface="Calibri"/>
            </a:endParaRPr>
          </a:p>
          <a:p>
            <a:pPr marL="432000" indent="-324000">
              <a:spcAft>
                <a:spcPts val="1057"/>
              </a:spcAft>
              <a:buClr>
                <a:srgbClr val="000000"/>
              </a:buClr>
              <a:buSzPct val="45000"/>
              <a:buFont typeface="Wingdings" charset="2"/>
              <a:buChar char=""/>
            </a:pPr>
            <a:r>
              <a:rPr b="0" lang="en-GB" sz="1300" spc="-1" strike="noStrike">
                <a:latin typeface="Calibri"/>
              </a:rPr>
              <a:t>Box plots show that we have outliers in the data</a:t>
            </a:r>
            <a:endParaRPr b="0" lang="en-GB" sz="1300" spc="-1" strike="noStrike">
              <a:latin typeface="Calibri"/>
            </a:endParaRPr>
          </a:p>
          <a:p>
            <a:pPr marL="432000" indent="-324000">
              <a:spcAft>
                <a:spcPts val="1057"/>
              </a:spcAft>
              <a:buClr>
                <a:srgbClr val="000000"/>
              </a:buClr>
              <a:buSzPct val="45000"/>
              <a:buFont typeface="Wingdings" charset="2"/>
              <a:buChar char=""/>
            </a:pPr>
            <a:r>
              <a:rPr b="0" lang="en-GB" sz="1300" spc="-1" strike="noStrike">
                <a:latin typeface="Calibri"/>
              </a:rPr>
              <a:t>Dist plot shows the skew in data</a:t>
            </a:r>
            <a:endParaRPr b="0" lang="en-GB" sz="1300" spc="-1" strike="noStrike">
              <a:latin typeface="Calibri"/>
            </a:endParaRPr>
          </a:p>
        </p:txBody>
      </p:sp>
      <p:pic>
        <p:nvPicPr>
          <p:cNvPr id="223" name="" descr=""/>
          <p:cNvPicPr/>
          <p:nvPr/>
        </p:nvPicPr>
        <p:blipFill>
          <a:blip r:embed="rId1"/>
          <a:stretch/>
        </p:blipFill>
        <p:spPr>
          <a:xfrm>
            <a:off x="4834440" y="540000"/>
            <a:ext cx="4525560" cy="4532760"/>
          </a:xfrm>
          <a:prstGeom prst="rect">
            <a:avLst/>
          </a:prstGeom>
          <a:ln w="18000">
            <a:noFill/>
          </a:ln>
        </p:spPr>
      </p:pic>
      <p:pic>
        <p:nvPicPr>
          <p:cNvPr id="224" name="" descr=""/>
          <p:cNvPicPr/>
          <p:nvPr/>
        </p:nvPicPr>
        <p:blipFill>
          <a:blip r:embed="rId2"/>
          <a:stretch/>
        </p:blipFill>
        <p:spPr>
          <a:xfrm>
            <a:off x="900000" y="2520000"/>
            <a:ext cx="1980720" cy="1142640"/>
          </a:xfrm>
          <a:prstGeom prst="rect">
            <a:avLst/>
          </a:prstGeom>
          <a:ln w="18000">
            <a:solidFill>
              <a:srgbClr val="ffbf00"/>
            </a:solidFill>
            <a:round/>
          </a:ln>
        </p:spPr>
      </p:pic>
      <p:sp>
        <p:nvSpPr>
          <p:cNvPr id="225" name=""/>
          <p:cNvSpPr/>
          <p:nvPr/>
        </p:nvSpPr>
        <p:spPr>
          <a:xfrm>
            <a:off x="1152000" y="2304000"/>
            <a:ext cx="1440000" cy="180000"/>
          </a:xfrm>
          <a:prstGeom prst="rect">
            <a:avLst/>
          </a:prstGeom>
          <a:no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900" spc="-1" strike="noStrike">
                <a:latin typeface="Arial"/>
              </a:rPr>
              <a:t>SKEWNESS</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5720"/>
            <a:ext cx="9071640" cy="674280"/>
          </a:xfrm>
          <a:prstGeom prst="rect">
            <a:avLst/>
          </a:prstGeom>
          <a:noFill/>
          <a:ln w="0">
            <a:noFill/>
          </a:ln>
        </p:spPr>
        <p:txBody>
          <a:bodyPr lIns="0" rIns="0" tIns="0" bIns="0" anchor="ctr">
            <a:noAutofit/>
          </a:bodyPr>
          <a:p>
            <a:pPr indent="0" algn="ctr">
              <a:buNone/>
            </a:pPr>
            <a:r>
              <a:rPr b="1" lang="en-GB" sz="2400" spc="-1" strike="noStrike">
                <a:latin typeface="Calibri"/>
              </a:rPr>
              <a:t>After treating outliers</a:t>
            </a:r>
            <a:endParaRPr b="1" lang="en-GB" sz="2400" spc="-1" strike="noStrike">
              <a:latin typeface="Calibri"/>
            </a:endParaRPr>
          </a:p>
        </p:txBody>
      </p:sp>
      <p:pic>
        <p:nvPicPr>
          <p:cNvPr id="227" name="" descr=""/>
          <p:cNvPicPr/>
          <p:nvPr/>
        </p:nvPicPr>
        <p:blipFill>
          <a:blip r:embed="rId1"/>
          <a:stretch/>
        </p:blipFill>
        <p:spPr>
          <a:xfrm>
            <a:off x="720000" y="1620000"/>
            <a:ext cx="6480000" cy="2994840"/>
          </a:xfrm>
          <a:prstGeom prst="rect">
            <a:avLst/>
          </a:prstGeom>
          <a:ln w="18000">
            <a:noFill/>
          </a:ln>
        </p:spPr>
      </p:pic>
      <p:pic>
        <p:nvPicPr>
          <p:cNvPr id="228" name="" descr=""/>
          <p:cNvPicPr/>
          <p:nvPr/>
        </p:nvPicPr>
        <p:blipFill>
          <a:blip r:embed="rId2"/>
          <a:stretch/>
        </p:blipFill>
        <p:spPr>
          <a:xfrm>
            <a:off x="7720200" y="2675520"/>
            <a:ext cx="1999800" cy="1104480"/>
          </a:xfrm>
          <a:prstGeom prst="rect">
            <a:avLst/>
          </a:prstGeom>
          <a:ln w="18000">
            <a:solidFill>
              <a:srgbClr val="ffbf00"/>
            </a:solidFill>
            <a:round/>
          </a:ln>
        </p:spPr>
      </p:pic>
      <p:sp>
        <p:nvSpPr>
          <p:cNvPr id="229" name=""/>
          <p:cNvSpPr/>
          <p:nvPr/>
        </p:nvSpPr>
        <p:spPr>
          <a:xfrm>
            <a:off x="7992000" y="2495520"/>
            <a:ext cx="1440000" cy="180000"/>
          </a:xfrm>
          <a:prstGeom prst="rect">
            <a:avLst/>
          </a:prstGeom>
          <a:no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900" spc="-1" strike="noStrike">
                <a:latin typeface="Arial"/>
              </a:rPr>
              <a:t>SKEWNESS</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19800"/>
            <a:ext cx="9071640" cy="520200"/>
          </a:xfrm>
          <a:prstGeom prst="rect">
            <a:avLst/>
          </a:prstGeom>
          <a:noFill/>
          <a:ln w="0">
            <a:noFill/>
          </a:ln>
        </p:spPr>
        <p:txBody>
          <a:bodyPr lIns="0" rIns="0" tIns="0" bIns="0" anchor="ctr">
            <a:noAutofit/>
          </a:bodyPr>
          <a:p>
            <a:pPr indent="0" algn="ctr">
              <a:buNone/>
            </a:pPr>
            <a:r>
              <a:rPr b="1" lang="en-GB" sz="2400" spc="-1" strike="noStrike">
                <a:latin typeface="Calibri"/>
              </a:rPr>
              <a:t>Multivariate Analysis</a:t>
            </a:r>
            <a:endParaRPr b="1" lang="en-GB" sz="2400" spc="-1" strike="noStrike">
              <a:latin typeface="Calibri"/>
            </a:endParaRPr>
          </a:p>
        </p:txBody>
      </p:sp>
      <p:pic>
        <p:nvPicPr>
          <p:cNvPr id="231" name="" descr=""/>
          <p:cNvPicPr/>
          <p:nvPr/>
        </p:nvPicPr>
        <p:blipFill>
          <a:blip r:embed="rId1"/>
          <a:stretch/>
        </p:blipFill>
        <p:spPr>
          <a:xfrm>
            <a:off x="5496840" y="552960"/>
            <a:ext cx="3863160" cy="3600000"/>
          </a:xfrm>
          <a:prstGeom prst="rect">
            <a:avLst/>
          </a:prstGeom>
          <a:ln w="18000">
            <a:noFill/>
          </a:ln>
        </p:spPr>
      </p:pic>
      <p:pic>
        <p:nvPicPr>
          <p:cNvPr id="232" name="" descr=""/>
          <p:cNvPicPr/>
          <p:nvPr/>
        </p:nvPicPr>
        <p:blipFill>
          <a:blip r:embed="rId2"/>
          <a:stretch/>
        </p:blipFill>
        <p:spPr>
          <a:xfrm>
            <a:off x="689760" y="552960"/>
            <a:ext cx="3810240" cy="3780000"/>
          </a:xfrm>
          <a:prstGeom prst="rect">
            <a:avLst/>
          </a:prstGeom>
          <a:ln w="18000">
            <a:noFill/>
          </a:ln>
        </p:spPr>
      </p:pic>
      <p:sp>
        <p:nvSpPr>
          <p:cNvPr id="233" name=""/>
          <p:cNvSpPr txBox="1"/>
          <p:nvPr/>
        </p:nvSpPr>
        <p:spPr>
          <a:xfrm>
            <a:off x="360000" y="4500000"/>
            <a:ext cx="9180000" cy="360000"/>
          </a:xfrm>
          <a:prstGeom prst="rect">
            <a:avLst/>
          </a:prstGeom>
          <a:noFill/>
          <a:ln w="0">
            <a:noFill/>
          </a:ln>
        </p:spPr>
        <p:txBody>
          <a:bodyPr lIns="0" rIns="0" tIns="0" bIns="0" anchor="t">
            <a:normAutofit/>
          </a:bodyPr>
          <a:p>
            <a:r>
              <a:rPr b="0" lang="en-GB" sz="1300" spc="-1" strike="noStrike">
                <a:latin typeface="Calibri"/>
                <a:ea typeface="Arial"/>
              </a:rPr>
              <a:t>•     </a:t>
            </a:r>
            <a:r>
              <a:rPr b="0" lang="en-US" sz="1300" spc="-1" strike="noStrike">
                <a:solidFill>
                  <a:srgbClr val="000000"/>
                </a:solidFill>
                <a:latin typeface="Calibri"/>
                <a:ea typeface="Calibri"/>
              </a:rPr>
              <a:t>Variables </a:t>
            </a:r>
            <a:r>
              <a:rPr b="1" lang="en-US" sz="1300" spc="-1" strike="noStrike">
                <a:solidFill>
                  <a:srgbClr val="000000"/>
                </a:solidFill>
                <a:latin typeface="Calibri"/>
                <a:ea typeface="Calibri"/>
              </a:rPr>
              <a:t>‘Sales</a:t>
            </a:r>
            <a:r>
              <a:rPr b="0" lang="en-US" sz="1300" spc="-1" strike="noStrike">
                <a:solidFill>
                  <a:srgbClr val="000000"/>
                </a:solidFill>
                <a:latin typeface="Calibri"/>
                <a:ea typeface="Calibri"/>
              </a:rPr>
              <a:t>’ and </a:t>
            </a:r>
            <a:r>
              <a:rPr b="1" lang="en-US" sz="1300" spc="-1" strike="noStrike">
                <a:solidFill>
                  <a:srgbClr val="000000"/>
                </a:solidFill>
                <a:latin typeface="Calibri"/>
                <a:ea typeface="Calibri"/>
              </a:rPr>
              <a:t>‘Price each</a:t>
            </a:r>
            <a:r>
              <a:rPr b="0" lang="en-US" sz="1300" spc="-1" strike="noStrike">
                <a:solidFill>
                  <a:srgbClr val="000000"/>
                </a:solidFill>
                <a:latin typeface="Calibri"/>
                <a:ea typeface="Calibri"/>
              </a:rPr>
              <a:t>’ have </a:t>
            </a:r>
            <a:r>
              <a:rPr b="1" lang="en-US" sz="1300" spc="-1" strike="noStrike">
                <a:solidFill>
                  <a:srgbClr val="000000"/>
                </a:solidFill>
                <a:latin typeface="Calibri"/>
                <a:ea typeface="Calibri"/>
              </a:rPr>
              <a:t>highest positive </a:t>
            </a:r>
            <a:r>
              <a:rPr b="0" lang="en-US" sz="1300" spc="-1" strike="noStrike">
                <a:solidFill>
                  <a:srgbClr val="000000"/>
                </a:solidFill>
                <a:latin typeface="Calibri"/>
                <a:ea typeface="Calibri"/>
              </a:rPr>
              <a:t>Correlation (0.81) Variables ‘</a:t>
            </a:r>
            <a:r>
              <a:rPr b="1" lang="en-US" sz="1300" spc="-1" strike="noStrike">
                <a:solidFill>
                  <a:srgbClr val="000000"/>
                </a:solidFill>
                <a:latin typeface="Calibri"/>
                <a:ea typeface="Calibri"/>
              </a:rPr>
              <a:t>Days_since_lastorder</a:t>
            </a:r>
            <a:r>
              <a:rPr b="0" lang="en-US" sz="1300" spc="-1" strike="noStrike">
                <a:solidFill>
                  <a:srgbClr val="000000"/>
                </a:solidFill>
                <a:latin typeface="Calibri"/>
                <a:ea typeface="Calibri"/>
              </a:rPr>
              <a:t>’ and ‘</a:t>
            </a:r>
            <a:r>
              <a:rPr b="1" lang="en-US" sz="1300" spc="-1" strike="noStrike">
                <a:solidFill>
                  <a:srgbClr val="000000"/>
                </a:solidFill>
                <a:latin typeface="Calibri"/>
                <a:ea typeface="Calibri"/>
              </a:rPr>
              <a:t>MSRP</a:t>
            </a:r>
            <a:r>
              <a:rPr b="0" lang="en-US" sz="1300" spc="-1" strike="noStrike">
                <a:solidFill>
                  <a:srgbClr val="000000"/>
                </a:solidFill>
                <a:latin typeface="Calibri"/>
                <a:ea typeface="Calibri"/>
              </a:rPr>
              <a:t>’ have the highest </a:t>
            </a:r>
            <a:r>
              <a:rPr b="1" lang="en-US" sz="1300" spc="-1" strike="noStrike">
                <a:solidFill>
                  <a:srgbClr val="000000"/>
                </a:solidFill>
                <a:latin typeface="Calibri"/>
                <a:ea typeface="Calibri"/>
              </a:rPr>
              <a:t>negative </a:t>
            </a:r>
            <a:r>
              <a:rPr b="0" lang="en-US" sz="1300" spc="-1" strike="noStrike">
                <a:solidFill>
                  <a:srgbClr val="000000"/>
                </a:solidFill>
                <a:latin typeface="Calibri"/>
                <a:ea typeface="Calibri"/>
              </a:rPr>
              <a:t>Correlation (-0.52). From the plot, we can see that none of the variables are symmetric. </a:t>
            </a:r>
            <a:endParaRPr b="0" lang="en-GB" sz="1300" spc="-1" strike="noStrike">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2400" spc="-1" strike="noStrike">
                <a:latin typeface="Calibri"/>
              </a:rPr>
              <a:t>Inferences from EDA</a:t>
            </a:r>
            <a:endParaRPr b="1" lang="en-GB" sz="2400" spc="-1" strike="noStrike">
              <a:latin typeface="Calibri"/>
            </a:endParaRPr>
          </a:p>
        </p:txBody>
      </p:sp>
      <p:sp>
        <p:nvSpPr>
          <p:cNvPr id="235" name=""/>
          <p:cNvSpPr txBox="1"/>
          <p:nvPr/>
        </p:nvSpPr>
        <p:spPr>
          <a:xfrm>
            <a:off x="1440000" y="1060560"/>
            <a:ext cx="7380000" cy="3799440"/>
          </a:xfrm>
          <a:prstGeom prst="rect">
            <a:avLst/>
          </a:prstGeom>
          <a:noFill/>
          <a:ln w="18000">
            <a:noFill/>
          </a:ln>
        </p:spPr>
        <p:txBody>
          <a:bodyPr lIns="90000" rIns="90000" tIns="45000" bIns="45000" anchor="t">
            <a:noAutofit/>
          </a:bodyPr>
          <a:p>
            <a:pPr marL="216000" indent="-216000">
              <a:buClr>
                <a:srgbClr val="000000"/>
              </a:buClr>
              <a:buSzPct val="45000"/>
              <a:buFont typeface="Wingdings" charset="2"/>
              <a:buChar char=""/>
            </a:pPr>
            <a:r>
              <a:rPr b="0" lang="en-GB" sz="1600" spc="-1" strike="noStrike">
                <a:latin typeface="Calibri"/>
              </a:rPr>
              <a:t>We did univariate analysi using histogram on sales variable </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For categorical variable like product line using bar plot </a:t>
            </a:r>
            <a:r>
              <a:rPr b="0" lang="en-GB" sz="1600" spc="-1" strike="noStrike">
                <a:latin typeface="Calibri"/>
              </a:rPr>
              <a:t>we did univariate analysis</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Using boxplot on sales, product line, deal size variable, we have plotted bivariate analysis</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Using MSRP, Price each, status, sales &amp; product line variables we did multivariate analysis</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After doing the analyses, we can see there is a high demand of classic cars followed by vintage cars and the least is for trains</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Using tableau we have done trend analysis</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The sales are high for the last quarter of the year</a:t>
            </a:r>
            <a:endParaRPr b="0" lang="en-GB" sz="1600" spc="-1" strike="noStrike">
              <a:latin typeface="Calibri"/>
            </a:endParaRPr>
          </a:p>
          <a:p>
            <a:pPr marL="216000" indent="-216000">
              <a:buClr>
                <a:srgbClr val="000000"/>
              </a:buClr>
              <a:buSzPct val="45000"/>
              <a:buFont typeface="Wingdings" charset="2"/>
              <a:buChar char=""/>
            </a:pPr>
            <a:endParaRPr b="0" lang="en-GB" sz="1600" spc="-1" strike="noStrike">
              <a:latin typeface="Calibri"/>
            </a:endParaRPr>
          </a:p>
          <a:p>
            <a:pPr marL="216000" indent="-216000">
              <a:buClr>
                <a:srgbClr val="000000"/>
              </a:buClr>
              <a:buSzPct val="45000"/>
              <a:buFont typeface="Wingdings" charset="2"/>
              <a:buChar char=""/>
            </a:pPr>
            <a:r>
              <a:rPr b="0" lang="en-GB" sz="1600" spc="-1" strike="noStrike">
                <a:latin typeface="Calibri"/>
              </a:rPr>
              <a:t>November month has the maximum sales</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2400" spc="-1" strike="noStrike">
                <a:latin typeface="Calibri"/>
              </a:rPr>
              <a:t>Customer Segmentation using RFM analysis</a:t>
            </a:r>
            <a:br>
              <a:rPr sz="2400"/>
            </a:br>
            <a:r>
              <a:rPr b="1" lang="en-GB" sz="1800" spc="-1" strike="noStrike">
                <a:solidFill>
                  <a:srgbClr val="ffbf00"/>
                </a:solidFill>
                <a:latin typeface="Calibri"/>
              </a:rPr>
              <a:t>What is RFM?</a:t>
            </a:r>
            <a:endParaRPr b="1" lang="en-GB" sz="1800" spc="-1" strike="noStrike">
              <a:latin typeface="Calibri"/>
            </a:endParaRPr>
          </a:p>
        </p:txBody>
      </p:sp>
      <p:sp>
        <p:nvSpPr>
          <p:cNvPr id="237"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600" spc="-1" strike="noStrike">
                <a:latin typeface="Calibri"/>
              </a:rPr>
              <a:t>Customer Segmentation using RFM Analysis is done to divide and analyse our customers based upon their characteristics. </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RFM is a marketing technique used to rank customers based on 3 metrics – </a:t>
            </a:r>
            <a:r>
              <a:rPr b="1" lang="en-GB" sz="1600" spc="-1" strike="noStrike">
                <a:latin typeface="Calibri"/>
              </a:rPr>
              <a:t>Recency</a:t>
            </a:r>
            <a:r>
              <a:rPr b="0" lang="en-GB" sz="1600" spc="-1" strike="noStrike">
                <a:latin typeface="Calibri"/>
              </a:rPr>
              <a:t>, </a:t>
            </a:r>
            <a:r>
              <a:rPr b="1" lang="en-GB" sz="1600" spc="-1" strike="noStrike">
                <a:latin typeface="Calibri"/>
              </a:rPr>
              <a:t>Monetary </a:t>
            </a:r>
            <a:r>
              <a:rPr b="0" lang="en-GB" sz="1600" spc="-1" strike="noStrike">
                <a:latin typeface="Calibri"/>
              </a:rPr>
              <a:t>and </a:t>
            </a:r>
            <a:r>
              <a:rPr b="1" lang="en-GB" sz="1600" spc="-1" strike="noStrike">
                <a:latin typeface="Calibri"/>
              </a:rPr>
              <a:t>Frequency</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This technique is used to identify our best / worst customers in order to undertake targeted marketing strategies</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Recency – Freshness of a customer’s activity like purchase or visit</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Monetary – The purchasing power or intention of the customer</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Frequency – The number of times a customer visits or transacts</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68360" y="254880"/>
            <a:ext cx="9071640" cy="610200"/>
          </a:xfrm>
          <a:prstGeom prst="rect">
            <a:avLst/>
          </a:prstGeom>
          <a:noFill/>
          <a:ln w="0">
            <a:noFill/>
          </a:ln>
        </p:spPr>
        <p:txBody>
          <a:bodyPr lIns="0" rIns="0" tIns="0" bIns="0" anchor="ctr">
            <a:noAutofit/>
          </a:bodyPr>
          <a:p>
            <a:pPr indent="0" algn="ctr">
              <a:buNone/>
            </a:pPr>
            <a:r>
              <a:rPr b="1" lang="en-GB" sz="2400" spc="-1" strike="noStrike">
                <a:latin typeface="Calibri"/>
              </a:rPr>
              <a:t>Customer Segmentation using RFM analysis</a:t>
            </a:r>
            <a:br>
              <a:rPr sz="2400"/>
            </a:br>
            <a:r>
              <a:rPr b="1" lang="en-GB" sz="2400" spc="-1" strike="noStrike">
                <a:solidFill>
                  <a:srgbClr val="ffbf00"/>
                </a:solidFill>
                <a:latin typeface="Calibri"/>
              </a:rPr>
              <a:t>P</a:t>
            </a:r>
            <a:r>
              <a:rPr b="1" lang="en-GB" sz="2000" spc="-1" strike="noStrike">
                <a:solidFill>
                  <a:srgbClr val="ffbf00"/>
                </a:solidFill>
                <a:latin typeface="Calibri"/>
              </a:rPr>
              <a:t>arameters used and Assumptions made</a:t>
            </a:r>
            <a:endParaRPr b="1" lang="en-GB" sz="2000" spc="-1" strike="noStrike">
              <a:latin typeface="Calibri"/>
            </a:endParaRPr>
          </a:p>
        </p:txBody>
      </p:sp>
      <p:sp>
        <p:nvSpPr>
          <p:cNvPr id="239" name="PlaceHolder 2"/>
          <p:cNvSpPr>
            <a:spLocks noGrp="1"/>
          </p:cNvSpPr>
          <p:nvPr>
            <p:ph/>
          </p:nvPr>
        </p:nvSpPr>
        <p:spPr>
          <a:xfrm>
            <a:off x="504000" y="1440000"/>
            <a:ext cx="9071640" cy="324000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600" spc="-1" strike="noStrike">
                <a:latin typeface="Calibri"/>
              </a:rPr>
              <a:t>Customer Segmentation was done by using KNIME and MS Excel by dividing the data based on Recency, Frequency and Monetary variables and grouping data by variable ‘Order Number’.</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Created new column name Recency as “[2020-12-31 - order date)]“. We have assumed “</a:t>
            </a:r>
            <a:r>
              <a:rPr b="0" lang="en-GB" sz="1600" spc="-1" strike="noStrike">
                <a:latin typeface="Calibri"/>
              </a:rPr>
              <a:t>2020-12-31“ as a reference date and created recency column. </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Based on the data, the same order number is repeated for different product codes. So we can assume count of each order number as frequency of an order number.</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In SALES column we get sales amount for each transaction. We can use SALES parameter and using an assumption of sum of aggregation we created a new column as Monetary.</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Created four different bins for each Recency, Frequency &amp; Monetary using percentile range (0.0, 0.25, 0.75, 1.0). Based on above four bins assumption we have considered four segments like Loyal, Best, Lost, and customers on the verge of Churn.</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180000"/>
            <a:ext cx="9071640" cy="520200"/>
          </a:xfrm>
          <a:prstGeom prst="rect">
            <a:avLst/>
          </a:prstGeom>
          <a:noFill/>
          <a:ln w="0">
            <a:noFill/>
          </a:ln>
        </p:spPr>
        <p:txBody>
          <a:bodyPr lIns="0" rIns="0" tIns="0" bIns="0" anchor="ctr">
            <a:noAutofit/>
          </a:bodyPr>
          <a:p>
            <a:pPr indent="0" algn="ctr">
              <a:buNone/>
            </a:pPr>
            <a:r>
              <a:rPr b="1" lang="en-GB" sz="2400" spc="-1" strike="noStrike">
                <a:latin typeface="Calibri"/>
              </a:rPr>
              <a:t>KNIME Workflow</a:t>
            </a:r>
            <a:endParaRPr b="1" lang="en-GB" sz="2400" spc="-1" strike="noStrike">
              <a:latin typeface="Calibri"/>
            </a:endParaRPr>
          </a:p>
        </p:txBody>
      </p:sp>
      <p:pic>
        <p:nvPicPr>
          <p:cNvPr id="241" name="" descr=""/>
          <p:cNvPicPr/>
          <p:nvPr/>
        </p:nvPicPr>
        <p:blipFill>
          <a:blip r:embed="rId1"/>
          <a:stretch/>
        </p:blipFill>
        <p:spPr>
          <a:xfrm>
            <a:off x="1684440" y="720000"/>
            <a:ext cx="6867000" cy="4219560"/>
          </a:xfrm>
          <a:prstGeom prst="rect">
            <a:avLst/>
          </a:prstGeom>
          <a:ln w="18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2400" spc="-1" strike="noStrike">
                <a:latin typeface="Calibri"/>
              </a:rPr>
              <a:t>Contents</a:t>
            </a:r>
            <a:endParaRPr b="1" lang="en-GB" sz="2400" spc="-1" strike="noStrike">
              <a:latin typeface="Arial"/>
            </a:endParaRPr>
          </a:p>
        </p:txBody>
      </p:sp>
      <p:sp>
        <p:nvSpPr>
          <p:cNvPr id="189" name="PlaceHolder 2"/>
          <p:cNvSpPr>
            <a:spLocks noGrp="1"/>
          </p:cNvSpPr>
          <p:nvPr>
            <p:ph/>
          </p:nvPr>
        </p:nvSpPr>
        <p:spPr>
          <a:xfrm>
            <a:off x="504000" y="1326240"/>
            <a:ext cx="4356000" cy="3288240"/>
          </a:xfrm>
          <a:prstGeom prst="rect">
            <a:avLst/>
          </a:prstGeom>
          <a:noFill/>
          <a:ln w="0">
            <a:noFill/>
          </a:ln>
        </p:spPr>
        <p:txBody>
          <a:bodyPr lIns="0" rIns="0" tIns="0" bIns="0" anchor="t">
            <a:normAutofit fontScale="97000"/>
          </a:bodyPr>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Problem Statement</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Agenda and Executive Summary</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Exploratory Data Analysis</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Customer Segmentation using RFM Analysis</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KNIME Workflow Image</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RFM Analysis Output</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Inferences</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Recommendation</a:t>
            </a:r>
            <a:endParaRPr b="0" lang="en-GB" sz="1800" spc="-1" strike="noStrike">
              <a:solidFill>
                <a:srgbClr val="000000"/>
              </a:solidFill>
              <a:latin typeface="Arial"/>
            </a:endParaRPr>
          </a:p>
          <a:p>
            <a:pPr marL="343080" indent="-343080">
              <a:spcAft>
                <a:spcPts val="1057"/>
              </a:spcAft>
              <a:buClr>
                <a:srgbClr val="000000"/>
              </a:buClr>
              <a:buSzPct val="45000"/>
              <a:buFont typeface="Wingdings" charset="2"/>
              <a:buChar char=""/>
            </a:pPr>
            <a:r>
              <a:rPr b="0" lang="en-US" sz="1800" spc="-1" strike="noStrike">
                <a:solidFill>
                  <a:srgbClr val="000000"/>
                </a:solidFill>
                <a:latin typeface="Calibri"/>
                <a:ea typeface="Calibri"/>
              </a:rPr>
              <a:t>Working Files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468360" y="133200"/>
            <a:ext cx="9071640" cy="406800"/>
          </a:xfrm>
          <a:prstGeom prst="rect">
            <a:avLst/>
          </a:prstGeom>
          <a:noFill/>
          <a:ln w="0">
            <a:noFill/>
          </a:ln>
        </p:spPr>
        <p:txBody>
          <a:bodyPr lIns="0" rIns="0" tIns="0" bIns="0" anchor="ctr">
            <a:noAutofit/>
          </a:bodyPr>
          <a:p>
            <a:pPr indent="0" algn="ctr">
              <a:buNone/>
            </a:pPr>
            <a:r>
              <a:rPr b="1" lang="en-GB" sz="2400" spc="-1" strike="noStrike">
                <a:latin typeface="Calibri"/>
              </a:rPr>
              <a:t>Output Table head from KNIME</a:t>
            </a:r>
            <a:endParaRPr b="1" lang="en-GB" sz="2400" spc="-1" strike="noStrike">
              <a:latin typeface="Calibri"/>
            </a:endParaRPr>
          </a:p>
        </p:txBody>
      </p:sp>
      <p:pic>
        <p:nvPicPr>
          <p:cNvPr id="243" name="" descr=""/>
          <p:cNvPicPr/>
          <p:nvPr/>
        </p:nvPicPr>
        <p:blipFill>
          <a:blip r:embed="rId1"/>
          <a:stretch/>
        </p:blipFill>
        <p:spPr>
          <a:xfrm>
            <a:off x="922320" y="720000"/>
            <a:ext cx="8257680" cy="3904920"/>
          </a:xfrm>
          <a:prstGeom prst="rect">
            <a:avLst/>
          </a:prstGeom>
          <a:ln w="1800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5720"/>
            <a:ext cx="9071640" cy="599400"/>
          </a:xfrm>
          <a:prstGeom prst="rect">
            <a:avLst/>
          </a:prstGeom>
          <a:noFill/>
          <a:ln w="0">
            <a:noFill/>
          </a:ln>
        </p:spPr>
        <p:txBody>
          <a:bodyPr lIns="0" rIns="0" tIns="0" bIns="0" anchor="ctr">
            <a:noAutofit/>
          </a:bodyPr>
          <a:p>
            <a:pPr indent="0" algn="ctr">
              <a:buNone/>
            </a:pPr>
            <a:r>
              <a:rPr b="1" lang="en-GB" sz="2400" spc="-1" strike="noStrike">
                <a:latin typeface="Calibri"/>
              </a:rPr>
              <a:t>Best Customers</a:t>
            </a:r>
            <a:endParaRPr b="1" lang="en-GB" sz="2400" spc="-1" strike="noStrike">
              <a:latin typeface="Calibri"/>
            </a:endParaRPr>
          </a:p>
        </p:txBody>
      </p:sp>
      <p:sp>
        <p:nvSpPr>
          <p:cNvPr id="245" name=""/>
          <p:cNvSpPr txBox="1"/>
          <p:nvPr/>
        </p:nvSpPr>
        <p:spPr>
          <a:xfrm>
            <a:off x="360000" y="3420000"/>
            <a:ext cx="9000000" cy="1260000"/>
          </a:xfrm>
          <a:prstGeom prst="rect">
            <a:avLst/>
          </a:prstGeom>
          <a:noFill/>
          <a:ln w="18000">
            <a:noFill/>
          </a:ln>
        </p:spPr>
        <p:txBody>
          <a:bodyPr lIns="90000" rIns="90000" tIns="45000" bIns="45000" anchor="t">
            <a:noAutofit/>
          </a:bodyPr>
          <a:p>
            <a:pPr marL="216000" indent="-216000">
              <a:buClr>
                <a:srgbClr val="000000"/>
              </a:buClr>
              <a:buSzPct val="45000"/>
              <a:buFont typeface="Wingdings" charset="2"/>
              <a:buChar char=""/>
            </a:pPr>
            <a:r>
              <a:rPr b="0" lang="en-GB" sz="1300" spc="-1" strike="noStrike">
                <a:latin typeface="Calibri"/>
              </a:rPr>
              <a:t>Based on recency, frequency &amp; monetary, we have grouped our top customers. </a:t>
            </a:r>
            <a:endParaRPr b="0" lang="en-GB" sz="1300" spc="-1" strike="noStrike">
              <a:latin typeface="Calibri"/>
            </a:endParaRPr>
          </a:p>
          <a:p>
            <a:pPr marL="216000" indent="-216000">
              <a:buClr>
                <a:srgbClr val="000000"/>
              </a:buClr>
              <a:buSzPct val="45000"/>
              <a:buFont typeface="Wingdings" charset="2"/>
              <a:buChar char=""/>
            </a:pPr>
            <a:r>
              <a:rPr b="0" lang="en-GB" sz="1300" spc="-1" strike="noStrike">
                <a:latin typeface="Calibri"/>
              </a:rPr>
              <a:t>We have given the most significance to recency parameter as these customers have recently purchased our products. </a:t>
            </a:r>
            <a:endParaRPr b="0" lang="en-GB" sz="1300" spc="-1" strike="noStrike">
              <a:latin typeface="Calibri"/>
            </a:endParaRPr>
          </a:p>
          <a:p>
            <a:pPr marL="216000" indent="-216000">
              <a:buClr>
                <a:srgbClr val="000000"/>
              </a:buClr>
              <a:buSzPct val="45000"/>
              <a:buFont typeface="Wingdings" charset="2"/>
              <a:buChar char=""/>
            </a:pPr>
            <a:r>
              <a:rPr b="0" lang="en-GB" sz="1300" spc="-1" strike="noStrike">
                <a:latin typeface="Calibri"/>
              </a:rPr>
              <a:t>Also according to RFM model the most important is given to recency. Hence we have kept it as our first parameter for selecting top customers</a:t>
            </a:r>
            <a:endParaRPr b="0" lang="en-GB" sz="1300" spc="-1" strike="noStrike">
              <a:latin typeface="Calibri"/>
            </a:endParaRPr>
          </a:p>
          <a:p>
            <a:pPr marL="216000" indent="-216000">
              <a:buClr>
                <a:srgbClr val="000000"/>
              </a:buClr>
              <a:buSzPct val="45000"/>
              <a:buFont typeface="Wingdings" charset="2"/>
              <a:buChar char=""/>
            </a:pPr>
            <a:r>
              <a:rPr b="0" lang="en-GB" sz="1300" spc="-1" strike="noStrike">
                <a:latin typeface="Calibri"/>
              </a:rPr>
              <a:t>We should not loose these customers at any cost as they are the biggest contributors of the business.</a:t>
            </a:r>
            <a:endParaRPr b="0" lang="en-GB" sz="1300" spc="-1" strike="noStrike">
              <a:latin typeface="Calibri"/>
            </a:endParaRPr>
          </a:p>
        </p:txBody>
      </p:sp>
      <p:pic>
        <p:nvPicPr>
          <p:cNvPr id="246" name="" descr=""/>
          <p:cNvPicPr/>
          <p:nvPr/>
        </p:nvPicPr>
        <p:blipFill>
          <a:blip r:embed="rId1"/>
          <a:stretch/>
        </p:blipFill>
        <p:spPr>
          <a:xfrm>
            <a:off x="578880" y="965520"/>
            <a:ext cx="8601120" cy="2094480"/>
          </a:xfrm>
          <a:prstGeom prst="rect">
            <a:avLst/>
          </a:prstGeom>
          <a:ln w="18000">
            <a:solidFill>
              <a:srgbClr val="ffbf00"/>
            </a:solidFill>
            <a:round/>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5720"/>
            <a:ext cx="9071640" cy="494280"/>
          </a:xfrm>
          <a:prstGeom prst="rect">
            <a:avLst/>
          </a:prstGeom>
          <a:noFill/>
          <a:ln w="0">
            <a:noFill/>
          </a:ln>
        </p:spPr>
        <p:txBody>
          <a:bodyPr lIns="0" rIns="0" tIns="0" bIns="0" anchor="ctr">
            <a:noAutofit/>
          </a:bodyPr>
          <a:p>
            <a:pPr indent="0" algn="ctr">
              <a:buNone/>
            </a:pPr>
            <a:r>
              <a:rPr b="1" lang="en-GB" sz="2400" spc="-1" strike="noStrike">
                <a:latin typeface="Calibri"/>
              </a:rPr>
              <a:t>Customers on the verge of churning</a:t>
            </a:r>
            <a:endParaRPr b="1" lang="en-GB" sz="2400" spc="-1" strike="noStrike">
              <a:latin typeface="Calibri"/>
            </a:endParaRPr>
          </a:p>
        </p:txBody>
      </p:sp>
      <p:sp>
        <p:nvSpPr>
          <p:cNvPr id="248" name="PlaceHolder 2"/>
          <p:cNvSpPr>
            <a:spLocks noGrp="1"/>
          </p:cNvSpPr>
          <p:nvPr>
            <p:ph/>
          </p:nvPr>
        </p:nvSpPr>
        <p:spPr>
          <a:xfrm>
            <a:off x="504000" y="3780000"/>
            <a:ext cx="9071640" cy="834480"/>
          </a:xfrm>
          <a:prstGeom prst="rect">
            <a:avLst/>
          </a:prstGeom>
          <a:noFill/>
          <a:ln w="0">
            <a:noFill/>
          </a:ln>
        </p:spPr>
        <p:txBody>
          <a:bodyPr lIns="0" rIns="0" tIns="0" bIns="0" anchor="t">
            <a:normAutofit fontScale="63000"/>
          </a:bodyPr>
          <a:p>
            <a:pPr marL="432000" indent="-324000">
              <a:spcAft>
                <a:spcPts val="1057"/>
              </a:spcAft>
              <a:buClr>
                <a:srgbClr val="000000"/>
              </a:buClr>
              <a:buSzPct val="45000"/>
              <a:buFont typeface="Wingdings" charset="2"/>
              <a:buChar char=""/>
            </a:pPr>
            <a:r>
              <a:rPr b="0" lang="en-GB" sz="2400" spc="-1" strike="noStrike">
                <a:latin typeface="Calibri"/>
              </a:rPr>
              <a:t>These are the customers who have not ordered recently, but their monetary value is high and number of orders are more than average.</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We should definitely focus on this group before we lose them and try to convert them into our regular customers</a:t>
            </a:r>
            <a:endParaRPr b="0" lang="en-GB" sz="2400" spc="-1" strike="noStrike">
              <a:latin typeface="Calibri"/>
            </a:endParaRPr>
          </a:p>
        </p:txBody>
      </p:sp>
      <p:pic>
        <p:nvPicPr>
          <p:cNvPr id="249" name="" descr=""/>
          <p:cNvPicPr/>
          <p:nvPr/>
        </p:nvPicPr>
        <p:blipFill>
          <a:blip r:embed="rId1"/>
          <a:stretch/>
        </p:blipFill>
        <p:spPr>
          <a:xfrm>
            <a:off x="540000" y="1260000"/>
            <a:ext cx="9180000" cy="1620000"/>
          </a:xfrm>
          <a:prstGeom prst="rect">
            <a:avLst/>
          </a:prstGeom>
          <a:ln w="18000">
            <a:solidFill>
              <a:srgbClr val="ffbf00"/>
            </a:solidFill>
            <a:round/>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06280"/>
            <a:ext cx="9071640" cy="513720"/>
          </a:xfrm>
          <a:prstGeom prst="rect">
            <a:avLst/>
          </a:prstGeom>
          <a:noFill/>
          <a:ln w="0">
            <a:noFill/>
          </a:ln>
        </p:spPr>
        <p:txBody>
          <a:bodyPr lIns="0" rIns="0" tIns="0" bIns="0" anchor="ctr">
            <a:noAutofit/>
          </a:bodyPr>
          <a:p>
            <a:pPr indent="0" algn="ctr">
              <a:buNone/>
            </a:pPr>
            <a:r>
              <a:rPr b="1" lang="en-GB" sz="2400" spc="-1" strike="noStrike">
                <a:latin typeface="Calibri"/>
              </a:rPr>
              <a:t>Loyal Customers</a:t>
            </a:r>
            <a:endParaRPr b="1" lang="en-GB" sz="2400" spc="-1" strike="noStrike">
              <a:latin typeface="Calibri"/>
            </a:endParaRPr>
          </a:p>
        </p:txBody>
      </p:sp>
      <p:sp>
        <p:nvSpPr>
          <p:cNvPr id="251" name="PlaceHolder 2"/>
          <p:cNvSpPr>
            <a:spLocks noGrp="1"/>
          </p:cNvSpPr>
          <p:nvPr>
            <p:ph/>
          </p:nvPr>
        </p:nvSpPr>
        <p:spPr>
          <a:xfrm>
            <a:off x="468360" y="3420000"/>
            <a:ext cx="9071640" cy="1374480"/>
          </a:xfrm>
          <a:prstGeom prst="rect">
            <a:avLst/>
          </a:prstGeom>
          <a:noFill/>
          <a:ln w="0">
            <a:noFill/>
          </a:ln>
        </p:spPr>
        <p:txBody>
          <a:bodyPr lIns="0" rIns="0" tIns="0" bIns="0" anchor="t">
            <a:normAutofit fontScale="65000"/>
          </a:bodyPr>
          <a:p>
            <a:pPr marL="432000" indent="-324000">
              <a:spcAft>
                <a:spcPts val="1057"/>
              </a:spcAft>
              <a:buClr>
                <a:srgbClr val="000000"/>
              </a:buClr>
              <a:buSzPct val="45000"/>
              <a:buFont typeface="Wingdings" charset="2"/>
              <a:buChar char=""/>
            </a:pPr>
            <a:r>
              <a:rPr b="0" lang="en-GB" sz="2400" spc="-1" strike="noStrike">
                <a:latin typeface="Calibri"/>
              </a:rPr>
              <a:t>Based on recency, frequency &amp; monetary, we have grouped our loyal customers. These customers have purchased multiple times with good monetary value. </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If we focus more on this segment, we can easily turn them into our top best customers too. Also, in this segment we can see the customers for product line - classic cars are many.</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These are the still valuable customers as they are with better level in all aspects Frequency and Monetary. We have to look after the needs of these customers to bring them into the best pool.</a:t>
            </a:r>
            <a:endParaRPr b="0" lang="en-GB" sz="2400" spc="-1" strike="noStrike">
              <a:latin typeface="Calibri"/>
            </a:endParaRPr>
          </a:p>
        </p:txBody>
      </p:sp>
      <p:pic>
        <p:nvPicPr>
          <p:cNvPr id="252" name="" descr=""/>
          <p:cNvPicPr/>
          <p:nvPr/>
        </p:nvPicPr>
        <p:blipFill>
          <a:blip r:embed="rId1"/>
          <a:stretch/>
        </p:blipFill>
        <p:spPr>
          <a:xfrm>
            <a:off x="471600" y="1106640"/>
            <a:ext cx="9248400" cy="2133360"/>
          </a:xfrm>
          <a:prstGeom prst="rect">
            <a:avLst/>
          </a:prstGeom>
          <a:ln w="18000">
            <a:solidFill>
              <a:srgbClr val="ffbf00"/>
            </a:solidFill>
            <a:round/>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225720"/>
            <a:ext cx="9071640" cy="314280"/>
          </a:xfrm>
          <a:prstGeom prst="rect">
            <a:avLst/>
          </a:prstGeom>
          <a:noFill/>
          <a:ln w="0">
            <a:noFill/>
          </a:ln>
        </p:spPr>
        <p:txBody>
          <a:bodyPr lIns="0" rIns="0" tIns="0" bIns="0" anchor="ctr">
            <a:noAutofit/>
          </a:bodyPr>
          <a:p>
            <a:pPr indent="0" algn="ctr">
              <a:buNone/>
            </a:pPr>
            <a:r>
              <a:rPr b="1" lang="en-GB" sz="2400" spc="-1" strike="noStrike">
                <a:latin typeface="Calibri"/>
              </a:rPr>
              <a:t>Lost Customers</a:t>
            </a:r>
            <a:endParaRPr b="1" lang="en-GB" sz="2400" spc="-1" strike="noStrike">
              <a:latin typeface="Calibri"/>
            </a:endParaRPr>
          </a:p>
        </p:txBody>
      </p:sp>
      <p:pic>
        <p:nvPicPr>
          <p:cNvPr id="254" name="" descr=""/>
          <p:cNvPicPr/>
          <p:nvPr/>
        </p:nvPicPr>
        <p:blipFill>
          <a:blip r:embed="rId1"/>
          <a:stretch/>
        </p:blipFill>
        <p:spPr>
          <a:xfrm>
            <a:off x="258120" y="720000"/>
            <a:ext cx="9641880" cy="2700000"/>
          </a:xfrm>
          <a:prstGeom prst="rect">
            <a:avLst/>
          </a:prstGeom>
          <a:ln w="18000">
            <a:solidFill>
              <a:srgbClr val="ffbf00"/>
            </a:solidFill>
            <a:round/>
          </a:ln>
        </p:spPr>
      </p:pic>
      <p:sp>
        <p:nvSpPr>
          <p:cNvPr id="255" name=""/>
          <p:cNvSpPr txBox="1"/>
          <p:nvPr/>
        </p:nvSpPr>
        <p:spPr>
          <a:xfrm>
            <a:off x="112320" y="3642120"/>
            <a:ext cx="9967680" cy="857880"/>
          </a:xfrm>
          <a:prstGeom prst="rect">
            <a:avLst/>
          </a:prstGeom>
          <a:noFill/>
          <a:ln w="18000">
            <a:noFill/>
          </a:ln>
        </p:spPr>
        <p:txBody>
          <a:bodyPr lIns="90000" rIns="90000" tIns="45000" bIns="45000" anchor="t">
            <a:noAutofit/>
          </a:bodyPr>
          <a:p>
            <a:r>
              <a:rPr b="0" lang="en-GB" sz="1200" spc="-1" strike="noStrike">
                <a:latin typeface="Calibri"/>
              </a:rPr>
              <a:t>Customers who did not purchase recently. They leave for a variety of reasons depending on the price deals, new product launches. Typically these are the customers who have least RFM score. Their recency is very low and they have not made any purchase since a long time. So we can say these are our lost customers.</a:t>
            </a:r>
            <a:endParaRPr b="0" lang="en-GB" sz="1200" spc="-1" strike="noStrike">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2400" spc="-1" strike="noStrike">
                <a:latin typeface="Calibri"/>
              </a:rPr>
              <a:t>Recommendations and Conclusion</a:t>
            </a:r>
            <a:endParaRPr b="1" lang="en-GB" sz="2400" spc="-1" strike="noStrike">
              <a:latin typeface="Calibri"/>
            </a:endParaRPr>
          </a:p>
        </p:txBody>
      </p:sp>
      <p:sp>
        <p:nvSpPr>
          <p:cNvPr id="257" name="PlaceHolder 2"/>
          <p:cNvSpPr>
            <a:spLocks noGrp="1"/>
          </p:cNvSpPr>
          <p:nvPr>
            <p:ph/>
          </p:nvPr>
        </p:nvSpPr>
        <p:spPr>
          <a:xfrm>
            <a:off x="504000" y="1080000"/>
            <a:ext cx="9071640" cy="3780000"/>
          </a:xfrm>
          <a:prstGeom prst="rect">
            <a:avLst/>
          </a:prstGeom>
          <a:noFill/>
          <a:ln w="0">
            <a:noFill/>
          </a:ln>
        </p:spPr>
        <p:txBody>
          <a:bodyPr lIns="0" rIns="0" tIns="0" bIns="0" anchor="t">
            <a:normAutofit fontScale="67000"/>
          </a:bodyPr>
          <a:p>
            <a:pPr marL="432000" indent="-324000">
              <a:spcAft>
                <a:spcPts val="1057"/>
              </a:spcAft>
              <a:buClr>
                <a:srgbClr val="000000"/>
              </a:buClr>
              <a:buSzPct val="45000"/>
              <a:buFont typeface="Wingdings" charset="2"/>
              <a:buChar char=""/>
            </a:pPr>
            <a:r>
              <a:rPr b="0" lang="en-GB" sz="2400" spc="-1" strike="noStrike">
                <a:latin typeface="Calibri"/>
              </a:rPr>
              <a:t>Using Recency, frequency &amp; monetary parameters we have grouped our top, loyal, on the verge of churning and lost customers. Customers with good recency has been our top customers.</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Customers on verge of churning can be saved and can be converted into a good buyer.</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RFM model is used for deriving the customers types like Loyal, top or best, on verge of churning &amp; lost customers.</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Recency, frequency &amp; monetary parameters were widely used to bifurcate the types of customer's.</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This model can be very helpful to the company to maintain its sales and customers and can focus on how the company has lost the customers &amp; can take various actions to bring them back.</a:t>
            </a: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It is vital for the company to convert the customers who are on verge of churning into a regular customer.</a:t>
            </a:r>
            <a:endParaRPr b="0" lang="en-GB" sz="2400" spc="-1" strike="noStrike">
              <a:latin typeface="Calibri"/>
            </a:endParaRPr>
          </a:p>
          <a:p>
            <a:pPr marL="432000" indent="0">
              <a:spcAft>
                <a:spcPts val="1057"/>
              </a:spcAft>
              <a:buNone/>
            </a:pPr>
            <a:endParaRPr b="0" lang="en-GB" sz="2400" spc="-1" strike="noStrike">
              <a:latin typeface="Calibri"/>
            </a:endParaRPr>
          </a:p>
          <a:p>
            <a:pPr marL="432000" indent="0">
              <a:spcAft>
                <a:spcPts val="1057"/>
              </a:spcAft>
              <a:buNone/>
            </a:pPr>
            <a:endParaRPr b="0" lang="en-GB" sz="2400" spc="-1" strike="noStrike">
              <a:latin typeface="Calibri"/>
            </a:endParaRPr>
          </a:p>
          <a:p>
            <a:pPr marL="432000" indent="-324000">
              <a:spcAft>
                <a:spcPts val="1057"/>
              </a:spcAft>
              <a:buClr>
                <a:srgbClr val="000000"/>
              </a:buClr>
              <a:buSzPct val="45000"/>
              <a:buFont typeface="Wingdings" charset="2"/>
              <a:buChar char=""/>
            </a:pPr>
            <a:r>
              <a:rPr b="0" lang="en-GB" sz="2400" spc="-1" strike="noStrike">
                <a:latin typeface="Calibri"/>
              </a:rPr>
              <a:t>In conclusion, the analysis result from the RFM is a base mapping for future response testing of customer migrations among the RFM cells. RFM scores can be analysed over time with the recommendation results. This would eliminate the non-responsive customers and improve marketing campaigns. </a:t>
            </a:r>
            <a:endParaRPr b="0" lang="en-GB" sz="2400" spc="-1" strike="noStrike">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GB" sz="3300" spc="-1" strike="noStrike">
                <a:latin typeface="Calibri"/>
              </a:rPr>
              <a:t>References</a:t>
            </a:r>
            <a:endParaRPr b="0" lang="en-GB" sz="3300" spc="-1" strike="noStrike">
              <a:latin typeface="Calibri"/>
            </a:endParaRPr>
          </a:p>
        </p:txBody>
      </p:sp>
      <p:sp>
        <p:nvSpPr>
          <p:cNvPr id="259"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600" spc="-1" strike="noStrike">
                <a:solidFill>
                  <a:srgbClr val="000000"/>
                </a:solidFill>
                <a:latin typeface="Calibri"/>
              </a:rPr>
              <a:t>Jupyter Notebook </a:t>
            </a:r>
            <a:r>
              <a:rPr b="0" lang="en-GB" sz="1600" spc="-1" strike="noStrike">
                <a:latin typeface="Calibri"/>
              </a:rPr>
              <a:t>	</a:t>
            </a:r>
            <a:r>
              <a:rPr b="0" lang="en-GB" sz="1600" spc="-1" strike="noStrike">
                <a:latin typeface="Calibri"/>
              </a:rPr>
              <a:t>	</a:t>
            </a:r>
            <a:r>
              <a:rPr b="0" lang="en-GB" sz="1600" spc="-1" strike="noStrike">
                <a:latin typeface="Calibri"/>
              </a:rPr>
              <a:t>SwaathiRamakrishnan_Project_MRA_EDA</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solidFill>
                  <a:srgbClr val="000000"/>
                </a:solidFill>
                <a:latin typeface="Calibri"/>
              </a:rPr>
              <a:t>KNIME Export </a:t>
            </a:r>
            <a:r>
              <a:rPr b="0" lang="en-GB" sz="1600" spc="-1" strike="noStrike">
                <a:latin typeface="Calibri"/>
              </a:rPr>
              <a:t>	</a:t>
            </a:r>
            <a:r>
              <a:rPr b="0" lang="en-GB" sz="1600" spc="-1" strike="noStrike">
                <a:latin typeface="Calibri"/>
              </a:rPr>
              <a:t>	</a:t>
            </a:r>
            <a:r>
              <a:rPr b="0" lang="en-GB" sz="1600" spc="-1" strike="noStrike">
                <a:latin typeface="Calibri"/>
              </a:rPr>
              <a:t>	</a:t>
            </a:r>
            <a:r>
              <a:rPr b="0" lang="en-GB" sz="1600" spc="-1" strike="noStrike">
                <a:latin typeface="Calibri"/>
              </a:rPr>
              <a:t>Swaathi_Ramakrishnan_KNIME_MRA_Milestone-1.knwf</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Excel_EDA</a:t>
            </a:r>
            <a:r>
              <a:rPr b="0" lang="en-GB" sz="1600" spc="-1" strike="noStrike">
                <a:latin typeface="Calibri"/>
              </a:rPr>
              <a:t>	</a:t>
            </a:r>
            <a:r>
              <a:rPr b="0" lang="en-GB" sz="1600" spc="-1" strike="noStrike">
                <a:latin typeface="Calibri"/>
              </a:rPr>
              <a:t>	</a:t>
            </a:r>
            <a:r>
              <a:rPr b="0" lang="en-GB" sz="1600" spc="-1" strike="noStrike">
                <a:latin typeface="Calibri"/>
              </a:rPr>
              <a:t>	</a:t>
            </a:r>
            <a:r>
              <a:rPr b="0" lang="en-GB" sz="1600" spc="-1" strike="noStrike">
                <a:latin typeface="Calibri"/>
              </a:rPr>
              <a:t>	</a:t>
            </a:r>
            <a:r>
              <a:rPr b="0" lang="en-GB" sz="1600" spc="-1" strike="noStrike">
                <a:latin typeface="Calibri"/>
              </a:rPr>
              <a:t>Sales_Data_Final</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Excel_KNIME</a:t>
            </a:r>
            <a:r>
              <a:rPr b="0" lang="en-GB" sz="1600" spc="-1" strike="noStrike">
                <a:latin typeface="Calibri"/>
              </a:rPr>
              <a:t>	</a:t>
            </a:r>
            <a:r>
              <a:rPr b="0" lang="en-GB" sz="1600" spc="-1" strike="noStrike">
                <a:latin typeface="Calibri"/>
              </a:rPr>
              <a:t>	</a:t>
            </a:r>
            <a:r>
              <a:rPr b="0" lang="en-GB" sz="1600" spc="-1" strike="noStrike">
                <a:latin typeface="Calibri"/>
              </a:rPr>
              <a:t>	</a:t>
            </a:r>
            <a:r>
              <a:rPr b="0" lang="en-GB" sz="1600" spc="-1" strike="noStrike">
                <a:latin typeface="Calibri"/>
              </a:rPr>
              <a:t>RFM_Analysis_MRAMilestone-1_Swaathi_Ramakrishnan</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Tableau Story</a:t>
            </a:r>
            <a:r>
              <a:rPr b="0" lang="en-GB" sz="1600" spc="-1" strike="noStrike">
                <a:latin typeface="Calibri"/>
              </a:rPr>
              <a:t>	</a:t>
            </a:r>
            <a:r>
              <a:rPr b="0" lang="en-GB" sz="1600" spc="-1" strike="noStrike">
                <a:latin typeface="Calibri"/>
              </a:rPr>
              <a:t>	</a:t>
            </a:r>
            <a:r>
              <a:rPr b="0" lang="en-GB" sz="1600" spc="-1" strike="noStrike">
                <a:latin typeface="Calibri"/>
              </a:rPr>
              <a:t>	</a:t>
            </a:r>
            <a:endParaRPr b="0" lang="en-GB" sz="1600" spc="-1" strike="noStrike">
              <a:latin typeface="Calibri"/>
            </a:endParaRPr>
          </a:p>
          <a:p>
            <a:pPr marL="432000" indent="0">
              <a:spcAft>
                <a:spcPts val="1057"/>
              </a:spcAft>
              <a:buNone/>
            </a:pPr>
            <a:r>
              <a:rPr b="0" lang="en-GB" sz="1600" spc="-1" strike="noStrike">
                <a:latin typeface="Calibri"/>
                <a:hlinkClick r:id="rId1"/>
              </a:rPr>
              <a:t>https://public.tableau.com/app/profile/swaathi.ramakrishnan/viz/MRA-Milestone-1-Swaathi_Ramakrishnan/Story1?publish=yes</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3300" spc="-1" strike="noStrike">
                <a:latin typeface="Calibri"/>
              </a:rPr>
              <a:t>Problem Statement</a:t>
            </a:r>
            <a:endParaRPr b="1" lang="en-GB" sz="3300" spc="-1" strike="noStrike">
              <a:latin typeface="Calibri"/>
            </a:endParaRPr>
          </a:p>
        </p:txBody>
      </p:sp>
      <p:sp>
        <p:nvSpPr>
          <p:cNvPr id="191"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marL="432000" indent="0">
              <a:spcAft>
                <a:spcPts val="1057"/>
              </a:spcAft>
              <a:buNone/>
            </a:pPr>
            <a:endParaRPr b="0" lang="en-GB" sz="1600" spc="-1" strike="noStrike">
              <a:latin typeface="Calibri"/>
            </a:endParaRPr>
          </a:p>
          <a:p>
            <a:pPr marL="432000" indent="0">
              <a:spcAft>
                <a:spcPts val="1057"/>
              </a:spcAft>
              <a:buNone/>
            </a:pPr>
            <a:r>
              <a:rPr b="0" lang="en-GB" sz="1600" spc="-1" strike="noStrike">
                <a:latin typeface="Calibri"/>
              </a:rPr>
              <a:t>An automobile parts manufacturing company has collected data of transactions for 3 years. They do not have any in-house data science team, hence we need to provide them with suitable insights about their data and their customers.</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40000" y="179640"/>
            <a:ext cx="9000000" cy="900000"/>
          </a:xfrm>
          <a:prstGeom prst="rect">
            <a:avLst/>
          </a:prstGeom>
          <a:noFill/>
          <a:ln w="0">
            <a:noFill/>
          </a:ln>
        </p:spPr>
        <p:txBody>
          <a:bodyPr lIns="0" rIns="0" tIns="0" bIns="0" anchor="ctr">
            <a:noAutofit/>
          </a:bodyPr>
          <a:p>
            <a:pPr indent="0" algn="ctr">
              <a:buNone/>
            </a:pPr>
            <a:r>
              <a:rPr b="1" lang="en-GB" sz="2600" spc="-1" strike="noStrike">
                <a:latin typeface="Calibri"/>
              </a:rPr>
              <a:t>Agenda and Executive Summary</a:t>
            </a:r>
            <a:endParaRPr b="1" lang="en-GB" sz="2600" spc="-1" strike="noStrike">
              <a:latin typeface="Calibri"/>
            </a:endParaRPr>
          </a:p>
        </p:txBody>
      </p:sp>
      <p:sp>
        <p:nvSpPr>
          <p:cNvPr id="193" name="PlaceHolder 2"/>
          <p:cNvSpPr>
            <a:spLocks noGrp="1"/>
          </p:cNvSpPr>
          <p:nvPr>
            <p:ph/>
          </p:nvPr>
        </p:nvSpPr>
        <p:spPr>
          <a:xfrm>
            <a:off x="540000" y="1259640"/>
            <a:ext cx="9000000" cy="3240000"/>
          </a:xfrm>
          <a:prstGeom prst="rect">
            <a:avLst/>
          </a:prstGeom>
          <a:noFill/>
          <a:ln w="0">
            <a:noFill/>
          </a:ln>
        </p:spPr>
        <p:txBody>
          <a:bodyPr lIns="0" rIns="0" tIns="0" bIns="0" anchor="t">
            <a:normAutofit/>
          </a:bodyPr>
          <a:p>
            <a:pPr marL="432000" indent="0">
              <a:spcAft>
                <a:spcPts val="1057"/>
              </a:spcAft>
              <a:buNone/>
            </a:pPr>
            <a:r>
              <a:rPr b="1" lang="en-GB" sz="1600" spc="-1" strike="noStrike">
                <a:latin typeface="Calibri"/>
              </a:rPr>
              <a:t>Agenda</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We aim to find the underlying buying patterns of the customers of an automobile part manufacturer. It will be based on the past 3 years of a Company's transaction data and hence we will recommend customized marketing strategies for different segments of customers.</a:t>
            </a:r>
            <a:endParaRPr b="0" lang="en-GB" sz="1600" spc="-1" strike="noStrike">
              <a:latin typeface="Calibri"/>
            </a:endParaRPr>
          </a:p>
          <a:p>
            <a:pPr marL="432000" indent="0">
              <a:spcAft>
                <a:spcPts val="1057"/>
              </a:spcAft>
              <a:buNone/>
            </a:pPr>
            <a:endParaRPr b="0" lang="en-GB" sz="1600" spc="-1" strike="noStrike">
              <a:latin typeface="Calibri"/>
            </a:endParaRPr>
          </a:p>
          <a:p>
            <a:pPr marL="432000" indent="0">
              <a:spcAft>
                <a:spcPts val="1057"/>
              </a:spcAft>
              <a:buNone/>
            </a:pPr>
            <a:r>
              <a:rPr b="1" lang="en-GB" sz="1600" spc="-1" strike="noStrike">
                <a:latin typeface="Calibri"/>
              </a:rPr>
              <a:t>Executive Summary</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Three years data of an automobile parts manufacturer is provided. Summary of this data will be detailed according to shape, information etc. </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40000" y="1080000"/>
            <a:ext cx="3600000" cy="674280"/>
          </a:xfrm>
          <a:prstGeom prst="rect">
            <a:avLst/>
          </a:prstGeom>
          <a:noFill/>
          <a:ln w="0">
            <a:noFill/>
          </a:ln>
        </p:spPr>
        <p:txBody>
          <a:bodyPr lIns="0" rIns="0" tIns="0" bIns="0" anchor="ctr">
            <a:noAutofit/>
          </a:bodyPr>
          <a:p>
            <a:pPr indent="0" algn="ctr">
              <a:buNone/>
            </a:pPr>
            <a:r>
              <a:rPr b="0" lang="en-GB" sz="2400" spc="-1" strike="noStrike">
                <a:latin typeface="Calibri"/>
              </a:rPr>
              <a:t>Statistics of the data</a:t>
            </a:r>
            <a:endParaRPr b="0" lang="en-GB" sz="2400" spc="-1" strike="noStrike">
              <a:latin typeface="Calibri"/>
            </a:endParaRPr>
          </a:p>
        </p:txBody>
      </p:sp>
      <p:pic>
        <p:nvPicPr>
          <p:cNvPr id="195" name="" descr=""/>
          <p:cNvPicPr/>
          <p:nvPr/>
        </p:nvPicPr>
        <p:blipFill>
          <a:blip r:embed="rId1"/>
          <a:stretch/>
        </p:blipFill>
        <p:spPr>
          <a:xfrm>
            <a:off x="4509360" y="1080000"/>
            <a:ext cx="3590640" cy="3571560"/>
          </a:xfrm>
          <a:prstGeom prst="rect">
            <a:avLst/>
          </a:prstGeom>
          <a:ln w="18000">
            <a:solidFill>
              <a:srgbClr val="ffbf00"/>
            </a:solidFill>
            <a:round/>
          </a:ln>
        </p:spPr>
      </p:pic>
      <p:sp>
        <p:nvSpPr>
          <p:cNvPr id="196" name=""/>
          <p:cNvSpPr/>
          <p:nvPr/>
        </p:nvSpPr>
        <p:spPr>
          <a:xfrm>
            <a:off x="1080000" y="2340000"/>
            <a:ext cx="2160000" cy="90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1800" spc="-1" strike="noStrike">
                <a:latin typeface="Calibri"/>
              </a:rPr>
              <a:t>Data Information</a:t>
            </a:r>
            <a:endParaRPr b="0" lang="en-GB" sz="1800" spc="-1" strike="noStrike">
              <a:latin typeface="Calibri"/>
            </a:endParaRPr>
          </a:p>
        </p:txBody>
      </p:sp>
      <p:sp>
        <p:nvSpPr>
          <p:cNvPr id="197" name=""/>
          <p:cNvSpPr txBox="1"/>
          <p:nvPr/>
        </p:nvSpPr>
        <p:spPr>
          <a:xfrm>
            <a:off x="540000" y="180000"/>
            <a:ext cx="9000000" cy="674280"/>
          </a:xfrm>
          <a:prstGeom prst="rect">
            <a:avLst/>
          </a:prstGeom>
          <a:noFill/>
          <a:ln w="0">
            <a:noFill/>
          </a:ln>
        </p:spPr>
        <p:txBody>
          <a:bodyPr lIns="0" rIns="0" tIns="0" bIns="0" anchor="ctr">
            <a:noAutofit/>
          </a:bodyPr>
          <a:p>
            <a:pPr algn="ctr"/>
            <a:r>
              <a:rPr b="1" lang="en-GB" sz="2400" spc="-1" strike="noStrike">
                <a:latin typeface="Calibri"/>
              </a:rPr>
              <a:t>About Data and Exploratory Data Analysis (EDA)</a:t>
            </a:r>
            <a:endParaRPr b="1" lang="en-GB" sz="2400" spc="-1" strike="noStrike">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
          <p:cNvSpPr/>
          <p:nvPr/>
        </p:nvSpPr>
        <p:spPr>
          <a:xfrm>
            <a:off x="360000" y="2340000"/>
            <a:ext cx="2160000" cy="90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1800" spc="-1" strike="noStrike">
                <a:latin typeface="Calibri"/>
              </a:rPr>
              <a:t>Data Description</a:t>
            </a:r>
            <a:endParaRPr b="0" lang="en-GB" sz="1800" spc="-1" strike="noStrike">
              <a:latin typeface="Calibri"/>
            </a:endParaRPr>
          </a:p>
        </p:txBody>
      </p:sp>
      <p:pic>
        <p:nvPicPr>
          <p:cNvPr id="199" name="" descr=""/>
          <p:cNvPicPr/>
          <p:nvPr/>
        </p:nvPicPr>
        <p:blipFill>
          <a:blip r:embed="rId1"/>
          <a:stretch/>
        </p:blipFill>
        <p:spPr>
          <a:xfrm>
            <a:off x="3060000" y="700920"/>
            <a:ext cx="6738120" cy="4068000"/>
          </a:xfrm>
          <a:prstGeom prst="rect">
            <a:avLst/>
          </a:prstGeom>
          <a:ln w="18000">
            <a:solidFill>
              <a:srgbClr val="ffbf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
          <p:cNvSpPr/>
          <p:nvPr/>
        </p:nvSpPr>
        <p:spPr>
          <a:xfrm>
            <a:off x="900000" y="1080000"/>
            <a:ext cx="3060000" cy="90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1800" spc="-1" strike="noStrike">
                <a:latin typeface="Calibri"/>
              </a:rPr>
              <a:t>Shape of the data</a:t>
            </a:r>
            <a:endParaRPr b="0" lang="en-GB" sz="1800" spc="-1" strike="noStrike">
              <a:latin typeface="Calibri"/>
            </a:endParaRPr>
          </a:p>
          <a:p>
            <a:pPr algn="ctr"/>
            <a:r>
              <a:rPr b="0" lang="en-GB" sz="1800" spc="-1" strike="noStrike">
                <a:latin typeface="Calibri"/>
              </a:rPr>
              <a:t>20 columns, 2747 rows</a:t>
            </a:r>
            <a:endParaRPr b="0" lang="en-GB" sz="1800" spc="-1" strike="noStrike">
              <a:latin typeface="Calibri"/>
            </a:endParaRPr>
          </a:p>
        </p:txBody>
      </p:sp>
      <p:sp>
        <p:nvSpPr>
          <p:cNvPr id="201" name=""/>
          <p:cNvSpPr/>
          <p:nvPr/>
        </p:nvSpPr>
        <p:spPr>
          <a:xfrm>
            <a:off x="4860000" y="1080000"/>
            <a:ext cx="3420000" cy="90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1800" spc="-1" strike="noStrike">
                <a:latin typeface="Calibri"/>
              </a:rPr>
              <a:t>Nulls in data</a:t>
            </a:r>
            <a:endParaRPr b="0" lang="en-GB" sz="1800" spc="-1" strike="noStrike">
              <a:latin typeface="Calibri"/>
            </a:endParaRPr>
          </a:p>
          <a:p>
            <a:pPr algn="ctr"/>
            <a:r>
              <a:rPr b="0" lang="en-GB" sz="1800" spc="-1" strike="noStrike">
                <a:latin typeface="Calibri"/>
              </a:rPr>
              <a:t>0</a:t>
            </a:r>
            <a:endParaRPr b="0" lang="en-GB" sz="1800" spc="-1" strike="noStrike">
              <a:latin typeface="Calibri"/>
            </a:endParaRPr>
          </a:p>
        </p:txBody>
      </p:sp>
      <p:sp>
        <p:nvSpPr>
          <p:cNvPr id="202" name=""/>
          <p:cNvSpPr/>
          <p:nvPr/>
        </p:nvSpPr>
        <p:spPr>
          <a:xfrm>
            <a:off x="900000" y="2700000"/>
            <a:ext cx="3060000" cy="108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r>
              <a:rPr b="0" lang="en-GB" sz="1800" spc="-1" strike="noStrike">
                <a:latin typeface="Calibri"/>
              </a:rPr>
              <a:t>Duplicates in data</a:t>
            </a:r>
            <a:endParaRPr b="0" lang="en-GB" sz="1800" spc="-1" strike="noStrike">
              <a:latin typeface="Calibri"/>
            </a:endParaRPr>
          </a:p>
          <a:p>
            <a:pPr algn="ctr"/>
            <a:r>
              <a:rPr b="0" lang="en-GB" sz="1800" spc="-1" strike="noStrike">
                <a:latin typeface="Calibri"/>
              </a:rPr>
              <a:t>0</a:t>
            </a:r>
            <a:endParaRPr b="0" lang="en-GB" sz="1800" spc="-1" strike="noStrike">
              <a:latin typeface="Calibri"/>
            </a:endParaRPr>
          </a:p>
        </p:txBody>
      </p:sp>
      <p:sp>
        <p:nvSpPr>
          <p:cNvPr id="203" name=""/>
          <p:cNvSpPr/>
          <p:nvPr/>
        </p:nvSpPr>
        <p:spPr>
          <a:xfrm>
            <a:off x="4860000" y="2700000"/>
            <a:ext cx="3420000" cy="108000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latin typeface="Calibri"/>
                <a:ea typeface="Segoe UI"/>
              </a:rPr>
              <a:t>Data Types in data</a:t>
            </a:r>
            <a:endParaRPr b="0" lang="en-GB" sz="1800" spc="-1" strike="noStrike">
              <a:latin typeface="Calibri"/>
            </a:endParaRPr>
          </a:p>
          <a:p>
            <a:pPr algn="ctr">
              <a:lnSpc>
                <a:spcPct val="100000"/>
              </a:lnSpc>
            </a:pPr>
            <a:r>
              <a:rPr b="0" lang="en-GB" sz="1500" spc="-1" strike="noStrike">
                <a:latin typeface="Calibri"/>
                <a:ea typeface="Segoe UI"/>
              </a:rPr>
              <a:t>Date time: 1</a:t>
            </a:r>
            <a:endParaRPr b="0" lang="en-GB" sz="1500" spc="-1" strike="noStrike">
              <a:latin typeface="Calibri"/>
            </a:endParaRPr>
          </a:p>
          <a:p>
            <a:pPr algn="ctr">
              <a:lnSpc>
                <a:spcPct val="100000"/>
              </a:lnSpc>
            </a:pPr>
            <a:r>
              <a:rPr b="0" lang="en-GB" sz="1500" spc="-1" strike="noStrike">
                <a:latin typeface="Calibri"/>
                <a:ea typeface="Segoe UI"/>
              </a:rPr>
              <a:t>Numeric: 7 (2 float and 5 integer)</a:t>
            </a:r>
            <a:endParaRPr b="0" lang="en-GB" sz="1500" spc="-1" strike="noStrike">
              <a:latin typeface="Calibri"/>
            </a:endParaRPr>
          </a:p>
          <a:p>
            <a:pPr algn="ctr">
              <a:lnSpc>
                <a:spcPct val="100000"/>
              </a:lnSpc>
            </a:pPr>
            <a:r>
              <a:rPr b="0" lang="en-GB" sz="1500" spc="-1" strike="noStrike">
                <a:latin typeface="Calibri"/>
                <a:ea typeface="Segoe UI"/>
              </a:rPr>
              <a:t>Categorical/Object: 12</a:t>
            </a:r>
            <a:endParaRPr b="0" lang="en-GB" sz="1500" spc="-1" strike="noStrike">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1" lang="en-GB" sz="2400" spc="-1" strike="noStrike">
                <a:latin typeface="Calibri"/>
              </a:rPr>
              <a:t>Assumptions of summary statistics</a:t>
            </a:r>
            <a:endParaRPr b="1" lang="en-GB" sz="2400" spc="-1" strike="noStrike">
              <a:latin typeface="Calibri"/>
            </a:endParaRPr>
          </a:p>
        </p:txBody>
      </p:sp>
      <p:sp>
        <p:nvSpPr>
          <p:cNvPr id="205"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600" spc="-1" strike="noStrike">
                <a:latin typeface="Calibri"/>
              </a:rPr>
              <a:t>Country wise, USA has the most number of purchases, while city wise, Madrid has the most number of purchases</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They have multiple product line categories like Classic Cars, Vintage Cars, Trucks and Buses, Motorcycles, Planes, Ships and Trains. Classic cars tops this list </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Data has outliers in variables Sales, Quantity Ordered and Price</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Medium size deals are the most</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EuroShoppingChannel is the most purchased customer</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We have data ranging from January 2018 to May 2020</a:t>
            </a:r>
            <a:endParaRPr b="0" lang="en-GB" sz="1600" spc="-1" strike="noStrike">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5720"/>
            <a:ext cx="3456000" cy="494280"/>
          </a:xfrm>
          <a:prstGeom prst="rect">
            <a:avLst/>
          </a:prstGeom>
          <a:noFill/>
          <a:ln w="0">
            <a:noFill/>
          </a:ln>
        </p:spPr>
        <p:txBody>
          <a:bodyPr lIns="0" rIns="0" tIns="0" bIns="0" anchor="ctr">
            <a:noAutofit/>
          </a:bodyPr>
          <a:p>
            <a:pPr indent="0" algn="ctr">
              <a:buNone/>
            </a:pPr>
            <a:r>
              <a:rPr b="1" lang="en-GB" sz="2400" spc="-1" strike="noStrike">
                <a:latin typeface="Calibri"/>
              </a:rPr>
              <a:t>Univariate Analysis</a:t>
            </a:r>
            <a:endParaRPr b="1" lang="en-GB" sz="2400" spc="-1" strike="noStrike">
              <a:latin typeface="Calibri"/>
            </a:endParaRPr>
          </a:p>
        </p:txBody>
      </p:sp>
      <p:sp>
        <p:nvSpPr>
          <p:cNvPr id="207" name="PlaceHolder 2"/>
          <p:cNvSpPr>
            <a:spLocks noGrp="1"/>
          </p:cNvSpPr>
          <p:nvPr>
            <p:ph/>
          </p:nvPr>
        </p:nvSpPr>
        <p:spPr>
          <a:xfrm>
            <a:off x="468360" y="900000"/>
            <a:ext cx="3349800" cy="1620000"/>
          </a:xfrm>
          <a:prstGeom prst="rect">
            <a:avLst/>
          </a:prstGeom>
          <a:no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GB" sz="1600" spc="-1" strike="noStrike">
                <a:latin typeface="Calibri"/>
              </a:rPr>
              <a:t>Univariate analysis was done in python</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Catplot shows the maximum purchased productline</a:t>
            </a:r>
            <a:endParaRPr b="0" lang="en-GB" sz="1600" spc="-1" strike="noStrike">
              <a:latin typeface="Calibri"/>
            </a:endParaRPr>
          </a:p>
          <a:p>
            <a:pPr marL="432000" indent="-324000">
              <a:spcAft>
                <a:spcPts val="1057"/>
              </a:spcAft>
              <a:buClr>
                <a:srgbClr val="000000"/>
              </a:buClr>
              <a:buSzPct val="45000"/>
              <a:buFont typeface="Wingdings" charset="2"/>
              <a:buChar char=""/>
            </a:pPr>
            <a:r>
              <a:rPr b="0" lang="en-GB" sz="1600" spc="-1" strike="noStrike">
                <a:latin typeface="Calibri"/>
              </a:rPr>
              <a:t>Barplot to show the maximum deal size</a:t>
            </a:r>
            <a:endParaRPr b="0" lang="en-GB" sz="1600" spc="-1" strike="noStrike">
              <a:latin typeface="Calibri"/>
            </a:endParaRPr>
          </a:p>
        </p:txBody>
      </p:sp>
      <p:pic>
        <p:nvPicPr>
          <p:cNvPr id="208" name="" descr=""/>
          <p:cNvPicPr/>
          <p:nvPr/>
        </p:nvPicPr>
        <p:blipFill>
          <a:blip r:embed="rId1"/>
          <a:stretch/>
        </p:blipFill>
        <p:spPr>
          <a:xfrm>
            <a:off x="360000" y="2700000"/>
            <a:ext cx="4500000" cy="2160000"/>
          </a:xfrm>
          <a:prstGeom prst="rect">
            <a:avLst/>
          </a:prstGeom>
          <a:ln w="18000">
            <a:noFill/>
          </a:ln>
        </p:spPr>
      </p:pic>
      <p:pic>
        <p:nvPicPr>
          <p:cNvPr id="209" name="" descr=""/>
          <p:cNvPicPr/>
          <p:nvPr/>
        </p:nvPicPr>
        <p:blipFill>
          <a:blip r:embed="rId2"/>
          <a:stretch/>
        </p:blipFill>
        <p:spPr>
          <a:xfrm>
            <a:off x="5040000" y="375120"/>
            <a:ext cx="4679640" cy="394488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662</TotalTime>
  <Application>LibreOffice/7.4.0.3$Windows_X86_64 LibreOffice_project/f85e47c08ddd19c015c0114a68350214f7066f5a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2023-03-05T11:39:09Z</dcterms:created>
  <dc:creator/>
  <dc:description/>
  <dc:language>en-GB</dc:language>
  <cp:lastModifiedBy/>
  <dcterms:modified xsi:type="dcterms:W3CDTF">2023-03-05T22:41:26Z</dcterms:modified>
  <cp:revision>15</cp:revision>
  <dc:subject/>
  <dc:title>Beehive</dc:title>
</cp:coreProperties>
</file>