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Roca One" charset="1" panose="00000500000000000000"/>
      <p:regular r:id="rId18"/>
    </p:embeddedFont>
    <p:embeddedFont>
      <p:font typeface="Roca One Bold" charset="1" panose="00000800000000000000"/>
      <p:regular r:id="rId19"/>
    </p:embeddedFont>
    <p:embeddedFont>
      <p:font typeface="Roca One Italics" charset="1" panose="00000500000000000000"/>
      <p:regular r:id="rId20"/>
    </p:embeddedFont>
    <p:embeddedFont>
      <p:font typeface="Roca One Light Italics" charset="1" panose="00000400000000000000"/>
      <p:regular r:id="rId21"/>
    </p:embeddedFont>
    <p:embeddedFont>
      <p:font typeface="Roca One Light" charset="1" panose="00000400000000000000"/>
      <p:regular r:id="rId22"/>
    </p:embeddedFont>
    <p:embeddedFont>
      <p:font typeface="HK Grotesk" charset="1" panose="00000500000000000000"/>
      <p:regular r:id="rId23"/>
    </p:embeddedFont>
    <p:embeddedFont>
      <p:font typeface="HK Grotesk Light" charset="1" panose="00000400000000000000"/>
      <p:regular r:id="rId24"/>
    </p:embeddedFont>
    <p:embeddedFont>
      <p:font typeface="HK Grotesk Bold Italics" charset="1" panose="00000800000000000000"/>
      <p:regular r:id="rId25"/>
    </p:embeddedFont>
    <p:embeddedFont>
      <p:font typeface="HK Grotesk Bold" charset="1" panose="00000800000000000000"/>
      <p:regular r:id="rId26"/>
    </p:embeddedFont>
    <p:embeddedFont>
      <p:font typeface="Roca One Bold Italics" charset="1" panose="00000800000000000000"/>
      <p:regular r:id="rId27"/>
    </p:embeddedFont>
    <p:embeddedFont>
      <p:font typeface="Brittany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2916527" y="5721724"/>
            <a:ext cx="1521036" cy="1034304"/>
          </a:xfrm>
          <a:custGeom>
            <a:avLst/>
            <a:gdLst/>
            <a:ahLst/>
            <a:cxnLst/>
            <a:rect r="r" b="b" t="t" l="l"/>
            <a:pathLst>
              <a:path h="1034304" w="1521036">
                <a:moveTo>
                  <a:pt x="0" y="0"/>
                </a:moveTo>
                <a:lnTo>
                  <a:pt x="1521035" y="0"/>
                </a:lnTo>
                <a:lnTo>
                  <a:pt x="1521035" y="1034304"/>
                </a:lnTo>
                <a:lnTo>
                  <a:pt x="0" y="1034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92183">
            <a:off x="13850438" y="5710111"/>
            <a:ext cx="1521036" cy="1034304"/>
          </a:xfrm>
          <a:custGeom>
            <a:avLst/>
            <a:gdLst/>
            <a:ahLst/>
            <a:cxnLst/>
            <a:rect r="r" b="b" t="t" l="l"/>
            <a:pathLst>
              <a:path h="1034304" w="1521036">
                <a:moveTo>
                  <a:pt x="0" y="0"/>
                </a:moveTo>
                <a:lnTo>
                  <a:pt x="1521035" y="0"/>
                </a:lnTo>
                <a:lnTo>
                  <a:pt x="1521035" y="1034305"/>
                </a:lnTo>
                <a:lnTo>
                  <a:pt x="0" y="103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93381" y="2446052"/>
            <a:ext cx="3665499" cy="4168607"/>
          </a:xfrm>
          <a:custGeom>
            <a:avLst/>
            <a:gdLst/>
            <a:ahLst/>
            <a:cxnLst/>
            <a:rect r="r" b="b" t="t" l="l"/>
            <a:pathLst>
              <a:path h="4168607" w="3665499">
                <a:moveTo>
                  <a:pt x="0" y="0"/>
                </a:moveTo>
                <a:lnTo>
                  <a:pt x="3665499" y="0"/>
                </a:lnTo>
                <a:lnTo>
                  <a:pt x="3665499" y="4168607"/>
                </a:lnTo>
                <a:lnTo>
                  <a:pt x="0" y="41686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36463" y="2619140"/>
            <a:ext cx="3294242" cy="3822432"/>
          </a:xfrm>
          <a:custGeom>
            <a:avLst/>
            <a:gdLst/>
            <a:ahLst/>
            <a:cxnLst/>
            <a:rect r="r" b="b" t="t" l="l"/>
            <a:pathLst>
              <a:path h="3822432" w="3294242">
                <a:moveTo>
                  <a:pt x="0" y="0"/>
                </a:moveTo>
                <a:lnTo>
                  <a:pt x="3294241" y="0"/>
                </a:lnTo>
                <a:lnTo>
                  <a:pt x="3294241" y="3822432"/>
                </a:lnTo>
                <a:lnTo>
                  <a:pt x="0" y="38224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21354" y="7776688"/>
            <a:ext cx="13232719" cy="1445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80"/>
              </a:lnSpc>
            </a:pPr>
            <a:r>
              <a:rPr lang="en-US" sz="11229">
                <a:solidFill>
                  <a:srgbClr val="000000"/>
                </a:solidFill>
                <a:latin typeface="Roca One"/>
              </a:rPr>
              <a:t>HAPPY TAILS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77044" y="737631"/>
            <a:ext cx="10933911" cy="3667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Roca One Bold"/>
              </a:rPr>
              <a:t>Where Every Tail Finds a Happy Ending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9875" y="879960"/>
            <a:ext cx="11289886" cy="335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20"/>
              </a:lnSpc>
            </a:pPr>
            <a:r>
              <a:rPr lang="en-US" sz="8000">
                <a:solidFill>
                  <a:srgbClr val="000000"/>
                </a:solidFill>
                <a:latin typeface="Roca One"/>
              </a:rPr>
              <a:t>Conclusion</a:t>
            </a:r>
          </a:p>
          <a:p>
            <a:pPr algn="l">
              <a:lnSpc>
                <a:spcPts val="8720"/>
              </a:lnSpc>
            </a:pPr>
          </a:p>
          <a:p>
            <a:pPr algn="l">
              <a:lnSpc>
                <a:spcPts val="87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42656" y="2516990"/>
            <a:ext cx="17256690" cy="7102237"/>
            <a:chOff x="0" y="0"/>
            <a:chExt cx="4544972" cy="18705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44972" cy="1870548"/>
            </a:xfrm>
            <a:custGeom>
              <a:avLst/>
              <a:gdLst/>
              <a:ahLst/>
              <a:cxnLst/>
              <a:rect r="r" b="b" t="t" l="l"/>
              <a:pathLst>
                <a:path h="1870548" w="4544972">
                  <a:moveTo>
                    <a:pt x="22880" y="0"/>
                  </a:moveTo>
                  <a:lnTo>
                    <a:pt x="4522091" y="0"/>
                  </a:lnTo>
                  <a:cubicBezTo>
                    <a:pt x="4534728" y="0"/>
                    <a:pt x="4544972" y="10244"/>
                    <a:pt x="4544972" y="22880"/>
                  </a:cubicBezTo>
                  <a:lnTo>
                    <a:pt x="4544972" y="1847668"/>
                  </a:lnTo>
                  <a:cubicBezTo>
                    <a:pt x="4544972" y="1853736"/>
                    <a:pt x="4542561" y="1859556"/>
                    <a:pt x="4538270" y="1863847"/>
                  </a:cubicBezTo>
                  <a:cubicBezTo>
                    <a:pt x="4533979" y="1868138"/>
                    <a:pt x="4528160" y="1870548"/>
                    <a:pt x="4522091" y="1870548"/>
                  </a:cubicBezTo>
                  <a:lnTo>
                    <a:pt x="22880" y="1870548"/>
                  </a:lnTo>
                  <a:cubicBezTo>
                    <a:pt x="16812" y="1870548"/>
                    <a:pt x="10992" y="1868138"/>
                    <a:pt x="6701" y="1863847"/>
                  </a:cubicBezTo>
                  <a:cubicBezTo>
                    <a:pt x="2411" y="1859556"/>
                    <a:pt x="0" y="1853736"/>
                    <a:pt x="0" y="1847668"/>
                  </a:cubicBezTo>
                  <a:lnTo>
                    <a:pt x="0" y="22880"/>
                  </a:lnTo>
                  <a:cubicBezTo>
                    <a:pt x="0" y="16812"/>
                    <a:pt x="2411" y="10992"/>
                    <a:pt x="6701" y="6701"/>
                  </a:cubicBezTo>
                  <a:cubicBezTo>
                    <a:pt x="10992" y="2411"/>
                    <a:pt x="16812" y="0"/>
                    <a:pt x="22880" y="0"/>
                  </a:cubicBezTo>
                  <a:close/>
                </a:path>
              </a:pathLst>
            </a:custGeom>
            <a:solidFill>
              <a:srgbClr val="EF545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544972" cy="1908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293329" y="149775"/>
            <a:ext cx="2965971" cy="2367216"/>
          </a:xfrm>
          <a:custGeom>
            <a:avLst/>
            <a:gdLst/>
            <a:ahLst/>
            <a:cxnLst/>
            <a:rect r="r" b="b" t="t" l="l"/>
            <a:pathLst>
              <a:path h="2367216" w="2965971">
                <a:moveTo>
                  <a:pt x="0" y="0"/>
                </a:moveTo>
                <a:lnTo>
                  <a:pt x="2965971" y="0"/>
                </a:lnTo>
                <a:lnTo>
                  <a:pt x="2965971" y="2367215"/>
                </a:lnTo>
                <a:lnTo>
                  <a:pt x="0" y="2367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122325"/>
            <a:ext cx="16810187" cy="568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9"/>
              </a:lnSpc>
            </a:pPr>
            <a:r>
              <a:rPr lang="en-US" sz="4592">
                <a:solidFill>
                  <a:srgbClr val="000000"/>
                </a:solidFill>
                <a:latin typeface="Roca One Bold"/>
              </a:rPr>
              <a:t>Happy Tails helps abandoned street animals to find a home.  </a:t>
            </a:r>
          </a:p>
          <a:p>
            <a:pPr algn="ctr">
              <a:lnSpc>
                <a:spcPts val="6429"/>
              </a:lnSpc>
            </a:pPr>
            <a:r>
              <a:rPr lang="en-US" sz="4592">
                <a:solidFill>
                  <a:srgbClr val="000000"/>
                </a:solidFill>
                <a:latin typeface="Roca One Bold"/>
              </a:rPr>
              <a:t>Provides a platform for users to adopt pets and report sightings.</a:t>
            </a:r>
          </a:p>
          <a:p>
            <a:pPr algn="ctr">
              <a:lnSpc>
                <a:spcPts val="6429"/>
              </a:lnSpc>
            </a:pPr>
            <a:r>
              <a:rPr lang="en-US" sz="4592">
                <a:solidFill>
                  <a:srgbClr val="000000"/>
                </a:solidFill>
                <a:latin typeface="Roca One Bold"/>
              </a:rPr>
              <a:t>Facilitates pet care by providing detailed breed-specific information.</a:t>
            </a:r>
          </a:p>
          <a:p>
            <a:pPr algn="ctr">
              <a:lnSpc>
                <a:spcPts val="6429"/>
              </a:lnSpc>
              <a:spcBef>
                <a:spcPct val="0"/>
              </a:spcBef>
            </a:pPr>
            <a:r>
              <a:rPr lang="en-US" sz="4592">
                <a:solidFill>
                  <a:srgbClr val="000000"/>
                </a:solidFill>
                <a:latin typeface="Roca One Bold"/>
              </a:rPr>
              <a:t>Empowers users to hand over pets to Blue Cross if necassary.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8808" y="2877178"/>
            <a:ext cx="12065250" cy="2306157"/>
            <a:chOff x="0" y="0"/>
            <a:chExt cx="3177679" cy="6073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77679" cy="607383"/>
            </a:xfrm>
            <a:custGeom>
              <a:avLst/>
              <a:gdLst/>
              <a:ahLst/>
              <a:cxnLst/>
              <a:rect r="r" b="b" t="t" l="l"/>
              <a:pathLst>
                <a:path h="607383" w="3177679">
                  <a:moveTo>
                    <a:pt x="32725" y="0"/>
                  </a:moveTo>
                  <a:lnTo>
                    <a:pt x="3144954" y="0"/>
                  </a:lnTo>
                  <a:cubicBezTo>
                    <a:pt x="3163027" y="0"/>
                    <a:pt x="3177679" y="14652"/>
                    <a:pt x="3177679" y="32725"/>
                  </a:cubicBezTo>
                  <a:lnTo>
                    <a:pt x="3177679" y="574658"/>
                  </a:lnTo>
                  <a:cubicBezTo>
                    <a:pt x="3177679" y="592731"/>
                    <a:pt x="3163027" y="607383"/>
                    <a:pt x="3144954" y="607383"/>
                  </a:cubicBezTo>
                  <a:lnTo>
                    <a:pt x="32725" y="607383"/>
                  </a:lnTo>
                  <a:cubicBezTo>
                    <a:pt x="14652" y="607383"/>
                    <a:pt x="0" y="592731"/>
                    <a:pt x="0" y="574658"/>
                  </a:cubicBezTo>
                  <a:lnTo>
                    <a:pt x="0" y="32725"/>
                  </a:lnTo>
                  <a:cubicBezTo>
                    <a:pt x="0" y="14652"/>
                    <a:pt x="14652" y="0"/>
                    <a:pt x="32725" y="0"/>
                  </a:cubicBezTo>
                  <a:close/>
                </a:path>
              </a:pathLst>
            </a:custGeom>
            <a:solidFill>
              <a:srgbClr val="FCC8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77679" cy="64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845713" y="319332"/>
            <a:ext cx="2407321" cy="2185516"/>
          </a:xfrm>
          <a:custGeom>
            <a:avLst/>
            <a:gdLst/>
            <a:ahLst/>
            <a:cxnLst/>
            <a:rect r="r" b="b" t="t" l="l"/>
            <a:pathLst>
              <a:path h="2185516" w="2407321">
                <a:moveTo>
                  <a:pt x="0" y="0"/>
                </a:moveTo>
                <a:lnTo>
                  <a:pt x="2407321" y="0"/>
                </a:lnTo>
                <a:lnTo>
                  <a:pt x="2407321" y="2185516"/>
                </a:lnTo>
                <a:lnTo>
                  <a:pt x="0" y="2185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9875" y="879960"/>
            <a:ext cx="11289886" cy="114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20"/>
              </a:lnSpc>
            </a:pPr>
            <a:r>
              <a:rPr lang="en-US" sz="8000">
                <a:solidFill>
                  <a:srgbClr val="000000"/>
                </a:solidFill>
                <a:latin typeface="Roca One"/>
              </a:rPr>
              <a:t>Question &amp; Answers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773733"/>
            <a:ext cx="1240535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Roca One Bold"/>
              </a:rPr>
              <a:t>Open Floor for Any Questions!!!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91379" y="6373717"/>
            <a:ext cx="3470333" cy="2028504"/>
          </a:xfrm>
          <a:custGeom>
            <a:avLst/>
            <a:gdLst/>
            <a:ahLst/>
            <a:cxnLst/>
            <a:rect r="r" b="b" t="t" l="l"/>
            <a:pathLst>
              <a:path h="2028504" w="3470333">
                <a:moveTo>
                  <a:pt x="0" y="0"/>
                </a:moveTo>
                <a:lnTo>
                  <a:pt x="3470333" y="0"/>
                </a:lnTo>
                <a:lnTo>
                  <a:pt x="3470333" y="2028505"/>
                </a:lnTo>
                <a:lnTo>
                  <a:pt x="0" y="20285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18112" y="8402222"/>
            <a:ext cx="4491311" cy="1388223"/>
          </a:xfrm>
          <a:custGeom>
            <a:avLst/>
            <a:gdLst/>
            <a:ahLst/>
            <a:cxnLst/>
            <a:rect r="r" b="b" t="t" l="l"/>
            <a:pathLst>
              <a:path h="1388223" w="4491311">
                <a:moveTo>
                  <a:pt x="0" y="0"/>
                </a:moveTo>
                <a:lnTo>
                  <a:pt x="4491311" y="0"/>
                </a:lnTo>
                <a:lnTo>
                  <a:pt x="4491311" y="1388223"/>
                </a:lnTo>
                <a:lnTo>
                  <a:pt x="0" y="1388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92793" y="1771452"/>
            <a:ext cx="431280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Roca One Bold"/>
              </a:rPr>
              <a:t>Presented By: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48364" y="2563297"/>
            <a:ext cx="403479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Brittany"/>
              </a:rPr>
              <a:t>Prathipaa A.R.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48364" y="3974142"/>
            <a:ext cx="53528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Brittany"/>
              </a:rPr>
              <a:t>Reddy Palli Rizwana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48364" y="5385112"/>
            <a:ext cx="37145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Brittany"/>
              </a:rPr>
              <a:t>Sri Nithi .A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48364" y="6994166"/>
            <a:ext cx="28864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Brittany"/>
              </a:rPr>
              <a:t>Swaathy.B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05594" y="8605161"/>
            <a:ext cx="30640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Brittany"/>
              </a:rPr>
              <a:t>Trisha D.Y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2106" y="3783978"/>
            <a:ext cx="4580791" cy="2659485"/>
            <a:chOff x="0" y="0"/>
            <a:chExt cx="1206464" cy="700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6464" cy="700440"/>
            </a:xfrm>
            <a:custGeom>
              <a:avLst/>
              <a:gdLst/>
              <a:ahLst/>
              <a:cxnLst/>
              <a:rect r="r" b="b" t="t" l="l"/>
              <a:pathLst>
                <a:path h="700440" w="1206464">
                  <a:moveTo>
                    <a:pt x="86194" y="0"/>
                  </a:moveTo>
                  <a:lnTo>
                    <a:pt x="1120269" y="0"/>
                  </a:lnTo>
                  <a:cubicBezTo>
                    <a:pt x="1143129" y="0"/>
                    <a:pt x="1165053" y="9081"/>
                    <a:pt x="1181218" y="25246"/>
                  </a:cubicBezTo>
                  <a:cubicBezTo>
                    <a:pt x="1197382" y="41410"/>
                    <a:pt x="1206464" y="63334"/>
                    <a:pt x="1206464" y="86194"/>
                  </a:cubicBezTo>
                  <a:lnTo>
                    <a:pt x="1206464" y="614246"/>
                  </a:lnTo>
                  <a:cubicBezTo>
                    <a:pt x="1206464" y="661850"/>
                    <a:pt x="1167873" y="700440"/>
                    <a:pt x="1120269" y="700440"/>
                  </a:cubicBezTo>
                  <a:lnTo>
                    <a:pt x="86194" y="700440"/>
                  </a:lnTo>
                  <a:cubicBezTo>
                    <a:pt x="63334" y="700440"/>
                    <a:pt x="41410" y="691359"/>
                    <a:pt x="25246" y="675195"/>
                  </a:cubicBezTo>
                  <a:cubicBezTo>
                    <a:pt x="9081" y="659030"/>
                    <a:pt x="0" y="637106"/>
                    <a:pt x="0" y="614246"/>
                  </a:cubicBezTo>
                  <a:lnTo>
                    <a:pt x="0" y="86194"/>
                  </a:lnTo>
                  <a:cubicBezTo>
                    <a:pt x="0" y="63334"/>
                    <a:pt x="9081" y="41410"/>
                    <a:pt x="25246" y="25246"/>
                  </a:cubicBezTo>
                  <a:cubicBezTo>
                    <a:pt x="41410" y="9081"/>
                    <a:pt x="63334" y="0"/>
                    <a:pt x="86194" y="0"/>
                  </a:cubicBezTo>
                  <a:close/>
                </a:path>
              </a:pathLst>
            </a:custGeom>
            <a:solidFill>
              <a:srgbClr val="EF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06464" cy="738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123572" y="3783978"/>
            <a:ext cx="4583463" cy="2659485"/>
            <a:chOff x="0" y="0"/>
            <a:chExt cx="1207167" cy="7004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167" cy="700440"/>
            </a:xfrm>
            <a:custGeom>
              <a:avLst/>
              <a:gdLst/>
              <a:ahLst/>
              <a:cxnLst/>
              <a:rect r="r" b="b" t="t" l="l"/>
              <a:pathLst>
                <a:path h="700440" w="1207167">
                  <a:moveTo>
                    <a:pt x="86144" y="0"/>
                  </a:moveTo>
                  <a:lnTo>
                    <a:pt x="1121023" y="0"/>
                  </a:lnTo>
                  <a:cubicBezTo>
                    <a:pt x="1168599" y="0"/>
                    <a:pt x="1207167" y="38568"/>
                    <a:pt x="1207167" y="86144"/>
                  </a:cubicBezTo>
                  <a:lnTo>
                    <a:pt x="1207167" y="614296"/>
                  </a:lnTo>
                  <a:cubicBezTo>
                    <a:pt x="1207167" y="661872"/>
                    <a:pt x="1168599" y="700440"/>
                    <a:pt x="1121023" y="700440"/>
                  </a:cubicBezTo>
                  <a:lnTo>
                    <a:pt x="86144" y="700440"/>
                  </a:lnTo>
                  <a:cubicBezTo>
                    <a:pt x="38568" y="700440"/>
                    <a:pt x="0" y="661872"/>
                    <a:pt x="0" y="614296"/>
                  </a:cubicBezTo>
                  <a:lnTo>
                    <a:pt x="0" y="86144"/>
                  </a:lnTo>
                  <a:cubicBezTo>
                    <a:pt x="0" y="38568"/>
                    <a:pt x="38568" y="0"/>
                    <a:pt x="86144" y="0"/>
                  </a:cubicBezTo>
                  <a:close/>
                </a:path>
              </a:pathLst>
            </a:custGeom>
            <a:solidFill>
              <a:srgbClr val="EF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07167" cy="738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295038" y="3730580"/>
            <a:ext cx="4473496" cy="2712883"/>
            <a:chOff x="0" y="0"/>
            <a:chExt cx="1178205" cy="7145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05" cy="714504"/>
            </a:xfrm>
            <a:custGeom>
              <a:avLst/>
              <a:gdLst/>
              <a:ahLst/>
              <a:cxnLst/>
              <a:rect r="r" b="b" t="t" l="l"/>
              <a:pathLst>
                <a:path h="714504" w="1178205">
                  <a:moveTo>
                    <a:pt x="88262" y="0"/>
                  </a:moveTo>
                  <a:lnTo>
                    <a:pt x="1089943" y="0"/>
                  </a:lnTo>
                  <a:cubicBezTo>
                    <a:pt x="1113351" y="0"/>
                    <a:pt x="1135801" y="9299"/>
                    <a:pt x="1152353" y="25851"/>
                  </a:cubicBezTo>
                  <a:cubicBezTo>
                    <a:pt x="1168906" y="42403"/>
                    <a:pt x="1178205" y="64853"/>
                    <a:pt x="1178205" y="88262"/>
                  </a:cubicBezTo>
                  <a:lnTo>
                    <a:pt x="1178205" y="626243"/>
                  </a:lnTo>
                  <a:cubicBezTo>
                    <a:pt x="1178205" y="649651"/>
                    <a:pt x="1168906" y="672101"/>
                    <a:pt x="1152353" y="688653"/>
                  </a:cubicBezTo>
                  <a:cubicBezTo>
                    <a:pt x="1135801" y="705205"/>
                    <a:pt x="1113351" y="714504"/>
                    <a:pt x="1089943" y="714504"/>
                  </a:cubicBezTo>
                  <a:lnTo>
                    <a:pt x="88262" y="714504"/>
                  </a:lnTo>
                  <a:cubicBezTo>
                    <a:pt x="64853" y="714504"/>
                    <a:pt x="42403" y="705205"/>
                    <a:pt x="25851" y="688653"/>
                  </a:cubicBezTo>
                  <a:cubicBezTo>
                    <a:pt x="9299" y="672101"/>
                    <a:pt x="0" y="649651"/>
                    <a:pt x="0" y="626243"/>
                  </a:cubicBezTo>
                  <a:lnTo>
                    <a:pt x="0" y="88262"/>
                  </a:lnTo>
                  <a:cubicBezTo>
                    <a:pt x="0" y="64853"/>
                    <a:pt x="9299" y="42403"/>
                    <a:pt x="25851" y="25851"/>
                  </a:cubicBezTo>
                  <a:cubicBezTo>
                    <a:pt x="42403" y="9299"/>
                    <a:pt x="64853" y="0"/>
                    <a:pt x="88262" y="0"/>
                  </a:cubicBezTo>
                  <a:close/>
                </a:path>
              </a:pathLst>
            </a:custGeom>
            <a:solidFill>
              <a:srgbClr val="EF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178205" cy="752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46136" y="6899140"/>
            <a:ext cx="4091507" cy="2989098"/>
          </a:xfrm>
          <a:custGeom>
            <a:avLst/>
            <a:gdLst/>
            <a:ahLst/>
            <a:cxnLst/>
            <a:rect r="r" b="b" t="t" l="l"/>
            <a:pathLst>
              <a:path h="2989098" w="4091507">
                <a:moveTo>
                  <a:pt x="0" y="0"/>
                </a:moveTo>
                <a:lnTo>
                  <a:pt x="4091507" y="0"/>
                </a:lnTo>
                <a:lnTo>
                  <a:pt x="4091507" y="2989097"/>
                </a:lnTo>
                <a:lnTo>
                  <a:pt x="0" y="29890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385990" y="386766"/>
            <a:ext cx="3503200" cy="2605367"/>
          </a:xfrm>
          <a:custGeom>
            <a:avLst/>
            <a:gdLst/>
            <a:ahLst/>
            <a:cxnLst/>
            <a:rect r="r" b="b" t="t" l="l"/>
            <a:pathLst>
              <a:path h="2605367" w="3503200">
                <a:moveTo>
                  <a:pt x="0" y="0"/>
                </a:moveTo>
                <a:lnTo>
                  <a:pt x="3503200" y="0"/>
                </a:lnTo>
                <a:lnTo>
                  <a:pt x="3503200" y="2605367"/>
                </a:lnTo>
                <a:lnTo>
                  <a:pt x="0" y="26053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510565" y="6941431"/>
            <a:ext cx="4722399" cy="2904515"/>
          </a:xfrm>
          <a:custGeom>
            <a:avLst/>
            <a:gdLst/>
            <a:ahLst/>
            <a:cxnLst/>
            <a:rect r="r" b="b" t="t" l="l"/>
            <a:pathLst>
              <a:path h="2904515" w="4722399">
                <a:moveTo>
                  <a:pt x="0" y="0"/>
                </a:moveTo>
                <a:lnTo>
                  <a:pt x="4722399" y="0"/>
                </a:lnTo>
                <a:lnTo>
                  <a:pt x="4722399" y="2904515"/>
                </a:lnTo>
                <a:lnTo>
                  <a:pt x="0" y="29045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524714">
            <a:off x="15917265" y="8287237"/>
            <a:ext cx="1971925" cy="1601000"/>
          </a:xfrm>
          <a:custGeom>
            <a:avLst/>
            <a:gdLst/>
            <a:ahLst/>
            <a:cxnLst/>
            <a:rect r="r" b="b" t="t" l="l"/>
            <a:pathLst>
              <a:path h="1601000" w="1971925">
                <a:moveTo>
                  <a:pt x="0" y="0"/>
                </a:moveTo>
                <a:lnTo>
                  <a:pt x="1971925" y="0"/>
                </a:lnTo>
                <a:lnTo>
                  <a:pt x="1971925" y="1601000"/>
                </a:lnTo>
                <a:lnTo>
                  <a:pt x="0" y="1601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1524714">
            <a:off x="14602187" y="8605402"/>
            <a:ext cx="1207827" cy="980631"/>
          </a:xfrm>
          <a:custGeom>
            <a:avLst/>
            <a:gdLst/>
            <a:ahLst/>
            <a:cxnLst/>
            <a:rect r="r" b="b" t="t" l="l"/>
            <a:pathLst>
              <a:path h="980631" w="1207827">
                <a:moveTo>
                  <a:pt x="0" y="0"/>
                </a:moveTo>
                <a:lnTo>
                  <a:pt x="1207827" y="0"/>
                </a:lnTo>
                <a:lnTo>
                  <a:pt x="1207827" y="980631"/>
                </a:lnTo>
                <a:lnTo>
                  <a:pt x="0" y="9806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72151" y="1074944"/>
            <a:ext cx="6432805" cy="1445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80"/>
              </a:lnSpc>
            </a:pPr>
            <a:r>
              <a:rPr lang="en-US" sz="11229">
                <a:solidFill>
                  <a:srgbClr val="000000"/>
                </a:solidFill>
                <a:latin typeface="Roca One"/>
              </a:rPr>
              <a:t>Objective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60300" y="4177343"/>
            <a:ext cx="4210672" cy="17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Roca One Italics"/>
              </a:rPr>
              <a:t>To enable users to know about street dogs and pets near their home and residential areas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02736" y="3023493"/>
            <a:ext cx="15420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FCC85E"/>
                </a:solidFill>
                <a:latin typeface="Roca One Bold"/>
              </a:rPr>
              <a:t>01.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232964" y="4109674"/>
            <a:ext cx="4227210" cy="1620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3"/>
              </a:lnSpc>
              <a:spcBef>
                <a:spcPct val="0"/>
              </a:spcBef>
            </a:pPr>
            <a:r>
              <a:rPr lang="en-US" sz="2330">
                <a:solidFill>
                  <a:srgbClr val="FFFFFF"/>
                </a:solidFill>
                <a:latin typeface="Roca One Italics"/>
              </a:rPr>
              <a:t>Facilitate the adoption of pets and allow users to hand over pets to blue cross if their medical condition worsend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372744" y="3023493"/>
            <a:ext cx="166519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FCC85E"/>
                </a:solidFill>
                <a:latin typeface="Roca One Bold"/>
              </a:rPr>
              <a:t>02.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455880" y="4167818"/>
            <a:ext cx="4312654" cy="1578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4"/>
              </a:lnSpc>
              <a:spcBef>
                <a:spcPct val="0"/>
              </a:spcBef>
            </a:pPr>
            <a:r>
              <a:rPr lang="en-US" sz="2996">
                <a:solidFill>
                  <a:srgbClr val="FFFFFF"/>
                </a:solidFill>
                <a:latin typeface="Roca One Italics"/>
              </a:rPr>
              <a:t>Provide detailed pet care information for specific breeds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65880" y="2896883"/>
            <a:ext cx="164022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FCC85E"/>
                </a:solidFill>
                <a:latin typeface="Roca One Bold"/>
              </a:rPr>
              <a:t>03.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7231" y="5584061"/>
            <a:ext cx="4187424" cy="3985662"/>
            <a:chOff x="0" y="0"/>
            <a:chExt cx="1102861" cy="1049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2861" cy="1049722"/>
            </a:xfrm>
            <a:custGeom>
              <a:avLst/>
              <a:gdLst/>
              <a:ahLst/>
              <a:cxnLst/>
              <a:rect r="r" b="b" t="t" l="l"/>
              <a:pathLst>
                <a:path h="1049722" w="1102861">
                  <a:moveTo>
                    <a:pt x="94291" y="0"/>
                  </a:moveTo>
                  <a:lnTo>
                    <a:pt x="1008569" y="0"/>
                  </a:lnTo>
                  <a:cubicBezTo>
                    <a:pt x="1033577" y="0"/>
                    <a:pt x="1057560" y="9934"/>
                    <a:pt x="1075243" y="27617"/>
                  </a:cubicBezTo>
                  <a:cubicBezTo>
                    <a:pt x="1092926" y="45300"/>
                    <a:pt x="1102861" y="69284"/>
                    <a:pt x="1102861" y="94291"/>
                  </a:cubicBezTo>
                  <a:lnTo>
                    <a:pt x="1102861" y="955430"/>
                  </a:lnTo>
                  <a:cubicBezTo>
                    <a:pt x="1102861" y="980438"/>
                    <a:pt x="1092926" y="1004421"/>
                    <a:pt x="1075243" y="1022104"/>
                  </a:cubicBezTo>
                  <a:cubicBezTo>
                    <a:pt x="1057560" y="1039787"/>
                    <a:pt x="1033577" y="1049722"/>
                    <a:pt x="1008569" y="1049722"/>
                  </a:cubicBezTo>
                  <a:lnTo>
                    <a:pt x="94291" y="1049722"/>
                  </a:lnTo>
                  <a:cubicBezTo>
                    <a:pt x="69284" y="1049722"/>
                    <a:pt x="45300" y="1039787"/>
                    <a:pt x="27617" y="1022104"/>
                  </a:cubicBezTo>
                  <a:cubicBezTo>
                    <a:pt x="9934" y="1004421"/>
                    <a:pt x="0" y="980438"/>
                    <a:pt x="0" y="955430"/>
                  </a:cubicBezTo>
                  <a:lnTo>
                    <a:pt x="0" y="94291"/>
                  </a:lnTo>
                  <a:cubicBezTo>
                    <a:pt x="0" y="69284"/>
                    <a:pt x="9934" y="45300"/>
                    <a:pt x="27617" y="27617"/>
                  </a:cubicBezTo>
                  <a:cubicBezTo>
                    <a:pt x="45300" y="9934"/>
                    <a:pt x="69284" y="0"/>
                    <a:pt x="94291" y="0"/>
                  </a:cubicBezTo>
                  <a:close/>
                </a:path>
              </a:pathLst>
            </a:custGeom>
            <a:solidFill>
              <a:srgbClr val="EF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02861" cy="1087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59955" y="5584061"/>
            <a:ext cx="4190777" cy="4132052"/>
            <a:chOff x="0" y="0"/>
            <a:chExt cx="1103744" cy="10882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03744" cy="1088277"/>
            </a:xfrm>
            <a:custGeom>
              <a:avLst/>
              <a:gdLst/>
              <a:ahLst/>
              <a:cxnLst/>
              <a:rect r="r" b="b" t="t" l="l"/>
              <a:pathLst>
                <a:path h="1088277" w="1103744">
                  <a:moveTo>
                    <a:pt x="94216" y="0"/>
                  </a:moveTo>
                  <a:lnTo>
                    <a:pt x="1009528" y="0"/>
                  </a:lnTo>
                  <a:cubicBezTo>
                    <a:pt x="1034515" y="0"/>
                    <a:pt x="1058480" y="9926"/>
                    <a:pt x="1076149" y="27595"/>
                  </a:cubicBezTo>
                  <a:cubicBezTo>
                    <a:pt x="1093817" y="45264"/>
                    <a:pt x="1103744" y="69228"/>
                    <a:pt x="1103744" y="94216"/>
                  </a:cubicBezTo>
                  <a:lnTo>
                    <a:pt x="1103744" y="994061"/>
                  </a:lnTo>
                  <a:cubicBezTo>
                    <a:pt x="1103744" y="1046095"/>
                    <a:pt x="1061562" y="1088277"/>
                    <a:pt x="1009528" y="1088277"/>
                  </a:cubicBezTo>
                  <a:lnTo>
                    <a:pt x="94216" y="1088277"/>
                  </a:lnTo>
                  <a:cubicBezTo>
                    <a:pt x="42182" y="1088277"/>
                    <a:pt x="0" y="1046095"/>
                    <a:pt x="0" y="994061"/>
                  </a:cubicBezTo>
                  <a:lnTo>
                    <a:pt x="0" y="94216"/>
                  </a:lnTo>
                  <a:cubicBezTo>
                    <a:pt x="0" y="42182"/>
                    <a:pt x="42182" y="0"/>
                    <a:pt x="94216" y="0"/>
                  </a:cubicBezTo>
                  <a:close/>
                </a:path>
              </a:pathLst>
            </a:custGeom>
            <a:solidFill>
              <a:srgbClr val="EF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03744" cy="1126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846032" y="5584061"/>
            <a:ext cx="5336550" cy="4132052"/>
            <a:chOff x="0" y="0"/>
            <a:chExt cx="1405511" cy="10882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05511" cy="1088277"/>
            </a:xfrm>
            <a:custGeom>
              <a:avLst/>
              <a:gdLst/>
              <a:ahLst/>
              <a:cxnLst/>
              <a:rect r="r" b="b" t="t" l="l"/>
              <a:pathLst>
                <a:path h="1088277" w="1405511">
                  <a:moveTo>
                    <a:pt x="73987" y="0"/>
                  </a:moveTo>
                  <a:lnTo>
                    <a:pt x="1331524" y="0"/>
                  </a:lnTo>
                  <a:cubicBezTo>
                    <a:pt x="1351146" y="0"/>
                    <a:pt x="1369965" y="7795"/>
                    <a:pt x="1383841" y="21670"/>
                  </a:cubicBezTo>
                  <a:cubicBezTo>
                    <a:pt x="1397716" y="35546"/>
                    <a:pt x="1405511" y="54365"/>
                    <a:pt x="1405511" y="73987"/>
                  </a:cubicBezTo>
                  <a:lnTo>
                    <a:pt x="1405511" y="1014290"/>
                  </a:lnTo>
                  <a:cubicBezTo>
                    <a:pt x="1405511" y="1033912"/>
                    <a:pt x="1397716" y="1052731"/>
                    <a:pt x="1383841" y="1066607"/>
                  </a:cubicBezTo>
                  <a:cubicBezTo>
                    <a:pt x="1369965" y="1080482"/>
                    <a:pt x="1351146" y="1088277"/>
                    <a:pt x="1331524" y="1088277"/>
                  </a:cubicBezTo>
                  <a:lnTo>
                    <a:pt x="73987" y="1088277"/>
                  </a:lnTo>
                  <a:cubicBezTo>
                    <a:pt x="54365" y="1088277"/>
                    <a:pt x="35546" y="1080482"/>
                    <a:pt x="21670" y="1066607"/>
                  </a:cubicBezTo>
                  <a:cubicBezTo>
                    <a:pt x="7795" y="1052731"/>
                    <a:pt x="0" y="1033912"/>
                    <a:pt x="0" y="1014290"/>
                  </a:cubicBezTo>
                  <a:lnTo>
                    <a:pt x="0" y="73987"/>
                  </a:lnTo>
                  <a:cubicBezTo>
                    <a:pt x="0" y="54365"/>
                    <a:pt x="7795" y="35546"/>
                    <a:pt x="21670" y="21670"/>
                  </a:cubicBezTo>
                  <a:cubicBezTo>
                    <a:pt x="35546" y="7795"/>
                    <a:pt x="54365" y="0"/>
                    <a:pt x="73987" y="0"/>
                  </a:cubicBezTo>
                  <a:close/>
                </a:path>
              </a:pathLst>
            </a:custGeom>
            <a:solidFill>
              <a:srgbClr val="EF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405511" cy="1126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164757" y="8009309"/>
            <a:ext cx="1777671" cy="1924644"/>
          </a:xfrm>
          <a:custGeom>
            <a:avLst/>
            <a:gdLst/>
            <a:ahLst/>
            <a:cxnLst/>
            <a:rect r="r" b="b" t="t" l="l"/>
            <a:pathLst>
              <a:path h="1924644" w="1777671">
                <a:moveTo>
                  <a:pt x="0" y="0"/>
                </a:moveTo>
                <a:lnTo>
                  <a:pt x="1777671" y="0"/>
                </a:lnTo>
                <a:lnTo>
                  <a:pt x="1777671" y="1924645"/>
                </a:lnTo>
                <a:lnTo>
                  <a:pt x="0" y="1924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781098" y="205718"/>
            <a:ext cx="3987241" cy="4114800"/>
          </a:xfrm>
          <a:custGeom>
            <a:avLst/>
            <a:gdLst/>
            <a:ahLst/>
            <a:cxnLst/>
            <a:rect r="r" b="b" t="t" l="l"/>
            <a:pathLst>
              <a:path h="4114800" w="3987241">
                <a:moveTo>
                  <a:pt x="0" y="0"/>
                </a:moveTo>
                <a:lnTo>
                  <a:pt x="3987241" y="0"/>
                </a:lnTo>
                <a:lnTo>
                  <a:pt x="39872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20241" y="893969"/>
            <a:ext cx="9621043" cy="114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20"/>
              </a:lnSpc>
            </a:pPr>
            <a:r>
              <a:rPr lang="en-US" sz="8000">
                <a:solidFill>
                  <a:srgbClr val="000000"/>
                </a:solidFill>
                <a:latin typeface="Roca One"/>
              </a:rPr>
              <a:t>Features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03207" y="5937777"/>
            <a:ext cx="4166818" cy="321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60"/>
              </a:lnSpc>
            </a:pPr>
            <a:r>
              <a:rPr lang="en-US" sz="3685">
                <a:solidFill>
                  <a:srgbClr val="FFFFFF"/>
                </a:solidFill>
                <a:latin typeface="Roca One Light Italics"/>
              </a:rPr>
              <a:t>Report sightings of street dogs or cats.</a:t>
            </a:r>
          </a:p>
          <a:p>
            <a:pPr algn="l">
              <a:lnSpc>
                <a:spcPts val="5160"/>
              </a:lnSpc>
            </a:pPr>
            <a:r>
              <a:rPr lang="en-US" sz="3685">
                <a:solidFill>
                  <a:srgbClr val="FFFFFF"/>
                </a:solidFill>
                <a:latin typeface="Roca One Light Italics"/>
              </a:rPr>
              <a:t>Hand over pets to blue cross if necessary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16308" y="5898244"/>
            <a:ext cx="3318436" cy="3073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Roca One Light"/>
              </a:rPr>
              <a:t>View a detailed information about pet care for specific breed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0241" y="4405854"/>
            <a:ext cx="15420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FCC85E"/>
                </a:solidFill>
                <a:latin typeface="Roca One Bold"/>
              </a:rPr>
              <a:t>01.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28241" y="4405854"/>
            <a:ext cx="166519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FCC85E"/>
                </a:solidFill>
                <a:latin typeface="Roca One Bold"/>
              </a:rPr>
              <a:t>02.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910011" y="4405854"/>
            <a:ext cx="164022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FCC85E"/>
                </a:solidFill>
                <a:latin typeface="Roca One Bold"/>
              </a:rPr>
              <a:t>03.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2950" y="5907769"/>
            <a:ext cx="3921705" cy="3246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8"/>
              </a:lnSpc>
            </a:pPr>
            <a:r>
              <a:rPr lang="en-US" sz="3062">
                <a:solidFill>
                  <a:srgbClr val="FFFFFF"/>
                </a:solidFill>
                <a:latin typeface="Roca One Italics"/>
              </a:rPr>
              <a:t>View a list of street dogs and pets available for adoption.</a:t>
            </a:r>
          </a:p>
          <a:p>
            <a:pPr algn="ctr">
              <a:lnSpc>
                <a:spcPts val="4288"/>
              </a:lnSpc>
              <a:spcBef>
                <a:spcPct val="0"/>
              </a:spcBef>
            </a:pPr>
            <a:r>
              <a:rPr lang="en-US" sz="3062">
                <a:solidFill>
                  <a:srgbClr val="FFFFFF"/>
                </a:solidFill>
                <a:latin typeface="Roca One Italics"/>
              </a:rPr>
              <a:t>Add a new pet to the list.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1278509">
            <a:off x="5062782" y="1339017"/>
            <a:ext cx="1996117" cy="1532019"/>
          </a:xfrm>
          <a:custGeom>
            <a:avLst/>
            <a:gdLst/>
            <a:ahLst/>
            <a:cxnLst/>
            <a:rect r="r" b="b" t="t" l="l"/>
            <a:pathLst>
              <a:path h="1532019" w="1996117">
                <a:moveTo>
                  <a:pt x="0" y="0"/>
                </a:moveTo>
                <a:lnTo>
                  <a:pt x="1996117" y="0"/>
                </a:lnTo>
                <a:lnTo>
                  <a:pt x="1996117" y="1532020"/>
                </a:lnTo>
                <a:lnTo>
                  <a:pt x="0" y="15320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1278509">
            <a:off x="6937753" y="2415344"/>
            <a:ext cx="1996117" cy="1532019"/>
          </a:xfrm>
          <a:custGeom>
            <a:avLst/>
            <a:gdLst/>
            <a:ahLst/>
            <a:cxnLst/>
            <a:rect r="r" b="b" t="t" l="l"/>
            <a:pathLst>
              <a:path h="1532019" w="1996117">
                <a:moveTo>
                  <a:pt x="0" y="0"/>
                </a:moveTo>
                <a:lnTo>
                  <a:pt x="1996117" y="0"/>
                </a:lnTo>
                <a:lnTo>
                  <a:pt x="1996117" y="1532020"/>
                </a:lnTo>
                <a:lnTo>
                  <a:pt x="0" y="15320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7231" y="5584061"/>
            <a:ext cx="3858425" cy="2770993"/>
            <a:chOff x="0" y="0"/>
            <a:chExt cx="1016211" cy="7298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6211" cy="729809"/>
            </a:xfrm>
            <a:custGeom>
              <a:avLst/>
              <a:gdLst/>
              <a:ahLst/>
              <a:cxnLst/>
              <a:rect r="r" b="b" t="t" l="l"/>
              <a:pathLst>
                <a:path h="729809" w="1016211">
                  <a:moveTo>
                    <a:pt x="102331" y="0"/>
                  </a:moveTo>
                  <a:lnTo>
                    <a:pt x="913879" y="0"/>
                  </a:lnTo>
                  <a:cubicBezTo>
                    <a:pt x="970395" y="0"/>
                    <a:pt x="1016211" y="45815"/>
                    <a:pt x="1016211" y="102331"/>
                  </a:cubicBezTo>
                  <a:lnTo>
                    <a:pt x="1016211" y="627477"/>
                  </a:lnTo>
                  <a:cubicBezTo>
                    <a:pt x="1016211" y="654617"/>
                    <a:pt x="1005429" y="680646"/>
                    <a:pt x="986239" y="699837"/>
                  </a:cubicBezTo>
                  <a:cubicBezTo>
                    <a:pt x="967048" y="719027"/>
                    <a:pt x="941019" y="729809"/>
                    <a:pt x="913879" y="729809"/>
                  </a:cubicBezTo>
                  <a:lnTo>
                    <a:pt x="102331" y="729809"/>
                  </a:lnTo>
                  <a:cubicBezTo>
                    <a:pt x="75191" y="729809"/>
                    <a:pt x="49163" y="719027"/>
                    <a:pt x="29972" y="699837"/>
                  </a:cubicBezTo>
                  <a:cubicBezTo>
                    <a:pt x="10781" y="680646"/>
                    <a:pt x="0" y="654617"/>
                    <a:pt x="0" y="627477"/>
                  </a:cubicBezTo>
                  <a:lnTo>
                    <a:pt x="0" y="102331"/>
                  </a:lnTo>
                  <a:cubicBezTo>
                    <a:pt x="0" y="45815"/>
                    <a:pt x="45815" y="0"/>
                    <a:pt x="102331" y="0"/>
                  </a:cubicBezTo>
                  <a:close/>
                </a:path>
              </a:pathLst>
            </a:custGeom>
            <a:solidFill>
              <a:srgbClr val="FCC8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16211" cy="767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795951" y="5535104"/>
            <a:ext cx="4111646" cy="2691861"/>
            <a:chOff x="0" y="0"/>
            <a:chExt cx="1082903" cy="7089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82903" cy="708968"/>
            </a:xfrm>
            <a:custGeom>
              <a:avLst/>
              <a:gdLst/>
              <a:ahLst/>
              <a:cxnLst/>
              <a:rect r="r" b="b" t="t" l="l"/>
              <a:pathLst>
                <a:path h="708968" w="1082903">
                  <a:moveTo>
                    <a:pt x="96029" y="0"/>
                  </a:moveTo>
                  <a:lnTo>
                    <a:pt x="986873" y="0"/>
                  </a:lnTo>
                  <a:cubicBezTo>
                    <a:pt x="1012342" y="0"/>
                    <a:pt x="1036767" y="10117"/>
                    <a:pt x="1054776" y="28126"/>
                  </a:cubicBezTo>
                  <a:cubicBezTo>
                    <a:pt x="1072785" y="46135"/>
                    <a:pt x="1082903" y="70561"/>
                    <a:pt x="1082903" y="96029"/>
                  </a:cubicBezTo>
                  <a:lnTo>
                    <a:pt x="1082903" y="612938"/>
                  </a:lnTo>
                  <a:cubicBezTo>
                    <a:pt x="1082903" y="665974"/>
                    <a:pt x="1039909" y="708968"/>
                    <a:pt x="986873" y="708968"/>
                  </a:cubicBezTo>
                  <a:lnTo>
                    <a:pt x="96029" y="708968"/>
                  </a:lnTo>
                  <a:cubicBezTo>
                    <a:pt x="70561" y="708968"/>
                    <a:pt x="46135" y="698850"/>
                    <a:pt x="28126" y="680841"/>
                  </a:cubicBezTo>
                  <a:cubicBezTo>
                    <a:pt x="10117" y="662832"/>
                    <a:pt x="0" y="638407"/>
                    <a:pt x="0" y="612938"/>
                  </a:cubicBezTo>
                  <a:lnTo>
                    <a:pt x="0" y="96029"/>
                  </a:lnTo>
                  <a:cubicBezTo>
                    <a:pt x="0" y="70561"/>
                    <a:pt x="10117" y="46135"/>
                    <a:pt x="28126" y="28126"/>
                  </a:cubicBezTo>
                  <a:cubicBezTo>
                    <a:pt x="46135" y="10117"/>
                    <a:pt x="70561" y="0"/>
                    <a:pt x="96029" y="0"/>
                  </a:cubicBezTo>
                  <a:close/>
                </a:path>
              </a:pathLst>
            </a:custGeom>
            <a:solidFill>
              <a:srgbClr val="FCC85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82903" cy="747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364797" y="5535104"/>
            <a:ext cx="3854059" cy="2770993"/>
            <a:chOff x="0" y="0"/>
            <a:chExt cx="1015061" cy="7298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15061" cy="729809"/>
            </a:xfrm>
            <a:custGeom>
              <a:avLst/>
              <a:gdLst/>
              <a:ahLst/>
              <a:cxnLst/>
              <a:rect r="r" b="b" t="t" l="l"/>
              <a:pathLst>
                <a:path h="729809" w="1015061">
                  <a:moveTo>
                    <a:pt x="102447" y="0"/>
                  </a:moveTo>
                  <a:lnTo>
                    <a:pt x="912613" y="0"/>
                  </a:lnTo>
                  <a:cubicBezTo>
                    <a:pt x="939784" y="0"/>
                    <a:pt x="965842" y="10794"/>
                    <a:pt x="985055" y="30006"/>
                  </a:cubicBezTo>
                  <a:cubicBezTo>
                    <a:pt x="1004267" y="49219"/>
                    <a:pt x="1015061" y="75277"/>
                    <a:pt x="1015061" y="102447"/>
                  </a:cubicBezTo>
                  <a:lnTo>
                    <a:pt x="1015061" y="627362"/>
                  </a:lnTo>
                  <a:cubicBezTo>
                    <a:pt x="1015061" y="683942"/>
                    <a:pt x="969193" y="729809"/>
                    <a:pt x="912613" y="729809"/>
                  </a:cubicBezTo>
                  <a:lnTo>
                    <a:pt x="102447" y="729809"/>
                  </a:lnTo>
                  <a:cubicBezTo>
                    <a:pt x="75277" y="729809"/>
                    <a:pt x="49219" y="719015"/>
                    <a:pt x="30006" y="699803"/>
                  </a:cubicBezTo>
                  <a:cubicBezTo>
                    <a:pt x="10794" y="680590"/>
                    <a:pt x="0" y="654532"/>
                    <a:pt x="0" y="627362"/>
                  </a:cubicBezTo>
                  <a:lnTo>
                    <a:pt x="0" y="102447"/>
                  </a:lnTo>
                  <a:cubicBezTo>
                    <a:pt x="0" y="75277"/>
                    <a:pt x="10794" y="49219"/>
                    <a:pt x="30006" y="30006"/>
                  </a:cubicBezTo>
                  <a:cubicBezTo>
                    <a:pt x="49219" y="10794"/>
                    <a:pt x="75277" y="0"/>
                    <a:pt x="102447" y="0"/>
                  </a:cubicBezTo>
                  <a:close/>
                </a:path>
              </a:pathLst>
            </a:custGeom>
            <a:solidFill>
              <a:srgbClr val="FCC85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15061" cy="767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733388" y="291346"/>
            <a:ext cx="2874090" cy="2916512"/>
          </a:xfrm>
          <a:custGeom>
            <a:avLst/>
            <a:gdLst/>
            <a:ahLst/>
            <a:cxnLst/>
            <a:rect r="r" b="b" t="t" l="l"/>
            <a:pathLst>
              <a:path h="2916512" w="2874090">
                <a:moveTo>
                  <a:pt x="0" y="0"/>
                </a:moveTo>
                <a:lnTo>
                  <a:pt x="2874090" y="0"/>
                </a:lnTo>
                <a:lnTo>
                  <a:pt x="2874090" y="2916512"/>
                </a:lnTo>
                <a:lnTo>
                  <a:pt x="0" y="2916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714156" y="5535104"/>
            <a:ext cx="4051585" cy="2576552"/>
            <a:chOff x="0" y="0"/>
            <a:chExt cx="1067084" cy="6785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67084" cy="678598"/>
            </a:xfrm>
            <a:custGeom>
              <a:avLst/>
              <a:gdLst/>
              <a:ahLst/>
              <a:cxnLst/>
              <a:rect r="r" b="b" t="t" l="l"/>
              <a:pathLst>
                <a:path h="678598" w="1067084">
                  <a:moveTo>
                    <a:pt x="97453" y="0"/>
                  </a:moveTo>
                  <a:lnTo>
                    <a:pt x="969632" y="0"/>
                  </a:lnTo>
                  <a:cubicBezTo>
                    <a:pt x="1023453" y="0"/>
                    <a:pt x="1067084" y="43631"/>
                    <a:pt x="1067084" y="97453"/>
                  </a:cubicBezTo>
                  <a:lnTo>
                    <a:pt x="1067084" y="581145"/>
                  </a:lnTo>
                  <a:cubicBezTo>
                    <a:pt x="1067084" y="606991"/>
                    <a:pt x="1056817" y="631779"/>
                    <a:pt x="1038541" y="650055"/>
                  </a:cubicBezTo>
                  <a:cubicBezTo>
                    <a:pt x="1020265" y="668331"/>
                    <a:pt x="995478" y="678598"/>
                    <a:pt x="969632" y="678598"/>
                  </a:cubicBezTo>
                  <a:lnTo>
                    <a:pt x="97453" y="678598"/>
                  </a:lnTo>
                  <a:cubicBezTo>
                    <a:pt x="43631" y="678598"/>
                    <a:pt x="0" y="634967"/>
                    <a:pt x="0" y="581145"/>
                  </a:cubicBezTo>
                  <a:lnTo>
                    <a:pt x="0" y="97453"/>
                  </a:lnTo>
                  <a:cubicBezTo>
                    <a:pt x="0" y="71607"/>
                    <a:pt x="10267" y="46819"/>
                    <a:pt x="28543" y="28543"/>
                  </a:cubicBezTo>
                  <a:cubicBezTo>
                    <a:pt x="46819" y="10267"/>
                    <a:pt x="71607" y="0"/>
                    <a:pt x="97453" y="0"/>
                  </a:cubicBezTo>
                  <a:close/>
                </a:path>
              </a:pathLst>
            </a:custGeom>
            <a:solidFill>
              <a:srgbClr val="FCC85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067084" cy="7262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HK Grotesk"/>
                </a:rPr>
                <a:t>Screens/:</a:t>
              </a:r>
            </a:p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HK Grotesk"/>
                </a:rPr>
                <a:t>Contains UI Screens( Home screen, Add pet screen, Pet care screen)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477231" y="7914729"/>
            <a:ext cx="1929213" cy="2301664"/>
          </a:xfrm>
          <a:custGeom>
            <a:avLst/>
            <a:gdLst/>
            <a:ahLst/>
            <a:cxnLst/>
            <a:rect r="r" b="b" t="t" l="l"/>
            <a:pathLst>
              <a:path h="2301664" w="1929213">
                <a:moveTo>
                  <a:pt x="0" y="0"/>
                </a:moveTo>
                <a:lnTo>
                  <a:pt x="1929213" y="0"/>
                </a:lnTo>
                <a:lnTo>
                  <a:pt x="1929213" y="2301664"/>
                </a:lnTo>
                <a:lnTo>
                  <a:pt x="0" y="2301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392982" y="7958313"/>
            <a:ext cx="2214496" cy="2214496"/>
          </a:xfrm>
          <a:custGeom>
            <a:avLst/>
            <a:gdLst/>
            <a:ahLst/>
            <a:cxnLst/>
            <a:rect r="r" b="b" t="t" l="l"/>
            <a:pathLst>
              <a:path h="2214496" w="2214496">
                <a:moveTo>
                  <a:pt x="0" y="0"/>
                </a:moveTo>
                <a:lnTo>
                  <a:pt x="2214496" y="0"/>
                </a:lnTo>
                <a:lnTo>
                  <a:pt x="2214496" y="2214496"/>
                </a:lnTo>
                <a:lnTo>
                  <a:pt x="0" y="2214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51027" y="862317"/>
            <a:ext cx="9621043" cy="114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20"/>
              </a:lnSpc>
            </a:pPr>
            <a:r>
              <a:rPr lang="en-US" sz="8000">
                <a:solidFill>
                  <a:srgbClr val="000000"/>
                </a:solidFill>
                <a:latin typeface="Roca One"/>
              </a:rPr>
              <a:t>Project Structure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0241" y="4405854"/>
            <a:ext cx="187285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EF5454"/>
                </a:solidFill>
                <a:latin typeface="Roca One Bold"/>
              </a:rPr>
              <a:t>01.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28241" y="4405854"/>
            <a:ext cx="20271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EF5454"/>
                </a:solidFill>
                <a:latin typeface="Roca One Bold"/>
              </a:rPr>
              <a:t>02.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862533" y="4500811"/>
            <a:ext cx="17463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EF5454"/>
                </a:solidFill>
                <a:latin typeface="Roca One Bold"/>
              </a:rPr>
              <a:t>03.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51027" y="6134548"/>
            <a:ext cx="3437378" cy="1648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6"/>
              </a:lnSpc>
            </a:pPr>
            <a:r>
              <a:rPr lang="en-US" sz="3133">
                <a:solidFill>
                  <a:srgbClr val="000000"/>
                </a:solidFill>
                <a:latin typeface="HK Grotesk Light"/>
              </a:rPr>
              <a:t>main.dart:</a:t>
            </a:r>
          </a:p>
          <a:p>
            <a:pPr algn="l">
              <a:lnSpc>
                <a:spcPts val="4386"/>
              </a:lnSpc>
            </a:pPr>
            <a:r>
              <a:rPr lang="en-US" sz="3133">
                <a:solidFill>
                  <a:srgbClr val="000000"/>
                </a:solidFill>
                <a:latin typeface="HK Grotesk Light"/>
              </a:rPr>
              <a:t>Entry Point of the appplication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162776" y="6134548"/>
            <a:ext cx="3708885" cy="1530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HK Grotesk Light"/>
              </a:rPr>
              <a:t>Models/: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HK Grotesk Light"/>
              </a:rPr>
              <a:t> Contains data models(e.g. Pet Model)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741232" y="5965046"/>
            <a:ext cx="3477623" cy="1774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6"/>
              </a:lnSpc>
            </a:pPr>
            <a:r>
              <a:rPr lang="en-US" sz="2504">
                <a:solidFill>
                  <a:srgbClr val="000000"/>
                </a:solidFill>
                <a:latin typeface="HK Grotesk Light"/>
              </a:rPr>
              <a:t>Providers/:</a:t>
            </a:r>
          </a:p>
          <a:p>
            <a:pPr algn="l">
              <a:lnSpc>
                <a:spcPts val="3506"/>
              </a:lnSpc>
            </a:pPr>
            <a:r>
              <a:rPr lang="en-US" sz="2504">
                <a:solidFill>
                  <a:srgbClr val="000000"/>
                </a:solidFill>
                <a:latin typeface="HK Grotesk Light"/>
              </a:rPr>
              <a:t>Contains state management logic(e.g. Petsprovider)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009145" y="4500811"/>
            <a:ext cx="17463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EF5454"/>
                </a:solidFill>
                <a:latin typeface="Roca One Bold"/>
              </a:rPr>
              <a:t>04.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53689" y="2933847"/>
            <a:ext cx="13857221" cy="1207204"/>
            <a:chOff x="0" y="0"/>
            <a:chExt cx="3649638" cy="3179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49638" cy="317947"/>
            </a:xfrm>
            <a:custGeom>
              <a:avLst/>
              <a:gdLst/>
              <a:ahLst/>
              <a:cxnLst/>
              <a:rect r="r" b="b" t="t" l="l"/>
              <a:pathLst>
                <a:path h="317947" w="3649638">
                  <a:moveTo>
                    <a:pt x="28493" y="0"/>
                  </a:moveTo>
                  <a:lnTo>
                    <a:pt x="3621145" y="0"/>
                  </a:lnTo>
                  <a:cubicBezTo>
                    <a:pt x="3628702" y="0"/>
                    <a:pt x="3635949" y="3002"/>
                    <a:pt x="3641293" y="8345"/>
                  </a:cubicBezTo>
                  <a:cubicBezTo>
                    <a:pt x="3646636" y="13689"/>
                    <a:pt x="3649638" y="20936"/>
                    <a:pt x="3649638" y="28493"/>
                  </a:cubicBezTo>
                  <a:lnTo>
                    <a:pt x="3649638" y="289453"/>
                  </a:lnTo>
                  <a:cubicBezTo>
                    <a:pt x="3649638" y="297010"/>
                    <a:pt x="3646636" y="304258"/>
                    <a:pt x="3641293" y="309601"/>
                  </a:cubicBezTo>
                  <a:cubicBezTo>
                    <a:pt x="3635949" y="314945"/>
                    <a:pt x="3628702" y="317947"/>
                    <a:pt x="3621145" y="317947"/>
                  </a:cubicBezTo>
                  <a:lnTo>
                    <a:pt x="28493" y="317947"/>
                  </a:lnTo>
                  <a:cubicBezTo>
                    <a:pt x="20936" y="317947"/>
                    <a:pt x="13689" y="314945"/>
                    <a:pt x="8345" y="309601"/>
                  </a:cubicBezTo>
                  <a:cubicBezTo>
                    <a:pt x="3002" y="304258"/>
                    <a:pt x="0" y="297010"/>
                    <a:pt x="0" y="289453"/>
                  </a:cubicBezTo>
                  <a:lnTo>
                    <a:pt x="0" y="28493"/>
                  </a:lnTo>
                  <a:cubicBezTo>
                    <a:pt x="0" y="20936"/>
                    <a:pt x="3002" y="13689"/>
                    <a:pt x="8345" y="8345"/>
                  </a:cubicBezTo>
                  <a:cubicBezTo>
                    <a:pt x="13689" y="3002"/>
                    <a:pt x="20936" y="0"/>
                    <a:pt x="28493" y="0"/>
                  </a:cubicBezTo>
                  <a:close/>
                </a:path>
              </a:pathLst>
            </a:custGeom>
            <a:solidFill>
              <a:srgbClr val="EF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49638" cy="356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53689" y="4331551"/>
            <a:ext cx="13762263" cy="1001462"/>
            <a:chOff x="0" y="0"/>
            <a:chExt cx="3624629" cy="2637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24629" cy="263760"/>
            </a:xfrm>
            <a:custGeom>
              <a:avLst/>
              <a:gdLst/>
              <a:ahLst/>
              <a:cxnLst/>
              <a:rect r="r" b="b" t="t" l="l"/>
              <a:pathLst>
                <a:path h="263760" w="3624629">
                  <a:moveTo>
                    <a:pt x="28690" y="0"/>
                  </a:moveTo>
                  <a:lnTo>
                    <a:pt x="3595939" y="0"/>
                  </a:lnTo>
                  <a:cubicBezTo>
                    <a:pt x="3603548" y="0"/>
                    <a:pt x="3610845" y="3023"/>
                    <a:pt x="3616226" y="8403"/>
                  </a:cubicBezTo>
                  <a:cubicBezTo>
                    <a:pt x="3621606" y="13783"/>
                    <a:pt x="3624629" y="21081"/>
                    <a:pt x="3624629" y="28690"/>
                  </a:cubicBezTo>
                  <a:lnTo>
                    <a:pt x="3624629" y="235070"/>
                  </a:lnTo>
                  <a:cubicBezTo>
                    <a:pt x="3624629" y="242679"/>
                    <a:pt x="3621606" y="249976"/>
                    <a:pt x="3616226" y="255357"/>
                  </a:cubicBezTo>
                  <a:cubicBezTo>
                    <a:pt x="3610845" y="260737"/>
                    <a:pt x="3603548" y="263760"/>
                    <a:pt x="3595939" y="263760"/>
                  </a:cubicBezTo>
                  <a:lnTo>
                    <a:pt x="28690" y="263760"/>
                  </a:lnTo>
                  <a:cubicBezTo>
                    <a:pt x="21081" y="263760"/>
                    <a:pt x="13783" y="260737"/>
                    <a:pt x="8403" y="255357"/>
                  </a:cubicBezTo>
                  <a:cubicBezTo>
                    <a:pt x="3023" y="249976"/>
                    <a:pt x="0" y="242679"/>
                    <a:pt x="0" y="235070"/>
                  </a:cubicBezTo>
                  <a:lnTo>
                    <a:pt x="0" y="28690"/>
                  </a:lnTo>
                  <a:cubicBezTo>
                    <a:pt x="0" y="21081"/>
                    <a:pt x="3023" y="13783"/>
                    <a:pt x="8403" y="8403"/>
                  </a:cubicBezTo>
                  <a:cubicBezTo>
                    <a:pt x="13783" y="3023"/>
                    <a:pt x="21081" y="0"/>
                    <a:pt x="28690" y="0"/>
                  </a:cubicBezTo>
                  <a:close/>
                </a:path>
              </a:pathLst>
            </a:custGeom>
            <a:solidFill>
              <a:srgbClr val="EF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624629" cy="301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054661" y="316518"/>
            <a:ext cx="2425061" cy="2270464"/>
          </a:xfrm>
          <a:custGeom>
            <a:avLst/>
            <a:gdLst/>
            <a:ahLst/>
            <a:cxnLst/>
            <a:rect r="r" b="b" t="t" l="l"/>
            <a:pathLst>
              <a:path h="2270464" w="2425061">
                <a:moveTo>
                  <a:pt x="0" y="0"/>
                </a:moveTo>
                <a:lnTo>
                  <a:pt x="2425061" y="0"/>
                </a:lnTo>
                <a:lnTo>
                  <a:pt x="2425061" y="2270463"/>
                </a:lnTo>
                <a:lnTo>
                  <a:pt x="0" y="2270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846396" y="5521147"/>
            <a:ext cx="14118975" cy="1034762"/>
            <a:chOff x="0" y="0"/>
            <a:chExt cx="3718578" cy="2725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18578" cy="272530"/>
            </a:xfrm>
            <a:custGeom>
              <a:avLst/>
              <a:gdLst/>
              <a:ahLst/>
              <a:cxnLst/>
              <a:rect r="r" b="b" t="t" l="l"/>
              <a:pathLst>
                <a:path h="272530" w="3718578">
                  <a:moveTo>
                    <a:pt x="27965" y="0"/>
                  </a:moveTo>
                  <a:lnTo>
                    <a:pt x="3690613" y="0"/>
                  </a:lnTo>
                  <a:cubicBezTo>
                    <a:pt x="3698029" y="0"/>
                    <a:pt x="3705142" y="2946"/>
                    <a:pt x="3710387" y="8191"/>
                  </a:cubicBezTo>
                  <a:cubicBezTo>
                    <a:pt x="3715631" y="13435"/>
                    <a:pt x="3718578" y="20548"/>
                    <a:pt x="3718578" y="27965"/>
                  </a:cubicBezTo>
                  <a:lnTo>
                    <a:pt x="3718578" y="244565"/>
                  </a:lnTo>
                  <a:cubicBezTo>
                    <a:pt x="3718578" y="251982"/>
                    <a:pt x="3715631" y="259095"/>
                    <a:pt x="3710387" y="264339"/>
                  </a:cubicBezTo>
                  <a:cubicBezTo>
                    <a:pt x="3705142" y="269583"/>
                    <a:pt x="3698029" y="272530"/>
                    <a:pt x="3690613" y="272530"/>
                  </a:cubicBezTo>
                  <a:lnTo>
                    <a:pt x="27965" y="272530"/>
                  </a:lnTo>
                  <a:cubicBezTo>
                    <a:pt x="12520" y="272530"/>
                    <a:pt x="0" y="260009"/>
                    <a:pt x="0" y="244565"/>
                  </a:cubicBezTo>
                  <a:lnTo>
                    <a:pt x="0" y="27965"/>
                  </a:lnTo>
                  <a:cubicBezTo>
                    <a:pt x="0" y="20548"/>
                    <a:pt x="2946" y="13435"/>
                    <a:pt x="8191" y="8191"/>
                  </a:cubicBezTo>
                  <a:cubicBezTo>
                    <a:pt x="13435" y="2946"/>
                    <a:pt x="20548" y="0"/>
                    <a:pt x="27965" y="0"/>
                  </a:cubicBezTo>
                  <a:close/>
                </a:path>
              </a:pathLst>
            </a:custGeom>
            <a:solidFill>
              <a:srgbClr val="EF545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718578" cy="310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853689" y="6729725"/>
            <a:ext cx="14118975" cy="1034762"/>
            <a:chOff x="0" y="0"/>
            <a:chExt cx="3718578" cy="2725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718578" cy="272530"/>
            </a:xfrm>
            <a:custGeom>
              <a:avLst/>
              <a:gdLst/>
              <a:ahLst/>
              <a:cxnLst/>
              <a:rect r="r" b="b" t="t" l="l"/>
              <a:pathLst>
                <a:path h="272530" w="3718578">
                  <a:moveTo>
                    <a:pt x="27965" y="0"/>
                  </a:moveTo>
                  <a:lnTo>
                    <a:pt x="3690613" y="0"/>
                  </a:lnTo>
                  <a:cubicBezTo>
                    <a:pt x="3698029" y="0"/>
                    <a:pt x="3705142" y="2946"/>
                    <a:pt x="3710387" y="8191"/>
                  </a:cubicBezTo>
                  <a:cubicBezTo>
                    <a:pt x="3715631" y="13435"/>
                    <a:pt x="3718578" y="20548"/>
                    <a:pt x="3718578" y="27965"/>
                  </a:cubicBezTo>
                  <a:lnTo>
                    <a:pt x="3718578" y="244565"/>
                  </a:lnTo>
                  <a:cubicBezTo>
                    <a:pt x="3718578" y="251982"/>
                    <a:pt x="3715631" y="259095"/>
                    <a:pt x="3710387" y="264339"/>
                  </a:cubicBezTo>
                  <a:cubicBezTo>
                    <a:pt x="3705142" y="269583"/>
                    <a:pt x="3698029" y="272530"/>
                    <a:pt x="3690613" y="272530"/>
                  </a:cubicBezTo>
                  <a:lnTo>
                    <a:pt x="27965" y="272530"/>
                  </a:lnTo>
                  <a:cubicBezTo>
                    <a:pt x="12520" y="272530"/>
                    <a:pt x="0" y="260009"/>
                    <a:pt x="0" y="244565"/>
                  </a:cubicBezTo>
                  <a:lnTo>
                    <a:pt x="0" y="27965"/>
                  </a:lnTo>
                  <a:cubicBezTo>
                    <a:pt x="0" y="20548"/>
                    <a:pt x="2946" y="13435"/>
                    <a:pt x="8191" y="8191"/>
                  </a:cubicBezTo>
                  <a:cubicBezTo>
                    <a:pt x="13435" y="2946"/>
                    <a:pt x="20548" y="0"/>
                    <a:pt x="27965" y="0"/>
                  </a:cubicBezTo>
                  <a:close/>
                </a:path>
              </a:pathLst>
            </a:custGeom>
            <a:solidFill>
              <a:srgbClr val="EF545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718578" cy="310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853689" y="7888312"/>
            <a:ext cx="14118975" cy="1034762"/>
            <a:chOff x="0" y="0"/>
            <a:chExt cx="3718578" cy="2725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718578" cy="272530"/>
            </a:xfrm>
            <a:custGeom>
              <a:avLst/>
              <a:gdLst/>
              <a:ahLst/>
              <a:cxnLst/>
              <a:rect r="r" b="b" t="t" l="l"/>
              <a:pathLst>
                <a:path h="272530" w="3718578">
                  <a:moveTo>
                    <a:pt x="27965" y="0"/>
                  </a:moveTo>
                  <a:lnTo>
                    <a:pt x="3690613" y="0"/>
                  </a:lnTo>
                  <a:cubicBezTo>
                    <a:pt x="3698029" y="0"/>
                    <a:pt x="3705142" y="2946"/>
                    <a:pt x="3710387" y="8191"/>
                  </a:cubicBezTo>
                  <a:cubicBezTo>
                    <a:pt x="3715631" y="13435"/>
                    <a:pt x="3718578" y="20548"/>
                    <a:pt x="3718578" y="27965"/>
                  </a:cubicBezTo>
                  <a:lnTo>
                    <a:pt x="3718578" y="244565"/>
                  </a:lnTo>
                  <a:cubicBezTo>
                    <a:pt x="3718578" y="251982"/>
                    <a:pt x="3715631" y="259095"/>
                    <a:pt x="3710387" y="264339"/>
                  </a:cubicBezTo>
                  <a:cubicBezTo>
                    <a:pt x="3705142" y="269583"/>
                    <a:pt x="3698029" y="272530"/>
                    <a:pt x="3690613" y="272530"/>
                  </a:cubicBezTo>
                  <a:lnTo>
                    <a:pt x="27965" y="272530"/>
                  </a:lnTo>
                  <a:cubicBezTo>
                    <a:pt x="12520" y="272530"/>
                    <a:pt x="0" y="260009"/>
                    <a:pt x="0" y="244565"/>
                  </a:cubicBezTo>
                  <a:lnTo>
                    <a:pt x="0" y="27965"/>
                  </a:lnTo>
                  <a:cubicBezTo>
                    <a:pt x="0" y="20548"/>
                    <a:pt x="2946" y="13435"/>
                    <a:pt x="8191" y="8191"/>
                  </a:cubicBezTo>
                  <a:cubicBezTo>
                    <a:pt x="13435" y="2946"/>
                    <a:pt x="20548" y="0"/>
                    <a:pt x="27965" y="0"/>
                  </a:cubicBezTo>
                  <a:close/>
                </a:path>
              </a:pathLst>
            </a:custGeom>
            <a:solidFill>
              <a:srgbClr val="EF545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3718578" cy="310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5965371" y="8399908"/>
            <a:ext cx="2036931" cy="1588885"/>
          </a:xfrm>
          <a:custGeom>
            <a:avLst/>
            <a:gdLst/>
            <a:ahLst/>
            <a:cxnLst/>
            <a:rect r="r" b="b" t="t" l="l"/>
            <a:pathLst>
              <a:path h="1588885" w="2036931">
                <a:moveTo>
                  <a:pt x="0" y="0"/>
                </a:moveTo>
                <a:lnTo>
                  <a:pt x="2036931" y="0"/>
                </a:lnTo>
                <a:lnTo>
                  <a:pt x="2036931" y="1588885"/>
                </a:lnTo>
                <a:lnTo>
                  <a:pt x="0" y="15888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34826" y="7914520"/>
            <a:ext cx="12115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FCC85E"/>
                </a:solidFill>
                <a:latin typeface="Roca One Bold"/>
              </a:rPr>
              <a:t>05.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-10800000">
            <a:off x="324751" y="8787679"/>
            <a:ext cx="1817134" cy="1417435"/>
          </a:xfrm>
          <a:custGeom>
            <a:avLst/>
            <a:gdLst/>
            <a:ahLst/>
            <a:cxnLst/>
            <a:rect r="r" b="b" t="t" l="l"/>
            <a:pathLst>
              <a:path h="1417435" w="1817134">
                <a:moveTo>
                  <a:pt x="0" y="0"/>
                </a:moveTo>
                <a:lnTo>
                  <a:pt x="1817135" y="0"/>
                </a:lnTo>
                <a:lnTo>
                  <a:pt x="1817135" y="1417435"/>
                </a:lnTo>
                <a:lnTo>
                  <a:pt x="0" y="14174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772151" y="893969"/>
            <a:ext cx="9621043" cy="114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20"/>
              </a:lnSpc>
            </a:pPr>
            <a:r>
              <a:rPr lang="en-US" sz="8000">
                <a:solidFill>
                  <a:srgbClr val="000000"/>
                </a:solidFill>
                <a:latin typeface="Roca One"/>
              </a:rPr>
              <a:t>Widgets Used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49047" y="3161153"/>
            <a:ext cx="14513186" cy="573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0"/>
              </a:lnSpc>
            </a:pPr>
            <a:r>
              <a:rPr lang="en-US" sz="3285">
                <a:solidFill>
                  <a:srgbClr val="FFFFFF"/>
                </a:solidFill>
                <a:latin typeface="Roca One Light Italics"/>
              </a:rPr>
              <a:t>Scaffold: Provides a basic material design visual layout structure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34826" y="2994964"/>
            <a:ext cx="121886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FCC85E"/>
                </a:solidFill>
                <a:latin typeface="Roca One Bold"/>
              </a:rPr>
              <a:t>01.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34826" y="4446636"/>
            <a:ext cx="12115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FCC85E"/>
                </a:solidFill>
                <a:latin typeface="Roca One Bold"/>
              </a:rPr>
              <a:t>02.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27534" y="5604505"/>
            <a:ext cx="12115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FCC85E"/>
                </a:solidFill>
                <a:latin typeface="Roca One Bold"/>
              </a:rPr>
              <a:t>03.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249047" y="4584769"/>
            <a:ext cx="13019492" cy="555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1"/>
              </a:lnSpc>
              <a:spcBef>
                <a:spcPct val="0"/>
              </a:spcBef>
            </a:pPr>
            <a:r>
              <a:rPr lang="en-US" sz="3258">
                <a:solidFill>
                  <a:srgbClr val="FFFFFF"/>
                </a:solidFill>
                <a:latin typeface="Roca One Italics"/>
              </a:rPr>
              <a:t>App Bar: Displays a material design visual layout structure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79624" y="5714731"/>
            <a:ext cx="13657537" cy="580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0"/>
              </a:lnSpc>
              <a:spcBef>
                <a:spcPct val="0"/>
              </a:spcBef>
            </a:pPr>
            <a:r>
              <a:rPr lang="en-US" sz="3379">
                <a:solidFill>
                  <a:srgbClr val="FFFFFF"/>
                </a:solidFill>
                <a:latin typeface="Roca One Italics"/>
              </a:rPr>
              <a:t>ListView.builder: Builds a scrrollable list of widgets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31180" y="6877392"/>
            <a:ext cx="12115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FCC85E"/>
                </a:solidFill>
                <a:latin typeface="Roca One Bold"/>
              </a:rPr>
              <a:t>04.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138925" y="6886917"/>
            <a:ext cx="11162620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FFFFFF"/>
                </a:solidFill>
                <a:latin typeface="Roca One Italics"/>
              </a:rPr>
              <a:t>Navigator: Handles routing and navigation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853689" y="8135962"/>
            <a:ext cx="14111682" cy="480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8"/>
              </a:lnSpc>
              <a:spcBef>
                <a:spcPct val="0"/>
              </a:spcBef>
            </a:pPr>
            <a:r>
              <a:rPr lang="en-US" sz="2841">
                <a:solidFill>
                  <a:srgbClr val="FFFFFF"/>
                </a:solidFill>
                <a:latin typeface="Roca One Bold"/>
              </a:rPr>
              <a:t>Change notifier pro</a:t>
            </a:r>
            <a:r>
              <a:rPr lang="en-US" sz="2841">
                <a:solidFill>
                  <a:srgbClr val="FFFFFF"/>
                </a:solidFill>
                <a:latin typeface="Roca One Italics"/>
              </a:rPr>
              <a:t>vider: Used for state management with the Provider package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39103" y="4032589"/>
            <a:ext cx="6266764" cy="5225711"/>
            <a:chOff x="0" y="0"/>
            <a:chExt cx="1650506" cy="13763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0506" cy="1376319"/>
            </a:xfrm>
            <a:custGeom>
              <a:avLst/>
              <a:gdLst/>
              <a:ahLst/>
              <a:cxnLst/>
              <a:rect r="r" b="b" t="t" l="l"/>
              <a:pathLst>
                <a:path h="1376319" w="1650506">
                  <a:moveTo>
                    <a:pt x="63005" y="0"/>
                  </a:moveTo>
                  <a:lnTo>
                    <a:pt x="1587501" y="0"/>
                  </a:lnTo>
                  <a:cubicBezTo>
                    <a:pt x="1604211" y="0"/>
                    <a:pt x="1620236" y="6638"/>
                    <a:pt x="1632052" y="18454"/>
                  </a:cubicBezTo>
                  <a:cubicBezTo>
                    <a:pt x="1643868" y="30270"/>
                    <a:pt x="1650506" y="46295"/>
                    <a:pt x="1650506" y="63005"/>
                  </a:cubicBezTo>
                  <a:lnTo>
                    <a:pt x="1650506" y="1313314"/>
                  </a:lnTo>
                  <a:cubicBezTo>
                    <a:pt x="1650506" y="1348111"/>
                    <a:pt x="1622297" y="1376319"/>
                    <a:pt x="1587501" y="1376319"/>
                  </a:cubicBezTo>
                  <a:lnTo>
                    <a:pt x="63005" y="1376319"/>
                  </a:lnTo>
                  <a:cubicBezTo>
                    <a:pt x="46295" y="1376319"/>
                    <a:pt x="30270" y="1369681"/>
                    <a:pt x="18454" y="1357865"/>
                  </a:cubicBezTo>
                  <a:cubicBezTo>
                    <a:pt x="6638" y="1346050"/>
                    <a:pt x="0" y="1330024"/>
                    <a:pt x="0" y="1313314"/>
                  </a:cubicBezTo>
                  <a:lnTo>
                    <a:pt x="0" y="63005"/>
                  </a:lnTo>
                  <a:cubicBezTo>
                    <a:pt x="0" y="46295"/>
                    <a:pt x="6638" y="30270"/>
                    <a:pt x="18454" y="18454"/>
                  </a:cubicBezTo>
                  <a:cubicBezTo>
                    <a:pt x="30270" y="6638"/>
                    <a:pt x="46295" y="0"/>
                    <a:pt x="63005" y="0"/>
                  </a:cubicBezTo>
                  <a:close/>
                </a:path>
              </a:pathLst>
            </a:custGeom>
            <a:solidFill>
              <a:srgbClr val="FCC8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50506" cy="14144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79785" y="4032589"/>
            <a:ext cx="6811002" cy="5340740"/>
            <a:chOff x="0" y="0"/>
            <a:chExt cx="1793844" cy="14066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3844" cy="1406615"/>
            </a:xfrm>
            <a:custGeom>
              <a:avLst/>
              <a:gdLst/>
              <a:ahLst/>
              <a:cxnLst/>
              <a:rect r="r" b="b" t="t" l="l"/>
              <a:pathLst>
                <a:path h="1406615" w="1793844">
                  <a:moveTo>
                    <a:pt x="57971" y="0"/>
                  </a:moveTo>
                  <a:lnTo>
                    <a:pt x="1735874" y="0"/>
                  </a:lnTo>
                  <a:cubicBezTo>
                    <a:pt x="1751248" y="0"/>
                    <a:pt x="1765993" y="6108"/>
                    <a:pt x="1776865" y="16979"/>
                  </a:cubicBezTo>
                  <a:cubicBezTo>
                    <a:pt x="1787737" y="27851"/>
                    <a:pt x="1793844" y="42596"/>
                    <a:pt x="1793844" y="57971"/>
                  </a:cubicBezTo>
                  <a:lnTo>
                    <a:pt x="1793844" y="1348644"/>
                  </a:lnTo>
                  <a:cubicBezTo>
                    <a:pt x="1793844" y="1364019"/>
                    <a:pt x="1787737" y="1378764"/>
                    <a:pt x="1776865" y="1389636"/>
                  </a:cubicBezTo>
                  <a:cubicBezTo>
                    <a:pt x="1765993" y="1400507"/>
                    <a:pt x="1751248" y="1406615"/>
                    <a:pt x="1735874" y="1406615"/>
                  </a:cubicBezTo>
                  <a:lnTo>
                    <a:pt x="57971" y="1406615"/>
                  </a:lnTo>
                  <a:cubicBezTo>
                    <a:pt x="42596" y="1406615"/>
                    <a:pt x="27851" y="1400507"/>
                    <a:pt x="16979" y="1389636"/>
                  </a:cubicBezTo>
                  <a:cubicBezTo>
                    <a:pt x="6108" y="1378764"/>
                    <a:pt x="0" y="1364019"/>
                    <a:pt x="0" y="1348644"/>
                  </a:cubicBezTo>
                  <a:lnTo>
                    <a:pt x="0" y="57971"/>
                  </a:lnTo>
                  <a:cubicBezTo>
                    <a:pt x="0" y="42596"/>
                    <a:pt x="6108" y="27851"/>
                    <a:pt x="16979" y="16979"/>
                  </a:cubicBezTo>
                  <a:cubicBezTo>
                    <a:pt x="27851" y="6108"/>
                    <a:pt x="42596" y="0"/>
                    <a:pt x="57971" y="0"/>
                  </a:cubicBezTo>
                  <a:close/>
                </a:path>
              </a:pathLst>
            </a:custGeom>
            <a:solidFill>
              <a:srgbClr val="FCC85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93844" cy="1444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241712" y="400893"/>
            <a:ext cx="3017588" cy="3267073"/>
          </a:xfrm>
          <a:custGeom>
            <a:avLst/>
            <a:gdLst/>
            <a:ahLst/>
            <a:cxnLst/>
            <a:rect r="r" b="b" t="t" l="l"/>
            <a:pathLst>
              <a:path h="3267073" w="3017588">
                <a:moveTo>
                  <a:pt x="0" y="0"/>
                </a:moveTo>
                <a:lnTo>
                  <a:pt x="3017588" y="0"/>
                </a:lnTo>
                <a:lnTo>
                  <a:pt x="3017588" y="3267073"/>
                </a:lnTo>
                <a:lnTo>
                  <a:pt x="0" y="3267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494463">
            <a:off x="7680986" y="1768214"/>
            <a:ext cx="1150461" cy="1738334"/>
          </a:xfrm>
          <a:custGeom>
            <a:avLst/>
            <a:gdLst/>
            <a:ahLst/>
            <a:cxnLst/>
            <a:rect r="r" b="b" t="t" l="l"/>
            <a:pathLst>
              <a:path h="1738334" w="1150461">
                <a:moveTo>
                  <a:pt x="0" y="0"/>
                </a:moveTo>
                <a:lnTo>
                  <a:pt x="1150461" y="0"/>
                </a:lnTo>
                <a:lnTo>
                  <a:pt x="1150461" y="1738333"/>
                </a:lnTo>
                <a:lnTo>
                  <a:pt x="0" y="1738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72151" y="893969"/>
            <a:ext cx="9621043" cy="114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20"/>
              </a:lnSpc>
            </a:pPr>
            <a:r>
              <a:rPr lang="en-US" sz="8000">
                <a:solidFill>
                  <a:srgbClr val="000000"/>
                </a:solidFill>
                <a:latin typeface="Roca One"/>
              </a:rPr>
              <a:t>Home Screen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0241" y="3937339"/>
            <a:ext cx="121886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EF5454"/>
                </a:solidFill>
                <a:latin typeface="Roca One Bold"/>
              </a:rPr>
              <a:t>01.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04316" y="3937339"/>
            <a:ext cx="13754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EF5454"/>
                </a:solidFill>
                <a:latin typeface="Roca One Bold"/>
              </a:rPr>
              <a:t>02.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98906" y="4342786"/>
            <a:ext cx="4041072" cy="672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5"/>
              </a:lnSpc>
            </a:pPr>
            <a:r>
              <a:rPr lang="en-US" sz="3882">
                <a:solidFill>
                  <a:srgbClr val="000000"/>
                </a:solidFill>
                <a:latin typeface="HK Grotesk Bold Italics"/>
              </a:rPr>
              <a:t>WIDGETS: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80642" y="4959697"/>
            <a:ext cx="4083248" cy="3887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1"/>
              </a:lnSpc>
            </a:pPr>
            <a:r>
              <a:rPr lang="en-US" sz="4443">
                <a:solidFill>
                  <a:srgbClr val="000000"/>
                </a:solidFill>
                <a:latin typeface="HK Grotesk Bold Italics"/>
              </a:rPr>
              <a:t>Scaffold</a:t>
            </a:r>
          </a:p>
          <a:p>
            <a:pPr algn="ctr">
              <a:lnSpc>
                <a:spcPts val="6221"/>
              </a:lnSpc>
            </a:pPr>
            <a:r>
              <a:rPr lang="en-US" sz="4443">
                <a:solidFill>
                  <a:srgbClr val="000000"/>
                </a:solidFill>
                <a:latin typeface="HK Grotesk Bold Italics"/>
              </a:rPr>
              <a:t>App bar</a:t>
            </a:r>
          </a:p>
          <a:p>
            <a:pPr algn="ctr">
              <a:lnSpc>
                <a:spcPts val="6221"/>
              </a:lnSpc>
            </a:pPr>
            <a:r>
              <a:rPr lang="en-US" sz="4443">
                <a:solidFill>
                  <a:srgbClr val="000000"/>
                </a:solidFill>
                <a:latin typeface="HK Grotesk Bold Italics"/>
              </a:rPr>
              <a:t>ListView.builder</a:t>
            </a:r>
          </a:p>
          <a:p>
            <a:pPr algn="ctr">
              <a:lnSpc>
                <a:spcPts val="6221"/>
              </a:lnSpc>
            </a:pPr>
            <a:r>
              <a:rPr lang="en-US" sz="4443">
                <a:solidFill>
                  <a:srgbClr val="000000"/>
                </a:solidFill>
                <a:latin typeface="HK Grotesk Bold Italics"/>
              </a:rPr>
              <a:t>Listtile </a:t>
            </a:r>
          </a:p>
          <a:p>
            <a:pPr algn="ctr">
              <a:lnSpc>
                <a:spcPts val="6221"/>
              </a:lnSpc>
              <a:spcBef>
                <a:spcPct val="0"/>
              </a:spcBef>
            </a:pPr>
            <a:r>
              <a:rPr lang="en-US" sz="4443">
                <a:solidFill>
                  <a:srgbClr val="000000"/>
                </a:solidFill>
                <a:latin typeface="HK Grotesk Bold Italics"/>
              </a:rPr>
              <a:t>Icon Button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56560" y="4645906"/>
            <a:ext cx="6657452" cy="375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3"/>
              </a:lnSpc>
            </a:pPr>
            <a:r>
              <a:rPr lang="en-US" sz="3538">
                <a:solidFill>
                  <a:srgbClr val="000000"/>
                </a:solidFill>
                <a:latin typeface="HK Grotesk Bold"/>
              </a:rPr>
              <a:t>FUNCTIONALITY:</a:t>
            </a:r>
          </a:p>
          <a:p>
            <a:pPr algn="ctr">
              <a:lnSpc>
                <a:spcPts val="4953"/>
              </a:lnSpc>
            </a:pPr>
            <a:r>
              <a:rPr lang="en-US" sz="3538">
                <a:solidFill>
                  <a:srgbClr val="000000"/>
                </a:solidFill>
                <a:latin typeface="HK Grotesk Bold"/>
              </a:rPr>
              <a:t>Displays a list of pet</a:t>
            </a:r>
          </a:p>
          <a:p>
            <a:pPr algn="ctr">
              <a:lnSpc>
                <a:spcPts val="4953"/>
              </a:lnSpc>
            </a:pPr>
            <a:r>
              <a:rPr lang="en-US" sz="3538">
                <a:solidFill>
                  <a:srgbClr val="000000"/>
                </a:solidFill>
                <a:latin typeface="HK Grotesk Bold"/>
              </a:rPr>
              <a:t>Navigate to Add Pet screen</a:t>
            </a:r>
          </a:p>
          <a:p>
            <a:pPr algn="ctr">
              <a:lnSpc>
                <a:spcPts val="4953"/>
              </a:lnSpc>
            </a:pPr>
            <a:r>
              <a:rPr lang="en-US" sz="3538">
                <a:solidFill>
                  <a:srgbClr val="000000"/>
                </a:solidFill>
                <a:latin typeface="HK Grotesk Bold"/>
              </a:rPr>
              <a:t>Navigate to Pet Care Screen with </a:t>
            </a:r>
          </a:p>
          <a:p>
            <a:pPr algn="ctr">
              <a:lnSpc>
                <a:spcPts val="4953"/>
              </a:lnSpc>
            </a:pPr>
            <a:r>
              <a:rPr lang="en-US" sz="3538">
                <a:solidFill>
                  <a:srgbClr val="000000"/>
                </a:solidFill>
                <a:latin typeface="HK Grotesk Bold"/>
              </a:rPr>
              <a:t>detailed pet information</a:t>
            </a:r>
          </a:p>
          <a:p>
            <a:pPr algn="ctr">
              <a:lnSpc>
                <a:spcPts val="495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2656" y="4593965"/>
            <a:ext cx="7776522" cy="5025263"/>
            <a:chOff x="0" y="0"/>
            <a:chExt cx="2048137" cy="13235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8137" cy="1323526"/>
            </a:xfrm>
            <a:custGeom>
              <a:avLst/>
              <a:gdLst/>
              <a:ahLst/>
              <a:cxnLst/>
              <a:rect r="r" b="b" t="t" l="l"/>
              <a:pathLst>
                <a:path h="1323526" w="2048137">
                  <a:moveTo>
                    <a:pt x="50773" y="0"/>
                  </a:moveTo>
                  <a:lnTo>
                    <a:pt x="1997364" y="0"/>
                  </a:lnTo>
                  <a:cubicBezTo>
                    <a:pt x="2010830" y="0"/>
                    <a:pt x="2023744" y="5349"/>
                    <a:pt x="2033266" y="14871"/>
                  </a:cubicBezTo>
                  <a:cubicBezTo>
                    <a:pt x="2042788" y="24393"/>
                    <a:pt x="2048137" y="37307"/>
                    <a:pt x="2048137" y="50773"/>
                  </a:cubicBezTo>
                  <a:lnTo>
                    <a:pt x="2048137" y="1272753"/>
                  </a:lnTo>
                  <a:cubicBezTo>
                    <a:pt x="2048137" y="1286219"/>
                    <a:pt x="2042788" y="1299133"/>
                    <a:pt x="2033266" y="1308655"/>
                  </a:cubicBezTo>
                  <a:cubicBezTo>
                    <a:pt x="2023744" y="1318177"/>
                    <a:pt x="2010830" y="1323526"/>
                    <a:pt x="1997364" y="1323526"/>
                  </a:cubicBezTo>
                  <a:lnTo>
                    <a:pt x="50773" y="1323526"/>
                  </a:lnTo>
                  <a:cubicBezTo>
                    <a:pt x="37307" y="1323526"/>
                    <a:pt x="24393" y="1318177"/>
                    <a:pt x="14871" y="1308655"/>
                  </a:cubicBezTo>
                  <a:cubicBezTo>
                    <a:pt x="5349" y="1299133"/>
                    <a:pt x="0" y="1286219"/>
                    <a:pt x="0" y="1272753"/>
                  </a:cubicBezTo>
                  <a:lnTo>
                    <a:pt x="0" y="50773"/>
                  </a:lnTo>
                  <a:cubicBezTo>
                    <a:pt x="0" y="37307"/>
                    <a:pt x="5349" y="24393"/>
                    <a:pt x="14871" y="14871"/>
                  </a:cubicBezTo>
                  <a:cubicBezTo>
                    <a:pt x="24393" y="5349"/>
                    <a:pt x="37307" y="0"/>
                    <a:pt x="50773" y="0"/>
                  </a:cubicBezTo>
                  <a:close/>
                </a:path>
              </a:pathLst>
            </a:custGeom>
            <a:solidFill>
              <a:srgbClr val="EF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48137" cy="1361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4593965"/>
            <a:ext cx="7776522" cy="5025263"/>
            <a:chOff x="0" y="0"/>
            <a:chExt cx="2048137" cy="13235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48137" cy="1323526"/>
            </a:xfrm>
            <a:custGeom>
              <a:avLst/>
              <a:gdLst/>
              <a:ahLst/>
              <a:cxnLst/>
              <a:rect r="r" b="b" t="t" l="l"/>
              <a:pathLst>
                <a:path h="1323526" w="2048137">
                  <a:moveTo>
                    <a:pt x="50773" y="0"/>
                  </a:moveTo>
                  <a:lnTo>
                    <a:pt x="1997364" y="0"/>
                  </a:lnTo>
                  <a:cubicBezTo>
                    <a:pt x="2010830" y="0"/>
                    <a:pt x="2023744" y="5349"/>
                    <a:pt x="2033266" y="14871"/>
                  </a:cubicBezTo>
                  <a:cubicBezTo>
                    <a:pt x="2042788" y="24393"/>
                    <a:pt x="2048137" y="37307"/>
                    <a:pt x="2048137" y="50773"/>
                  </a:cubicBezTo>
                  <a:lnTo>
                    <a:pt x="2048137" y="1272753"/>
                  </a:lnTo>
                  <a:cubicBezTo>
                    <a:pt x="2048137" y="1286219"/>
                    <a:pt x="2042788" y="1299133"/>
                    <a:pt x="2033266" y="1308655"/>
                  </a:cubicBezTo>
                  <a:cubicBezTo>
                    <a:pt x="2023744" y="1318177"/>
                    <a:pt x="2010830" y="1323526"/>
                    <a:pt x="1997364" y="1323526"/>
                  </a:cubicBezTo>
                  <a:lnTo>
                    <a:pt x="50773" y="1323526"/>
                  </a:lnTo>
                  <a:cubicBezTo>
                    <a:pt x="37307" y="1323526"/>
                    <a:pt x="24393" y="1318177"/>
                    <a:pt x="14871" y="1308655"/>
                  </a:cubicBezTo>
                  <a:cubicBezTo>
                    <a:pt x="5349" y="1299133"/>
                    <a:pt x="0" y="1286219"/>
                    <a:pt x="0" y="1272753"/>
                  </a:cubicBezTo>
                  <a:lnTo>
                    <a:pt x="0" y="50773"/>
                  </a:lnTo>
                  <a:cubicBezTo>
                    <a:pt x="0" y="37307"/>
                    <a:pt x="5349" y="24393"/>
                    <a:pt x="14871" y="14871"/>
                  </a:cubicBezTo>
                  <a:cubicBezTo>
                    <a:pt x="24393" y="5349"/>
                    <a:pt x="37307" y="0"/>
                    <a:pt x="50773" y="0"/>
                  </a:cubicBezTo>
                  <a:close/>
                </a:path>
              </a:pathLst>
            </a:custGeom>
            <a:solidFill>
              <a:srgbClr val="EF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48137" cy="1361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238710" y="163300"/>
            <a:ext cx="5166986" cy="4114800"/>
          </a:xfrm>
          <a:custGeom>
            <a:avLst/>
            <a:gdLst/>
            <a:ahLst/>
            <a:cxnLst/>
            <a:rect r="r" b="b" t="t" l="l"/>
            <a:pathLst>
              <a:path h="4114800" w="5166986">
                <a:moveTo>
                  <a:pt x="0" y="0"/>
                </a:moveTo>
                <a:lnTo>
                  <a:pt x="5166986" y="0"/>
                </a:lnTo>
                <a:lnTo>
                  <a:pt x="51669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877892"/>
            <a:ext cx="11289886" cy="114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20"/>
              </a:lnSpc>
            </a:pPr>
            <a:r>
              <a:rPr lang="en-US" sz="8000">
                <a:solidFill>
                  <a:srgbClr val="000000"/>
                </a:solidFill>
                <a:latin typeface="Roca One"/>
              </a:rPr>
              <a:t>Add Pet Screen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2656" y="3391005"/>
            <a:ext cx="148397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EF5454"/>
                </a:solidFill>
                <a:latin typeface="Roca One Bold"/>
              </a:rPr>
              <a:t>01.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34930" y="3391005"/>
            <a:ext cx="14883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EF5454"/>
                </a:solidFill>
                <a:latin typeface="Roca One Bold"/>
              </a:rPr>
              <a:t>02.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36240" y="4712337"/>
            <a:ext cx="5505093" cy="4915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5"/>
              </a:lnSpc>
            </a:pPr>
            <a:r>
              <a:rPr lang="en-US" sz="5611">
                <a:solidFill>
                  <a:srgbClr val="FFFFFF"/>
                </a:solidFill>
                <a:latin typeface="Roca One Bold Italics"/>
              </a:rPr>
              <a:t>Widgets:</a:t>
            </a:r>
          </a:p>
          <a:p>
            <a:pPr algn="ctr">
              <a:lnSpc>
                <a:spcPts val="7855"/>
              </a:lnSpc>
            </a:pPr>
            <a:r>
              <a:rPr lang="en-US" sz="5611">
                <a:solidFill>
                  <a:srgbClr val="FFFFFF"/>
                </a:solidFill>
                <a:latin typeface="Roca One Bold Italics"/>
              </a:rPr>
              <a:t>Scaffold</a:t>
            </a:r>
          </a:p>
          <a:p>
            <a:pPr algn="ctr">
              <a:lnSpc>
                <a:spcPts val="7855"/>
              </a:lnSpc>
            </a:pPr>
            <a:r>
              <a:rPr lang="en-US" sz="5611">
                <a:solidFill>
                  <a:srgbClr val="FFFFFF"/>
                </a:solidFill>
                <a:latin typeface="Roca One Bold Italics"/>
              </a:rPr>
              <a:t>AppBar</a:t>
            </a:r>
          </a:p>
          <a:p>
            <a:pPr algn="ctr">
              <a:lnSpc>
                <a:spcPts val="7855"/>
              </a:lnSpc>
            </a:pPr>
            <a:r>
              <a:rPr lang="en-US" sz="5611">
                <a:solidFill>
                  <a:srgbClr val="FFFFFF"/>
                </a:solidFill>
                <a:latin typeface="Roca One Bold Italics"/>
              </a:rPr>
              <a:t>Text Form Field</a:t>
            </a:r>
          </a:p>
          <a:p>
            <a:pPr algn="ctr">
              <a:lnSpc>
                <a:spcPts val="7855"/>
              </a:lnSpc>
              <a:spcBef>
                <a:spcPct val="0"/>
              </a:spcBef>
            </a:pPr>
            <a:r>
              <a:rPr lang="en-US" sz="5611">
                <a:solidFill>
                  <a:srgbClr val="FFFFFF"/>
                </a:solidFill>
                <a:latin typeface="Roca One Bold Italics"/>
              </a:rPr>
              <a:t>Elevated Button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5057775"/>
            <a:ext cx="7847859" cy="3823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9"/>
              </a:lnSpc>
            </a:pPr>
            <a:r>
              <a:rPr lang="en-US" sz="4335">
                <a:solidFill>
                  <a:srgbClr val="FFFFFF"/>
                </a:solidFill>
                <a:latin typeface="Roca One Bold Italics"/>
              </a:rPr>
              <a:t>Functionality:</a:t>
            </a:r>
          </a:p>
          <a:p>
            <a:pPr algn="ctr">
              <a:lnSpc>
                <a:spcPts val="6069"/>
              </a:lnSpc>
            </a:pPr>
            <a:r>
              <a:rPr lang="en-US" sz="4335">
                <a:solidFill>
                  <a:srgbClr val="FFFFFF"/>
                </a:solidFill>
                <a:latin typeface="Roca One Bold Italics"/>
              </a:rPr>
              <a:t>Allows users to add a </a:t>
            </a:r>
          </a:p>
          <a:p>
            <a:pPr algn="ctr">
              <a:lnSpc>
                <a:spcPts val="6069"/>
              </a:lnSpc>
            </a:pPr>
            <a:r>
              <a:rPr lang="en-US" sz="4335">
                <a:solidFill>
                  <a:srgbClr val="FFFFFF"/>
                </a:solidFill>
                <a:latin typeface="Roca One Bold Italics"/>
              </a:rPr>
              <a:t>new pet to the list.</a:t>
            </a:r>
          </a:p>
          <a:p>
            <a:pPr algn="ctr">
              <a:lnSpc>
                <a:spcPts val="6069"/>
              </a:lnSpc>
            </a:pPr>
            <a:r>
              <a:rPr lang="en-US" sz="4335">
                <a:solidFill>
                  <a:srgbClr val="FFFFFF"/>
                </a:solidFill>
                <a:latin typeface="Roca One Bold Italics"/>
              </a:rPr>
              <a:t>Includes fields for</a:t>
            </a:r>
          </a:p>
          <a:p>
            <a:pPr algn="ctr">
              <a:lnSpc>
                <a:spcPts val="6069"/>
              </a:lnSpc>
              <a:spcBef>
                <a:spcPct val="0"/>
              </a:spcBef>
            </a:pPr>
            <a:r>
              <a:rPr lang="en-US" sz="4335">
                <a:solidFill>
                  <a:srgbClr val="FFFFFF"/>
                </a:solidFill>
                <a:latin typeface="Roca One Bold Italics"/>
              </a:rPr>
              <a:t> pet name, breed, description.</a:t>
            </a:r>
            <a:r>
              <a:rPr lang="en-US" sz="4335">
                <a:solidFill>
                  <a:srgbClr val="000000"/>
                </a:solidFill>
                <a:latin typeface="Roca One Bold Italics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998466"/>
            <a:ext cx="16487149" cy="5458717"/>
            <a:chOff x="0" y="0"/>
            <a:chExt cx="4342294" cy="14376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42294" cy="1437687"/>
            </a:xfrm>
            <a:custGeom>
              <a:avLst/>
              <a:gdLst/>
              <a:ahLst/>
              <a:cxnLst/>
              <a:rect r="r" b="b" t="t" l="l"/>
              <a:pathLst>
                <a:path h="1437687" w="4342294">
                  <a:moveTo>
                    <a:pt x="23948" y="0"/>
                  </a:moveTo>
                  <a:lnTo>
                    <a:pt x="4318346" y="0"/>
                  </a:lnTo>
                  <a:cubicBezTo>
                    <a:pt x="4331572" y="0"/>
                    <a:pt x="4342294" y="10722"/>
                    <a:pt x="4342294" y="23948"/>
                  </a:cubicBezTo>
                  <a:lnTo>
                    <a:pt x="4342294" y="1413739"/>
                  </a:lnTo>
                  <a:cubicBezTo>
                    <a:pt x="4342294" y="1420090"/>
                    <a:pt x="4339771" y="1426181"/>
                    <a:pt x="4335280" y="1430673"/>
                  </a:cubicBezTo>
                  <a:cubicBezTo>
                    <a:pt x="4330789" y="1435164"/>
                    <a:pt x="4324698" y="1437687"/>
                    <a:pt x="4318346" y="1437687"/>
                  </a:cubicBezTo>
                  <a:lnTo>
                    <a:pt x="23948" y="1437687"/>
                  </a:lnTo>
                  <a:cubicBezTo>
                    <a:pt x="10722" y="1437687"/>
                    <a:pt x="0" y="1426965"/>
                    <a:pt x="0" y="1413739"/>
                  </a:cubicBezTo>
                  <a:lnTo>
                    <a:pt x="0" y="23948"/>
                  </a:lnTo>
                  <a:cubicBezTo>
                    <a:pt x="0" y="10722"/>
                    <a:pt x="10722" y="0"/>
                    <a:pt x="23948" y="0"/>
                  </a:cubicBezTo>
                  <a:close/>
                </a:path>
              </a:pathLst>
            </a:custGeom>
            <a:solidFill>
              <a:srgbClr val="EF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42294" cy="14757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070980" y="104811"/>
            <a:ext cx="3339994" cy="3859237"/>
          </a:xfrm>
          <a:custGeom>
            <a:avLst/>
            <a:gdLst/>
            <a:ahLst/>
            <a:cxnLst/>
            <a:rect r="r" b="b" t="t" l="l"/>
            <a:pathLst>
              <a:path h="3859237" w="3339994">
                <a:moveTo>
                  <a:pt x="0" y="0"/>
                </a:moveTo>
                <a:lnTo>
                  <a:pt x="3339994" y="0"/>
                </a:lnTo>
                <a:lnTo>
                  <a:pt x="3339994" y="3859237"/>
                </a:lnTo>
                <a:lnTo>
                  <a:pt x="0" y="385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72151" y="893969"/>
            <a:ext cx="11289886" cy="114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20"/>
              </a:lnSpc>
            </a:pPr>
            <a:r>
              <a:rPr lang="en-US" sz="8000">
                <a:solidFill>
                  <a:srgbClr val="000000"/>
                </a:solidFill>
                <a:latin typeface="Roca One"/>
              </a:rPr>
              <a:t>Pet Care Screen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0570" y="4463175"/>
            <a:ext cx="15471195" cy="158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46"/>
              </a:lnSpc>
            </a:pPr>
            <a:r>
              <a:rPr lang="en-US" sz="4533">
                <a:solidFill>
                  <a:srgbClr val="FFFFFF"/>
                </a:solidFill>
                <a:latin typeface="HK Grotesk Light"/>
              </a:rPr>
              <a:t>WIDGETS:</a:t>
            </a:r>
          </a:p>
          <a:p>
            <a:pPr algn="l">
              <a:lnSpc>
                <a:spcPts val="6346"/>
              </a:lnSpc>
            </a:pPr>
            <a:r>
              <a:rPr lang="en-US" sz="4533">
                <a:solidFill>
                  <a:srgbClr val="FFFFFF"/>
                </a:solidFill>
                <a:latin typeface="HK Grotesk Light"/>
              </a:rPr>
              <a:t>Scaffold,AppBar,Padding,Column,text.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3733" y="4472700"/>
            <a:ext cx="1176838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>
                <a:solidFill>
                  <a:srgbClr val="FCC85E"/>
                </a:solidFill>
                <a:latin typeface="Roca One Bold"/>
              </a:rPr>
              <a:t>01.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3733" y="6642100"/>
            <a:ext cx="1170438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>
                <a:solidFill>
                  <a:srgbClr val="FCC85E"/>
                </a:solidFill>
                <a:latin typeface="Roca One Bold"/>
              </a:rPr>
              <a:t>02.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623050"/>
            <a:ext cx="14698957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HK Grotesk"/>
              </a:rPr>
              <a:t>FUNCTIONALITY:Displays pets available foadoption.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HK Grotesk"/>
              </a:rPr>
              <a:t>Allows users to select and adopt pets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52611" y="3781452"/>
            <a:ext cx="10778731" cy="5246311"/>
            <a:chOff x="0" y="0"/>
            <a:chExt cx="2838843" cy="1381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8843" cy="1381745"/>
            </a:xfrm>
            <a:custGeom>
              <a:avLst/>
              <a:gdLst/>
              <a:ahLst/>
              <a:cxnLst/>
              <a:rect r="r" b="b" t="t" l="l"/>
              <a:pathLst>
                <a:path h="1381745" w="2838843">
                  <a:moveTo>
                    <a:pt x="36631" y="0"/>
                  </a:moveTo>
                  <a:lnTo>
                    <a:pt x="2802212" y="0"/>
                  </a:lnTo>
                  <a:cubicBezTo>
                    <a:pt x="2811927" y="0"/>
                    <a:pt x="2821244" y="3859"/>
                    <a:pt x="2828114" y="10729"/>
                  </a:cubicBezTo>
                  <a:cubicBezTo>
                    <a:pt x="2834984" y="17599"/>
                    <a:pt x="2838843" y="26916"/>
                    <a:pt x="2838843" y="36631"/>
                  </a:cubicBezTo>
                  <a:lnTo>
                    <a:pt x="2838843" y="1345113"/>
                  </a:lnTo>
                  <a:cubicBezTo>
                    <a:pt x="2838843" y="1354829"/>
                    <a:pt x="2834984" y="1364146"/>
                    <a:pt x="2828114" y="1371016"/>
                  </a:cubicBezTo>
                  <a:cubicBezTo>
                    <a:pt x="2821244" y="1377885"/>
                    <a:pt x="2811927" y="1381745"/>
                    <a:pt x="2802212" y="1381745"/>
                  </a:cubicBezTo>
                  <a:lnTo>
                    <a:pt x="36631" y="1381745"/>
                  </a:lnTo>
                  <a:cubicBezTo>
                    <a:pt x="26916" y="1381745"/>
                    <a:pt x="17599" y="1377885"/>
                    <a:pt x="10729" y="1371016"/>
                  </a:cubicBezTo>
                  <a:cubicBezTo>
                    <a:pt x="3859" y="1364146"/>
                    <a:pt x="0" y="1354829"/>
                    <a:pt x="0" y="1345113"/>
                  </a:cubicBezTo>
                  <a:lnTo>
                    <a:pt x="0" y="36631"/>
                  </a:lnTo>
                  <a:cubicBezTo>
                    <a:pt x="0" y="26916"/>
                    <a:pt x="3859" y="17599"/>
                    <a:pt x="10729" y="10729"/>
                  </a:cubicBezTo>
                  <a:cubicBezTo>
                    <a:pt x="17599" y="3859"/>
                    <a:pt x="26916" y="0"/>
                    <a:pt x="36631" y="0"/>
                  </a:cubicBezTo>
                  <a:close/>
                </a:path>
              </a:pathLst>
            </a:custGeom>
            <a:solidFill>
              <a:srgbClr val="FCC8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38843" cy="14198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59565" y="5670280"/>
            <a:ext cx="9768784" cy="3357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6"/>
              </a:lnSpc>
            </a:pPr>
          </a:p>
          <a:p>
            <a:pPr algn="l">
              <a:lnSpc>
                <a:spcPts val="4466"/>
              </a:lnSpc>
            </a:pPr>
            <a:r>
              <a:rPr lang="en-US" sz="3190">
                <a:solidFill>
                  <a:srgbClr val="000000"/>
                </a:solidFill>
                <a:latin typeface="HK Grotesk Bold Italics"/>
              </a:rPr>
              <a:t>FUNCTIONALITY:</a:t>
            </a:r>
          </a:p>
          <a:p>
            <a:pPr algn="l">
              <a:lnSpc>
                <a:spcPts val="4466"/>
              </a:lnSpc>
            </a:pPr>
            <a:r>
              <a:rPr lang="en-US" sz="3190">
                <a:solidFill>
                  <a:srgbClr val="000000"/>
                </a:solidFill>
                <a:latin typeface="HK Grotesk Bold Italics"/>
              </a:rPr>
              <a:t>Displays pets available for adoption.</a:t>
            </a:r>
          </a:p>
          <a:p>
            <a:pPr algn="l">
              <a:lnSpc>
                <a:spcPts val="4466"/>
              </a:lnSpc>
            </a:pPr>
            <a:r>
              <a:rPr lang="en-US" sz="3190">
                <a:solidFill>
                  <a:srgbClr val="000000"/>
                </a:solidFill>
                <a:latin typeface="HK Grotesk Bold Italics"/>
              </a:rPr>
              <a:t>Allows users to select and adopt pets.</a:t>
            </a:r>
          </a:p>
          <a:p>
            <a:pPr algn="l">
              <a:lnSpc>
                <a:spcPts val="4466"/>
              </a:lnSpc>
            </a:pPr>
          </a:p>
          <a:p>
            <a:pPr algn="l">
              <a:lnSpc>
                <a:spcPts val="446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859565" y="3944471"/>
            <a:ext cx="11527001" cy="452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5"/>
              </a:lnSpc>
            </a:pPr>
          </a:p>
          <a:p>
            <a:pPr algn="l">
              <a:lnSpc>
                <a:spcPts val="5105"/>
              </a:lnSpc>
            </a:pPr>
            <a:r>
              <a:rPr lang="en-US" sz="3646">
                <a:solidFill>
                  <a:srgbClr val="000000"/>
                </a:solidFill>
                <a:latin typeface="HK Grotesk Bold Italics"/>
              </a:rPr>
              <a:t>WIDGETS</a:t>
            </a:r>
            <a:r>
              <a:rPr lang="en-US" sz="3646">
                <a:solidFill>
                  <a:srgbClr val="000000"/>
                </a:solidFill>
                <a:latin typeface="HK Grotesk Bold Italics"/>
              </a:rPr>
              <a:t>:</a:t>
            </a:r>
          </a:p>
          <a:p>
            <a:pPr algn="l">
              <a:lnSpc>
                <a:spcPts val="5105"/>
              </a:lnSpc>
            </a:pPr>
            <a:r>
              <a:rPr lang="en-US" sz="3646">
                <a:solidFill>
                  <a:srgbClr val="000000"/>
                </a:solidFill>
                <a:latin typeface="HK Grotesk Bold Italics"/>
              </a:rPr>
              <a:t>Scaffold,AppBar,ListView.builder, ListTile</a:t>
            </a:r>
          </a:p>
          <a:p>
            <a:pPr algn="l">
              <a:lnSpc>
                <a:spcPts val="5105"/>
              </a:lnSpc>
            </a:pPr>
          </a:p>
          <a:p>
            <a:pPr algn="l">
              <a:lnSpc>
                <a:spcPts val="5105"/>
              </a:lnSpc>
            </a:pPr>
          </a:p>
          <a:p>
            <a:pPr algn="l">
              <a:lnSpc>
                <a:spcPts val="5105"/>
              </a:lnSpc>
            </a:pPr>
          </a:p>
          <a:p>
            <a:pPr algn="l">
              <a:lnSpc>
                <a:spcPts val="5105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858914" y="4768661"/>
            <a:ext cx="4280581" cy="4680556"/>
          </a:xfrm>
          <a:custGeom>
            <a:avLst/>
            <a:gdLst/>
            <a:ahLst/>
            <a:cxnLst/>
            <a:rect r="r" b="b" t="t" l="l"/>
            <a:pathLst>
              <a:path h="4680556" w="4280581">
                <a:moveTo>
                  <a:pt x="0" y="0"/>
                </a:moveTo>
                <a:lnTo>
                  <a:pt x="4280581" y="0"/>
                </a:lnTo>
                <a:lnTo>
                  <a:pt x="4280581" y="4680556"/>
                </a:lnTo>
                <a:lnTo>
                  <a:pt x="0" y="468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68895" y="435416"/>
            <a:ext cx="4353191" cy="3767489"/>
          </a:xfrm>
          <a:custGeom>
            <a:avLst/>
            <a:gdLst/>
            <a:ahLst/>
            <a:cxnLst/>
            <a:rect r="r" b="b" t="t" l="l"/>
            <a:pathLst>
              <a:path h="3767489" w="4353191">
                <a:moveTo>
                  <a:pt x="0" y="0"/>
                </a:moveTo>
                <a:lnTo>
                  <a:pt x="4353190" y="0"/>
                </a:lnTo>
                <a:lnTo>
                  <a:pt x="4353190" y="3767489"/>
                </a:lnTo>
                <a:lnTo>
                  <a:pt x="0" y="37674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99875" y="879960"/>
            <a:ext cx="11289886" cy="2245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20"/>
              </a:lnSpc>
            </a:pPr>
            <a:r>
              <a:rPr lang="en-US" sz="8000">
                <a:solidFill>
                  <a:srgbClr val="000000"/>
                </a:solidFill>
                <a:latin typeface="Roca One"/>
              </a:rPr>
              <a:t>Adoption Screen</a:t>
            </a:r>
          </a:p>
          <a:p>
            <a:pPr algn="l">
              <a:lnSpc>
                <a:spcPts val="87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333749" y="4454966"/>
            <a:ext cx="121886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EF5454"/>
                </a:solidFill>
                <a:latin typeface="Roca One Bold"/>
              </a:rPr>
              <a:t>01.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3749" y="6155580"/>
            <a:ext cx="20271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EF5454"/>
                </a:solidFill>
                <a:latin typeface="Roca One Bold"/>
              </a:rPr>
              <a:t>02.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DAGGsDLBzLk</dc:identifier>
  <dcterms:modified xsi:type="dcterms:W3CDTF">2011-08-01T06:04:30Z</dcterms:modified>
  <cp:revision>1</cp:revision>
  <dc:title>Pink and yellow Understanding Cats modern presentation</dc:title>
</cp:coreProperties>
</file>