
<file path=[Content_Types].xml><?xml version="1.0" encoding="utf-8"?>
<Types xmlns="http://schemas.openxmlformats.org/package/2006/content-types">
  <Default Extension="docx" ContentType="application/vnd.openxmlformats-officedocument.wordprocessingml.documen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1.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2.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3.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4.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5.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6.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7.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8.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9.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12.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13.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14.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15.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16.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17.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handoutMasterIdLst>
    <p:handoutMasterId r:id="rId24"/>
  </p:handoutMasterIdLst>
  <p:sldIdLst>
    <p:sldId id="257" r:id="rId5"/>
    <p:sldId id="258" r:id="rId6"/>
    <p:sldId id="263" r:id="rId7"/>
    <p:sldId id="264" r:id="rId8"/>
    <p:sldId id="343" r:id="rId9"/>
    <p:sldId id="344" r:id="rId10"/>
    <p:sldId id="349" r:id="rId11"/>
    <p:sldId id="345" r:id="rId12"/>
    <p:sldId id="346" r:id="rId13"/>
    <p:sldId id="347" r:id="rId14"/>
    <p:sldId id="350" r:id="rId15"/>
    <p:sldId id="351" r:id="rId16"/>
    <p:sldId id="348" r:id="rId17"/>
    <p:sldId id="352" r:id="rId18"/>
    <p:sldId id="353" r:id="rId19"/>
    <p:sldId id="288" r:id="rId20"/>
    <p:sldId id="311" r:id="rId21"/>
    <p:sldId id="27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ED97"/>
    <a:srgbClr val="0033CC"/>
    <a:srgbClr val="993366"/>
    <a:srgbClr val="FF99FF"/>
    <a:srgbClr val="FF6699"/>
    <a:srgbClr val="366851"/>
    <a:srgbClr val="2E5845"/>
    <a:srgbClr val="CE7674"/>
    <a:srgbClr val="CC99FF"/>
    <a:srgbClr val="BC47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21" autoAdjust="0"/>
    <p:restoredTop sz="78097" autoAdjust="0"/>
  </p:normalViewPr>
  <p:slideViewPr>
    <p:cSldViewPr>
      <p:cViewPr varScale="1">
        <p:scale>
          <a:sx n="56" d="100"/>
          <a:sy n="56" d="100"/>
        </p:scale>
        <p:origin x="1806" y="4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F2B6F8-C983-48AC-808F-249AA4EE685C}" type="datetimeFigureOut">
              <a:rPr lang="en-US" smtClean="0"/>
              <a:pPr/>
              <a:t>3/5/2019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8E5EFF9-B4AE-4C39-899A-C84046FA69F1}" type="slidenum">
              <a:rPr lang="en-US" smtClean="0"/>
              <a:pPr/>
              <a:t>‹#›</a:t>
            </a:fld>
            <a:endParaRPr lang="en-US" dirty="0"/>
          </a:p>
        </p:txBody>
      </p:sp>
    </p:spTree>
    <p:extLst>
      <p:ext uri="{BB962C8B-B14F-4D97-AF65-F5344CB8AC3E}">
        <p14:creationId xmlns:p14="http://schemas.microsoft.com/office/powerpoint/2010/main" val="378614342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3/5/2019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dirty="0"/>
          </a:p>
        </p:txBody>
      </p:sp>
    </p:spTree>
    <p:extLst>
      <p:ext uri="{BB962C8B-B14F-4D97-AF65-F5344CB8AC3E}">
        <p14:creationId xmlns:p14="http://schemas.microsoft.com/office/powerpoint/2010/main" val="194287098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Welcome</a:t>
            </a:r>
            <a:r>
              <a:rPr lang="en-US" baseline="0" dirty="0"/>
              <a:t> to the session on Selenium – Page Object Model </a:t>
            </a:r>
            <a:endParaRPr lang="en-US" dirty="0"/>
          </a:p>
        </p:txBody>
      </p:sp>
    </p:spTree>
    <p:extLst>
      <p:ext uri="{BB962C8B-B14F-4D97-AF65-F5344CB8AC3E}">
        <p14:creationId xmlns:p14="http://schemas.microsoft.com/office/powerpoint/2010/main" val="1748820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US" dirty="0">
                <a:solidFill>
                  <a:srgbClr val="FF0000"/>
                </a:solidFill>
              </a:rPr>
              <a:t>During the planning phase for the test automation,</a:t>
            </a:r>
            <a:r>
              <a:rPr lang="en-US" baseline="0" dirty="0">
                <a:solidFill>
                  <a:srgbClr val="FF0000"/>
                </a:solidFill>
              </a:rPr>
              <a:t> identify the below</a:t>
            </a:r>
            <a:r>
              <a:rPr lang="en-US" dirty="0">
                <a:solidFill>
                  <a:srgbClr val="FF0000"/>
                </a:solidFill>
              </a:rPr>
              <a:t>:</a:t>
            </a:r>
          </a:p>
          <a:p>
            <a:pPr marL="685800" lvl="1" indent="-228600">
              <a:buFont typeface="+mj-lt"/>
              <a:buAutoNum type="arabicPeriod"/>
            </a:pPr>
            <a:r>
              <a:rPr lang="en-US" baseline="0" dirty="0">
                <a:solidFill>
                  <a:srgbClr val="FF0000"/>
                </a:solidFill>
              </a:rPr>
              <a:t>number of pages in the application. </a:t>
            </a:r>
          </a:p>
          <a:p>
            <a:pPr marL="685800" lvl="1" indent="-228600">
              <a:buFont typeface="+mj-lt"/>
              <a:buAutoNum type="arabicPeriod"/>
            </a:pPr>
            <a:r>
              <a:rPr lang="en-US" baseline="0" dirty="0">
                <a:solidFill>
                  <a:srgbClr val="FF0000"/>
                </a:solidFill>
              </a:rPr>
              <a:t>number of objects in each page of the application</a:t>
            </a:r>
          </a:p>
          <a:p>
            <a:pPr marL="685800" lvl="1" indent="-228600">
              <a:buFont typeface="+mj-lt"/>
              <a:buAutoNum type="arabicPeriod"/>
            </a:pPr>
            <a:r>
              <a:rPr lang="en-US" baseline="0" dirty="0">
                <a:solidFill>
                  <a:srgbClr val="FF0000"/>
                </a:solidFill>
              </a:rPr>
              <a:t>appropriate locators for each object </a:t>
            </a:r>
          </a:p>
          <a:p>
            <a:pPr marL="685800" lvl="1" indent="-228600">
              <a:buFont typeface="+mj-lt"/>
              <a:buAutoNum type="arabicPeriod"/>
            </a:pPr>
            <a:r>
              <a:rPr lang="en-US" baseline="0" dirty="0">
                <a:solidFill>
                  <a:srgbClr val="FF0000"/>
                </a:solidFill>
              </a:rPr>
              <a:t>all actions to be performed on these objects</a:t>
            </a:r>
          </a:p>
          <a:p>
            <a:pPr marL="685800" lvl="1" indent="-228600">
              <a:buFont typeface="+mj-lt"/>
              <a:buAutoNum type="arabicPeriod"/>
            </a:pPr>
            <a:r>
              <a:rPr lang="en-US" baseline="0" dirty="0">
                <a:solidFill>
                  <a:srgbClr val="FF0000"/>
                </a:solidFill>
              </a:rPr>
              <a:t>test cases to be automated and prepare test suites for all test cases</a:t>
            </a:r>
          </a:p>
          <a:p>
            <a:endParaRPr lang="en-US" baseline="0" dirty="0">
              <a:solidFill>
                <a:srgbClr val="FF0000"/>
              </a:solidFill>
            </a:endParaRPr>
          </a:p>
          <a:p>
            <a:r>
              <a:rPr lang="en-US" baseline="0" dirty="0">
                <a:solidFill>
                  <a:srgbClr val="FF0000"/>
                </a:solidFill>
              </a:rPr>
              <a:t>Once the above steps are planned, one should proceed with </a:t>
            </a:r>
          </a:p>
          <a:p>
            <a:pPr marL="800100" lvl="1" indent="-342900">
              <a:lnSpc>
                <a:spcPct val="150000"/>
              </a:lnSpc>
              <a:buFont typeface="Wingdings" panose="05000000000000000000" pitchFamily="2" charset="2"/>
              <a:buChar char="Ø"/>
            </a:pPr>
            <a:r>
              <a:rPr lang="en-US" sz="2200" i="1" dirty="0"/>
              <a:t>Creating Page Objects for our test application </a:t>
            </a:r>
            <a:r>
              <a:rPr lang="en-US" sz="2200" dirty="0"/>
              <a:t>- For each web page create a base page class. All control locators for that page should be put in this class</a:t>
            </a:r>
          </a:p>
          <a:p>
            <a:pPr marL="800100" lvl="1" indent="-342900">
              <a:lnSpc>
                <a:spcPct val="150000"/>
              </a:lnSpc>
              <a:buFont typeface="Wingdings" panose="05000000000000000000" pitchFamily="2" charset="2"/>
              <a:buChar char="Ø"/>
            </a:pPr>
            <a:r>
              <a:rPr lang="en-US" sz="2200" i="1" dirty="0"/>
              <a:t>Creating methods that perform actions on the Page Objects  </a:t>
            </a:r>
          </a:p>
          <a:p>
            <a:pPr marL="800100" lvl="1" indent="-342900">
              <a:lnSpc>
                <a:spcPct val="150000"/>
              </a:lnSpc>
              <a:buFont typeface="Wingdings" panose="05000000000000000000" pitchFamily="2" charset="2"/>
              <a:buChar char="Ø"/>
            </a:pPr>
            <a:r>
              <a:rPr lang="en-US" sz="2200" i="1" dirty="0"/>
              <a:t>Creating tests that perform the required actions and execute the required checks </a:t>
            </a:r>
            <a:r>
              <a:rPr lang="en-US" sz="2200" dirty="0"/>
              <a:t>- All test logic and verifications should be put in test classes</a:t>
            </a:r>
          </a:p>
          <a:p>
            <a:pPr marL="800100" lvl="1" indent="-342900">
              <a:lnSpc>
                <a:spcPct val="150000"/>
              </a:lnSpc>
              <a:buFont typeface="Wingdings" panose="05000000000000000000" pitchFamily="2" charset="2"/>
              <a:buChar char="Ø"/>
            </a:pPr>
            <a:r>
              <a:rPr lang="en-US" sz="2200" i="1" dirty="0"/>
              <a:t>Running the tests as TestNG tests (optional) and inspect the results</a:t>
            </a:r>
          </a:p>
          <a:p>
            <a:pPr lvl="2">
              <a:buFont typeface="Wingdings" panose="05000000000000000000" pitchFamily="2" charset="2"/>
              <a:buChar char="§"/>
            </a:pPr>
            <a:r>
              <a:rPr lang="en-US" sz="1600" dirty="0"/>
              <a:t>All shared controls or methods should be put in a base page class</a:t>
            </a:r>
          </a:p>
          <a:p>
            <a:pPr lvl="2">
              <a:buFont typeface="Wingdings" panose="05000000000000000000" pitchFamily="2" charset="2"/>
              <a:buChar char="§"/>
            </a:pPr>
            <a:r>
              <a:rPr lang="en-US" sz="1600" dirty="0"/>
              <a:t>A Page class need not necessarily represent an entire page. It could be used to represent components on a page like frames</a:t>
            </a:r>
          </a:p>
        </p:txBody>
      </p:sp>
    </p:spTree>
    <p:extLst>
      <p:ext uri="{BB962C8B-B14F-4D97-AF65-F5344CB8AC3E}">
        <p14:creationId xmlns:p14="http://schemas.microsoft.com/office/powerpoint/2010/main" val="608390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dirty="0"/>
              <a:t>To demonstrate the implementation of above mentioned POM framework, we will consider a case study wherein we will work on creating</a:t>
            </a:r>
          </a:p>
          <a:p>
            <a:pPr marL="1200150" lvl="2" indent="-285750">
              <a:lnSpc>
                <a:spcPct val="150000"/>
              </a:lnSpc>
              <a:buFont typeface="Wingdings" panose="05000000000000000000" pitchFamily="2" charset="2"/>
              <a:buChar char="q"/>
            </a:pPr>
            <a:r>
              <a:rPr lang="en-US" dirty="0"/>
              <a:t>Page Objects</a:t>
            </a:r>
          </a:p>
          <a:p>
            <a:pPr marL="1200150" lvl="2" indent="-285750">
              <a:lnSpc>
                <a:spcPct val="150000"/>
              </a:lnSpc>
              <a:buFont typeface="Wingdings" panose="05000000000000000000" pitchFamily="2" charset="2"/>
              <a:buChar char="q"/>
            </a:pPr>
            <a:r>
              <a:rPr lang="en-US" dirty="0"/>
              <a:t>Methods</a:t>
            </a:r>
          </a:p>
          <a:p>
            <a:pPr marL="1200150" lvl="2" indent="-285750">
              <a:lnSpc>
                <a:spcPct val="150000"/>
              </a:lnSpc>
              <a:buFont typeface="Wingdings" panose="05000000000000000000" pitchFamily="2" charset="2"/>
              <a:buChar char="q"/>
            </a:pPr>
            <a:r>
              <a:rPr lang="en-US" dirty="0"/>
              <a:t>Tests</a:t>
            </a:r>
          </a:p>
          <a:p>
            <a:pPr marL="1200150" lvl="2" indent="-285750">
              <a:lnSpc>
                <a:spcPct val="150000"/>
              </a:lnSpc>
              <a:buFont typeface="Wingdings" panose="05000000000000000000" pitchFamily="2" charset="2"/>
              <a:buChar char="q"/>
            </a:pPr>
            <a:endParaRPr lang="en-US" dirty="0"/>
          </a:p>
          <a:p>
            <a:pPr marL="0" lvl="0" indent="0">
              <a:lnSpc>
                <a:spcPct val="150000"/>
              </a:lnSpc>
              <a:buFont typeface="Wingdings" panose="05000000000000000000" pitchFamily="2" charset="2"/>
              <a:buNone/>
            </a:pPr>
            <a:r>
              <a:rPr lang="en-US" sz="1200" dirty="0"/>
              <a:t>We will implement Page Object Model for the case study under consideration</a:t>
            </a:r>
            <a:r>
              <a:rPr lang="en-US" sz="1200" baseline="0" dirty="0"/>
              <a:t> by following the steps discussed in the previous slide.</a:t>
            </a:r>
            <a:endParaRPr lang="en-US" dirty="0"/>
          </a:p>
        </p:txBody>
      </p:sp>
    </p:spTree>
    <p:extLst>
      <p:ext uri="{BB962C8B-B14F-4D97-AF65-F5344CB8AC3E}">
        <p14:creationId xmlns:p14="http://schemas.microsoft.com/office/powerpoint/2010/main" val="26012020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Lets go</a:t>
            </a:r>
            <a:r>
              <a:rPr lang="en-US" baseline="0" dirty="0"/>
              <a:t> step by step in c</a:t>
            </a:r>
            <a:r>
              <a:rPr lang="en-US" dirty="0"/>
              <a:t>reating a page object.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each </a:t>
            </a:r>
            <a:r>
              <a:rPr lang="en-US" dirty="0">
                <a:solidFill>
                  <a:srgbClr val="FF0000"/>
                </a:solidFill>
              </a:rPr>
              <a:t>web </a:t>
            </a:r>
            <a:r>
              <a:rPr lang="en-US" dirty="0"/>
              <a:t>page in the application, create a class (ex: </a:t>
            </a:r>
            <a:r>
              <a:rPr lang="en-US" sz="1200" dirty="0"/>
              <a:t>HomePage class )</a:t>
            </a:r>
            <a:r>
              <a:rPr lang="en-US" dirty="0"/>
              <a:t>. At the same time </a:t>
            </a:r>
            <a:r>
              <a:rPr lang="en-US" sz="1200" b="0" i="0" kern="1200" dirty="0">
                <a:solidFill>
                  <a:schemeClr val="tx1"/>
                </a:solidFill>
                <a:effectLst/>
                <a:latin typeface="+mn-lt"/>
                <a:ea typeface="+mn-ea"/>
                <a:cs typeface="+mn-cs"/>
              </a:rPr>
              <a:t>a page object need not necessarily represent an entire single UI</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page,</a:t>
            </a:r>
            <a:r>
              <a:rPr lang="en-US" sz="1200" b="0" i="0" kern="1200" baseline="0" dirty="0">
                <a:solidFill>
                  <a:schemeClr val="tx1"/>
                </a:solidFill>
                <a:effectLst/>
                <a:latin typeface="+mn-lt"/>
                <a:ea typeface="+mn-ea"/>
                <a:cs typeface="+mn-cs"/>
              </a:rPr>
              <a:t> i.e., more number of page objects can be created for a single page. You may need to p</a:t>
            </a:r>
            <a:r>
              <a:rPr lang="en-US" baseline="0" dirty="0"/>
              <a:t>lan for number of classes for each page in the application.</a:t>
            </a:r>
          </a:p>
          <a:p>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In each page object, identify all the objects to be stored in that class. In this example we have declared 3 objects in the page object class by name - </a:t>
            </a:r>
            <a:r>
              <a:rPr lang="en-US" sz="1200" dirty="0"/>
              <a:t>BTN_Login, BTN_SignUp, LST_QuickJumpMenu. Identify correct object locator for each UI and create page</a:t>
            </a:r>
            <a:r>
              <a:rPr lang="en-US" sz="1200" baseline="0" dirty="0"/>
              <a:t> object elements for each.</a:t>
            </a:r>
            <a:endParaRPr lang="en-US" sz="1200" dirty="0"/>
          </a:p>
          <a:p>
            <a:endParaRPr lang="en-US" dirty="0"/>
          </a:p>
          <a:p>
            <a:r>
              <a:rPr lang="en-US" sz="1200" b="0" i="0" kern="1200" dirty="0">
                <a:solidFill>
                  <a:schemeClr val="tx1"/>
                </a:solidFill>
                <a:effectLst/>
                <a:latin typeface="+mn-lt"/>
                <a:ea typeface="+mn-ea"/>
                <a:cs typeface="+mn-cs"/>
              </a:rPr>
              <a:t>There is one, single, verification which can be within the page object and that is to verify that the page, and possibly critical elements on the page, were loaded correctly (ex.,</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HomePage</a:t>
            </a:r>
            <a:r>
              <a:rPr lang="en-US" sz="1200" b="0" i="0" kern="1200" baseline="0" dirty="0">
                <a:solidFill>
                  <a:schemeClr val="tx1"/>
                </a:solidFill>
                <a:effectLst/>
                <a:latin typeface="+mn-lt"/>
                <a:ea typeface="+mn-ea"/>
                <a:cs typeface="+mn-cs"/>
              </a:rPr>
              <a:t> method</a:t>
            </a:r>
            <a:r>
              <a:rPr lang="en-US" sz="1200" b="0" i="0" kern="1200" dirty="0">
                <a:solidFill>
                  <a:schemeClr val="tx1"/>
                </a:solidFill>
                <a:effectLst/>
                <a:latin typeface="+mn-lt"/>
                <a:ea typeface="+mn-ea"/>
                <a:cs typeface="+mn-cs"/>
              </a:rPr>
              <a:t>). This verification should be done while instantiating the page object. In the example given, the try catch block verifies the page.</a:t>
            </a:r>
            <a:endParaRPr lang="en-US" dirty="0"/>
          </a:p>
          <a:p>
            <a:r>
              <a:rPr lang="en-US" dirty="0"/>
              <a:t>	</a:t>
            </a:r>
          </a:p>
        </p:txBody>
      </p:sp>
    </p:spTree>
    <p:extLst>
      <p:ext uri="{BB962C8B-B14F-4D97-AF65-F5344CB8AC3E}">
        <p14:creationId xmlns:p14="http://schemas.microsoft.com/office/powerpoint/2010/main" val="1647172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learn how to create methods on</a:t>
            </a:r>
            <a:r>
              <a:rPr lang="en-US" baseline="0" dirty="0"/>
              <a:t> all page objects.</a:t>
            </a:r>
          </a:p>
          <a:p>
            <a:endParaRPr lang="en-US" baseline="0" dirty="0"/>
          </a:p>
          <a:p>
            <a:r>
              <a:rPr lang="en-US" baseline="0" dirty="0"/>
              <a:t>Identify and list all possible functionalities on this page and write a separate method for each of the functionality. When there is a click event, you have to return driver object of new page.</a:t>
            </a:r>
          </a:p>
          <a:p>
            <a:r>
              <a:rPr lang="en-US" baseline="0" dirty="0"/>
              <a:t>Ideally these methods can be of 2 types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a) UI object level method which acts on a single object to perform a single action (ex., </a:t>
            </a:r>
            <a:r>
              <a:rPr lang="en-US" sz="1200" dirty="0"/>
              <a:t>fn_HomepgClickSignUp)</a:t>
            </a:r>
            <a:endParaRPr lang="en-US" baseline="0" dirty="0"/>
          </a:p>
          <a:p>
            <a:r>
              <a:rPr lang="en-US" baseline="0" dirty="0"/>
              <a:t>	b) Functional method where multiple object level methods are combined together to perform a single transaction (ex., fn_HomepgElementsvalidation)</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738572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prepare</a:t>
            </a:r>
            <a:r>
              <a:rPr lang="en-US" baseline="0" dirty="0"/>
              <a:t> tests based on page objects, create your test suite using TestNG annotation @Test as displayed in the above example.</a:t>
            </a:r>
          </a:p>
          <a:p>
            <a:r>
              <a:rPr lang="en-US" baseline="0" dirty="0"/>
              <a:t>Please find out a sample structure as in picture.</a:t>
            </a:r>
            <a:endParaRPr lang="en-US" dirty="0"/>
          </a:p>
        </p:txBody>
      </p:sp>
    </p:spTree>
    <p:extLst>
      <p:ext uri="{BB962C8B-B14F-4D97-AF65-F5344CB8AC3E}">
        <p14:creationId xmlns:p14="http://schemas.microsoft.com/office/powerpoint/2010/main" val="41780534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052548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r>
              <a:rPr lang="en-US" dirty="0"/>
              <a:t>The summary of the learning is displayed here.</a:t>
            </a:r>
          </a:p>
        </p:txBody>
      </p:sp>
    </p:spTree>
    <p:extLst>
      <p:ext uri="{BB962C8B-B14F-4D97-AF65-F5344CB8AC3E}">
        <p14:creationId xmlns:p14="http://schemas.microsoft.com/office/powerpoint/2010/main" val="15627639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are the source for reference.</a:t>
            </a:r>
            <a:endParaRPr lang="en-US" dirty="0"/>
          </a:p>
        </p:txBody>
      </p:sp>
    </p:spTree>
    <p:extLst>
      <p:ext uri="{BB962C8B-B14F-4D97-AF65-F5344CB8AC3E}">
        <p14:creationId xmlns:p14="http://schemas.microsoft.com/office/powerpoint/2010/main" val="20691317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have successfully completed Selenium – Page Object Model. Thank you !!</a:t>
            </a:r>
            <a:endParaRPr lang="en-US" dirty="0"/>
          </a:p>
        </p:txBody>
      </p:sp>
    </p:spTree>
    <p:extLst>
      <p:ext uri="{BB962C8B-B14F-4D97-AF65-F5344CB8AC3E}">
        <p14:creationId xmlns:p14="http://schemas.microsoft.com/office/powerpoint/2010/main" val="43867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Here is a brief overview on the topics to be covered in this session:</a:t>
            </a:r>
          </a:p>
          <a:p>
            <a:pPr marL="914400" lvl="1" indent="-457200">
              <a:lnSpc>
                <a:spcPct val="150000"/>
              </a:lnSpc>
              <a:buFont typeface="Wingdings" pitchFamily="2" charset="2"/>
              <a:buChar char="v"/>
            </a:pPr>
            <a:r>
              <a:rPr lang="en-US" dirty="0"/>
              <a:t>Prerequisites for understanding Page Object Model (POM)</a:t>
            </a:r>
          </a:p>
          <a:p>
            <a:pPr marL="914400" lvl="1" indent="-457200">
              <a:lnSpc>
                <a:spcPct val="150000"/>
              </a:lnSpc>
              <a:buFont typeface="Wingdings" pitchFamily="2" charset="2"/>
              <a:buChar char="v"/>
            </a:pPr>
            <a:r>
              <a:rPr lang="en-US" dirty="0"/>
              <a:t>Issues with Selenium scripting without using POM</a:t>
            </a:r>
          </a:p>
          <a:p>
            <a:pPr marL="914400" lvl="1" indent="-457200">
              <a:lnSpc>
                <a:spcPct val="150000"/>
              </a:lnSpc>
              <a:buFont typeface="Wingdings" pitchFamily="2" charset="2"/>
              <a:buChar char="v"/>
            </a:pPr>
            <a:r>
              <a:rPr lang="en-US" dirty="0"/>
              <a:t>Advantages of POM</a:t>
            </a:r>
          </a:p>
          <a:p>
            <a:pPr marL="914400" lvl="1" indent="-457200">
              <a:lnSpc>
                <a:spcPct val="150000"/>
              </a:lnSpc>
              <a:buFont typeface="Wingdings" pitchFamily="2" charset="2"/>
              <a:buChar char="v"/>
            </a:pPr>
            <a:r>
              <a:rPr lang="en-US" dirty="0"/>
              <a:t>Structure and Implementation of POM</a:t>
            </a:r>
          </a:p>
        </p:txBody>
      </p:sp>
    </p:spTree>
    <p:extLst>
      <p:ext uri="{BB962C8B-B14F-4D97-AF65-F5344CB8AC3E}">
        <p14:creationId xmlns:p14="http://schemas.microsoft.com/office/powerpoint/2010/main" val="975781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On</a:t>
            </a:r>
            <a:r>
              <a:rPr lang="en-US" baseline="0" dirty="0"/>
              <a:t> completing this session, you will be able to understand the following :</a:t>
            </a:r>
          </a:p>
          <a:p>
            <a:pPr marL="800100" lvl="1" indent="-342900">
              <a:lnSpc>
                <a:spcPct val="150000"/>
              </a:lnSpc>
              <a:buFont typeface="Wingdings" pitchFamily="2" charset="2"/>
              <a:buChar char="q"/>
            </a:pPr>
            <a:r>
              <a:rPr lang="en-US" sz="2200" dirty="0"/>
              <a:t>Need for Page Object Model</a:t>
            </a:r>
          </a:p>
          <a:p>
            <a:pPr marL="800100" lvl="1" indent="-342900">
              <a:lnSpc>
                <a:spcPct val="150000"/>
              </a:lnSpc>
              <a:buFont typeface="Wingdings" pitchFamily="2" charset="2"/>
              <a:buChar char="q"/>
            </a:pPr>
            <a:r>
              <a:rPr lang="en-US" sz="2200" dirty="0"/>
              <a:t>Advantages of Page Object Model</a:t>
            </a:r>
          </a:p>
          <a:p>
            <a:pPr marL="800100" lvl="1" indent="-342900">
              <a:lnSpc>
                <a:spcPct val="150000"/>
              </a:lnSpc>
              <a:buFont typeface="Wingdings" pitchFamily="2" charset="2"/>
              <a:buChar char="q"/>
            </a:pPr>
            <a:r>
              <a:rPr lang="en-US" sz="2200" dirty="0"/>
              <a:t>Structure of Page Object Model</a:t>
            </a:r>
          </a:p>
          <a:p>
            <a:pPr marL="800100" lvl="1" indent="-342900">
              <a:lnSpc>
                <a:spcPct val="150000"/>
              </a:lnSpc>
              <a:buFont typeface="Wingdings" pitchFamily="2" charset="2"/>
              <a:buChar char="q"/>
            </a:pPr>
            <a:r>
              <a:rPr lang="en-US" sz="2200" dirty="0"/>
              <a:t>Implementation of Page Object Model</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888527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Below</a:t>
            </a:r>
            <a:r>
              <a:rPr lang="en-US" baseline="0" dirty="0"/>
              <a:t> are the prerequisites that one would require before attempting to work on Page Object Model.</a:t>
            </a:r>
          </a:p>
          <a:p>
            <a:pPr marL="0" indent="0">
              <a:lnSpc>
                <a:spcPct val="150000"/>
              </a:lnSpc>
              <a:buNone/>
            </a:pPr>
            <a:r>
              <a:rPr lang="en-US" sz="1200" i="1" dirty="0"/>
              <a:t>Knowledge on</a:t>
            </a:r>
          </a:p>
          <a:p>
            <a:pPr marL="628650" lvl="1" indent="-171450">
              <a:buFont typeface="Wingdings" panose="05000000000000000000" pitchFamily="2" charset="2"/>
              <a:buChar char="Ø"/>
            </a:pPr>
            <a:r>
              <a:rPr lang="en-US" sz="1200" dirty="0"/>
              <a:t>Automation basics</a:t>
            </a:r>
          </a:p>
          <a:p>
            <a:pPr marL="628650" lvl="1" indent="-171450">
              <a:buFont typeface="Wingdings" panose="05000000000000000000" pitchFamily="2" charset="2"/>
              <a:buChar char="Ø"/>
            </a:pPr>
            <a:r>
              <a:rPr lang="it-IT" sz="1200" dirty="0"/>
              <a:t>Java Programming with Java SE 6.0 </a:t>
            </a:r>
          </a:p>
          <a:p>
            <a:pPr marL="628650" lvl="1" indent="-171450">
              <a:buFont typeface="Wingdings" panose="05000000000000000000" pitchFamily="2" charset="2"/>
              <a:buChar char="Ø"/>
            </a:pPr>
            <a:r>
              <a:rPr lang="en-US" sz="1200" dirty="0"/>
              <a:t>Selenium Tool</a:t>
            </a:r>
          </a:p>
          <a:p>
            <a:endParaRPr lang="en-US" sz="1200" dirty="0"/>
          </a:p>
          <a:p>
            <a:pPr marL="0" indent="0">
              <a:buNone/>
            </a:pPr>
            <a:r>
              <a:rPr lang="en-US" sz="1200" i="1" dirty="0"/>
              <a:t>Software predominantly used to try hands on for POM</a:t>
            </a:r>
          </a:p>
          <a:p>
            <a:pPr marL="628650" lvl="1" indent="-171450">
              <a:buFont typeface="Wingdings" panose="05000000000000000000" pitchFamily="2" charset="2"/>
              <a:buChar char="Ø"/>
            </a:pPr>
            <a:r>
              <a:rPr lang="en-US" sz="1200" dirty="0"/>
              <a:t>Selenium Webdriver </a:t>
            </a:r>
          </a:p>
          <a:p>
            <a:pPr marL="628650" lvl="1" indent="-171450">
              <a:buFont typeface="Wingdings" panose="05000000000000000000" pitchFamily="2" charset="2"/>
              <a:buChar char="Ø"/>
            </a:pPr>
            <a:r>
              <a:rPr lang="en-US" sz="1200" dirty="0"/>
              <a:t>Java</a:t>
            </a:r>
          </a:p>
          <a:p>
            <a:pPr marL="628650" lvl="1" indent="-171450">
              <a:buFont typeface="Wingdings" panose="05000000000000000000" pitchFamily="2" charset="2"/>
              <a:buChar char="Ø"/>
            </a:pPr>
            <a:r>
              <a:rPr lang="en-US" sz="1200" dirty="0"/>
              <a:t>Eclipse Ide</a:t>
            </a:r>
          </a:p>
          <a:p>
            <a:pPr marL="628650" lvl="1" indent="-171450">
              <a:buFont typeface="Wingdings" panose="05000000000000000000" pitchFamily="2" charset="2"/>
              <a:buChar char="Ø"/>
            </a:pPr>
            <a:r>
              <a:rPr lang="en-US" sz="1200" dirty="0"/>
              <a:t>TestNG</a:t>
            </a:r>
          </a:p>
          <a:p>
            <a:pPr marL="628650" lvl="1" indent="-171450">
              <a:buFont typeface="Wingdings" panose="05000000000000000000" pitchFamily="2" charset="2"/>
              <a:buChar char="Ø"/>
            </a:pPr>
            <a:r>
              <a:rPr lang="en-US" sz="1200" dirty="0"/>
              <a:t>Reporting software – Log4j</a:t>
            </a:r>
          </a:p>
        </p:txBody>
      </p:sp>
    </p:spTree>
    <p:extLst>
      <p:ext uri="{BB962C8B-B14F-4D97-AF65-F5344CB8AC3E}">
        <p14:creationId xmlns:p14="http://schemas.microsoft.com/office/powerpoint/2010/main" val="3367853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Page Object Model is not used while scripting in Selenium tool, one might face the below mentioned issues:</a:t>
            </a:r>
          </a:p>
          <a:p>
            <a:endParaRPr lang="en-US" dirty="0"/>
          </a:p>
          <a:p>
            <a:pPr>
              <a:buFont typeface="Wingdings" panose="05000000000000000000" pitchFamily="2" charset="2"/>
              <a:buChar char="Ø"/>
            </a:pPr>
            <a:r>
              <a:rPr lang="en-US" dirty="0"/>
              <a:t>There would be no separation between the test method and the AUT’s (Application Under Test) locators</a:t>
            </a:r>
          </a:p>
          <a:p>
            <a:pPr>
              <a:buFont typeface="Wingdings" panose="05000000000000000000" pitchFamily="2" charset="2"/>
              <a:buChar char="Ø"/>
            </a:pPr>
            <a:r>
              <a:rPr lang="en-US" dirty="0"/>
              <a:t>If different objects have been used in multiple scripts, then even if one object changes all scripts have to be changed</a:t>
            </a:r>
          </a:p>
          <a:p>
            <a:pPr>
              <a:buFont typeface="Wingdings" panose="05000000000000000000" pitchFamily="2" charset="2"/>
              <a:buChar char="Ø"/>
            </a:pPr>
            <a:r>
              <a:rPr lang="en-US" dirty="0"/>
              <a:t>Performance issues could arise with keyword driven framework to load heavy excel sheets to drive test script</a:t>
            </a:r>
          </a:p>
          <a:p>
            <a:endParaRPr lang="en-US" dirty="0"/>
          </a:p>
        </p:txBody>
      </p:sp>
    </p:spTree>
    <p:extLst>
      <p:ext uri="{BB962C8B-B14F-4D97-AF65-F5344CB8AC3E}">
        <p14:creationId xmlns:p14="http://schemas.microsoft.com/office/powerpoint/2010/main" val="2489325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Page Object Model?</a:t>
            </a:r>
          </a:p>
          <a:p>
            <a:pPr marL="628650" lvl="1" indent="-171450">
              <a:buFont typeface="Wingdings" panose="05000000000000000000" pitchFamily="2" charset="2"/>
              <a:buChar char="Ø"/>
            </a:pPr>
            <a:r>
              <a:rPr lang="en-US" sz="1200" dirty="0"/>
              <a:t>Page Object Model is a design pattern that can be implemented using selenium webdriver</a:t>
            </a:r>
          </a:p>
          <a:p>
            <a:pPr marL="628650" lvl="1" indent="-171450">
              <a:buFont typeface="Wingdings" panose="05000000000000000000" pitchFamily="2" charset="2"/>
              <a:buChar char="Ø"/>
            </a:pPr>
            <a:r>
              <a:rPr lang="en-US" sz="1200" dirty="0"/>
              <a:t>Page-Object pattern is one of the most effective approaches for creating a Test Automation Framework</a:t>
            </a:r>
          </a:p>
          <a:p>
            <a:pPr marL="628650" lvl="1" indent="-171450">
              <a:buFont typeface="Wingdings" panose="05000000000000000000" pitchFamily="2" charset="2"/>
              <a:buChar char="Ø"/>
            </a:pPr>
            <a:r>
              <a:rPr lang="en-US" sz="1200" dirty="0"/>
              <a:t>It is an object-oriented class that serves as an interface to a page of AUT. The tests then use the methods of this page object class whenever they need to interact with the UI of that page</a:t>
            </a:r>
          </a:p>
          <a:p>
            <a:pPr marL="628650" lvl="1" indent="-171450">
              <a:buFont typeface="Wingdings" panose="05000000000000000000" pitchFamily="2" charset="2"/>
              <a:buChar char="Ø"/>
            </a:pPr>
            <a:r>
              <a:rPr lang="en-US" sz="1200" dirty="0"/>
              <a:t>Often the functionality of AUT is repeated across test scripts through same definitions leading to redundancy in code and hence c</a:t>
            </a:r>
            <a:r>
              <a:rPr lang="en-US" sz="2400" dirty="0">
                <a:solidFill>
                  <a:srgbClr val="FF0000"/>
                </a:solidFill>
              </a:rPr>
              <a:t>ode becomes huge</a:t>
            </a:r>
          </a:p>
        </p:txBody>
      </p:sp>
    </p:spTree>
    <p:extLst>
      <p:ext uri="{BB962C8B-B14F-4D97-AF65-F5344CB8AC3E}">
        <p14:creationId xmlns:p14="http://schemas.microsoft.com/office/powerpoint/2010/main" val="2987905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advantages</a:t>
            </a:r>
            <a:r>
              <a:rPr lang="en-US" baseline="0" dirty="0"/>
              <a:t> of using Page Object Model:</a:t>
            </a:r>
          </a:p>
          <a:p>
            <a:pPr>
              <a:buFont typeface="Wingdings" panose="05000000000000000000" pitchFamily="2" charset="2"/>
              <a:buChar char="§"/>
            </a:pPr>
            <a:r>
              <a:rPr lang="en-US" sz="1200" b="1" dirty="0"/>
              <a:t>Extensible: </a:t>
            </a:r>
            <a:r>
              <a:rPr lang="en-US" sz="1200" dirty="0"/>
              <a:t>Object Repository of the fields segmented page-wise can be created, as a Page Repository of the application. Each page will be defined as a java class. All the fields in the page will be defined in an interface as members. The class will then implement the interface</a:t>
            </a:r>
          </a:p>
          <a:p>
            <a:pPr>
              <a:buFont typeface="Wingdings" panose="05000000000000000000" pitchFamily="2" charset="2"/>
              <a:buChar char="§"/>
            </a:pPr>
            <a:endParaRPr lang="en-US" sz="1200" dirty="0"/>
          </a:p>
          <a:p>
            <a:pPr>
              <a:buFont typeface="Wingdings" panose="05000000000000000000" pitchFamily="2" charset="2"/>
              <a:buChar char="§"/>
            </a:pPr>
            <a:r>
              <a:rPr lang="en-US" sz="1200" b="1" dirty="0"/>
              <a:t>Functional Encapsulation: </a:t>
            </a:r>
            <a:r>
              <a:rPr lang="en-US" sz="1200" dirty="0"/>
              <a:t>All possible functionality or operations that can be performed on a page can be defined and contained within the same class created for each page. This allows for clear definition and scope of each page's functionality</a:t>
            </a:r>
          </a:p>
          <a:p>
            <a:pPr>
              <a:buFont typeface="Wingdings" panose="05000000000000000000" pitchFamily="2" charset="2"/>
              <a:buChar char="§"/>
            </a:pPr>
            <a:endParaRPr lang="en-US" sz="1200" dirty="0"/>
          </a:p>
          <a:p>
            <a:pPr>
              <a:buFont typeface="Wingdings" panose="05000000000000000000" pitchFamily="2" charset="2"/>
              <a:buChar char="§"/>
            </a:pPr>
            <a:r>
              <a:rPr lang="en-US" sz="1200" b="1" dirty="0"/>
              <a:t>Maintainable: </a:t>
            </a:r>
            <a:r>
              <a:rPr lang="en-US" sz="1200" dirty="0"/>
              <a:t>Any User Interface changes can swiftly be implemented into the interface as well as class. There is a single repository for the services or operations offered by the page</a:t>
            </a:r>
            <a:endParaRPr lang="en-US" sz="1200" baseline="0" dirty="0"/>
          </a:p>
          <a:p>
            <a:pPr>
              <a:buFont typeface="Wingdings" panose="05000000000000000000" pitchFamily="2" charset="2"/>
              <a:buNone/>
            </a:pPr>
            <a:endParaRPr lang="en-US" sz="2400" dirty="0">
              <a:solidFill>
                <a:srgbClr val="FF0000"/>
              </a:solidFill>
            </a:endParaRPr>
          </a:p>
        </p:txBody>
      </p:sp>
    </p:spTree>
    <p:extLst>
      <p:ext uri="{BB962C8B-B14F-4D97-AF65-F5344CB8AC3E}">
        <p14:creationId xmlns:p14="http://schemas.microsoft.com/office/powerpoint/2010/main" val="3479208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Char char="§"/>
            </a:pPr>
            <a:r>
              <a:rPr lang="en-US" sz="1200" b="1" dirty="0"/>
              <a:t>Programmer Friendly: </a:t>
            </a:r>
            <a:r>
              <a:rPr lang="en-US" sz="1200" dirty="0"/>
              <a:t>Robust and more readable. The Object-oriented approach makes the framework programmer friendly</a:t>
            </a:r>
          </a:p>
          <a:p>
            <a:pPr>
              <a:buFont typeface="Wingdings" panose="05000000000000000000" pitchFamily="2" charset="2"/>
              <a:buChar char="§"/>
            </a:pPr>
            <a:endParaRPr lang="en-US" sz="1200" dirty="0"/>
          </a:p>
          <a:p>
            <a:pPr>
              <a:buFont typeface="Wingdings" panose="05000000000000000000" pitchFamily="2" charset="2"/>
              <a:buChar char="§"/>
            </a:pPr>
            <a:r>
              <a:rPr lang="en-US" sz="1200" b="1" dirty="0"/>
              <a:t>Low Redundancy: </a:t>
            </a:r>
            <a:r>
              <a:rPr lang="en-US" sz="1200" dirty="0"/>
              <a:t>Helps reduce duplication of code. If the architecture is correctly and sufficiently defined, the POM gets more done in less code</a:t>
            </a:r>
          </a:p>
          <a:p>
            <a:pPr>
              <a:buFont typeface="Wingdings" panose="05000000000000000000" pitchFamily="2" charset="2"/>
              <a:buChar char="§"/>
            </a:pPr>
            <a:endParaRPr lang="en-US" sz="1200" dirty="0"/>
          </a:p>
          <a:p>
            <a:pPr>
              <a:buFont typeface="Wingdings" panose="05000000000000000000" pitchFamily="2" charset="2"/>
              <a:buChar char="§"/>
            </a:pPr>
            <a:r>
              <a:rPr lang="en-US" sz="1200" b="1" dirty="0"/>
              <a:t>Efficient &amp; Scalable: </a:t>
            </a:r>
            <a:r>
              <a:rPr lang="en-US" sz="1200" dirty="0"/>
              <a:t>Faster than other keyword-driven/data-driven approaches where Excel sheets are to be read/written</a:t>
            </a:r>
          </a:p>
          <a:p>
            <a:pPr>
              <a:buFont typeface="Wingdings" panose="05000000000000000000" pitchFamily="2" charset="2"/>
              <a:buChar char="§"/>
            </a:pPr>
            <a:endParaRPr lang="en-US" sz="1200" dirty="0"/>
          </a:p>
          <a:p>
            <a:pPr>
              <a:buFont typeface="Wingdings" panose="05000000000000000000" pitchFamily="2" charset="2"/>
              <a:buChar char="§"/>
            </a:pPr>
            <a:r>
              <a:rPr lang="en-US" sz="1200" b="1" dirty="0"/>
              <a:t>Readable: </a:t>
            </a:r>
            <a:r>
              <a:rPr lang="en-US" sz="1200" dirty="0"/>
              <a:t>There is a clean separation between test code and page specific code such as locators (or their use if you’re using a UI Map) and layout. So can be easily interpreted by the business stakeholders</a:t>
            </a:r>
          </a:p>
        </p:txBody>
      </p:sp>
    </p:spTree>
    <p:extLst>
      <p:ext uri="{BB962C8B-B14F-4D97-AF65-F5344CB8AC3E}">
        <p14:creationId xmlns:p14="http://schemas.microsoft.com/office/powerpoint/2010/main" val="3870006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us look at the </a:t>
            </a:r>
            <a:r>
              <a:rPr lang="en-US" sz="1200" dirty="0"/>
              <a:t>Structure of POM framework:</a:t>
            </a:r>
          </a:p>
          <a:p>
            <a:pPr marL="742950" lvl="1" indent="-285750">
              <a:buFont typeface="Wingdings" panose="05000000000000000000" pitchFamily="2" charset="2"/>
              <a:buChar char="Ø"/>
            </a:pPr>
            <a:r>
              <a:rPr lang="en-US" sz="1200" dirty="0"/>
              <a:t>A page object is an object-oriented class that serves as an interface to a page of the AUT</a:t>
            </a:r>
          </a:p>
          <a:p>
            <a:pPr marL="742950" lvl="1" indent="-285750">
              <a:buFont typeface="Wingdings" panose="05000000000000000000" pitchFamily="2" charset="2"/>
              <a:buChar char="Ø"/>
            </a:pPr>
            <a:r>
              <a:rPr lang="en-US" sz="1200" dirty="0"/>
              <a:t>The tests then use the methods of this page object class whenever they need to interact with that page of the UI</a:t>
            </a:r>
          </a:p>
          <a:p>
            <a:pPr marL="742950" lvl="1" indent="-285750" fontAlgn="base">
              <a:buFont typeface="Wingdings" panose="05000000000000000000" pitchFamily="2" charset="2"/>
              <a:buChar char="Ø"/>
            </a:pPr>
            <a:r>
              <a:rPr lang="en-US" sz="1200" dirty="0"/>
              <a:t>All shared controls or methods should be put in a base page class</a:t>
            </a:r>
          </a:p>
          <a:p>
            <a:pPr marL="742950" lvl="1" indent="-285750" fontAlgn="base">
              <a:buFont typeface="Wingdings" panose="05000000000000000000" pitchFamily="2" charset="2"/>
              <a:buChar char="Ø"/>
            </a:pPr>
            <a:r>
              <a:rPr lang="en-US" sz="1200" dirty="0"/>
              <a:t>Results from the tests get published in the form of reports for each test execution</a:t>
            </a:r>
          </a:p>
          <a:p>
            <a:endParaRPr lang="en-US" dirty="0"/>
          </a:p>
        </p:txBody>
      </p:sp>
    </p:spTree>
    <p:extLst>
      <p:ext uri="{BB962C8B-B14F-4D97-AF65-F5344CB8AC3E}">
        <p14:creationId xmlns:p14="http://schemas.microsoft.com/office/powerpoint/2010/main" val="23752646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5.jpeg"/><Relationship Id="rId5" Type="http://schemas.openxmlformats.org/officeDocument/2006/relationships/image" Target="../media/image3.jpeg"/><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5"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custDataLst>
              <p:tags r:id="rId1"/>
            </p:custDataLst>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schemeClr val="bg1"/>
              </a:solidFill>
              <a:cs typeface="Arial" pitchFamily="34" charset="0"/>
            </a:endParaRPr>
          </a:p>
        </p:txBody>
      </p:sp>
      <p:sp>
        <p:nvSpPr>
          <p:cNvPr id="3" name="Rectangle 2"/>
          <p:cNvSpPr/>
          <p:nvPr>
            <p:custDataLst>
              <p:tags r:id="rId2"/>
            </p:custDataLst>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7" name="Picture 6" descr="picture.jpg"/>
          <p:cNvPicPr>
            <a:picLocks noChangeAspect="1"/>
          </p:cNvPicPr>
          <p:nvPr userDrawn="1">
            <p:custDataLst>
              <p:tags r:id="rId3"/>
            </p:custDataLst>
          </p:nvPr>
        </p:nvPicPr>
        <p:blipFill>
          <a:blip r:embed="rId6"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custDataLst>
              <p:tags r:id="rId1"/>
            </p:custDataLst>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itle Placeholder 1"/>
          <p:cNvSpPr>
            <a:spLocks noGrp="1"/>
          </p:cNvSpPr>
          <p:nvPr>
            <p:ph type="title"/>
            <p:custDataLst>
              <p:tags r:id="rId2"/>
            </p:custDataLst>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dirty="0"/>
              <a:t>Click to edit Master title style</a:t>
            </a:r>
            <a:endParaRPr lang="en-GB" dirty="0"/>
          </a:p>
        </p:txBody>
      </p:sp>
      <p:sp>
        <p:nvSpPr>
          <p:cNvPr id="4" name="Slide Number Placeholder 5"/>
          <p:cNvSpPr>
            <a:spLocks noGrp="1"/>
          </p:cNvSpPr>
          <p:nvPr>
            <p:ph type="sldNum" sz="quarter" idx="10"/>
            <p:custDataLst>
              <p:tags r:id="rId3"/>
            </p:custDataLst>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5"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custDataLst>
              <p:tags r:id="rId1"/>
            </p:custDataLst>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custDataLst>
              <p:tags r:id="rId2"/>
            </p:custDataLst>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custDataLst>
              <p:tags r:id="rId3"/>
            </p:custDataLst>
          </p:nvPr>
        </p:nvPicPr>
        <p:blipFill>
          <a:blip r:embed="rId6"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066800"/>
          </a:xfrm>
        </p:spPr>
        <p:txBody>
          <a:bodyPr/>
          <a:lstStyle>
            <a:lvl1pPr>
              <a:defRPr>
                <a:latin typeface="Verdana" pitchFamily="34" charset="0"/>
              </a:defRPr>
            </a:lvl1pPr>
          </a:lstStyle>
          <a:p>
            <a:r>
              <a:rPr lang="en-US" dirty="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Learn_How">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lvl1pPr>
              <a:defRPr>
                <a:latin typeface="Verdana" pitchFamily="34" charset="0"/>
              </a:defRPr>
            </a:lvl1pPr>
          </a:lstStyle>
          <a:p>
            <a:r>
              <a:rPr lang="en-US" dirty="0"/>
              <a:t>Click to edit Slide Title</a:t>
            </a:r>
            <a:endParaRPr lang="en-GB" dirty="0"/>
          </a:p>
        </p:txBody>
      </p:sp>
      <p:sp>
        <p:nvSpPr>
          <p:cNvPr id="3" name="Content Placeholder 2"/>
          <p:cNvSpPr>
            <a:spLocks noGrp="1"/>
          </p:cNvSpPr>
          <p:nvPr>
            <p:ph idx="1" hasCustomPrompt="1"/>
            <p:custDataLst>
              <p:tags r:id="rId2"/>
            </p:custDataLst>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a:latin typeface="+mn-lt"/>
              </a:rPr>
              <a:t>Add text here. (Topic slide starts from here)</a:t>
            </a:r>
          </a:p>
          <a:p>
            <a:pPr marL="342900" indent="-342900">
              <a:spcBef>
                <a:spcPct val="20000"/>
              </a:spcBef>
              <a:buFont typeface="Arial" charset="0"/>
              <a:buChar char="•"/>
              <a:defRPr/>
            </a:pPr>
            <a:r>
              <a:rPr lang="en-US" sz="3200" dirty="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a:latin typeface="+mn-lt"/>
              </a:rPr>
              <a:t>You may need more than one slide for each topic. To add a slide, click </a:t>
            </a:r>
            <a:r>
              <a:rPr lang="en-US" sz="3200" b="1" dirty="0">
                <a:latin typeface="+mn-lt"/>
              </a:rPr>
              <a:t>New Slide</a:t>
            </a:r>
            <a:r>
              <a:rPr lang="en-US" sz="3200" dirty="0">
                <a:latin typeface="+mn-lt"/>
              </a:rPr>
              <a:t> on the </a:t>
            </a:r>
            <a:r>
              <a:rPr lang="en-US" sz="3200" b="1" dirty="0">
                <a:latin typeface="+mn-lt"/>
              </a:rPr>
              <a:t>Insert</a:t>
            </a:r>
            <a:r>
              <a:rPr lang="en-US" sz="3200" dirty="0">
                <a:latin typeface="+mn-lt"/>
              </a:rPr>
              <a:t> menu, or press CTRL+M </a:t>
            </a:r>
            <a:r>
              <a:rPr lang="en-US" sz="3200" b="1" dirty="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custDataLst>
              <p:tags r:id="rId3"/>
            </p:custDataLst>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pPr/>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4.xml"/><Relationship Id="rId5" Type="http://schemas.openxmlformats.org/officeDocument/2006/relationships/slideLayout" Target="../slideLayouts/slideLayout5.xml"/><Relationship Id="rId10"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2"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custDataLst>
              <p:tags r:id="rId8"/>
            </p:custDataLst>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b="1" baseline="-25000" dirty="0">
              <a:solidFill>
                <a:schemeClr val="bg1"/>
              </a:solidFill>
              <a:latin typeface="Arial" pitchFamily="34" charset="0"/>
              <a:cs typeface="Arial" pitchFamily="34" charset="0"/>
            </a:endParaRPr>
          </a:p>
        </p:txBody>
      </p:sp>
      <p:sp>
        <p:nvSpPr>
          <p:cNvPr id="2" name="Title Placeholder 1"/>
          <p:cNvSpPr>
            <a:spLocks noGrp="1"/>
          </p:cNvSpPr>
          <p:nvPr>
            <p:ph type="title"/>
            <p:custDataLst>
              <p:tags r:id="rId9"/>
            </p:custDataLst>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a:t>Click to edit Master title style</a:t>
            </a:r>
            <a:endParaRPr lang="en-GB" dirty="0"/>
          </a:p>
        </p:txBody>
      </p:sp>
      <p:sp>
        <p:nvSpPr>
          <p:cNvPr id="1028" name="Text Placeholder 2"/>
          <p:cNvSpPr>
            <a:spLocks noGrp="1"/>
          </p:cNvSpPr>
          <p:nvPr>
            <p:ph type="body" idx="1"/>
            <p:custDataLst>
              <p:tags r:id="rId10"/>
            </p:custDataLst>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Rectangle 7"/>
          <p:cNvSpPr/>
          <p:nvPr>
            <p:custDataLst>
              <p:tags r:id="rId11"/>
            </p:custDataLst>
          </p:nvPr>
        </p:nvSpPr>
        <p:spPr>
          <a:xfrm>
            <a:off x="-10886" y="1295400"/>
            <a:ext cx="9154887" cy="195943"/>
          </a:xfrm>
          <a:prstGeom prst="rect">
            <a:avLst/>
          </a:prstGeom>
          <a:gradFill flip="none" rotWithShape="1">
            <a:gsLst>
              <a:gs pos="0">
                <a:srgbClr val="BC4744">
                  <a:shade val="30000"/>
                  <a:satMod val="115000"/>
                </a:srgbClr>
              </a:gs>
              <a:gs pos="50000">
                <a:srgbClr val="BC4744">
                  <a:shade val="67500"/>
                  <a:satMod val="115000"/>
                </a:srgbClr>
              </a:gs>
              <a:gs pos="100000">
                <a:srgbClr val="BC4744">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10" name="Picture 10" descr="picture.jpg"/>
          <p:cNvPicPr>
            <a:picLocks noChangeAspect="1"/>
          </p:cNvPicPr>
          <p:nvPr userDrawn="1"/>
        </p:nvPicPr>
        <p:blipFill>
          <a:blip r:embed="rId13"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3" r:id="rId6"/>
  </p:sldLayoutIdLst>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demo.borland.com/InsuranceWebExtJ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6.png"/><Relationship Id="rId5" Type="http://schemas.openxmlformats.org/officeDocument/2006/relationships/notesSlide" Target="../notesSlides/notesSlide12.xm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notesSlide" Target="../notesSlides/notesSlide13.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image" Target="../media/image7.PNG"/><Relationship Id="rId5" Type="http://schemas.openxmlformats.org/officeDocument/2006/relationships/notesSlide" Target="../notesSlides/notesSlide14.xml"/><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56.xml"/><Relationship Id="rId7" Type="http://schemas.openxmlformats.org/officeDocument/2006/relationships/image" Target="../media/image8.wmf"/><Relationship Id="rId2" Type="http://schemas.openxmlformats.org/officeDocument/2006/relationships/tags" Target="../tags/tag55.xml"/><Relationship Id="rId1" Type="http://schemas.openxmlformats.org/officeDocument/2006/relationships/vmlDrawing" Target="../drawings/vmlDrawing1.vml"/><Relationship Id="rId6" Type="http://schemas.openxmlformats.org/officeDocument/2006/relationships/package" Target="../embeddings/Microsoft_Word_Document.docx"/><Relationship Id="rId5" Type="http://schemas.openxmlformats.org/officeDocument/2006/relationships/notesSlide" Target="../notesSlides/notesSlide15.xml"/><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notesSlide" Target="../notesSlides/notesSlide16.xml"/><Relationship Id="rId4"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hyperlink" Target="http://www.guru99.com/page-object-model-pom-page-factory-in-selenium-ultimate-guide.html" TargetMode="External"/><Relationship Id="rId3" Type="http://schemas.openxmlformats.org/officeDocument/2006/relationships/tags" Target="../tags/tag62.xml"/><Relationship Id="rId7" Type="http://schemas.openxmlformats.org/officeDocument/2006/relationships/hyperlink" Target="http://roadtoautomation.blogspot.in/2015/02/page-object-model-for-selenium-webdriver.html" TargetMode="Externa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notesSlide" Target="../notesSlides/notesSlide17.xml"/><Relationship Id="rId5" Type="http://schemas.openxmlformats.org/officeDocument/2006/relationships/slideLayout" Target="../slideLayouts/slideLayout6.xml"/><Relationship Id="rId10" Type="http://schemas.openxmlformats.org/officeDocument/2006/relationships/image" Target="../media/image9.png"/><Relationship Id="rId4" Type="http://schemas.openxmlformats.org/officeDocument/2006/relationships/tags" Target="../tags/tag63.xml"/><Relationship Id="rId9" Type="http://schemas.openxmlformats.org/officeDocument/2006/relationships/hyperlink" Target="https://www.kainos.pl/blog/building-automation-framework-by-example-1-the-first-tests/" TargetMode="External"/></Relationships>
</file>

<file path=ppt/slides/_rels/slide18.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notesSlide" Target="../notesSlides/notesSlide18.xml"/><Relationship Id="rId4"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notesSlide" Target="../notesSlides/notesSlide7.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custDataLst>
              <p:tags r:id="rId1"/>
            </p:custDataLst>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3600" b="1" dirty="0">
                <a:solidFill>
                  <a:schemeClr val="tx1"/>
                </a:solidFill>
                <a:cs typeface="Arial" pitchFamily="34" charset="0"/>
              </a:rPr>
              <a:t>Selenium</a:t>
            </a:r>
          </a:p>
        </p:txBody>
      </p:sp>
      <p:sp>
        <p:nvSpPr>
          <p:cNvPr id="3" name="Rectangle 2"/>
          <p:cNvSpPr/>
          <p:nvPr>
            <p:custDataLst>
              <p:tags r:id="rId2"/>
            </p:custDataLst>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3200" dirty="0">
                <a:solidFill>
                  <a:schemeClr val="bg1"/>
                </a:solidFill>
                <a:latin typeface="Cambria" pitchFamily="18" charset="0"/>
                <a:ea typeface="+mj-ea"/>
                <a:cs typeface="+mj-cs"/>
              </a:rPr>
              <a:t>Page Object Model</a:t>
            </a:r>
          </a:p>
        </p:txBody>
      </p:sp>
      <p:sp>
        <p:nvSpPr>
          <p:cNvPr id="4" name="Rectangle 3"/>
          <p:cNvSpPr/>
          <p:nvPr>
            <p:custDataLst>
              <p:tags r:id="rId3"/>
            </p:custDataLst>
          </p:nvPr>
        </p:nvSpPr>
        <p:spPr>
          <a:xfrm>
            <a:off x="498797" y="4733925"/>
            <a:ext cx="2930203"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b="1" u="none" strike="noStrike" kern="1200" cap="none" spc="0" normalizeH="0" baseline="0" noProof="0" dirty="0">
                <a:ln>
                  <a:noFill/>
                </a:ln>
                <a:solidFill>
                  <a:srgbClr val="953735"/>
                </a:solidFill>
                <a:effectLst/>
                <a:uLnTx/>
                <a:uFillTx/>
                <a:latin typeface="+mj-lt"/>
                <a:cs typeface="Arial" pitchFamily="34" charset="0"/>
              </a:rPr>
              <a:t>LEVEL – </a:t>
            </a:r>
            <a:r>
              <a:rPr lang="en-US" b="1" dirty="0">
                <a:solidFill>
                  <a:srgbClr val="953735"/>
                </a:solidFill>
                <a:latin typeface="+mj-lt"/>
                <a:cs typeface="Arial" pitchFamily="34" charset="0"/>
              </a:rPr>
              <a:t>PRACTITIONER</a:t>
            </a:r>
            <a:endParaRPr kumimoji="0" lang="en-GB" b="1" u="none" strike="noStrike" kern="1200" cap="none" spc="0" normalizeH="0" baseline="0" noProof="0" dirty="0">
              <a:ln>
                <a:noFill/>
              </a:ln>
              <a:solidFill>
                <a:srgbClr val="953735"/>
              </a:solidFill>
              <a:effectLst/>
              <a:uLnTx/>
              <a:uFillTx/>
              <a:latin typeface="+mj-lt"/>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custDataLst>
              <p:tags r:id="rId1"/>
            </p:custDataLst>
          </p:nvPr>
        </p:nvSpPr>
        <p:spPr>
          <a:xfrm>
            <a:off x="228600" y="1609725"/>
            <a:ext cx="8686800" cy="3800475"/>
          </a:xfrm>
          <a:noFill/>
        </p:spPr>
        <p:txBody>
          <a:bodyPr/>
          <a:lstStyle/>
          <a:p>
            <a:pPr marL="457200" indent="-457200">
              <a:lnSpc>
                <a:spcPct val="150000"/>
              </a:lnSpc>
              <a:buFont typeface="+mj-lt"/>
              <a:buAutoNum type="arabicPeriod"/>
            </a:pPr>
            <a:r>
              <a:rPr lang="en-US" sz="2200" i="1" dirty="0"/>
              <a:t>Creating Page Objects for our test application </a:t>
            </a:r>
            <a:r>
              <a:rPr lang="en-US" sz="2200" dirty="0"/>
              <a:t>- For each web page create a base page class. All control locators for that page should be put in this class</a:t>
            </a:r>
          </a:p>
          <a:p>
            <a:pPr marL="457200" indent="-457200">
              <a:lnSpc>
                <a:spcPct val="150000"/>
              </a:lnSpc>
              <a:buFont typeface="+mj-lt"/>
              <a:buAutoNum type="arabicPeriod"/>
            </a:pPr>
            <a:r>
              <a:rPr lang="en-US" sz="2200" i="1" dirty="0"/>
              <a:t>Creating methods that perform actions on the Page Objects  </a:t>
            </a:r>
          </a:p>
          <a:p>
            <a:pPr marL="457200" indent="-457200">
              <a:lnSpc>
                <a:spcPct val="150000"/>
              </a:lnSpc>
              <a:buFont typeface="+mj-lt"/>
              <a:buAutoNum type="arabicPeriod"/>
            </a:pPr>
            <a:r>
              <a:rPr lang="en-US" sz="2200" i="1" dirty="0"/>
              <a:t>Create tests that perform the required actions and execute the required checks </a:t>
            </a:r>
            <a:r>
              <a:rPr lang="en-US" sz="2200" dirty="0"/>
              <a:t>- All test logic and verifications should be put in test classes</a:t>
            </a:r>
          </a:p>
          <a:p>
            <a:pPr marL="457200" indent="-457200">
              <a:lnSpc>
                <a:spcPct val="150000"/>
              </a:lnSpc>
              <a:buFont typeface="+mj-lt"/>
              <a:buAutoNum type="arabicPeriod"/>
            </a:pPr>
            <a:r>
              <a:rPr lang="en-US" sz="2200" i="1" dirty="0"/>
              <a:t>Run the tests as TestNG tests (optional) and inspect the results</a:t>
            </a:r>
          </a:p>
          <a:p>
            <a:pPr lvl="2">
              <a:buFont typeface="Wingdings" panose="05000000000000000000" pitchFamily="2" charset="2"/>
              <a:buChar char="§"/>
            </a:pPr>
            <a:r>
              <a:rPr lang="en-US" sz="1600" dirty="0"/>
              <a:t>All shared controls or methods should be put in a base page class</a:t>
            </a:r>
          </a:p>
          <a:p>
            <a:pPr lvl="2">
              <a:buFont typeface="Wingdings" panose="05000000000000000000" pitchFamily="2" charset="2"/>
              <a:buChar char="§"/>
            </a:pPr>
            <a:r>
              <a:rPr lang="en-US" sz="1600" dirty="0"/>
              <a:t>A Page class need not necessarily represent an entire page. It could be used to represent components on a page like frames</a:t>
            </a:r>
          </a:p>
        </p:txBody>
      </p:sp>
      <p:sp>
        <p:nvSpPr>
          <p:cNvPr id="3" name="Title 2"/>
          <p:cNvSpPr>
            <a:spLocks noGrp="1"/>
          </p:cNvSpPr>
          <p:nvPr>
            <p:ph type="title"/>
            <p:custDataLst>
              <p:tags r:id="rId2"/>
            </p:custDataLst>
          </p:nvPr>
        </p:nvSpPr>
        <p:spPr>
          <a:noFill/>
        </p:spPr>
        <p:txBody>
          <a:bodyPr/>
          <a:lstStyle/>
          <a:p>
            <a:r>
              <a:rPr lang="en-US" sz="2800" dirty="0"/>
              <a:t>Implementation of Page Object Model</a:t>
            </a:r>
            <a:endParaRPr lang="en-US" sz="2800" dirty="0">
              <a:solidFill>
                <a:srgbClr val="FF0000"/>
              </a:solidFill>
            </a:endParaRPr>
          </a:p>
        </p:txBody>
      </p:sp>
      <p:sp>
        <p:nvSpPr>
          <p:cNvPr id="4" name="Slide Number Placeholder 3"/>
          <p:cNvSpPr>
            <a:spLocks noGrp="1"/>
          </p:cNvSpPr>
          <p:nvPr>
            <p:ph type="sldNum" sz="quarter" idx="10"/>
            <p:custDataLst>
              <p:tags r:id="rId3"/>
            </p:custDataLst>
          </p:nvPr>
        </p:nvSpPr>
        <p:spPr/>
        <p:txBody>
          <a:bodyPr/>
          <a:lstStyle/>
          <a:p>
            <a:fld id="{47ED8886-DB3B-44F4-9A80-E6A224679F20}" type="slidenum">
              <a:rPr lang="en-US" smtClean="0"/>
              <a:pPr/>
              <a:t>10</a:t>
            </a:fld>
            <a:endParaRPr lang="en-US" dirty="0"/>
          </a:p>
        </p:txBody>
      </p:sp>
    </p:spTree>
    <p:extLst>
      <p:ext uri="{BB962C8B-B14F-4D97-AF65-F5344CB8AC3E}">
        <p14:creationId xmlns:p14="http://schemas.microsoft.com/office/powerpoint/2010/main" val="4132896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Let us consider an example</a:t>
            </a:r>
          </a:p>
        </p:txBody>
      </p:sp>
      <p:sp>
        <p:nvSpPr>
          <p:cNvPr id="4" name="Slide Number Placeholder 3"/>
          <p:cNvSpPr>
            <a:spLocks noGrp="1"/>
          </p:cNvSpPr>
          <p:nvPr>
            <p:ph type="sldNum" sz="quarter" idx="10"/>
          </p:nvPr>
        </p:nvSpPr>
        <p:spPr/>
        <p:txBody>
          <a:bodyPr/>
          <a:lstStyle/>
          <a:p>
            <a:fld id="{47ED8886-DB3B-44F4-9A80-E6A224679F20}" type="slidenum">
              <a:rPr lang="en-US" smtClean="0"/>
              <a:pPr/>
              <a:t>11</a:t>
            </a:fld>
            <a:endParaRPr lang="en-US" dirty="0"/>
          </a:p>
        </p:txBody>
      </p:sp>
      <p:sp>
        <p:nvSpPr>
          <p:cNvPr id="5" name="TextBox 4"/>
          <p:cNvSpPr txBox="1"/>
          <p:nvPr/>
        </p:nvSpPr>
        <p:spPr>
          <a:xfrm>
            <a:off x="164432" y="1600200"/>
            <a:ext cx="8979568" cy="3647152"/>
          </a:xfrm>
          <a:prstGeom prst="rect">
            <a:avLst/>
          </a:prstGeom>
          <a:noFill/>
        </p:spPr>
        <p:txBody>
          <a:bodyPr wrap="square" rtlCol="0">
            <a:spAutoFit/>
          </a:bodyPr>
          <a:lstStyle/>
          <a:p>
            <a:pPr>
              <a:lnSpc>
                <a:spcPct val="150000"/>
              </a:lnSpc>
            </a:pPr>
            <a:r>
              <a:rPr lang="en-US" sz="2200" dirty="0"/>
              <a:t>To demonstrate the implementation of above mentioned POM framework, we will consider a case study on the website </a:t>
            </a:r>
            <a:r>
              <a:rPr lang="en-US" sz="2200" u="sng" dirty="0">
                <a:hlinkClick r:id="rId3"/>
              </a:rPr>
              <a:t>http://demo.borland.com/InsuranceWebExtJS</a:t>
            </a:r>
            <a:r>
              <a:rPr lang="en-US" sz="2200" dirty="0"/>
              <a:t>, wherein we will work on creating</a:t>
            </a:r>
          </a:p>
          <a:p>
            <a:pPr marL="2114550" lvl="4" indent="-285750">
              <a:lnSpc>
                <a:spcPct val="150000"/>
              </a:lnSpc>
              <a:buFont typeface="Wingdings" panose="05000000000000000000" pitchFamily="2" charset="2"/>
              <a:buChar char="q"/>
            </a:pPr>
            <a:r>
              <a:rPr lang="en-US" sz="2200" dirty="0"/>
              <a:t>Page Objects</a:t>
            </a:r>
          </a:p>
          <a:p>
            <a:pPr marL="2114550" lvl="4" indent="-285750">
              <a:lnSpc>
                <a:spcPct val="150000"/>
              </a:lnSpc>
              <a:buFont typeface="Wingdings" panose="05000000000000000000" pitchFamily="2" charset="2"/>
              <a:buChar char="q"/>
            </a:pPr>
            <a:r>
              <a:rPr lang="en-US" sz="2200" dirty="0"/>
              <a:t>Methods</a:t>
            </a:r>
          </a:p>
          <a:p>
            <a:pPr marL="2114550" lvl="4" indent="-285750">
              <a:lnSpc>
                <a:spcPct val="150000"/>
              </a:lnSpc>
              <a:buFont typeface="Wingdings" panose="05000000000000000000" pitchFamily="2" charset="2"/>
              <a:buChar char="q"/>
            </a:pPr>
            <a:r>
              <a:rPr lang="en-US" sz="2200" dirty="0"/>
              <a:t>Tests</a:t>
            </a:r>
          </a:p>
        </p:txBody>
      </p:sp>
    </p:spTree>
    <p:extLst>
      <p:ext uri="{BB962C8B-B14F-4D97-AF65-F5344CB8AC3E}">
        <p14:creationId xmlns:p14="http://schemas.microsoft.com/office/powerpoint/2010/main" val="742804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86392" y="1463842"/>
            <a:ext cx="4549587" cy="2679997"/>
          </a:xfrm>
          <a:prstGeom prst="rect">
            <a:avLst/>
          </a:prstGeom>
          <a:effectLst>
            <a:glow rad="127000">
              <a:schemeClr val="accent1">
                <a:alpha val="0"/>
              </a:schemeClr>
            </a:glow>
            <a:outerShdw blurRad="50800" dist="50800" dir="5400000" algn="ctr" rotWithShape="0">
              <a:srgbClr val="000000">
                <a:alpha val="0"/>
              </a:srgbClr>
            </a:outerShdw>
            <a:reflection stA="0" endPos="65000" dist="50800" dir="5400000" sy="-100000" algn="bl" rotWithShape="0"/>
          </a:effectLst>
        </p:spPr>
      </p:pic>
      <p:sp>
        <p:nvSpPr>
          <p:cNvPr id="2" name="Content Placeholder 1"/>
          <p:cNvSpPr>
            <a:spLocks noGrp="1"/>
          </p:cNvSpPr>
          <p:nvPr>
            <p:ph idx="1"/>
            <p:custDataLst>
              <p:tags r:id="rId1"/>
            </p:custDataLst>
          </p:nvPr>
        </p:nvSpPr>
        <p:spPr>
          <a:xfrm>
            <a:off x="0" y="1447800"/>
            <a:ext cx="8915400" cy="4800600"/>
          </a:xfrm>
          <a:noFill/>
        </p:spPr>
        <p:txBody>
          <a:bodyPr/>
          <a:lstStyle/>
          <a:p>
            <a:pPr marL="0" indent="0">
              <a:lnSpc>
                <a:spcPct val="100000"/>
              </a:lnSpc>
              <a:spcBef>
                <a:spcPts val="0"/>
              </a:spcBef>
              <a:buNone/>
            </a:pPr>
            <a:r>
              <a:rPr lang="en-US" sz="1400" b="1" u="sng" dirty="0"/>
              <a:t>Step 1: Creating Page Objects for test application</a:t>
            </a:r>
            <a:endParaRPr lang="en-US" sz="1400" u="sng" dirty="0"/>
          </a:p>
          <a:p>
            <a:pPr marL="0" indent="0">
              <a:lnSpc>
                <a:spcPct val="100000"/>
              </a:lnSpc>
              <a:spcBef>
                <a:spcPts val="0"/>
              </a:spcBef>
              <a:buNone/>
            </a:pPr>
            <a:r>
              <a:rPr lang="en-US" sz="1400" dirty="0"/>
              <a:t>public class HomePage extends Helper{</a:t>
            </a:r>
          </a:p>
          <a:p>
            <a:pPr marL="0" indent="0" defTabSz="288925">
              <a:lnSpc>
                <a:spcPct val="100000"/>
              </a:lnSpc>
              <a:spcBef>
                <a:spcPts val="0"/>
              </a:spcBef>
              <a:buNone/>
            </a:pPr>
            <a:r>
              <a:rPr lang="en-US" sz="1400" dirty="0"/>
              <a:t>	//Declaration</a:t>
            </a:r>
          </a:p>
          <a:p>
            <a:pPr marL="0" indent="0" defTabSz="288925">
              <a:lnSpc>
                <a:spcPct val="100000"/>
              </a:lnSpc>
              <a:spcBef>
                <a:spcPts val="0"/>
              </a:spcBef>
              <a:buNone/>
            </a:pPr>
            <a:r>
              <a:rPr lang="en-US" sz="1400" dirty="0"/>
              <a:t>	String strPgTitle = "InsuranceWeb: Home"; </a:t>
            </a:r>
          </a:p>
          <a:p>
            <a:pPr marL="0" indent="0" defTabSz="288925">
              <a:lnSpc>
                <a:spcPct val="100000"/>
              </a:lnSpc>
              <a:spcBef>
                <a:spcPts val="0"/>
              </a:spcBef>
              <a:buNone/>
            </a:pPr>
            <a:r>
              <a:rPr lang="en-US" sz="1400" dirty="0"/>
              <a:t>	//****Page Object locators declaration*******</a:t>
            </a:r>
          </a:p>
          <a:p>
            <a:pPr marL="0" indent="0" defTabSz="288925">
              <a:lnSpc>
                <a:spcPct val="100000"/>
              </a:lnSpc>
              <a:spcBef>
                <a:spcPts val="0"/>
              </a:spcBef>
              <a:buNone/>
            </a:pPr>
            <a:r>
              <a:rPr lang="en-US" sz="1400" dirty="0"/>
              <a:t>	By BTN_Login = By.id("login-form:login");</a:t>
            </a:r>
          </a:p>
          <a:p>
            <a:pPr marL="0" indent="0" defTabSz="288925">
              <a:lnSpc>
                <a:spcPct val="100000"/>
              </a:lnSpc>
              <a:spcBef>
                <a:spcPts val="0"/>
              </a:spcBef>
              <a:buNone/>
            </a:pPr>
            <a:r>
              <a:rPr lang="en-US" sz="1400" dirty="0"/>
              <a:t>	By BTN_SignUp = By.id("login-form:signup");</a:t>
            </a:r>
          </a:p>
          <a:p>
            <a:pPr marL="0" indent="0" defTabSz="288925">
              <a:lnSpc>
                <a:spcPct val="100000"/>
              </a:lnSpc>
              <a:spcBef>
                <a:spcPts val="0"/>
              </a:spcBef>
              <a:buNone/>
            </a:pPr>
            <a:r>
              <a:rPr lang="en-US" sz="1400" dirty="0"/>
              <a:t>	By LST_QuickJumpMenu = By.id("quick-link:jump-menu");</a:t>
            </a:r>
          </a:p>
          <a:p>
            <a:pPr marL="0" indent="0" defTabSz="288925">
              <a:lnSpc>
                <a:spcPct val="100000"/>
              </a:lnSpc>
              <a:spcBef>
                <a:spcPts val="0"/>
              </a:spcBef>
              <a:buNone/>
            </a:pPr>
            <a:r>
              <a:rPr lang="en-US" sz="1400" dirty="0"/>
              <a:t>	//****Page class constructor********</a:t>
            </a:r>
          </a:p>
          <a:p>
            <a:pPr marL="0" indent="0" defTabSz="288925">
              <a:lnSpc>
                <a:spcPct val="100000"/>
              </a:lnSpc>
              <a:spcBef>
                <a:spcPts val="0"/>
              </a:spcBef>
              <a:buNone/>
            </a:pPr>
            <a:r>
              <a:rPr lang="en-US" sz="1400" dirty="0"/>
              <a:t>	public HomePage()</a:t>
            </a:r>
          </a:p>
          <a:p>
            <a:pPr marL="0" indent="0" defTabSz="288925">
              <a:lnSpc>
                <a:spcPct val="100000"/>
              </a:lnSpc>
              <a:spcBef>
                <a:spcPts val="0"/>
              </a:spcBef>
              <a:buNone/>
            </a:pPr>
            <a:r>
              <a:rPr lang="en-US" sz="1400" dirty="0"/>
              <a:t>	{</a:t>
            </a:r>
          </a:p>
          <a:p>
            <a:pPr marL="0" indent="0" defTabSz="288925">
              <a:lnSpc>
                <a:spcPct val="100000"/>
              </a:lnSpc>
              <a:spcBef>
                <a:spcPts val="0"/>
              </a:spcBef>
              <a:buNone/>
            </a:pPr>
            <a:r>
              <a:rPr lang="en-US" sz="1400" dirty="0"/>
              <a:t>		try</a:t>
            </a:r>
          </a:p>
          <a:p>
            <a:pPr marL="0" indent="0" defTabSz="288925">
              <a:lnSpc>
                <a:spcPct val="100000"/>
              </a:lnSpc>
              <a:spcBef>
                <a:spcPts val="0"/>
              </a:spcBef>
              <a:buNone/>
            </a:pPr>
            <a:r>
              <a:rPr lang="en-US" sz="1400" dirty="0"/>
              <a:t>		{</a:t>
            </a:r>
          </a:p>
          <a:p>
            <a:pPr marL="0" indent="0" defTabSz="288925">
              <a:lnSpc>
                <a:spcPct val="100000"/>
              </a:lnSpc>
              <a:spcBef>
                <a:spcPts val="0"/>
              </a:spcBef>
              <a:buNone/>
            </a:pPr>
            <a:r>
              <a:rPr lang="en-US" sz="1400" dirty="0"/>
              <a:t>			VerifyText("InsuranceWeb: Home", driver.getTitle());</a:t>
            </a:r>
          </a:p>
          <a:p>
            <a:pPr marL="0" indent="0" defTabSz="288925">
              <a:lnSpc>
                <a:spcPct val="100000"/>
              </a:lnSpc>
              <a:spcBef>
                <a:spcPts val="0"/>
              </a:spcBef>
              <a:buNone/>
            </a:pPr>
            <a:r>
              <a:rPr lang="en-US" sz="1400" dirty="0"/>
              <a:t>			System.out.println("Home Page is loaded Successfully");</a:t>
            </a:r>
          </a:p>
          <a:p>
            <a:pPr marL="0" indent="0" defTabSz="288925">
              <a:lnSpc>
                <a:spcPct val="100000"/>
              </a:lnSpc>
              <a:spcBef>
                <a:spcPts val="0"/>
              </a:spcBef>
              <a:buNone/>
            </a:pPr>
            <a:r>
              <a:rPr lang="en-US" sz="1400" dirty="0"/>
              <a:t>		}</a:t>
            </a:r>
          </a:p>
          <a:p>
            <a:pPr marL="0" indent="0" defTabSz="288925">
              <a:lnSpc>
                <a:spcPct val="100000"/>
              </a:lnSpc>
              <a:spcBef>
                <a:spcPts val="0"/>
              </a:spcBef>
              <a:buNone/>
            </a:pPr>
            <a:r>
              <a:rPr lang="en-US" sz="1400" dirty="0"/>
              <a:t>		catch (Exception e)</a:t>
            </a:r>
          </a:p>
          <a:p>
            <a:pPr marL="0" indent="0" defTabSz="288925">
              <a:lnSpc>
                <a:spcPct val="100000"/>
              </a:lnSpc>
              <a:spcBef>
                <a:spcPts val="0"/>
              </a:spcBef>
              <a:buNone/>
            </a:pPr>
            <a:r>
              <a:rPr lang="en-US" sz="1400" dirty="0"/>
              <a:t>		{</a:t>
            </a:r>
          </a:p>
          <a:p>
            <a:pPr marL="0" indent="0" defTabSz="288925">
              <a:lnSpc>
                <a:spcPct val="100000"/>
              </a:lnSpc>
              <a:spcBef>
                <a:spcPts val="0"/>
              </a:spcBef>
              <a:buNone/>
            </a:pPr>
            <a:r>
              <a:rPr lang="en-US" sz="1400" dirty="0"/>
              <a:t>			System.out.println("Home Page is not loaded Successfully");</a:t>
            </a:r>
          </a:p>
          <a:p>
            <a:pPr marL="0" indent="0" defTabSz="288925">
              <a:lnSpc>
                <a:spcPct val="100000"/>
              </a:lnSpc>
              <a:spcBef>
                <a:spcPts val="0"/>
              </a:spcBef>
              <a:buNone/>
            </a:pPr>
            <a:r>
              <a:rPr lang="en-US" sz="1400" dirty="0"/>
              <a:t>		}</a:t>
            </a:r>
          </a:p>
          <a:p>
            <a:pPr marL="0" indent="0" defTabSz="288925">
              <a:lnSpc>
                <a:spcPct val="100000"/>
              </a:lnSpc>
              <a:spcBef>
                <a:spcPts val="0"/>
              </a:spcBef>
              <a:buNone/>
            </a:pPr>
            <a:r>
              <a:rPr lang="en-US" sz="1400" dirty="0"/>
              <a:t>	}</a:t>
            </a:r>
          </a:p>
          <a:p>
            <a:pPr marL="0" indent="0">
              <a:lnSpc>
                <a:spcPct val="100000"/>
              </a:lnSpc>
              <a:spcBef>
                <a:spcPts val="0"/>
              </a:spcBef>
              <a:buNone/>
            </a:pPr>
            <a:r>
              <a:rPr lang="en-US" sz="1400" dirty="0"/>
              <a:t>}</a:t>
            </a:r>
          </a:p>
        </p:txBody>
      </p:sp>
      <p:sp>
        <p:nvSpPr>
          <p:cNvPr id="3" name="Title 2"/>
          <p:cNvSpPr>
            <a:spLocks noGrp="1"/>
          </p:cNvSpPr>
          <p:nvPr>
            <p:ph type="title"/>
            <p:custDataLst>
              <p:tags r:id="rId2"/>
            </p:custDataLst>
          </p:nvPr>
        </p:nvSpPr>
        <p:spPr/>
        <p:txBody>
          <a:bodyPr/>
          <a:lstStyle/>
          <a:p>
            <a:r>
              <a:rPr lang="en-US" sz="2800" dirty="0"/>
              <a:t>Step 1: Create Page Objects</a:t>
            </a:r>
          </a:p>
        </p:txBody>
      </p:sp>
      <p:sp>
        <p:nvSpPr>
          <p:cNvPr id="4" name="Slide Number Placeholder 3"/>
          <p:cNvSpPr>
            <a:spLocks noGrp="1"/>
          </p:cNvSpPr>
          <p:nvPr>
            <p:ph type="sldNum" sz="quarter" idx="10"/>
            <p:custDataLst>
              <p:tags r:id="rId3"/>
            </p:custDataLst>
          </p:nvPr>
        </p:nvSpPr>
        <p:spPr/>
        <p:txBody>
          <a:bodyPr/>
          <a:lstStyle/>
          <a:p>
            <a:fld id="{47ED8886-DB3B-44F4-9A80-E6A224679F20}" type="slidenum">
              <a:rPr lang="en-US" smtClean="0"/>
              <a:pPr/>
              <a:t>12</a:t>
            </a:fld>
            <a:endParaRPr lang="en-US" dirty="0"/>
          </a:p>
        </p:txBody>
      </p:sp>
    </p:spTree>
    <p:extLst>
      <p:ext uri="{BB962C8B-B14F-4D97-AF65-F5344CB8AC3E}">
        <p14:creationId xmlns:p14="http://schemas.microsoft.com/office/powerpoint/2010/main" val="3985543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custDataLst>
              <p:tags r:id="rId1"/>
            </p:custDataLst>
          </p:nvPr>
        </p:nvSpPr>
        <p:spPr>
          <a:xfrm>
            <a:off x="0" y="1447800"/>
            <a:ext cx="8915400" cy="3800475"/>
          </a:xfrm>
          <a:noFill/>
        </p:spPr>
        <p:txBody>
          <a:bodyPr/>
          <a:lstStyle/>
          <a:p>
            <a:pPr marL="0" indent="0">
              <a:lnSpc>
                <a:spcPct val="100000"/>
              </a:lnSpc>
              <a:spcBef>
                <a:spcPts val="0"/>
              </a:spcBef>
              <a:buNone/>
            </a:pPr>
            <a:r>
              <a:rPr lang="en-US" sz="1400" b="1" u="sng" dirty="0"/>
              <a:t>Step 2: Create methods that perform the required actions and executes the required checks</a:t>
            </a:r>
            <a:endParaRPr lang="en-US" sz="1400" u="sng" dirty="0"/>
          </a:p>
          <a:p>
            <a:pPr marL="0" indent="0">
              <a:lnSpc>
                <a:spcPct val="100000"/>
              </a:lnSpc>
              <a:spcBef>
                <a:spcPts val="0"/>
              </a:spcBef>
              <a:buNone/>
            </a:pPr>
            <a:r>
              <a:rPr lang="en-US" sz="1400" dirty="0"/>
              <a:t>public void fn_HomepgElementsvalidation()</a:t>
            </a:r>
          </a:p>
          <a:p>
            <a:pPr marL="0" indent="0">
              <a:lnSpc>
                <a:spcPct val="100000"/>
              </a:lnSpc>
              <a:spcBef>
                <a:spcPts val="0"/>
              </a:spcBef>
              <a:buNone/>
            </a:pPr>
            <a:r>
              <a:rPr lang="en-US" sz="1400" dirty="0"/>
              <a:t>{</a:t>
            </a:r>
          </a:p>
          <a:p>
            <a:pPr marL="0" indent="0">
              <a:lnSpc>
                <a:spcPct val="100000"/>
              </a:lnSpc>
              <a:spcBef>
                <a:spcPts val="0"/>
              </a:spcBef>
              <a:buNone/>
            </a:pPr>
            <a:r>
              <a:rPr lang="en-US" sz="1400" dirty="0"/>
              <a:t>	try</a:t>
            </a:r>
          </a:p>
          <a:p>
            <a:pPr marL="0" indent="0">
              <a:lnSpc>
                <a:spcPct val="100000"/>
              </a:lnSpc>
              <a:spcBef>
                <a:spcPts val="0"/>
              </a:spcBef>
              <a:buNone/>
            </a:pPr>
            <a:r>
              <a:rPr lang="en-US" sz="1400" dirty="0"/>
              <a:t>	{</a:t>
            </a:r>
          </a:p>
          <a:p>
            <a:pPr marL="0" indent="0">
              <a:lnSpc>
                <a:spcPct val="100000"/>
              </a:lnSpc>
              <a:spcBef>
                <a:spcPts val="0"/>
              </a:spcBef>
              <a:buNone/>
            </a:pPr>
            <a:r>
              <a:rPr lang="en-US" sz="1400" dirty="0"/>
              <a:t>		isElementPresent(BTN_Login);</a:t>
            </a:r>
          </a:p>
          <a:p>
            <a:pPr marL="0" indent="0">
              <a:lnSpc>
                <a:spcPct val="100000"/>
              </a:lnSpc>
              <a:spcBef>
                <a:spcPts val="0"/>
              </a:spcBef>
              <a:buNone/>
            </a:pPr>
            <a:r>
              <a:rPr lang="en-US" sz="1400" dirty="0"/>
              <a:t>		isElementPresent(BTN_SignUp);</a:t>
            </a:r>
          </a:p>
          <a:p>
            <a:pPr marL="0" indent="0">
              <a:lnSpc>
                <a:spcPct val="100000"/>
              </a:lnSpc>
              <a:spcBef>
                <a:spcPts val="0"/>
              </a:spcBef>
              <a:buNone/>
            </a:pPr>
            <a:r>
              <a:rPr lang="en-US" sz="1400" dirty="0"/>
              <a:t>		System.out.println("Home Page validtion is Successfull");</a:t>
            </a:r>
          </a:p>
          <a:p>
            <a:pPr marL="0" indent="0">
              <a:lnSpc>
                <a:spcPct val="100000"/>
              </a:lnSpc>
              <a:spcBef>
                <a:spcPts val="0"/>
              </a:spcBef>
              <a:buNone/>
            </a:pPr>
            <a:r>
              <a:rPr lang="en-US" sz="1400" dirty="0"/>
              <a:t>	}</a:t>
            </a:r>
          </a:p>
          <a:p>
            <a:pPr marL="0" indent="0">
              <a:lnSpc>
                <a:spcPct val="100000"/>
              </a:lnSpc>
              <a:spcBef>
                <a:spcPts val="0"/>
              </a:spcBef>
              <a:buNone/>
            </a:pPr>
            <a:r>
              <a:rPr lang="en-US" sz="1400" dirty="0"/>
              <a:t>	catch (Exception e)</a:t>
            </a:r>
          </a:p>
          <a:p>
            <a:pPr marL="0" indent="0">
              <a:lnSpc>
                <a:spcPct val="100000"/>
              </a:lnSpc>
              <a:spcBef>
                <a:spcPts val="0"/>
              </a:spcBef>
              <a:buNone/>
            </a:pPr>
            <a:r>
              <a:rPr lang="en-US" sz="1400" dirty="0"/>
              <a:t>	{</a:t>
            </a:r>
          </a:p>
          <a:p>
            <a:pPr marL="0" indent="0">
              <a:lnSpc>
                <a:spcPct val="100000"/>
              </a:lnSpc>
              <a:spcBef>
                <a:spcPts val="0"/>
              </a:spcBef>
              <a:buNone/>
            </a:pPr>
            <a:r>
              <a:rPr lang="en-US" sz="1400" dirty="0"/>
              <a:t>		System.out.println("Home Page validtion is not Successfull "+e.getMessage());</a:t>
            </a:r>
          </a:p>
          <a:p>
            <a:pPr marL="0" indent="0">
              <a:lnSpc>
                <a:spcPct val="100000"/>
              </a:lnSpc>
              <a:spcBef>
                <a:spcPts val="0"/>
              </a:spcBef>
              <a:buNone/>
            </a:pPr>
            <a:r>
              <a:rPr lang="en-US" sz="1400" dirty="0"/>
              <a:t>	}</a:t>
            </a:r>
          </a:p>
          <a:p>
            <a:pPr marL="0" indent="0">
              <a:lnSpc>
                <a:spcPct val="100000"/>
              </a:lnSpc>
              <a:spcBef>
                <a:spcPts val="0"/>
              </a:spcBef>
              <a:buNone/>
            </a:pPr>
            <a:r>
              <a:rPr lang="en-US" sz="1400" dirty="0"/>
              <a:t>}</a:t>
            </a:r>
          </a:p>
          <a:p>
            <a:pPr marL="0" indent="0">
              <a:lnSpc>
                <a:spcPct val="100000"/>
              </a:lnSpc>
              <a:spcBef>
                <a:spcPts val="0"/>
              </a:spcBef>
              <a:buNone/>
            </a:pPr>
            <a:r>
              <a:rPr lang="en-US" sz="1400" dirty="0"/>
              <a:t>public void fn_HomepgClickSignUp()</a:t>
            </a:r>
          </a:p>
          <a:p>
            <a:pPr marL="0" indent="0">
              <a:lnSpc>
                <a:spcPct val="100000"/>
              </a:lnSpc>
              <a:spcBef>
                <a:spcPts val="0"/>
              </a:spcBef>
              <a:buNone/>
            </a:pPr>
            <a:r>
              <a:rPr lang="en-US" sz="1400" dirty="0"/>
              <a:t>{</a:t>
            </a:r>
          </a:p>
          <a:p>
            <a:pPr marL="0" indent="0">
              <a:lnSpc>
                <a:spcPct val="100000"/>
              </a:lnSpc>
              <a:spcBef>
                <a:spcPts val="0"/>
              </a:spcBef>
              <a:buNone/>
            </a:pPr>
            <a:r>
              <a:rPr lang="en-US" sz="1400" dirty="0"/>
              <a:t>	try</a:t>
            </a:r>
          </a:p>
          <a:p>
            <a:pPr marL="0" indent="0">
              <a:lnSpc>
                <a:spcPct val="100000"/>
              </a:lnSpc>
              <a:spcBef>
                <a:spcPts val="0"/>
              </a:spcBef>
              <a:buNone/>
            </a:pPr>
            <a:r>
              <a:rPr lang="en-US" sz="1400" dirty="0"/>
              <a:t>	{</a:t>
            </a:r>
          </a:p>
          <a:p>
            <a:pPr marL="0" indent="0">
              <a:lnSpc>
                <a:spcPct val="100000"/>
              </a:lnSpc>
              <a:spcBef>
                <a:spcPts val="0"/>
              </a:spcBef>
              <a:buNone/>
            </a:pPr>
            <a:r>
              <a:rPr lang="en-US" sz="1400" dirty="0"/>
              <a:t>		clickElement(BTN_SignUp, "Sign up button");</a:t>
            </a:r>
          </a:p>
          <a:p>
            <a:pPr marL="0" indent="0">
              <a:lnSpc>
                <a:spcPct val="100000"/>
              </a:lnSpc>
              <a:spcBef>
                <a:spcPts val="0"/>
              </a:spcBef>
              <a:buNone/>
            </a:pPr>
            <a:r>
              <a:rPr lang="en-US" sz="1400" dirty="0"/>
              <a:t>	}</a:t>
            </a:r>
          </a:p>
          <a:p>
            <a:pPr marL="0" indent="0">
              <a:lnSpc>
                <a:spcPct val="100000"/>
              </a:lnSpc>
              <a:spcBef>
                <a:spcPts val="0"/>
              </a:spcBef>
              <a:buNone/>
            </a:pPr>
            <a:r>
              <a:rPr lang="en-US" sz="1400" dirty="0"/>
              <a:t>	catch (Exception e)</a:t>
            </a:r>
          </a:p>
          <a:p>
            <a:pPr marL="0" indent="0">
              <a:lnSpc>
                <a:spcPct val="100000"/>
              </a:lnSpc>
              <a:spcBef>
                <a:spcPts val="0"/>
              </a:spcBef>
              <a:buNone/>
            </a:pPr>
            <a:r>
              <a:rPr lang="en-US" sz="1400" dirty="0"/>
              <a:t>	{</a:t>
            </a:r>
          </a:p>
          <a:p>
            <a:pPr marL="0" indent="0">
              <a:lnSpc>
                <a:spcPct val="100000"/>
              </a:lnSpc>
              <a:spcBef>
                <a:spcPts val="0"/>
              </a:spcBef>
              <a:buNone/>
            </a:pPr>
            <a:r>
              <a:rPr lang="en-US" sz="1400" dirty="0"/>
              <a:t>		System.out.println("Home Page Signup button is not clicked Successfully "+e.getMessage());</a:t>
            </a:r>
          </a:p>
          <a:p>
            <a:pPr marL="0" indent="0">
              <a:lnSpc>
                <a:spcPct val="100000"/>
              </a:lnSpc>
              <a:spcBef>
                <a:spcPts val="0"/>
              </a:spcBef>
              <a:buNone/>
            </a:pPr>
            <a:r>
              <a:rPr lang="en-US" sz="1400" dirty="0"/>
              <a:t>	}</a:t>
            </a:r>
          </a:p>
          <a:p>
            <a:pPr marL="0" indent="0">
              <a:lnSpc>
                <a:spcPct val="100000"/>
              </a:lnSpc>
              <a:spcBef>
                <a:spcPts val="0"/>
              </a:spcBef>
              <a:buNone/>
            </a:pPr>
            <a:r>
              <a:rPr lang="en-US" sz="1400" dirty="0"/>
              <a:t>}</a:t>
            </a:r>
          </a:p>
          <a:p>
            <a:pPr marL="0" indent="0">
              <a:lnSpc>
                <a:spcPct val="100000"/>
              </a:lnSpc>
              <a:spcBef>
                <a:spcPts val="0"/>
              </a:spcBef>
              <a:buNone/>
            </a:pPr>
            <a:endParaRPr lang="en-US" sz="1400" dirty="0"/>
          </a:p>
        </p:txBody>
      </p:sp>
      <p:sp>
        <p:nvSpPr>
          <p:cNvPr id="3" name="Title 2"/>
          <p:cNvSpPr>
            <a:spLocks noGrp="1"/>
          </p:cNvSpPr>
          <p:nvPr>
            <p:ph type="title"/>
            <p:custDataLst>
              <p:tags r:id="rId2"/>
            </p:custDataLst>
          </p:nvPr>
        </p:nvSpPr>
        <p:spPr/>
        <p:txBody>
          <a:bodyPr/>
          <a:lstStyle/>
          <a:p>
            <a:r>
              <a:rPr lang="en-US" sz="2800" dirty="0"/>
              <a:t>Step 2: Create methods</a:t>
            </a:r>
          </a:p>
        </p:txBody>
      </p:sp>
      <p:sp>
        <p:nvSpPr>
          <p:cNvPr id="4" name="Slide Number Placeholder 3"/>
          <p:cNvSpPr>
            <a:spLocks noGrp="1"/>
          </p:cNvSpPr>
          <p:nvPr>
            <p:ph type="sldNum" sz="quarter" idx="10"/>
            <p:custDataLst>
              <p:tags r:id="rId3"/>
            </p:custDataLst>
          </p:nvPr>
        </p:nvSpPr>
        <p:spPr/>
        <p:txBody>
          <a:bodyPr/>
          <a:lstStyle/>
          <a:p>
            <a:fld id="{47ED8886-DB3B-44F4-9A80-E6A224679F20}" type="slidenum">
              <a:rPr lang="en-US" smtClean="0"/>
              <a:pPr/>
              <a:t>13</a:t>
            </a:fld>
            <a:endParaRPr lang="en-US" dirty="0"/>
          </a:p>
        </p:txBody>
      </p:sp>
    </p:spTree>
    <p:extLst>
      <p:ext uri="{BB962C8B-B14F-4D97-AF65-F5344CB8AC3E}">
        <p14:creationId xmlns:p14="http://schemas.microsoft.com/office/powerpoint/2010/main" val="511911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custDataLst>
              <p:tags r:id="rId1"/>
            </p:custDataLst>
          </p:nvPr>
        </p:nvSpPr>
        <p:spPr>
          <a:xfrm>
            <a:off x="0" y="1447800"/>
            <a:ext cx="8915400" cy="4343400"/>
          </a:xfrm>
          <a:noFill/>
        </p:spPr>
        <p:txBody>
          <a:bodyPr/>
          <a:lstStyle/>
          <a:p>
            <a:pPr marL="0" indent="0">
              <a:lnSpc>
                <a:spcPct val="100000"/>
              </a:lnSpc>
              <a:spcBef>
                <a:spcPts val="0"/>
              </a:spcBef>
              <a:buNone/>
            </a:pPr>
            <a:r>
              <a:rPr lang="en-US" sz="1400" b="1" u="sng" dirty="0"/>
              <a:t>Step 3: Create tests that perform the required actions and execute the required checks </a:t>
            </a:r>
          </a:p>
          <a:p>
            <a:pPr marL="0" indent="0">
              <a:buNone/>
            </a:pPr>
            <a:r>
              <a:rPr lang="en-US" sz="1400" dirty="0"/>
              <a:t>package testScripts;</a:t>
            </a:r>
          </a:p>
          <a:p>
            <a:pPr marL="0" indent="0">
              <a:buNone/>
            </a:pPr>
            <a:r>
              <a:rPr lang="en-US" sz="1400" dirty="0"/>
              <a:t>import org.testng.annotations.Test;</a:t>
            </a:r>
          </a:p>
          <a:p>
            <a:pPr marL="0" indent="0">
              <a:buNone/>
            </a:pPr>
            <a:r>
              <a:rPr lang="en-US" sz="1400" dirty="0"/>
              <a:t>import driverPackage.Driver;</a:t>
            </a:r>
          </a:p>
          <a:p>
            <a:pPr marL="0" indent="0">
              <a:buNone/>
            </a:pPr>
            <a:r>
              <a:rPr lang="en-US" sz="1400" dirty="0"/>
              <a:t>import driverPackage.ReusableMethods;</a:t>
            </a:r>
          </a:p>
          <a:p>
            <a:pPr marL="0" indent="0">
              <a:buNone/>
            </a:pPr>
            <a:r>
              <a:rPr lang="en-US" sz="1400" dirty="0"/>
              <a:t>import pages.HomePage;</a:t>
            </a:r>
          </a:p>
          <a:p>
            <a:pPr marL="0" indent="0">
              <a:buNone/>
            </a:pPr>
            <a:r>
              <a:rPr lang="en-US" sz="1400" dirty="0"/>
              <a:t>public class Test1 extends Driver{</a:t>
            </a:r>
          </a:p>
          <a:p>
            <a:pPr marL="0" indent="0">
              <a:buNone/>
            </a:pPr>
            <a:r>
              <a:rPr lang="en-US" sz="1400" dirty="0"/>
              <a:t>	@Test </a:t>
            </a:r>
          </a:p>
          <a:p>
            <a:pPr marL="0" indent="0">
              <a:buNone/>
            </a:pPr>
            <a:r>
              <a:rPr lang="en-US" sz="1400" dirty="0"/>
              <a:t>	public void Teststeps() </a:t>
            </a:r>
          </a:p>
          <a:p>
            <a:pPr marL="0" indent="0">
              <a:buNone/>
            </a:pPr>
            <a:r>
              <a:rPr lang="en-US" sz="1400" dirty="0"/>
              <a:t>	{</a:t>
            </a:r>
          </a:p>
          <a:p>
            <a:pPr marL="0" indent="0">
              <a:buNone/>
            </a:pPr>
            <a:r>
              <a:rPr lang="en-US" sz="1400" dirty="0"/>
              <a:t>		Launchapp();</a:t>
            </a:r>
          </a:p>
          <a:p>
            <a:pPr marL="0" indent="0">
              <a:buNone/>
            </a:pPr>
            <a:r>
              <a:rPr lang="en-US" sz="1400" dirty="0"/>
              <a:t>		HomePage homePg = new HomePage();</a:t>
            </a:r>
          </a:p>
          <a:p>
            <a:pPr marL="0" indent="0">
              <a:buNone/>
            </a:pPr>
            <a:r>
              <a:rPr lang="en-US" sz="1400" dirty="0"/>
              <a:t>		homePg.fn_HomepgElementsvalidation();</a:t>
            </a:r>
          </a:p>
          <a:p>
            <a:pPr marL="0" indent="0">
              <a:buNone/>
            </a:pPr>
            <a:r>
              <a:rPr lang="en-US" sz="1400" dirty="0"/>
              <a:t>		homePg.fn_HomepgClickSignUp();	</a:t>
            </a:r>
          </a:p>
          <a:p>
            <a:pPr marL="0" indent="0">
              <a:buNone/>
            </a:pPr>
            <a:r>
              <a:rPr lang="en-US" sz="1400" dirty="0"/>
              <a:t>	}</a:t>
            </a:r>
          </a:p>
          <a:p>
            <a:pPr marL="0" indent="0">
              <a:buNone/>
            </a:pPr>
            <a:r>
              <a:rPr lang="en-US" sz="1400" dirty="0"/>
              <a:t>}</a:t>
            </a:r>
          </a:p>
          <a:p>
            <a:pPr marL="0" indent="0">
              <a:lnSpc>
                <a:spcPct val="100000"/>
              </a:lnSpc>
              <a:spcBef>
                <a:spcPts val="0"/>
              </a:spcBef>
              <a:buNone/>
            </a:pPr>
            <a:endParaRPr lang="en-US" sz="1400" dirty="0"/>
          </a:p>
        </p:txBody>
      </p:sp>
      <p:sp>
        <p:nvSpPr>
          <p:cNvPr id="3" name="Title 2"/>
          <p:cNvSpPr>
            <a:spLocks noGrp="1"/>
          </p:cNvSpPr>
          <p:nvPr>
            <p:ph type="title"/>
            <p:custDataLst>
              <p:tags r:id="rId2"/>
            </p:custDataLst>
          </p:nvPr>
        </p:nvSpPr>
        <p:spPr/>
        <p:txBody>
          <a:bodyPr/>
          <a:lstStyle/>
          <a:p>
            <a:r>
              <a:rPr lang="en-US" sz="2800" dirty="0"/>
              <a:t>Step 3: Create tests</a:t>
            </a:r>
          </a:p>
        </p:txBody>
      </p:sp>
      <p:sp>
        <p:nvSpPr>
          <p:cNvPr id="4" name="Slide Number Placeholder 3"/>
          <p:cNvSpPr>
            <a:spLocks noGrp="1"/>
          </p:cNvSpPr>
          <p:nvPr>
            <p:ph type="sldNum" sz="quarter" idx="10"/>
            <p:custDataLst>
              <p:tags r:id="rId3"/>
            </p:custDataLst>
          </p:nvPr>
        </p:nvSpPr>
        <p:spPr/>
        <p:txBody>
          <a:bodyPr/>
          <a:lstStyle/>
          <a:p>
            <a:fld id="{47ED8886-DB3B-44F4-9A80-E6A224679F20}" type="slidenum">
              <a:rPr lang="en-US" smtClean="0"/>
              <a:pPr/>
              <a:t>14</a:t>
            </a:fld>
            <a:endParaRPr lang="en-US" dirty="0"/>
          </a:p>
        </p:txBody>
      </p:sp>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53000" y="1758467"/>
            <a:ext cx="4126831" cy="4032734"/>
          </a:xfrm>
          <a:prstGeom prst="rect">
            <a:avLst/>
          </a:prstGeom>
        </p:spPr>
      </p:pic>
    </p:spTree>
    <p:extLst>
      <p:ext uri="{BB962C8B-B14F-4D97-AF65-F5344CB8AC3E}">
        <p14:creationId xmlns:p14="http://schemas.microsoft.com/office/powerpoint/2010/main" val="4137894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custDataLst>
              <p:tags r:id="rId2"/>
            </p:custDataLst>
          </p:nvPr>
        </p:nvSpPr>
        <p:spPr>
          <a:noFill/>
        </p:spPr>
        <p:txBody>
          <a:bodyPr/>
          <a:lstStyle/>
          <a:p>
            <a:r>
              <a:rPr lang="en-US" sz="2800" dirty="0"/>
              <a:t>Case Study</a:t>
            </a:r>
          </a:p>
        </p:txBody>
      </p:sp>
      <p:sp>
        <p:nvSpPr>
          <p:cNvPr id="4" name="Slide Number Placeholder 3"/>
          <p:cNvSpPr>
            <a:spLocks noGrp="1"/>
          </p:cNvSpPr>
          <p:nvPr>
            <p:ph type="sldNum" sz="quarter" idx="10"/>
            <p:custDataLst>
              <p:tags r:id="rId3"/>
            </p:custDataLst>
          </p:nvPr>
        </p:nvSpPr>
        <p:spPr/>
        <p:txBody>
          <a:bodyPr/>
          <a:lstStyle/>
          <a:p>
            <a:fld id="{47ED8886-DB3B-44F4-9A80-E6A224679F20}" type="slidenum">
              <a:rPr lang="en-US" smtClean="0"/>
              <a:pPr/>
              <a:t>15</a:t>
            </a:fld>
            <a:endParaRPr lang="en-US" dirty="0"/>
          </a:p>
        </p:txBody>
      </p:sp>
      <p:sp>
        <p:nvSpPr>
          <p:cNvPr id="2" name="TextBox 1"/>
          <p:cNvSpPr txBox="1"/>
          <p:nvPr/>
        </p:nvSpPr>
        <p:spPr>
          <a:xfrm>
            <a:off x="119743" y="1600200"/>
            <a:ext cx="8686801" cy="2123658"/>
          </a:xfrm>
          <a:prstGeom prst="rect">
            <a:avLst/>
          </a:prstGeom>
          <a:noFill/>
        </p:spPr>
        <p:txBody>
          <a:bodyPr wrap="square" rtlCol="0">
            <a:spAutoFit/>
          </a:bodyPr>
          <a:lstStyle/>
          <a:p>
            <a:r>
              <a:rPr lang="en-US" sz="2200" dirty="0"/>
              <a:t>Let us consider a case study  for a “Sample Insurance” website to purchase an Auto (Car) insurance quote. </a:t>
            </a:r>
          </a:p>
          <a:p>
            <a:endParaRPr lang="en-US" sz="2200" dirty="0"/>
          </a:p>
          <a:p>
            <a:r>
              <a:rPr lang="en-US" sz="2200" dirty="0"/>
              <a:t>The embedded word document will give you a scenario to try hands on with POM. It also contains the solution pertaining to it in order for you to validate your code against the already available code.</a:t>
            </a:r>
          </a:p>
        </p:txBody>
      </p:sp>
      <p:graphicFrame>
        <p:nvGraphicFramePr>
          <p:cNvPr id="6" name="Object 5"/>
          <p:cNvGraphicFramePr>
            <a:graphicFrameLocks noChangeAspect="1"/>
          </p:cNvGraphicFramePr>
          <p:nvPr>
            <p:extLst>
              <p:ext uri="{D42A27DB-BD31-4B8C-83A1-F6EECF244321}">
                <p14:modId xmlns:p14="http://schemas.microsoft.com/office/powerpoint/2010/main" val="1691987653"/>
              </p:ext>
            </p:extLst>
          </p:nvPr>
        </p:nvGraphicFramePr>
        <p:xfrm>
          <a:off x="2362200" y="3745629"/>
          <a:ext cx="2743200" cy="1610141"/>
        </p:xfrm>
        <a:graphic>
          <a:graphicData uri="http://schemas.openxmlformats.org/presentationml/2006/ole">
            <mc:AlternateContent xmlns:mc="http://schemas.openxmlformats.org/markup-compatibility/2006">
              <mc:Choice xmlns:v="urn:schemas-microsoft-com:vml" Requires="v">
                <p:oleObj spid="_x0000_s1041" name="Document" showAsIcon="1" r:id="rId6" imgW="914400" imgH="771480" progId="Word.Document.12">
                  <p:embed/>
                </p:oleObj>
              </mc:Choice>
              <mc:Fallback>
                <p:oleObj name="Document" showAsIcon="1" r:id="rId6" imgW="914400" imgH="771480" progId="Word.Document.12">
                  <p:embed/>
                  <p:pic>
                    <p:nvPicPr>
                      <p:cNvPr id="0" name=""/>
                      <p:cNvPicPr/>
                      <p:nvPr/>
                    </p:nvPicPr>
                    <p:blipFill>
                      <a:blip r:embed="rId7"/>
                      <a:stretch>
                        <a:fillRect/>
                      </a:stretch>
                    </p:blipFill>
                    <p:spPr>
                      <a:xfrm>
                        <a:off x="2362200" y="3745629"/>
                        <a:ext cx="2743200" cy="1610141"/>
                      </a:xfrm>
                      <a:prstGeom prst="rect">
                        <a:avLst/>
                      </a:prstGeom>
                    </p:spPr>
                  </p:pic>
                </p:oleObj>
              </mc:Fallback>
            </mc:AlternateContent>
          </a:graphicData>
        </a:graphic>
      </p:graphicFrame>
    </p:spTree>
    <p:extLst>
      <p:ext uri="{BB962C8B-B14F-4D97-AF65-F5344CB8AC3E}">
        <p14:creationId xmlns:p14="http://schemas.microsoft.com/office/powerpoint/2010/main" val="2450024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4294967295"/>
            <p:custDataLst>
              <p:tags r:id="rId1"/>
            </p:custDataLst>
          </p:nvPr>
        </p:nvSpPr>
        <p:spPr>
          <a:xfrm>
            <a:off x="8647113" y="6456363"/>
            <a:ext cx="444500" cy="320675"/>
          </a:xfrm>
          <a:prstGeom prst="rect">
            <a:avLst/>
          </a:prstGeom>
          <a:noFill/>
        </p:spPr>
        <p:txBody>
          <a:bodyPr/>
          <a:lstStyle/>
          <a:p>
            <a:fld id="{9F011913-0475-43D8-82ED-307F8D4086C1}" type="slidenum">
              <a:rPr lang="en-US" smtClean="0"/>
              <a:pPr/>
              <a:t>16</a:t>
            </a:fld>
            <a:endParaRPr lang="en-US" dirty="0"/>
          </a:p>
        </p:txBody>
      </p:sp>
      <p:sp>
        <p:nvSpPr>
          <p:cNvPr id="8195" name="Rectangle 2"/>
          <p:cNvSpPr>
            <a:spLocks noGrp="1" noChangeArrowheads="1"/>
          </p:cNvSpPr>
          <p:nvPr>
            <p:ph type="title"/>
            <p:custDataLst>
              <p:tags r:id="rId2"/>
            </p:custDataLst>
          </p:nvPr>
        </p:nvSpPr>
        <p:spPr>
          <a:xfrm>
            <a:off x="1524000" y="152400"/>
            <a:ext cx="7086600" cy="838200"/>
          </a:xfrm>
        </p:spPr>
        <p:txBody>
          <a:bodyPr/>
          <a:lstStyle/>
          <a:p>
            <a:pPr eaLnBrk="1" hangingPunct="1"/>
            <a:r>
              <a:rPr lang="en-US" sz="3600" dirty="0"/>
              <a:t>Summary</a:t>
            </a:r>
          </a:p>
        </p:txBody>
      </p:sp>
      <p:sp>
        <p:nvSpPr>
          <p:cNvPr id="8196" name="Rectangle 3"/>
          <p:cNvSpPr>
            <a:spLocks noGrp="1" noChangeArrowheads="1"/>
          </p:cNvSpPr>
          <p:nvPr>
            <p:ph type="body" idx="1"/>
            <p:custDataLst>
              <p:tags r:id="rId3"/>
            </p:custDataLst>
          </p:nvPr>
        </p:nvSpPr>
        <p:spPr>
          <a:xfrm>
            <a:off x="228600" y="1447800"/>
            <a:ext cx="8534400" cy="3200400"/>
          </a:xfrm>
        </p:spPr>
        <p:txBody>
          <a:bodyPr>
            <a:normAutofit/>
          </a:bodyPr>
          <a:lstStyle/>
          <a:p>
            <a:pPr marL="0" indent="0">
              <a:lnSpc>
                <a:spcPct val="110000"/>
              </a:lnSpc>
              <a:buNone/>
            </a:pPr>
            <a:r>
              <a:rPr lang="en-US" sz="2000" dirty="0"/>
              <a:t>In this course we discussed on the below</a:t>
            </a:r>
          </a:p>
          <a:p>
            <a:pPr lvl="2">
              <a:lnSpc>
                <a:spcPct val="110000"/>
              </a:lnSpc>
              <a:buFont typeface="Wingdings" pitchFamily="2" charset="2"/>
              <a:buChar char="q"/>
            </a:pPr>
            <a:r>
              <a:rPr lang="en-US" sz="2200" dirty="0"/>
              <a:t>Need for Page Object Model</a:t>
            </a:r>
          </a:p>
          <a:p>
            <a:pPr lvl="2">
              <a:lnSpc>
                <a:spcPct val="110000"/>
              </a:lnSpc>
              <a:buFont typeface="Wingdings" pitchFamily="2" charset="2"/>
              <a:buChar char="q"/>
            </a:pPr>
            <a:r>
              <a:rPr lang="en-US" sz="2200" dirty="0"/>
              <a:t>Advantages of using POM</a:t>
            </a:r>
          </a:p>
          <a:p>
            <a:pPr lvl="2">
              <a:lnSpc>
                <a:spcPct val="110000"/>
              </a:lnSpc>
              <a:buFont typeface="Wingdings" pitchFamily="2" charset="2"/>
              <a:buChar char="q"/>
            </a:pPr>
            <a:r>
              <a:rPr lang="en-US" sz="2200" dirty="0"/>
              <a:t>Structure of POM</a:t>
            </a:r>
          </a:p>
          <a:p>
            <a:pPr lvl="2">
              <a:lnSpc>
                <a:spcPct val="110000"/>
              </a:lnSpc>
              <a:buFont typeface="Wingdings" pitchFamily="2" charset="2"/>
              <a:buChar char="q"/>
            </a:pPr>
            <a:r>
              <a:rPr lang="en-US" sz="2200" dirty="0"/>
              <a:t>Implementation of POM</a:t>
            </a:r>
          </a:p>
          <a:p>
            <a:pPr lvl="2">
              <a:buFont typeface="Wingdings" pitchFamily="2" charset="2"/>
              <a:buChar char="q"/>
            </a:pPr>
            <a:r>
              <a:rPr lang="en-US" sz="2200" dirty="0"/>
              <a:t>Sample Case study</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4294967295"/>
            <p:custDataLst>
              <p:tags r:id="rId1"/>
            </p:custDataLst>
          </p:nvPr>
        </p:nvSpPr>
        <p:spPr>
          <a:xfrm>
            <a:off x="8647113" y="6456363"/>
            <a:ext cx="444500" cy="320675"/>
          </a:xfrm>
          <a:prstGeom prst="rect">
            <a:avLst/>
          </a:prstGeom>
          <a:noFill/>
        </p:spPr>
        <p:txBody>
          <a:bodyPr/>
          <a:lstStyle/>
          <a:p>
            <a:fld id="{DD21DA03-250D-49A1-B922-B0691344D34A}" type="slidenum">
              <a:rPr lang="en-US" smtClean="0"/>
              <a:pPr/>
              <a:t>17</a:t>
            </a:fld>
            <a:endParaRPr lang="en-US" dirty="0"/>
          </a:p>
        </p:txBody>
      </p:sp>
      <p:sp>
        <p:nvSpPr>
          <p:cNvPr id="20483" name="Rectangle 2"/>
          <p:cNvSpPr>
            <a:spLocks noGrp="1" noChangeArrowheads="1"/>
          </p:cNvSpPr>
          <p:nvPr>
            <p:ph type="title"/>
            <p:custDataLst>
              <p:tags r:id="rId2"/>
            </p:custDataLst>
          </p:nvPr>
        </p:nvSpPr>
        <p:spPr>
          <a:xfrm>
            <a:off x="1600200" y="206374"/>
            <a:ext cx="7239000" cy="860425"/>
          </a:xfrm>
        </p:spPr>
        <p:txBody>
          <a:bodyPr/>
          <a:lstStyle/>
          <a:p>
            <a:pPr eaLnBrk="1" hangingPunct="1"/>
            <a:r>
              <a:rPr lang="en-US" dirty="0"/>
              <a:t>References</a:t>
            </a:r>
          </a:p>
        </p:txBody>
      </p:sp>
      <p:sp>
        <p:nvSpPr>
          <p:cNvPr id="20484" name="Rectangle 3"/>
          <p:cNvSpPr>
            <a:spLocks noGrp="1" noChangeArrowheads="1"/>
          </p:cNvSpPr>
          <p:nvPr>
            <p:ph type="body" idx="1"/>
            <p:custDataLst>
              <p:tags r:id="rId3"/>
            </p:custDataLst>
          </p:nvPr>
        </p:nvSpPr>
        <p:spPr/>
        <p:txBody>
          <a:bodyPr/>
          <a:lstStyle/>
          <a:p>
            <a:r>
              <a:rPr lang="en-US" sz="2000" dirty="0">
                <a:hlinkClick r:id="rId7"/>
              </a:rPr>
              <a:t>http://roadtoautomation.blogspot.in/2015/02/page-object-model-for-selenium-webdriver.html</a:t>
            </a:r>
            <a:endParaRPr lang="en-US" sz="2000" dirty="0"/>
          </a:p>
          <a:p>
            <a:endParaRPr lang="en-US" sz="2000" dirty="0"/>
          </a:p>
          <a:p>
            <a:r>
              <a:rPr lang="en-US" sz="2000" dirty="0">
                <a:hlinkClick r:id="rId8"/>
              </a:rPr>
              <a:t>http://www.guru99.com/page-object-model-pom-page-factory-in-selenium-ultimate-guide.html</a:t>
            </a:r>
            <a:endParaRPr lang="en-US" sz="2000" dirty="0"/>
          </a:p>
          <a:p>
            <a:endParaRPr lang="en-US" sz="2000" dirty="0"/>
          </a:p>
          <a:p>
            <a:r>
              <a:rPr lang="en-US" sz="2000" dirty="0">
                <a:hlinkClick r:id="rId9"/>
              </a:rPr>
              <a:t>https://www.kainos.pl/blog/building-automation-framework-by-example-1-the-first-tests/</a:t>
            </a:r>
            <a:endParaRPr lang="en-US" sz="2000" dirty="0"/>
          </a:p>
        </p:txBody>
      </p:sp>
      <p:sp>
        <p:nvSpPr>
          <p:cNvPr id="20485" name="Text Box 4"/>
          <p:cNvSpPr txBox="1">
            <a:spLocks noChangeArrowheads="1"/>
          </p:cNvSpPr>
          <p:nvPr>
            <p:custDataLst>
              <p:tags r:id="rId4"/>
            </p:custDataLst>
          </p:nvPr>
        </p:nvSpPr>
        <p:spPr bwMode="auto">
          <a:xfrm>
            <a:off x="304800" y="4773613"/>
            <a:ext cx="8458200" cy="1474787"/>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algn="l" eaLnBrk="0" hangingPunct="0">
              <a:defRPr/>
            </a:pPr>
            <a:r>
              <a:rPr lang="en-US" dirty="0">
                <a:solidFill>
                  <a:schemeClr val="tx2"/>
                </a:solidFill>
                <a:latin typeface="+mn-lt"/>
              </a:rPr>
              <a:t>Disclaimer</a:t>
            </a:r>
            <a:r>
              <a:rPr lang="en-US" b="0" dirty="0">
                <a:latin typeface="+mn-lt"/>
              </a:rPr>
              <a:t>: 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20486" name="Picture 7"/>
          <p:cNvPicPr>
            <a:picLocks noChangeAspect="1" noChangeArrowheads="1"/>
          </p:cNvPicPr>
          <p:nvPr/>
        </p:nvPicPr>
        <p:blipFill>
          <a:blip r:embed="rId10" cstate="print"/>
          <a:srcRect/>
          <a:stretch>
            <a:fillRect/>
          </a:stretch>
        </p:blipFill>
        <p:spPr bwMode="auto">
          <a:xfrm>
            <a:off x="8153400" y="0"/>
            <a:ext cx="990600" cy="990600"/>
          </a:xfrm>
          <a:prstGeom prst="rect">
            <a:avLst/>
          </a:prstGeom>
          <a:noFill/>
          <a:ln w="9525" algn="ctr">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custDataLst>
              <p:tags r:id="rId1"/>
            </p:custDataLst>
          </p:nvPr>
        </p:nvSpPr>
        <p:spPr>
          <a:xfrm>
            <a:off x="-152400" y="3048000"/>
            <a:ext cx="58674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800" b="1" dirty="0">
                <a:solidFill>
                  <a:schemeClr val="bg1"/>
                </a:solidFill>
                <a:latin typeface="+mj-lt"/>
                <a:ea typeface="+mj-ea"/>
                <a:cs typeface="+mj-cs"/>
              </a:rPr>
              <a:t>Selenium – Page Object Model</a:t>
            </a:r>
          </a:p>
        </p:txBody>
      </p:sp>
      <p:sp>
        <p:nvSpPr>
          <p:cNvPr id="2" name="Rectangle 1"/>
          <p:cNvSpPr/>
          <p:nvPr>
            <p:custDataLst>
              <p:tags r:id="rId2"/>
            </p:custDataLst>
          </p:nvPr>
        </p:nvSpPr>
        <p:spPr>
          <a:xfrm>
            <a:off x="-152400" y="1890041"/>
            <a:ext cx="6019800" cy="1200329"/>
          </a:xfrm>
          <a:prstGeom prst="rect">
            <a:avLst/>
          </a:prstGeom>
        </p:spPr>
        <p:txBody>
          <a:bodyPr wrap="square">
            <a:spAutoFit/>
          </a:bodyPr>
          <a:lstStyle/>
          <a:p>
            <a:pPr lvl="1">
              <a:defRPr/>
            </a:pPr>
            <a:r>
              <a:rPr lang="en-US" sz="3600" b="1" dirty="0"/>
              <a:t>You have successfully completed</a:t>
            </a:r>
          </a:p>
        </p:txBody>
      </p:sp>
      <p:sp>
        <p:nvSpPr>
          <p:cNvPr id="4" name="Oval 3"/>
          <p:cNvSpPr/>
          <p:nvPr>
            <p:custDataLst>
              <p:tags r:id="rId3"/>
            </p:custDataLst>
          </p:nvPr>
        </p:nvSpPr>
        <p:spPr>
          <a:xfrm rot="10800000" flipV="1">
            <a:off x="2514600" y="4735010"/>
            <a:ext cx="2971800" cy="990600"/>
          </a:xfrm>
          <a:prstGeom prst="ellipse">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latin typeface="Monotype Corsiva" panose="03010101010201010101" pitchFamily="66" charset="0"/>
              </a:rPr>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custDataLst>
              <p:tags r:id="rId1"/>
            </p:custDataLst>
          </p:nvPr>
        </p:nvSpPr>
        <p:spPr>
          <a:xfrm>
            <a:off x="228600" y="1609725"/>
            <a:ext cx="8686800" cy="3724275"/>
          </a:xfrm>
          <a:noFill/>
        </p:spPr>
        <p:txBody>
          <a:bodyPr/>
          <a:lstStyle/>
          <a:p>
            <a:pPr>
              <a:lnSpc>
                <a:spcPct val="150000"/>
              </a:lnSpc>
              <a:buFont typeface="Wingdings" pitchFamily="2" charset="2"/>
              <a:buChar char="Ø"/>
            </a:pPr>
            <a:r>
              <a:rPr sz="2200" dirty="0"/>
              <a:t>Introduction:</a:t>
            </a:r>
          </a:p>
          <a:p>
            <a:pPr marL="914400" lvl="1" indent="-457200">
              <a:lnSpc>
                <a:spcPct val="150000"/>
              </a:lnSpc>
              <a:buFont typeface="Wingdings" pitchFamily="2" charset="2"/>
              <a:buChar char="v"/>
            </a:pPr>
            <a:r>
              <a:rPr lang="en-US" sz="2200" dirty="0"/>
              <a:t>Prerequisites for understanding Page Object Model (POM)</a:t>
            </a:r>
            <a:endParaRPr sz="2200" dirty="0"/>
          </a:p>
          <a:p>
            <a:pPr marL="914400" lvl="1" indent="-457200">
              <a:lnSpc>
                <a:spcPct val="150000"/>
              </a:lnSpc>
              <a:buFont typeface="Wingdings" pitchFamily="2" charset="2"/>
              <a:buChar char="v"/>
            </a:pPr>
            <a:r>
              <a:rPr lang="en-US" sz="2200" dirty="0"/>
              <a:t>Issues with Selenium scripting without using POM</a:t>
            </a:r>
          </a:p>
          <a:p>
            <a:pPr marL="914400" lvl="1" indent="-457200">
              <a:lnSpc>
                <a:spcPct val="150000"/>
              </a:lnSpc>
              <a:buFont typeface="Wingdings" pitchFamily="2" charset="2"/>
              <a:buChar char="v"/>
            </a:pPr>
            <a:r>
              <a:rPr lang="en-US" sz="2200" dirty="0"/>
              <a:t>Advantages of POM</a:t>
            </a:r>
          </a:p>
          <a:p>
            <a:pPr marL="914400" lvl="1" indent="-457200">
              <a:lnSpc>
                <a:spcPct val="150000"/>
              </a:lnSpc>
              <a:buFont typeface="Wingdings" pitchFamily="2" charset="2"/>
              <a:buChar char="v"/>
            </a:pPr>
            <a:r>
              <a:rPr lang="en-US" sz="2200" dirty="0"/>
              <a:t>Structure and Implementation of POM</a:t>
            </a:r>
            <a:endParaRPr sz="2200" dirty="0"/>
          </a:p>
        </p:txBody>
      </p:sp>
      <p:sp>
        <p:nvSpPr>
          <p:cNvPr id="3" name="Title 2"/>
          <p:cNvSpPr>
            <a:spLocks noGrp="1"/>
          </p:cNvSpPr>
          <p:nvPr>
            <p:ph type="title"/>
            <p:custDataLst>
              <p:tags r:id="rId2"/>
            </p:custDataLst>
          </p:nvPr>
        </p:nvSpPr>
        <p:spPr/>
        <p:txBody>
          <a:bodyPr/>
          <a:lstStyle/>
          <a:p>
            <a:r>
              <a:rPr lang="en-US" sz="2800" dirty="0"/>
              <a:t>Page Object Model: Overview</a:t>
            </a:r>
          </a:p>
        </p:txBody>
      </p:sp>
      <p:sp>
        <p:nvSpPr>
          <p:cNvPr id="4" name="Slide Number Placeholder 3"/>
          <p:cNvSpPr>
            <a:spLocks noGrp="1"/>
          </p:cNvSpPr>
          <p:nvPr>
            <p:ph type="sldNum" sz="quarter" idx="10"/>
            <p:custDataLst>
              <p:tags r:id="rId3"/>
            </p:custDataLst>
          </p:nvPr>
        </p:nvSpPr>
        <p:spPr/>
        <p:txBody>
          <a:bodyPr/>
          <a:lstStyle/>
          <a:p>
            <a:fld id="{47ED8886-DB3B-44F4-9A80-E6A224679F20}" type="slidenum">
              <a:rPr lang="en-US" smtClean="0"/>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custDataLst>
              <p:tags r:id="rId1"/>
            </p:custDataLst>
          </p:nvPr>
        </p:nvSpPr>
        <p:spPr>
          <a:xfrm>
            <a:off x="228600" y="1609725"/>
            <a:ext cx="8686800" cy="4105275"/>
          </a:xfrm>
          <a:noFill/>
        </p:spPr>
        <p:txBody>
          <a:bodyPr/>
          <a:lstStyle/>
          <a:p>
            <a:pPr>
              <a:lnSpc>
                <a:spcPct val="150000"/>
              </a:lnSpc>
              <a:buFont typeface="Wingdings" pitchFamily="2" charset="2"/>
              <a:buChar char="Ø"/>
            </a:pPr>
            <a:r>
              <a:rPr sz="2200" dirty="0"/>
              <a:t>After completing this module, you will be able to u</a:t>
            </a:r>
            <a:r>
              <a:rPr lang="en-US" sz="2200" dirty="0"/>
              <a:t>nderstand the</a:t>
            </a:r>
            <a:r>
              <a:rPr sz="2200" dirty="0"/>
              <a:t>:</a:t>
            </a:r>
          </a:p>
          <a:p>
            <a:pPr lvl="1">
              <a:lnSpc>
                <a:spcPct val="150000"/>
              </a:lnSpc>
              <a:buFont typeface="Wingdings" pitchFamily="2" charset="2"/>
              <a:buChar char="q"/>
            </a:pPr>
            <a:r>
              <a:rPr sz="2200" dirty="0"/>
              <a:t>Need for Page Object Model</a:t>
            </a:r>
          </a:p>
          <a:p>
            <a:pPr lvl="1">
              <a:lnSpc>
                <a:spcPct val="150000"/>
              </a:lnSpc>
              <a:buFont typeface="Wingdings" pitchFamily="2" charset="2"/>
              <a:buChar char="q"/>
            </a:pPr>
            <a:r>
              <a:rPr lang="en-US" sz="2200" dirty="0"/>
              <a:t>Advantages of Page Object Model</a:t>
            </a:r>
          </a:p>
          <a:p>
            <a:pPr lvl="1">
              <a:lnSpc>
                <a:spcPct val="150000"/>
              </a:lnSpc>
              <a:buFont typeface="Wingdings" pitchFamily="2" charset="2"/>
              <a:buChar char="q"/>
            </a:pPr>
            <a:r>
              <a:rPr lang="en-US" sz="2200" dirty="0"/>
              <a:t>Structure of Page Object Model</a:t>
            </a:r>
            <a:endParaRPr sz="2200" dirty="0"/>
          </a:p>
          <a:p>
            <a:pPr lvl="1">
              <a:lnSpc>
                <a:spcPct val="150000"/>
              </a:lnSpc>
              <a:buFont typeface="Wingdings" pitchFamily="2" charset="2"/>
              <a:buChar char="q"/>
            </a:pPr>
            <a:r>
              <a:rPr lang="en-US" sz="2200" dirty="0"/>
              <a:t>Page Object Model Implementation </a:t>
            </a:r>
            <a:endParaRPr sz="2200" dirty="0"/>
          </a:p>
        </p:txBody>
      </p:sp>
      <p:sp>
        <p:nvSpPr>
          <p:cNvPr id="3" name="Title 2"/>
          <p:cNvSpPr>
            <a:spLocks noGrp="1"/>
          </p:cNvSpPr>
          <p:nvPr>
            <p:ph type="title"/>
            <p:custDataLst>
              <p:tags r:id="rId2"/>
            </p:custDataLst>
          </p:nvPr>
        </p:nvSpPr>
        <p:spPr/>
        <p:txBody>
          <a:bodyPr/>
          <a:lstStyle/>
          <a:p>
            <a:r>
              <a:rPr lang="en-US" sz="2800" dirty="0"/>
              <a:t>Objectives</a:t>
            </a:r>
          </a:p>
        </p:txBody>
      </p:sp>
      <p:sp>
        <p:nvSpPr>
          <p:cNvPr id="4" name="Slide Number Placeholder 3"/>
          <p:cNvSpPr>
            <a:spLocks noGrp="1"/>
          </p:cNvSpPr>
          <p:nvPr>
            <p:ph type="sldNum" sz="quarter" idx="10"/>
            <p:custDataLst>
              <p:tags r:id="rId3"/>
            </p:custDataLst>
          </p:nvPr>
        </p:nvSpPr>
        <p:spPr/>
        <p:txBody>
          <a:bodyPr/>
          <a:lstStyle/>
          <a:p>
            <a:fld id="{47ED8886-DB3B-44F4-9A80-E6A224679F20}"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custDataLst>
              <p:tags r:id="rId1"/>
            </p:custDataLst>
          </p:nvPr>
        </p:nvSpPr>
        <p:spPr>
          <a:xfrm>
            <a:off x="228600" y="1609725"/>
            <a:ext cx="8686800" cy="5019675"/>
          </a:xfrm>
          <a:noFill/>
        </p:spPr>
        <p:txBody>
          <a:bodyPr/>
          <a:lstStyle/>
          <a:p>
            <a:pPr marL="0" indent="0">
              <a:lnSpc>
                <a:spcPct val="150000"/>
              </a:lnSpc>
              <a:buNone/>
            </a:pPr>
            <a:r>
              <a:rPr lang="en-US" sz="2200" i="1" dirty="0"/>
              <a:t>Knowledge on</a:t>
            </a:r>
          </a:p>
          <a:p>
            <a:r>
              <a:rPr lang="en-US" sz="2200" dirty="0"/>
              <a:t>Automation basics</a:t>
            </a:r>
          </a:p>
          <a:p>
            <a:r>
              <a:rPr lang="it-IT" sz="2200" dirty="0"/>
              <a:t>Java Programming with Java SE 6.0 </a:t>
            </a:r>
          </a:p>
          <a:p>
            <a:r>
              <a:rPr lang="en-US" sz="2200" dirty="0"/>
              <a:t>Selenium Tool</a:t>
            </a:r>
          </a:p>
          <a:p>
            <a:endParaRPr lang="en-US" sz="2200" dirty="0"/>
          </a:p>
          <a:p>
            <a:pPr marL="0" indent="0">
              <a:buNone/>
            </a:pPr>
            <a:r>
              <a:rPr lang="en-US" sz="2200" i="1" dirty="0"/>
              <a:t>Software predominantly used to try hands on for POM</a:t>
            </a:r>
          </a:p>
          <a:p>
            <a:r>
              <a:rPr lang="en-US" sz="2200" dirty="0"/>
              <a:t>Selenium Webdriver </a:t>
            </a:r>
          </a:p>
          <a:p>
            <a:r>
              <a:rPr lang="en-US" sz="2200" dirty="0"/>
              <a:t>Java</a:t>
            </a:r>
          </a:p>
          <a:p>
            <a:r>
              <a:rPr lang="en-US" sz="2200" dirty="0"/>
              <a:t>Eclipse Ide</a:t>
            </a:r>
          </a:p>
          <a:p>
            <a:r>
              <a:rPr lang="en-US" sz="2200" dirty="0"/>
              <a:t>TestNG</a:t>
            </a:r>
          </a:p>
          <a:p>
            <a:r>
              <a:rPr lang="en-US" sz="2200" dirty="0"/>
              <a:t>Reporting software – Log4j</a:t>
            </a:r>
          </a:p>
        </p:txBody>
      </p:sp>
      <p:sp>
        <p:nvSpPr>
          <p:cNvPr id="3" name="Title 2"/>
          <p:cNvSpPr>
            <a:spLocks noGrp="1"/>
          </p:cNvSpPr>
          <p:nvPr>
            <p:ph type="title"/>
            <p:custDataLst>
              <p:tags r:id="rId2"/>
            </p:custDataLst>
          </p:nvPr>
        </p:nvSpPr>
        <p:spPr/>
        <p:txBody>
          <a:bodyPr/>
          <a:lstStyle/>
          <a:p>
            <a:r>
              <a:rPr lang="en-US" sz="2800" dirty="0"/>
              <a:t>Prerequisites</a:t>
            </a:r>
          </a:p>
        </p:txBody>
      </p:sp>
      <p:sp>
        <p:nvSpPr>
          <p:cNvPr id="4" name="Slide Number Placeholder 3"/>
          <p:cNvSpPr>
            <a:spLocks noGrp="1"/>
          </p:cNvSpPr>
          <p:nvPr>
            <p:ph type="sldNum" sz="quarter" idx="10"/>
            <p:custDataLst>
              <p:tags r:id="rId3"/>
            </p:custDataLst>
          </p:nvPr>
        </p:nvSpPr>
        <p:spPr/>
        <p:txBody>
          <a:bodyPr/>
          <a:lstStyle/>
          <a:p>
            <a:fld id="{47ED8886-DB3B-44F4-9A80-E6A224679F20}"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custDataLst>
              <p:tags r:id="rId1"/>
            </p:custDataLst>
          </p:nvPr>
        </p:nvSpPr>
        <p:spPr>
          <a:xfrm>
            <a:off x="228600" y="1609725"/>
            <a:ext cx="8686800" cy="5095875"/>
          </a:xfrm>
          <a:noFill/>
        </p:spPr>
        <p:txBody>
          <a:bodyPr/>
          <a:lstStyle/>
          <a:p>
            <a:pPr marL="0" indent="0">
              <a:buNone/>
            </a:pPr>
            <a:r>
              <a:rPr lang="en-US" sz="2200" dirty="0"/>
              <a:t>Below are the issues one would face while scripting in Selenium without using Page Object Model</a:t>
            </a:r>
          </a:p>
          <a:p>
            <a:pPr>
              <a:buFont typeface="Wingdings" panose="05000000000000000000" pitchFamily="2" charset="2"/>
              <a:buChar char="Ø"/>
            </a:pPr>
            <a:r>
              <a:rPr lang="en-US" sz="2200" dirty="0"/>
              <a:t>There would be no separation between the test method and the AUT’s (Application Under Test) locators</a:t>
            </a:r>
          </a:p>
          <a:p>
            <a:pPr>
              <a:buFont typeface="Wingdings" panose="05000000000000000000" pitchFamily="2" charset="2"/>
              <a:buChar char="Ø"/>
            </a:pPr>
            <a:endParaRPr lang="en-US" sz="2200" dirty="0"/>
          </a:p>
          <a:p>
            <a:pPr>
              <a:buFont typeface="Wingdings" panose="05000000000000000000" pitchFamily="2" charset="2"/>
              <a:buChar char="Ø"/>
            </a:pPr>
            <a:r>
              <a:rPr lang="en-US" sz="2200" dirty="0"/>
              <a:t>If different objects have been used in multiple scripts, then even if one object changes all scripts have to be changed</a:t>
            </a:r>
          </a:p>
          <a:p>
            <a:pPr>
              <a:buFont typeface="Wingdings" panose="05000000000000000000" pitchFamily="2" charset="2"/>
              <a:buChar char="Ø"/>
            </a:pPr>
            <a:endParaRPr lang="en-US" sz="2200" dirty="0"/>
          </a:p>
          <a:p>
            <a:pPr>
              <a:buFont typeface="Wingdings" panose="05000000000000000000" pitchFamily="2" charset="2"/>
              <a:buChar char="Ø"/>
            </a:pPr>
            <a:r>
              <a:rPr lang="en-US" sz="2200" dirty="0"/>
              <a:t>Performance issues could arise with keyword driven framework to load heavy excel sheets to drive test script</a:t>
            </a:r>
          </a:p>
        </p:txBody>
      </p:sp>
      <p:sp>
        <p:nvSpPr>
          <p:cNvPr id="3" name="Title 2"/>
          <p:cNvSpPr>
            <a:spLocks noGrp="1"/>
          </p:cNvSpPr>
          <p:nvPr>
            <p:ph type="title"/>
            <p:custDataLst>
              <p:tags r:id="rId2"/>
            </p:custDataLst>
          </p:nvPr>
        </p:nvSpPr>
        <p:spPr/>
        <p:txBody>
          <a:bodyPr/>
          <a:lstStyle/>
          <a:p>
            <a:r>
              <a:rPr lang="en-US" sz="2800" dirty="0"/>
              <a:t>Need for Page Object Model</a:t>
            </a:r>
          </a:p>
        </p:txBody>
      </p:sp>
      <p:sp>
        <p:nvSpPr>
          <p:cNvPr id="4" name="Slide Number Placeholder 3"/>
          <p:cNvSpPr>
            <a:spLocks noGrp="1"/>
          </p:cNvSpPr>
          <p:nvPr>
            <p:ph type="sldNum" sz="quarter" idx="10"/>
            <p:custDataLst>
              <p:tags r:id="rId3"/>
            </p:custDataLst>
          </p:nvPr>
        </p:nvSpPr>
        <p:spPr/>
        <p:txBody>
          <a:bodyPr/>
          <a:lstStyle/>
          <a:p>
            <a:fld id="{47ED8886-DB3B-44F4-9A80-E6A224679F20}" type="slidenum">
              <a:rPr lang="en-US" smtClean="0"/>
              <a:pPr/>
              <a:t>5</a:t>
            </a:fld>
            <a:endParaRPr lang="en-US" dirty="0"/>
          </a:p>
        </p:txBody>
      </p:sp>
    </p:spTree>
    <p:extLst>
      <p:ext uri="{BB962C8B-B14F-4D97-AF65-F5344CB8AC3E}">
        <p14:creationId xmlns:p14="http://schemas.microsoft.com/office/powerpoint/2010/main" val="2209012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custDataLst>
              <p:tags r:id="rId1"/>
            </p:custDataLst>
          </p:nvPr>
        </p:nvSpPr>
        <p:spPr>
          <a:xfrm>
            <a:off x="228600" y="1609725"/>
            <a:ext cx="8686800" cy="3800475"/>
          </a:xfrm>
          <a:noFill/>
        </p:spPr>
        <p:txBody>
          <a:bodyPr/>
          <a:lstStyle/>
          <a:p>
            <a:pPr>
              <a:buFont typeface="Wingdings" panose="05000000000000000000" pitchFamily="2" charset="2"/>
              <a:buChar char="§"/>
            </a:pPr>
            <a:r>
              <a:rPr lang="en-US" sz="2200" dirty="0"/>
              <a:t>Page Object Model is a design pattern that can be implemented using selenium webdriver</a:t>
            </a:r>
          </a:p>
          <a:p>
            <a:pPr>
              <a:buFont typeface="Wingdings" panose="05000000000000000000" pitchFamily="2" charset="2"/>
              <a:buChar char="§"/>
            </a:pPr>
            <a:r>
              <a:rPr lang="en-US" sz="2200" dirty="0"/>
              <a:t>Page-Object pattern is one of the most effective approaches for creating a Test Automation Framework</a:t>
            </a:r>
          </a:p>
          <a:p>
            <a:pPr>
              <a:buFont typeface="Wingdings" panose="05000000000000000000" pitchFamily="2" charset="2"/>
              <a:buChar char="§"/>
            </a:pPr>
            <a:r>
              <a:rPr lang="en-US" sz="2200" dirty="0"/>
              <a:t>It is an object-oriented class that serves as an interface to a page of AUT. The tests then use the methods of this page object class whenever they need to interact with the UI of that page</a:t>
            </a:r>
          </a:p>
          <a:p>
            <a:pPr>
              <a:buFont typeface="Wingdings" panose="05000000000000000000" pitchFamily="2" charset="2"/>
              <a:buChar char="§"/>
            </a:pPr>
            <a:r>
              <a:rPr lang="en-US" sz="2200" dirty="0"/>
              <a:t>Often the functionality of AUT is repeated across test scripts through same definitions leading to redundancy in code and hence Code becomes huge</a:t>
            </a:r>
          </a:p>
        </p:txBody>
      </p:sp>
      <p:sp>
        <p:nvSpPr>
          <p:cNvPr id="3" name="Title 2"/>
          <p:cNvSpPr>
            <a:spLocks noGrp="1"/>
          </p:cNvSpPr>
          <p:nvPr>
            <p:ph type="title"/>
            <p:custDataLst>
              <p:tags r:id="rId2"/>
            </p:custDataLst>
          </p:nvPr>
        </p:nvSpPr>
        <p:spPr/>
        <p:txBody>
          <a:bodyPr/>
          <a:lstStyle/>
          <a:p>
            <a:r>
              <a:rPr lang="en-US" sz="2800" dirty="0"/>
              <a:t>Introduction to Page Object Model</a:t>
            </a:r>
          </a:p>
        </p:txBody>
      </p:sp>
      <p:sp>
        <p:nvSpPr>
          <p:cNvPr id="4" name="Slide Number Placeholder 3"/>
          <p:cNvSpPr>
            <a:spLocks noGrp="1"/>
          </p:cNvSpPr>
          <p:nvPr>
            <p:ph type="sldNum" sz="quarter" idx="10"/>
            <p:custDataLst>
              <p:tags r:id="rId3"/>
            </p:custDataLst>
          </p:nvPr>
        </p:nvSpPr>
        <p:spPr/>
        <p:txBody>
          <a:bodyPr/>
          <a:lstStyle/>
          <a:p>
            <a:fld id="{47ED8886-DB3B-44F4-9A80-E6A224679F20}" type="slidenum">
              <a:rPr lang="en-US" smtClean="0"/>
              <a:pPr/>
              <a:t>6</a:t>
            </a:fld>
            <a:endParaRPr lang="en-US" dirty="0"/>
          </a:p>
        </p:txBody>
      </p:sp>
    </p:spTree>
    <p:extLst>
      <p:ext uri="{BB962C8B-B14F-4D97-AF65-F5344CB8AC3E}">
        <p14:creationId xmlns:p14="http://schemas.microsoft.com/office/powerpoint/2010/main" val="1451069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custDataLst>
              <p:tags r:id="rId1"/>
            </p:custDataLst>
          </p:nvPr>
        </p:nvSpPr>
        <p:spPr>
          <a:xfrm>
            <a:off x="228600" y="1609725"/>
            <a:ext cx="8686800" cy="4818062"/>
          </a:xfrm>
          <a:noFill/>
        </p:spPr>
        <p:txBody>
          <a:bodyPr/>
          <a:lstStyle/>
          <a:p>
            <a:pPr>
              <a:buFont typeface="Wingdings" panose="05000000000000000000" pitchFamily="2" charset="2"/>
              <a:buChar char="§"/>
            </a:pPr>
            <a:r>
              <a:rPr lang="en-US" sz="2200" b="1" dirty="0"/>
              <a:t>Extensible: </a:t>
            </a:r>
            <a:r>
              <a:rPr lang="en-US" sz="2200" dirty="0"/>
              <a:t>Object Repository of the fields segmented page-wise can be created, as a Page Repository of the application. Each page will be defined as a java class. All the fields in the page will be defined in an interface as members. The class will then implement the interface</a:t>
            </a:r>
          </a:p>
          <a:p>
            <a:pPr>
              <a:buFont typeface="Wingdings" panose="05000000000000000000" pitchFamily="2" charset="2"/>
              <a:buChar char="§"/>
            </a:pPr>
            <a:endParaRPr lang="en-US" sz="2200" dirty="0"/>
          </a:p>
          <a:p>
            <a:pPr>
              <a:buFont typeface="Wingdings" panose="05000000000000000000" pitchFamily="2" charset="2"/>
              <a:buChar char="§"/>
            </a:pPr>
            <a:r>
              <a:rPr lang="en-US" sz="2200" b="1" dirty="0"/>
              <a:t>Functional Encapsulation: </a:t>
            </a:r>
            <a:r>
              <a:rPr lang="en-US" sz="2200" dirty="0"/>
              <a:t>All possible functionality or operations that can be performed on a page can be defined and contained within the same class created for each page. This allows for clear definition and scope of each page's functionality</a:t>
            </a:r>
          </a:p>
          <a:p>
            <a:pPr>
              <a:buFont typeface="Wingdings" panose="05000000000000000000" pitchFamily="2" charset="2"/>
              <a:buChar char="§"/>
            </a:pPr>
            <a:endParaRPr lang="en-US" sz="2200" dirty="0"/>
          </a:p>
          <a:p>
            <a:pPr>
              <a:buFont typeface="Wingdings" panose="05000000000000000000" pitchFamily="2" charset="2"/>
              <a:buChar char="§"/>
            </a:pPr>
            <a:r>
              <a:rPr lang="en-US" sz="2200" b="1" dirty="0"/>
              <a:t>Maintainable: </a:t>
            </a:r>
            <a:r>
              <a:rPr lang="en-US" sz="2200" dirty="0"/>
              <a:t>Any User Interface changes can swiftly be implemented into the interface as well as class. There is a single repository for the services or operations offered by the page</a:t>
            </a:r>
            <a:endParaRPr lang="en-US" sz="4400" dirty="0">
              <a:solidFill>
                <a:srgbClr val="FF0000"/>
              </a:solidFill>
            </a:endParaRPr>
          </a:p>
        </p:txBody>
      </p:sp>
      <p:sp>
        <p:nvSpPr>
          <p:cNvPr id="3" name="Title 2"/>
          <p:cNvSpPr>
            <a:spLocks noGrp="1"/>
          </p:cNvSpPr>
          <p:nvPr>
            <p:ph type="title"/>
            <p:custDataLst>
              <p:tags r:id="rId2"/>
            </p:custDataLst>
          </p:nvPr>
        </p:nvSpPr>
        <p:spPr/>
        <p:txBody>
          <a:bodyPr/>
          <a:lstStyle/>
          <a:p>
            <a:r>
              <a:rPr lang="en-US" sz="2800" dirty="0"/>
              <a:t>Advantages of Page Object Model</a:t>
            </a:r>
          </a:p>
        </p:txBody>
      </p:sp>
      <p:sp>
        <p:nvSpPr>
          <p:cNvPr id="4" name="Slide Number Placeholder 3"/>
          <p:cNvSpPr>
            <a:spLocks noGrp="1"/>
          </p:cNvSpPr>
          <p:nvPr>
            <p:ph type="sldNum" sz="quarter" idx="10"/>
            <p:custDataLst>
              <p:tags r:id="rId3"/>
            </p:custDataLst>
          </p:nvPr>
        </p:nvSpPr>
        <p:spPr/>
        <p:txBody>
          <a:bodyPr/>
          <a:lstStyle/>
          <a:p>
            <a:fld id="{47ED8886-DB3B-44F4-9A80-E6A224679F20}" type="slidenum">
              <a:rPr lang="en-US" smtClean="0"/>
              <a:pPr/>
              <a:t>7</a:t>
            </a:fld>
            <a:endParaRPr lang="en-US" dirty="0"/>
          </a:p>
        </p:txBody>
      </p:sp>
    </p:spTree>
    <p:extLst>
      <p:ext uri="{BB962C8B-B14F-4D97-AF65-F5344CB8AC3E}">
        <p14:creationId xmlns:p14="http://schemas.microsoft.com/office/powerpoint/2010/main" val="525953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custDataLst>
              <p:tags r:id="rId1"/>
            </p:custDataLst>
          </p:nvPr>
        </p:nvSpPr>
        <p:spPr>
          <a:xfrm>
            <a:off x="228600" y="1524000"/>
            <a:ext cx="8686800" cy="4818062"/>
          </a:xfrm>
          <a:noFill/>
        </p:spPr>
        <p:txBody>
          <a:bodyPr/>
          <a:lstStyle/>
          <a:p>
            <a:pPr>
              <a:buFont typeface="Wingdings" panose="05000000000000000000" pitchFamily="2" charset="2"/>
              <a:buChar char="§"/>
            </a:pPr>
            <a:r>
              <a:rPr lang="en-US" sz="2200" b="1" dirty="0"/>
              <a:t>Programmer Friendly: </a:t>
            </a:r>
            <a:r>
              <a:rPr lang="en-US" sz="2200" dirty="0"/>
              <a:t>Robust and more readable. The Object-oriented approach makes the framework programmer friendly</a:t>
            </a:r>
          </a:p>
          <a:p>
            <a:pPr>
              <a:buFont typeface="Wingdings" panose="05000000000000000000" pitchFamily="2" charset="2"/>
              <a:buChar char="§"/>
            </a:pPr>
            <a:endParaRPr lang="en-US" sz="2200" dirty="0"/>
          </a:p>
          <a:p>
            <a:pPr>
              <a:buFont typeface="Wingdings" panose="05000000000000000000" pitchFamily="2" charset="2"/>
              <a:buChar char="§"/>
            </a:pPr>
            <a:r>
              <a:rPr lang="en-US" sz="2200" b="1" dirty="0"/>
              <a:t>Low Redundancy: </a:t>
            </a:r>
            <a:r>
              <a:rPr lang="en-US" sz="2200" dirty="0"/>
              <a:t>Helps reduce duplication of code. If the architecture is correctly and sufficiently defined, the POM gets more done in less code</a:t>
            </a:r>
          </a:p>
          <a:p>
            <a:pPr>
              <a:buFont typeface="Wingdings" panose="05000000000000000000" pitchFamily="2" charset="2"/>
              <a:buChar char="§"/>
            </a:pPr>
            <a:endParaRPr lang="en-US" sz="2200" dirty="0"/>
          </a:p>
          <a:p>
            <a:pPr>
              <a:buFont typeface="Wingdings" panose="05000000000000000000" pitchFamily="2" charset="2"/>
              <a:buChar char="§"/>
            </a:pPr>
            <a:r>
              <a:rPr lang="en-US" sz="2200" b="1" dirty="0"/>
              <a:t>Efficient &amp; Scalable: </a:t>
            </a:r>
            <a:r>
              <a:rPr lang="en-US" sz="2200" dirty="0"/>
              <a:t>Faster than other keyword-driven/data-driven approaches where Excel sheets are to be read/written</a:t>
            </a:r>
          </a:p>
          <a:p>
            <a:pPr>
              <a:buFont typeface="Wingdings" panose="05000000000000000000" pitchFamily="2" charset="2"/>
              <a:buChar char="§"/>
            </a:pPr>
            <a:endParaRPr lang="en-US" sz="2200" dirty="0"/>
          </a:p>
          <a:p>
            <a:pPr>
              <a:buFont typeface="Wingdings" panose="05000000000000000000" pitchFamily="2" charset="2"/>
              <a:buChar char="§"/>
            </a:pPr>
            <a:r>
              <a:rPr lang="en-US" sz="2200" b="1" dirty="0"/>
              <a:t>Readable: </a:t>
            </a:r>
            <a:r>
              <a:rPr lang="en-US" sz="2200" dirty="0"/>
              <a:t>There is a clean separation between test code and page specific code such as locators (or their use if you’re using a UI Map) and layout. So can be easily interpreted by the business stakeholders</a:t>
            </a:r>
          </a:p>
        </p:txBody>
      </p:sp>
      <p:sp>
        <p:nvSpPr>
          <p:cNvPr id="3" name="Title 2"/>
          <p:cNvSpPr>
            <a:spLocks noGrp="1"/>
          </p:cNvSpPr>
          <p:nvPr>
            <p:ph type="title"/>
            <p:custDataLst>
              <p:tags r:id="rId2"/>
            </p:custDataLst>
          </p:nvPr>
        </p:nvSpPr>
        <p:spPr>
          <a:xfrm>
            <a:off x="1600200" y="0"/>
            <a:ext cx="7696200" cy="1143000"/>
          </a:xfrm>
        </p:spPr>
        <p:txBody>
          <a:bodyPr/>
          <a:lstStyle/>
          <a:p>
            <a:r>
              <a:rPr lang="en-US" sz="2800" dirty="0"/>
              <a:t>Advantages of POM (contd..)</a:t>
            </a:r>
          </a:p>
        </p:txBody>
      </p:sp>
      <p:sp>
        <p:nvSpPr>
          <p:cNvPr id="4" name="Slide Number Placeholder 3"/>
          <p:cNvSpPr>
            <a:spLocks noGrp="1"/>
          </p:cNvSpPr>
          <p:nvPr>
            <p:ph type="sldNum" sz="quarter" idx="10"/>
            <p:custDataLst>
              <p:tags r:id="rId3"/>
            </p:custDataLst>
          </p:nvPr>
        </p:nvSpPr>
        <p:spPr/>
        <p:txBody>
          <a:bodyPr/>
          <a:lstStyle/>
          <a:p>
            <a:fld id="{47ED8886-DB3B-44F4-9A80-E6A224679F20}" type="slidenum">
              <a:rPr lang="en-US" smtClean="0"/>
              <a:pPr/>
              <a:t>8</a:t>
            </a:fld>
            <a:endParaRPr lang="en-US" dirty="0"/>
          </a:p>
        </p:txBody>
      </p:sp>
    </p:spTree>
    <p:extLst>
      <p:ext uri="{BB962C8B-B14F-4D97-AF65-F5344CB8AC3E}">
        <p14:creationId xmlns:p14="http://schemas.microsoft.com/office/powerpoint/2010/main" val="4198603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custDataLst>
              <p:tags r:id="rId1"/>
            </p:custDataLst>
          </p:nvPr>
        </p:nvSpPr>
        <p:spPr>
          <a:xfrm>
            <a:off x="1676400" y="0"/>
            <a:ext cx="6934200" cy="1143000"/>
          </a:xfrm>
        </p:spPr>
        <p:txBody>
          <a:bodyPr/>
          <a:lstStyle/>
          <a:p>
            <a:r>
              <a:rPr lang="en-US" sz="2800" dirty="0"/>
              <a:t>Structure of POM framework</a:t>
            </a:r>
          </a:p>
        </p:txBody>
      </p:sp>
      <p:sp>
        <p:nvSpPr>
          <p:cNvPr id="4" name="Slide Number Placeholder 3"/>
          <p:cNvSpPr>
            <a:spLocks noGrp="1"/>
          </p:cNvSpPr>
          <p:nvPr>
            <p:ph type="sldNum" sz="quarter" idx="10"/>
            <p:custDataLst>
              <p:tags r:id="rId2"/>
            </p:custDataLst>
          </p:nvPr>
        </p:nvSpPr>
        <p:spPr/>
        <p:txBody>
          <a:bodyPr/>
          <a:lstStyle/>
          <a:p>
            <a:fld id="{47ED8886-DB3B-44F4-9A80-E6A224679F20}" type="slidenum">
              <a:rPr lang="en-US" smtClean="0"/>
              <a:pPr/>
              <a:t>9</a:t>
            </a:fld>
            <a:endParaRPr lang="en-US" dirty="0"/>
          </a:p>
        </p:txBody>
      </p:sp>
      <p:sp>
        <p:nvSpPr>
          <p:cNvPr id="6" name="Rectangle 5"/>
          <p:cNvSpPr/>
          <p:nvPr/>
        </p:nvSpPr>
        <p:spPr>
          <a:xfrm>
            <a:off x="381000" y="3965574"/>
            <a:ext cx="8686800" cy="2462213"/>
          </a:xfrm>
          <a:prstGeom prst="rect">
            <a:avLst/>
          </a:prstGeom>
        </p:spPr>
        <p:txBody>
          <a:bodyPr wrap="square">
            <a:spAutoFit/>
          </a:bodyPr>
          <a:lstStyle/>
          <a:p>
            <a:pPr marL="285750" indent="-285750">
              <a:buFont typeface="Arial" panose="020B0604020202020204" pitchFamily="34" charset="0"/>
              <a:buChar char="•"/>
            </a:pPr>
            <a:r>
              <a:rPr lang="en-US" sz="2200" dirty="0"/>
              <a:t>A page object is an object-oriented class that serves as an interface to a page of the AUT</a:t>
            </a:r>
          </a:p>
          <a:p>
            <a:pPr marL="285750" indent="-285750">
              <a:buFont typeface="Arial" panose="020B0604020202020204" pitchFamily="34" charset="0"/>
              <a:buChar char="•"/>
            </a:pPr>
            <a:r>
              <a:rPr lang="en-US" sz="2200" dirty="0"/>
              <a:t>The tests then use the methods of this page object class whenever they need to interact with that page of the UI</a:t>
            </a:r>
          </a:p>
          <a:p>
            <a:pPr marL="285750" indent="-285750" fontAlgn="base">
              <a:buFont typeface="Arial" panose="020B0604020202020204" pitchFamily="34" charset="0"/>
              <a:buChar char="•"/>
            </a:pPr>
            <a:r>
              <a:rPr lang="en-US" sz="2200" dirty="0"/>
              <a:t>All shared controls or methods should be put in a base page class</a:t>
            </a:r>
          </a:p>
          <a:p>
            <a:pPr marL="285750" indent="-285750" fontAlgn="base">
              <a:buFont typeface="Arial" panose="020B0604020202020204" pitchFamily="34" charset="0"/>
              <a:buChar char="•"/>
            </a:pPr>
            <a:r>
              <a:rPr lang="en-US" sz="2200" dirty="0"/>
              <a:t>Results from the tests get published in the form of reports for each test execution</a:t>
            </a:r>
          </a:p>
        </p:txBody>
      </p:sp>
      <p:sp>
        <p:nvSpPr>
          <p:cNvPr id="19" name="Rounded Rectangle 18"/>
          <p:cNvSpPr/>
          <p:nvPr/>
        </p:nvSpPr>
        <p:spPr>
          <a:xfrm>
            <a:off x="3473116" y="1681364"/>
            <a:ext cx="1479884" cy="640080"/>
          </a:xfrm>
          <a:prstGeom prst="roundRect">
            <a:avLst/>
          </a:prstGeom>
          <a:solidFill>
            <a:srgbClr val="70AD47">
              <a:lumMod val="40000"/>
              <a:lumOff val="60000"/>
            </a:srgbClr>
          </a:solid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Page Class(s)</a:t>
            </a:r>
          </a:p>
        </p:txBody>
      </p:sp>
      <p:sp>
        <p:nvSpPr>
          <p:cNvPr id="20" name="Rounded Rectangle 19"/>
          <p:cNvSpPr/>
          <p:nvPr/>
        </p:nvSpPr>
        <p:spPr>
          <a:xfrm>
            <a:off x="5867400" y="1676400"/>
            <a:ext cx="1271337" cy="640080"/>
          </a:xfrm>
          <a:prstGeom prst="roundRect">
            <a:avLst/>
          </a:prstGeom>
          <a:solidFill>
            <a:srgbClr val="4472C4">
              <a:lumMod val="40000"/>
              <a:lumOff val="60000"/>
            </a:srgbClr>
          </a:solid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Test Cases</a:t>
            </a:r>
          </a:p>
        </p:txBody>
      </p:sp>
      <p:sp>
        <p:nvSpPr>
          <p:cNvPr id="21" name="Rounded Rectangle 20"/>
          <p:cNvSpPr/>
          <p:nvPr/>
        </p:nvSpPr>
        <p:spPr>
          <a:xfrm>
            <a:off x="8001000" y="1676400"/>
            <a:ext cx="970547" cy="640080"/>
          </a:xfrm>
          <a:prstGeom prst="roundRect">
            <a:avLst/>
          </a:prstGeom>
          <a:solidFill>
            <a:srgbClr val="ED7D31">
              <a:lumMod val="40000"/>
              <a:lumOff val="60000"/>
            </a:srgbClr>
          </a:solid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Reports</a:t>
            </a:r>
          </a:p>
        </p:txBody>
      </p:sp>
      <p:sp>
        <p:nvSpPr>
          <p:cNvPr id="22" name="Rounded Rectangle 21"/>
          <p:cNvSpPr/>
          <p:nvPr/>
        </p:nvSpPr>
        <p:spPr>
          <a:xfrm>
            <a:off x="2570014" y="2968749"/>
            <a:ext cx="3304032" cy="948942"/>
          </a:xfrm>
          <a:prstGeom prst="roundRect">
            <a:avLst/>
          </a:prstGeom>
          <a:solidFill>
            <a:srgbClr val="70AD47">
              <a:lumMod val="40000"/>
              <a:lumOff val="60000"/>
            </a:srgbClr>
          </a:solid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Calibri" panose="020F0502020204030204"/>
                <a:ea typeface="+mn-ea"/>
                <a:cs typeface="+mn-cs"/>
              </a:rPr>
              <a:t>Page Class Base Methods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a) UI Object level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b) Function level</a:t>
            </a:r>
          </a:p>
        </p:txBody>
      </p:sp>
      <p:cxnSp>
        <p:nvCxnSpPr>
          <p:cNvPr id="23" name="Straight Arrow Connector 22"/>
          <p:cNvCxnSpPr>
            <a:stCxn id="28" idx="3"/>
            <a:endCxn id="19" idx="1"/>
          </p:cNvCxnSpPr>
          <p:nvPr/>
        </p:nvCxnSpPr>
        <p:spPr>
          <a:xfrm flipV="1">
            <a:off x="2654969" y="2001404"/>
            <a:ext cx="818147" cy="11514"/>
          </a:xfrm>
          <a:prstGeom prst="straightConnector1">
            <a:avLst/>
          </a:prstGeom>
          <a:noFill/>
          <a:ln w="44450" cap="rnd" cmpd="sng" algn="ctr">
            <a:solidFill>
              <a:srgbClr val="C00000"/>
            </a:solidFill>
            <a:prstDash val="solid"/>
            <a:miter lim="800000"/>
            <a:headEnd type="triangle"/>
            <a:tailEnd type="triangle"/>
          </a:ln>
          <a:effectLst/>
        </p:spPr>
      </p:cxnSp>
      <p:cxnSp>
        <p:nvCxnSpPr>
          <p:cNvPr id="24" name="Straight Arrow Connector 23"/>
          <p:cNvCxnSpPr>
            <a:stCxn id="19" idx="3"/>
            <a:endCxn id="20" idx="1"/>
          </p:cNvCxnSpPr>
          <p:nvPr/>
        </p:nvCxnSpPr>
        <p:spPr>
          <a:xfrm flipV="1">
            <a:off x="4953000" y="1996440"/>
            <a:ext cx="914400" cy="4964"/>
          </a:xfrm>
          <a:prstGeom prst="straightConnector1">
            <a:avLst/>
          </a:prstGeom>
          <a:noFill/>
          <a:ln w="44450" cap="flat" cmpd="sng" algn="ctr">
            <a:solidFill>
              <a:srgbClr val="C00000"/>
            </a:solidFill>
            <a:prstDash val="solid"/>
            <a:miter lim="800000"/>
            <a:headEnd type="triangle"/>
            <a:tailEnd type="triangle"/>
          </a:ln>
          <a:effectLst/>
        </p:spPr>
      </p:cxnSp>
      <p:cxnSp>
        <p:nvCxnSpPr>
          <p:cNvPr id="25" name="Straight Arrow Connector 24"/>
          <p:cNvCxnSpPr>
            <a:stCxn id="19" idx="2"/>
          </p:cNvCxnSpPr>
          <p:nvPr/>
        </p:nvCxnSpPr>
        <p:spPr>
          <a:xfrm>
            <a:off x="4213058" y="2321444"/>
            <a:ext cx="8972" cy="635791"/>
          </a:xfrm>
          <a:prstGeom prst="straightConnector1">
            <a:avLst/>
          </a:prstGeom>
          <a:noFill/>
          <a:ln w="44450" cap="flat" cmpd="sng" algn="ctr">
            <a:solidFill>
              <a:srgbClr val="C00000"/>
            </a:solidFill>
            <a:prstDash val="solid"/>
            <a:miter lim="800000"/>
            <a:headEnd type="triangle"/>
            <a:tailEnd type="triangle"/>
          </a:ln>
          <a:effectLst/>
        </p:spPr>
      </p:cxnSp>
      <p:cxnSp>
        <p:nvCxnSpPr>
          <p:cNvPr id="26" name="Straight Arrow Connector 25"/>
          <p:cNvCxnSpPr>
            <a:stCxn id="20" idx="3"/>
            <a:endCxn id="21" idx="1"/>
          </p:cNvCxnSpPr>
          <p:nvPr/>
        </p:nvCxnSpPr>
        <p:spPr>
          <a:xfrm>
            <a:off x="7138737" y="1996440"/>
            <a:ext cx="862263" cy="0"/>
          </a:xfrm>
          <a:prstGeom prst="straightConnector1">
            <a:avLst/>
          </a:prstGeom>
          <a:noFill/>
          <a:ln w="44450" cap="flat" cmpd="sng" algn="ctr">
            <a:solidFill>
              <a:srgbClr val="C00000"/>
            </a:solidFill>
            <a:prstDash val="solid"/>
            <a:miter lim="800000"/>
            <a:tailEnd type="triangle"/>
          </a:ln>
          <a:effectLst/>
        </p:spPr>
      </p:cxnSp>
      <p:sp>
        <p:nvSpPr>
          <p:cNvPr id="28" name="Rounded Rectangle 27"/>
          <p:cNvSpPr/>
          <p:nvPr/>
        </p:nvSpPr>
        <p:spPr>
          <a:xfrm>
            <a:off x="152400" y="1692878"/>
            <a:ext cx="2502569" cy="640080"/>
          </a:xfrm>
          <a:prstGeom prst="roundRect">
            <a:avLst/>
          </a:prstGeom>
          <a:solidFill>
            <a:srgbClr val="F1ED97"/>
          </a:solidFill>
          <a:ln w="19050" cap="flat" cmpd="sng" algn="ctr">
            <a:solidFill>
              <a:srgbClr val="FF0000"/>
            </a:solidFill>
            <a:prstDash val="solid"/>
            <a:miter lim="800000"/>
          </a:ln>
          <a:effectLst/>
        </p:spPr>
        <p:txBody>
          <a:bodyPr rtlCol="0" anchor="ctr"/>
          <a:lstStyle/>
          <a:p>
            <a:pPr lvl="0" algn="ctr">
              <a:defRPr/>
            </a:pPr>
            <a:r>
              <a:rPr lang="en-US" kern="0" dirty="0">
                <a:solidFill>
                  <a:prstClr val="black"/>
                </a:solidFill>
              </a:rPr>
              <a:t>Web Page</a:t>
            </a:r>
          </a:p>
          <a:p>
            <a:pPr lvl="0" algn="ctr">
              <a:defRPr/>
            </a:pPr>
            <a:r>
              <a:rPr lang="en-US" kern="0" dirty="0">
                <a:solidFill>
                  <a:prstClr val="black"/>
                </a:solidFill>
              </a:rPr>
              <a:t>Application Under Test</a:t>
            </a:r>
          </a:p>
        </p:txBody>
      </p:sp>
    </p:spTree>
    <p:extLst>
      <p:ext uri="{BB962C8B-B14F-4D97-AF65-F5344CB8AC3E}">
        <p14:creationId xmlns:p14="http://schemas.microsoft.com/office/powerpoint/2010/main" val="11839319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INFO" val="&lt;ThreeDShapeInfo&gt;&lt;uuid val=&quot;{3BBF26D7-5CE7-40D4-8D23-EDCA5CAF2D8D}&quot;/&gt;&lt;isInvalidForFieldText val=&quot;0&quot;/&gt;&lt;Image&gt;&lt;filename val=&quot;C:\Users\246001\AppData\Local\Temp\CP564890622166Session\CPTrustFolder564890622166\PPTImport5648861336089\data\asimages\{3BBF26D7-5CE7-40D4-8D23-EDCA5CAF2D8D}_MtorLt.png&quot;/&gt;&lt;left val=&quot;440&quot;/&gt;&lt;top val=&quot;119&quot;/&gt;&lt;width val=&quot;287&quot;/&gt;&lt;height val=&quot;260&quot;/&gt;&lt;hasText val=&quot;1&quot;/&gt;&lt;/Image&gt;&lt;/ThreeDShape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5&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46&quot;/&gt;&lt;lineCharCount val=&quot;50&quot;/&gt;&lt;lineCharCount val=&quot;45&quot;/&gt;&lt;lineCharCount val=&quot;8&quot;/&gt;&lt;lineCharCount val=&quot;42&quot;/&gt;&lt;lineCharCount val=&quot;46&quot;/&gt;&lt;lineCharCount val=&quot;39&quot;/&gt;&lt;lineCharCount val=&quot;41&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8&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14&quot;/&gt;&lt;lineCharCount val=&quot;29&quot;/&gt;&lt;lineCharCount val=&quot;43&quot;/&gt;&lt;lineCharCount val=&quot;41&quot;/&gt;&lt;lineCharCount val=&quot;44&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8&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51&quot;/&gt;&lt;lineCharCount val=&quot;30&quot;/&gt;&lt;lineCharCount val=&quot;19&quot;/&gt;&lt;lineCharCount val=&quot;28&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23&quot;/&gt;&lt;lineCharCount val=&quot;1&quot;/&gt;&lt;lineCharCount val=&quot;51&quot;/&gt;&lt;lineCharCount val=&quot;10&quot;/&gt;&lt;lineCharCount val=&quot;1&quot;/&gt;&lt;lineCharCount val=&quot;39&quot;/&gt;&lt;lineCharCount val=&quot;1&quot;/&gt;&lt;lineCharCount val=&quot;54&quot;/&gt;&lt;lineCharCount val=&quot;10&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1&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23&quot;/&gt;&lt;lineCharCount val=&quot;1&quot;/&gt;&lt;lineCharCount val=&quot;51&quot;/&gt;&lt;lineCharCount val=&quot;10&quot;/&gt;&lt;lineCharCount val=&quot;1&quot;/&gt;&lt;lineCharCount val=&quot;39&quot;/&gt;&lt;lineCharCount val=&quot;1&quot;/&gt;&lt;lineCharCount val=&quot;54&quot;/&gt;&lt;lineCharCount val=&quot;10&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1&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23&quot;/&gt;&lt;lineCharCount val=&quot;1&quot;/&gt;&lt;lineCharCount val=&quot;51&quot;/&gt;&lt;lineCharCount val=&quot;10&quot;/&gt;&lt;lineCharCount val=&quot;1&quot;/&gt;&lt;lineCharCount val=&quot;39&quot;/&gt;&lt;lineCharCount val=&quot;1&quot;/&gt;&lt;lineCharCount val=&quot;54&quot;/&gt;&lt;lineCharCount val=&quot;10&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1&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23&quot;/&gt;&lt;lineCharCount val=&quot;1&quot;/&gt;&lt;lineCharCount val=&quot;51&quot;/&gt;&lt;lineCharCount val=&quot;10&quot;/&gt;&lt;lineCharCount val=&quot;1&quot;/&gt;&lt;lineCharCount val=&quot;39&quot;/&gt;&lt;lineCharCount val=&quot;1&quot;/&gt;&lt;lineCharCount val=&quot;54&quot;/&gt;&lt;lineCharCount val=&quot;10&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1&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23&quot;/&gt;&lt;lineCharCount val=&quot;1&quot;/&gt;&lt;lineCharCount val=&quot;51&quot;/&gt;&lt;lineCharCount val=&quot;10&quot;/&gt;&lt;lineCharCount val=&quot;1&quot;/&gt;&lt;lineCharCount val=&quot;39&quot;/&gt;&lt;lineCharCount val=&quot;1&quot;/&gt;&lt;lineCharCount val=&quot;54&quot;/&gt;&lt;lineCharCount val=&quot;10&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1&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1&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23&quot;/&gt;&lt;lineCharCount val=&quot;1&quot;/&gt;&lt;lineCharCount val=&quot;51&quot;/&gt;&lt;lineCharCount val=&quot;10&quot;/&gt;&lt;lineCharCount val=&quot;1&quot;/&gt;&lt;lineCharCount val=&quot;39&quot;/&gt;&lt;lineCharCount val=&quot;1&quot;/&gt;&lt;lineCharCount val=&quot;54&quot;/&gt;&lt;lineCharCount val=&quot;10&quot;/&gt;&lt;/TableIndex&gt;&lt;/ShapeText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1&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23&quot;/&gt;&lt;lineCharCount val=&quot;1&quot;/&gt;&lt;lineCharCount val=&quot;51&quot;/&gt;&lt;lineCharCount val=&quot;10&quot;/&gt;&lt;lineCharCount val=&quot;1&quot;/&gt;&lt;lineCharCount val=&quot;39&quot;/&gt;&lt;lineCharCount val=&quot;1&quot;/&gt;&lt;lineCharCount val=&quot;54&quot;/&gt;&lt;lineCharCount val=&quot;10&quot;/&gt;&lt;/TableIndex&gt;&lt;/ShapeText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1&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23&quot;/&gt;&lt;lineCharCount val=&quot;1&quot;/&gt;&lt;lineCharCount val=&quot;51&quot;/&gt;&lt;lineCharCount val=&quot;10&quot;/&gt;&lt;lineCharCount val=&quot;1&quot;/&gt;&lt;lineCharCount val=&quot;39&quot;/&gt;&lt;lineCharCount val=&quot;1&quot;/&gt;&lt;lineCharCount val=&quot;54&quot;/&gt;&lt;lineCharCount val=&quot;1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1&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23&quot;/&gt;&lt;lineCharCount val=&quot;1&quot;/&gt;&lt;lineCharCount val=&quot;51&quot;/&gt;&lt;lineCharCount val=&quot;10&quot;/&gt;&lt;lineCharCount val=&quot;1&quot;/&gt;&lt;lineCharCount val=&quot;39&quot;/&gt;&lt;lineCharCount val=&quot;1&quot;/&gt;&lt;lineCharCount val=&quot;54&quot;/&gt;&lt;lineCharCount val=&quot;10&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1&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1&quot;/&gt;&lt;/TableIndex&gt;&lt;/ShapeText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ShapeTextInfo&gt;"/>
</p:tagLst>
</file>

<file path=ppt/tags/tag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76&quot;/&gt;&lt;lineCharCount val=&quot;74&quot;/&gt;&lt;lineCharCount val=&quot;18&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quot;/&gt;&lt;/TableIndex&gt;&lt;/ShapeTextInfo&gt;"/>
</p:tagLst>
</file>

<file path=ppt/tags/tag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18&quot;/&gt;&lt;lineCharCount val=&quot;45&quot;/&gt;&lt;lineCharCount val=&quot;40&quot;/&gt;&lt;lineCharCount val=&quot;40&quot;/&gt;&lt;/TableIndex&gt;&lt;/ShapeTextInfo&gt;"/>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89&quot;/&gt;&lt;lineCharCount val=&quot;85&quot;/&gt;&lt;lineCharCount val=&quot;81&quot;/&gt;&lt;lineCharCount val=&quot;88&quot;/&gt;&lt;lineCharCount val=&quot;33&quot;/&gt;&lt;/TableIndex&gt;&lt;/ShapeTextInfo&gt;"/>
</p:tagLst>
</file>

<file path=ppt/tags/tag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9&quot;/&gt;&lt;lineCharCount val=&quot;6&quot;/&gt;&lt;/TableIndex&gt;&lt;/ShapeTextInfo&gt;"/>
</p:tagLst>
</file>

<file path=ppt/tags/tag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2&quot;/&gt;&lt;lineCharCount val=&quot;9&quot;/&gt;&lt;/TableIndex&gt;&lt;/ShapeTextInfo&gt;"/>
</p:tagLst>
</file>

<file path=ppt/tags/tag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1&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INFO" val="&lt;ThreeDShapeInfo&gt;&lt;uuid val=&quot;{672C66AB-2AEC-439F-B7BB-B67EC401B7E9}&quot;/&gt;&lt;isInvalidForFieldText val=&quot;0&quot;/&gt;&lt;Image&gt;&lt;filename val=&quot;C:\Users\246001\AppData\Local\Temp\CP564890622166Session\CPTrustFolder564890622166\PPTImport5648861336089\data\asimages\{672C66AB-2AEC-439F-B7BB-B67EC401B7E9}_MtorLt.png&quot;/&gt;&lt;left val=&quot;453&quot;/&gt;&lt;top val=&quot;135&quot;/&gt;&lt;width val=&quot;250&quot;/&gt;&lt;height val=&quot;432&quot;/&gt;&lt;hasText val=&quot;1&quot;/&gt;&lt;/Image&gt;&lt;/ThreeDShape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33&quot;/&gt;&lt;lineCharCount val=&quot;13&quot;/&gt;&lt;lineCharCount val=&quot;12&quot;/&gt;&lt;lineCharCount val=&quot;12&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3E6927F952F64FB9B37BBCD804238A" ma:contentTypeVersion="36" ma:contentTypeDescription="Create a new document." ma:contentTypeScope="" ma:versionID="ac3daadaea4f3eb75a175ceae2fc3037">
  <xsd:schema xmlns:xsd="http://www.w3.org/2001/XMLSchema" xmlns:xs="http://www.w3.org/2001/XMLSchema" xmlns:p="http://schemas.microsoft.com/office/2006/metadata/properties" xmlns:ns2="8b68e89a-e9b3-4257-b905-d0324114169a" targetNamespace="http://schemas.microsoft.com/office/2006/metadata/properties" ma:root="true" ma:fieldsID="9c1e1485fcdf68fb1f581068d5e4a654" ns2:_="">
    <xsd:import namespace="8b68e89a-e9b3-4257-b905-d0324114169a"/>
    <xsd:element name="properties">
      <xsd:complexType>
        <xsd:sequence>
          <xsd:element name="documentManagement">
            <xsd:complexType>
              <xsd:all>
                <xsd:element ref="ns2:AccountID" minOccurs="0"/>
                <xsd:element ref="ns2:ProjectID" minOccurs="0"/>
                <xsd:element ref="ns2:SubProjectID" minOccurs="0"/>
                <xsd:element ref="ns2:AssociateID" minOccurs="0"/>
                <xsd:element ref="ns2:CreatedTime" minOccurs="0"/>
                <xsd:element ref="ns2:Processes" minOccurs="0"/>
                <xsd:element ref="ns2:Phase" minOccurs="0"/>
                <xsd:element ref="ns2:Activities" minOccurs="0"/>
                <xsd:element ref="ns2:Releases" minOccurs="0"/>
                <xsd:element ref="ns2:Functional_x0020_Modules" minOccurs="0"/>
                <xsd:element ref="ns2:ViewCount" minOccurs="0"/>
                <xsd:element ref="ns2:CheckedOutPath" minOccurs="0"/>
                <xsd:element ref="ns2:ApprovalStatus" minOccurs="0"/>
                <xsd:element ref="ns2:Work_x0020_request" minOccurs="0"/>
                <xsd:element ref="ns2:Tags" minOccurs="0"/>
                <xsd:element ref="ns2:ArtifactStatus" minOccurs="0"/>
                <xsd:element ref="ns2:UnmappedDocuments" minOccurs="0"/>
                <xsd:element ref="ns2:CopyToPath" minOccurs="0"/>
                <xsd:element ref="ns2:Comments" minOccurs="0"/>
                <xsd:element ref="ns2:ClientSupplied" minOccurs="0"/>
                <xsd:element ref="ns2:Rating1" minOccurs="0"/>
                <xsd:element ref="ns2:Rating2" minOccurs="0"/>
                <xsd:element ref="ns2:Rating3" minOccurs="0"/>
                <xsd:element ref="ns2:Rating4" minOccurs="0"/>
                <xsd:element ref="ns2:Rating5" minOccurs="0"/>
                <xsd:element ref="ns2:MBID" minOccurs="0"/>
                <xsd:element ref="ns2:_x0043_M1" minOccurs="0"/>
                <xsd:element ref="ns2:_x0043_M2" minOccurs="0"/>
                <xsd:element ref="ns2:_x0043_M3" minOccurs="0"/>
                <xsd:element ref="ns2:_x0043_M4" minOccurs="0"/>
                <xsd:element ref="ns2:_x0043_M5" minOccurs="0"/>
                <xsd:element ref="ns2:_x0043_M6" minOccurs="0"/>
                <xsd:element ref="ns2:_x0043_M7" minOccurs="0"/>
                <xsd:element ref="ns2:_x0043_M8" minOccurs="0"/>
                <xsd:element ref="ns2:_x0043_M9" minOccurs="0"/>
                <xsd:element ref="ns2:_x0043_M1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68e89a-e9b3-4257-b905-d0324114169a" elementFormDefault="qualified">
    <xsd:import namespace="http://schemas.microsoft.com/office/2006/documentManagement/types"/>
    <xsd:import namespace="http://schemas.microsoft.com/office/infopath/2007/PartnerControls"/>
    <xsd:element name="AccountID" ma:index="8" nillable="true" ma:displayName="AccountID" ma:internalName="AccountID">
      <xsd:simpleType>
        <xsd:restriction base="dms:Text"/>
      </xsd:simpleType>
    </xsd:element>
    <xsd:element name="ProjectID" ma:index="9" nillable="true" ma:displayName="ProjectID" ma:internalName="ProjectID">
      <xsd:simpleType>
        <xsd:restriction base="dms:Text"/>
      </xsd:simpleType>
    </xsd:element>
    <xsd:element name="SubProjectID" ma:index="10" nillable="true" ma:displayName="SubProjectID" ma:internalName="SubProjectID">
      <xsd:simpleType>
        <xsd:restriction base="dms:Text"/>
      </xsd:simpleType>
    </xsd:element>
    <xsd:element name="AssociateID" ma:index="11" nillable="true" ma:displayName="AssociateID" ma:internalName="AssociateID">
      <xsd:simpleType>
        <xsd:restriction base="dms:Text"/>
      </xsd:simpleType>
    </xsd:element>
    <xsd:element name="CreatedTime" ma:index="12" nillable="true" ma:displayName="CreatedTime" ma:internalName="CreatedTime">
      <xsd:simpleType>
        <xsd:restriction base="dms:DateTime"/>
      </xsd:simpleType>
    </xsd:element>
    <xsd:element name="Processes" ma:index="13" nillable="true" ma:displayName="Processes" ma:internalName="Processes">
      <xsd:simpleType>
        <xsd:restriction base="dms:Text"/>
      </xsd:simpleType>
    </xsd:element>
    <xsd:element name="Phase" ma:index="14" nillable="true" ma:displayName="Phase" ma:internalName="Phase">
      <xsd:simpleType>
        <xsd:restriction base="dms:Text"/>
      </xsd:simpleType>
    </xsd:element>
    <xsd:element name="Activities" ma:index="15" nillable="true" ma:displayName="Activities" ma:internalName="Activities">
      <xsd:simpleType>
        <xsd:restriction base="dms:Text"/>
      </xsd:simpleType>
    </xsd:element>
    <xsd:element name="Releases" ma:index="16" nillable="true" ma:displayName="Releases" ma:internalName="Releases">
      <xsd:simpleType>
        <xsd:restriction base="dms:Text"/>
      </xsd:simpleType>
    </xsd:element>
    <xsd:element name="Functional_x0020_Modules" ma:index="17" nillable="true" ma:displayName="Functional Modules" ma:internalName="Functional_x0020_Modules">
      <xsd:simpleType>
        <xsd:restriction base="dms:Text"/>
      </xsd:simpleType>
    </xsd:element>
    <xsd:element name="ViewCount" ma:index="18" nillable="true" ma:displayName="ViewCount" ma:internalName="ViewCount">
      <xsd:simpleType>
        <xsd:restriction base="dms:Unknown"/>
      </xsd:simpleType>
    </xsd:element>
    <xsd:element name="CheckedOutPath" ma:index="19" nillable="true" ma:displayName="CheckedOutPath" ma:internalName="CheckedOutPath">
      <xsd:simpleType>
        <xsd:restriction base="dms:Text"/>
      </xsd:simpleType>
    </xsd:element>
    <xsd:element name="ApprovalStatus" ma:index="20" nillable="true" ma:displayName="ApprovalStatus" ma:internalName="ApprovalStatus">
      <xsd:simpleType>
        <xsd:restriction base="dms:Text"/>
      </xsd:simpleType>
    </xsd:element>
    <xsd:element name="Work_x0020_request" ma:index="21" nillable="true" ma:displayName="Work request" ma:internalName="Work_x0020_request">
      <xsd:simpleType>
        <xsd:restriction base="dms:Text"/>
      </xsd:simpleType>
    </xsd:element>
    <xsd:element name="Tags" ma:index="22" nillable="true" ma:displayName="Tags" ma:internalName="Tags">
      <xsd:simpleType>
        <xsd:restriction base="dms:Note">
          <xsd:maxLength value="255"/>
        </xsd:restriction>
      </xsd:simpleType>
    </xsd:element>
    <xsd:element name="ArtifactStatus" ma:index="23" nillable="true" ma:displayName="ArtifactStatus" ma:internalName="ArtifactStatus">
      <xsd:simpleType>
        <xsd:restriction base="dms:Text"/>
      </xsd:simpleType>
    </xsd:element>
    <xsd:element name="UnmappedDocuments" ma:index="24" nillable="true" ma:displayName="UnmappedDocuments" ma:internalName="UnmappedDocuments">
      <xsd:simpleType>
        <xsd:restriction base="dms:Text"/>
      </xsd:simpleType>
    </xsd:element>
    <xsd:element name="CopyToPath" ma:index="25" nillable="true" ma:displayName="CopyToPath" ma:internalName="CopyToPath">
      <xsd:simpleType>
        <xsd:restriction base="dms:Text"/>
      </xsd:simpleType>
    </xsd:element>
    <xsd:element name="Comments" ma:index="26" nillable="true" ma:displayName="Comments" ma:internalName="Comments">
      <xsd:simpleType>
        <xsd:restriction base="dms:Note">
          <xsd:maxLength value="255"/>
        </xsd:restriction>
      </xsd:simpleType>
    </xsd:element>
    <xsd:element name="ClientSupplied" ma:index="27" nillable="true" ma:displayName="ClientSupplied" ma:internalName="ClientSupplied">
      <xsd:simpleType>
        <xsd:restriction base="dms:Text"/>
      </xsd:simpleType>
    </xsd:element>
    <xsd:element name="Rating1" ma:index="28" nillable="true" ma:displayName="Rating1" ma:internalName="Rating1">
      <xsd:simpleType>
        <xsd:restriction base="dms:Unknown"/>
      </xsd:simpleType>
    </xsd:element>
    <xsd:element name="Rating2" ma:index="29" nillable="true" ma:displayName="Rating2" ma:internalName="Rating2">
      <xsd:simpleType>
        <xsd:restriction base="dms:Unknown"/>
      </xsd:simpleType>
    </xsd:element>
    <xsd:element name="Rating3" ma:index="30" nillable="true" ma:displayName="Rating3" ma:internalName="Rating3">
      <xsd:simpleType>
        <xsd:restriction base="dms:Unknown"/>
      </xsd:simpleType>
    </xsd:element>
    <xsd:element name="Rating4" ma:index="31" nillable="true" ma:displayName="Rating4" ma:internalName="Rating4">
      <xsd:simpleType>
        <xsd:restriction base="dms:Unknown"/>
      </xsd:simpleType>
    </xsd:element>
    <xsd:element name="Rating5" ma:index="32" nillable="true" ma:displayName="Rating5" ma:internalName="Rating5">
      <xsd:simpleType>
        <xsd:restriction base="dms:Unknown"/>
      </xsd:simpleType>
    </xsd:element>
    <xsd:element name="MBID" ma:index="33" nillable="true" ma:displayName="MBID" ma:internalName="MBID">
      <xsd:simpleType>
        <xsd:restriction base="dms:Text"/>
      </xsd:simpleType>
    </xsd:element>
    <xsd:element name="_x0043_M1" ma:index="34" nillable="true" ma:displayName="CM1" ma:internalName="_x0043_M1">
      <xsd:simpleType>
        <xsd:restriction base="dms:Text"/>
      </xsd:simpleType>
    </xsd:element>
    <xsd:element name="_x0043_M2" ma:index="35" nillable="true" ma:displayName="CM2" ma:internalName="_x0043_M2">
      <xsd:simpleType>
        <xsd:restriction base="dms:Text"/>
      </xsd:simpleType>
    </xsd:element>
    <xsd:element name="_x0043_M3" ma:index="36" nillable="true" ma:displayName="CM3" ma:internalName="_x0043_M3">
      <xsd:simpleType>
        <xsd:restriction base="dms:Text"/>
      </xsd:simpleType>
    </xsd:element>
    <xsd:element name="_x0043_M4" ma:index="37" nillable="true" ma:displayName="CM4" ma:internalName="_x0043_M4">
      <xsd:simpleType>
        <xsd:restriction base="dms:Text"/>
      </xsd:simpleType>
    </xsd:element>
    <xsd:element name="_x0043_M5" ma:index="38" nillable="true" ma:displayName="CM5" ma:internalName="_x0043_M5">
      <xsd:simpleType>
        <xsd:restriction base="dms:Text"/>
      </xsd:simpleType>
    </xsd:element>
    <xsd:element name="_x0043_M6" ma:index="39" nillable="true" ma:displayName="CM6" ma:internalName="_x0043_M6">
      <xsd:simpleType>
        <xsd:restriction base="dms:Text"/>
      </xsd:simpleType>
    </xsd:element>
    <xsd:element name="_x0043_M7" ma:index="40" nillable="true" ma:displayName="CM7" ma:internalName="_x0043_M7">
      <xsd:simpleType>
        <xsd:restriction base="dms:Text"/>
      </xsd:simpleType>
    </xsd:element>
    <xsd:element name="_x0043_M8" ma:index="41" nillable="true" ma:displayName="CM8" ma:internalName="_x0043_M8">
      <xsd:simpleType>
        <xsd:restriction base="dms:Text"/>
      </xsd:simpleType>
    </xsd:element>
    <xsd:element name="_x0043_M9" ma:index="42" nillable="true" ma:displayName="CM9" ma:internalName="_x0043_M9">
      <xsd:simpleType>
        <xsd:restriction base="dms:Text"/>
      </xsd:simpleType>
    </xsd:element>
    <xsd:element name="_x0043_M10" ma:index="43" nillable="true" ma:displayName="CM10" ma:internalName="_x0043_M10">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rojectID xmlns="8b68e89a-e9b3-4257-b905-d0324114169a" xsi:nil="true"/>
    <Processes xmlns="8b68e89a-e9b3-4257-b905-d0324114169a" xsi:nil="true"/>
    <_x0043_M6 xmlns="8b68e89a-e9b3-4257-b905-d0324114169a" xsi:nil="true"/>
    <_x0043_M7 xmlns="8b68e89a-e9b3-4257-b905-d0324114169a" xsi:nil="true"/>
    <_x0043_M4 xmlns="8b68e89a-e9b3-4257-b905-d0324114169a" xsi:nil="true"/>
    <AssociateID xmlns="8b68e89a-e9b3-4257-b905-d0324114169a">CTS\246001</AssociateID>
    <_x0043_M5 xmlns="8b68e89a-e9b3-4257-b905-d0324114169a" xsi:nil="true"/>
    <Activities xmlns="8b68e89a-e9b3-4257-b905-d0324114169a" xsi:nil="true"/>
    <SubProjectID xmlns="8b68e89a-e9b3-4257-b905-d0324114169a" xsi:nil="true"/>
    <_x0043_M10 xmlns="8b68e89a-e9b3-4257-b905-d0324114169a" xsi:nil="true"/>
    <Releases xmlns="8b68e89a-e9b3-4257-b905-d0324114169a" xsi:nil="true"/>
    <UnmappedDocuments xmlns="8b68e89a-e9b3-4257-b905-d0324114169a">false</UnmappedDocuments>
    <AccountID xmlns="8b68e89a-e9b3-4257-b905-d0324114169a" xsi:nil="true"/>
    <Tags xmlns="8b68e89a-e9b3-4257-b905-d0324114169a" xsi:nil="true"/>
    <Comments xmlns="8b68e89a-e9b3-4257-b905-d0324114169a">CTS\246001</Comments>
    <CheckedOutPath xmlns="8b68e89a-e9b3-4257-b905-d0324114169a" xsi:nil="true"/>
    <Work_x0020_request xmlns="8b68e89a-e9b3-4257-b905-d0324114169a" xsi:nil="true"/>
    <MBID xmlns="8b68e89a-e9b3-4257-b905-d0324114169a">DS_18e331ae-d8b8-4f53-b4b6-79fc8516998f</MBID>
    <_x0043_M8 xmlns="8b68e89a-e9b3-4257-b905-d0324114169a" xsi:nil="true"/>
    <_x0043_M9 xmlns="8b68e89a-e9b3-4257-b905-d0324114169a" xsi:nil="true"/>
    <CreatedTime xmlns="8b68e89a-e9b3-4257-b905-d0324114169a">2014-11-26T12:53:49+00:00</CreatedTime>
    <ClientSupplied xmlns="8b68e89a-e9b3-4257-b905-d0324114169a">false</ClientSupplied>
    <CopyToPath xmlns="8b68e89a-e9b3-4257-b905-d0324114169a">https://cognizant20.cognizant.com/cts/OrgCommunities5/QEA Academy Solutions/DSC/QEA Academy Solutions/SMO/04 CCA Launch/ILT_VILT_Webinar Contents/RTM QC Req Clarification</CopyToPath>
    <ApprovalStatus xmlns="8b68e89a-e9b3-4257-b905-d0324114169a">Approved</ApprovalStatus>
    <Rating4 xmlns="8b68e89a-e9b3-4257-b905-d0324114169a" xsi:nil="true"/>
    <Rating5 xmlns="8b68e89a-e9b3-4257-b905-d0324114169a" xsi:nil="true"/>
    <Rating2 xmlns="8b68e89a-e9b3-4257-b905-d0324114169a" xsi:nil="true"/>
    <_x0043_M2 xmlns="8b68e89a-e9b3-4257-b905-d0324114169a" xsi:nil="true"/>
    <Functional_x0020_Modules xmlns="8b68e89a-e9b3-4257-b905-d0324114169a" xsi:nil="true"/>
    <ArtifactStatus xmlns="8b68e89a-e9b3-4257-b905-d0324114169a" xsi:nil="true"/>
    <Rating3 xmlns="8b68e89a-e9b3-4257-b905-d0324114169a" xsi:nil="true"/>
    <_x0043_M3 xmlns="8b68e89a-e9b3-4257-b905-d0324114169a" xsi:nil="true"/>
    <Phase xmlns="8b68e89a-e9b3-4257-b905-d0324114169a" xsi:nil="true"/>
    <ViewCount xmlns="8b68e89a-e9b3-4257-b905-d0324114169a" xsi:nil="true"/>
    <Rating1 xmlns="8b68e89a-e9b3-4257-b905-d0324114169a" xsi:nil="true"/>
    <_x0043_M1 xmlns="8b68e89a-e9b3-4257-b905-d0324114169a" xsi:nil="true"/>
  </documentManagement>
</p:properties>
</file>

<file path=customXml/itemProps1.xml><?xml version="1.0" encoding="utf-8"?>
<ds:datastoreItem xmlns:ds="http://schemas.openxmlformats.org/officeDocument/2006/customXml" ds:itemID="{7CC81F7E-03DC-4400-B27F-C2DCD8400B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b68e89a-e9b3-4257-b905-d032411416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87111D-7DFB-442C-9FE3-44380E208E2D}">
  <ds:schemaRefs>
    <ds:schemaRef ds:uri="http://schemas.microsoft.com/sharepoint/v3/contenttype/forms"/>
  </ds:schemaRefs>
</ds:datastoreItem>
</file>

<file path=customXml/itemProps3.xml><?xml version="1.0" encoding="utf-8"?>
<ds:datastoreItem xmlns:ds="http://schemas.openxmlformats.org/officeDocument/2006/customXml" ds:itemID="{A7C481EB-8F30-4DBE-97E4-C47F16554C60}">
  <ds:schemaRefs>
    <ds:schemaRef ds:uri="http://purl.org/dc/terms/"/>
    <ds:schemaRef ds:uri="http://purl.org/dc/elements/1.1/"/>
    <ds:schemaRef ds:uri="http://purl.org/dc/dcmitype/"/>
    <ds:schemaRef ds:uri="http://www.w3.org/XML/1998/namespace"/>
    <ds:schemaRef ds:uri="8b68e89a-e9b3-4257-b905-d0324114169a"/>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Theme_3</Template>
  <TotalTime>4398</TotalTime>
  <Words>2215</Words>
  <Application>Microsoft Office PowerPoint</Application>
  <PresentationFormat>On-screen Show (4:3)</PresentationFormat>
  <Paragraphs>270</Paragraphs>
  <Slides>18</Slides>
  <Notes>18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7" baseType="lpstr">
      <vt:lpstr>Arial</vt:lpstr>
      <vt:lpstr>Calibri</vt:lpstr>
      <vt:lpstr>Cambria</vt:lpstr>
      <vt:lpstr>Monotype Corsiva</vt:lpstr>
      <vt:lpstr>Myriad Pro</vt:lpstr>
      <vt:lpstr>Verdana</vt:lpstr>
      <vt:lpstr>Wingdings</vt:lpstr>
      <vt:lpstr>Theme_3</vt:lpstr>
      <vt:lpstr>Document</vt:lpstr>
      <vt:lpstr>PowerPoint Presentation</vt:lpstr>
      <vt:lpstr>Page Object Model: Overview</vt:lpstr>
      <vt:lpstr>Objectives</vt:lpstr>
      <vt:lpstr>Prerequisites</vt:lpstr>
      <vt:lpstr>Need for Page Object Model</vt:lpstr>
      <vt:lpstr>Introduction to Page Object Model</vt:lpstr>
      <vt:lpstr>Advantages of Page Object Model</vt:lpstr>
      <vt:lpstr>Advantages of POM (contd..)</vt:lpstr>
      <vt:lpstr>Structure of POM framework</vt:lpstr>
      <vt:lpstr>Implementation of Page Object Model</vt:lpstr>
      <vt:lpstr>Let us consider an example</vt:lpstr>
      <vt:lpstr>Step 1: Create Page Objects</vt:lpstr>
      <vt:lpstr>Step 2: Create methods</vt:lpstr>
      <vt:lpstr>Step 3: Create tests</vt:lpstr>
      <vt:lpstr>Case Study</vt:lpstr>
      <vt:lpstr>Summary</vt:lpstr>
      <vt:lpstr>References</vt:lpstr>
      <vt:lpstr>PowerPoint Presentation</vt:lpstr>
    </vt:vector>
  </TitlesOfParts>
  <Company>CTS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Cognizant Technology Solutions</dc:title>
  <dc:creator>AssetDevelopmentTeam@cognizant.com</dc:creator>
  <cp:lastModifiedBy>Swadha Tripathi</cp:lastModifiedBy>
  <cp:revision>391</cp:revision>
  <dcterms:created xsi:type="dcterms:W3CDTF">2011-06-15T11:24:59Z</dcterms:created>
  <dcterms:modified xsi:type="dcterms:W3CDTF">2019-03-05T17:10:43Z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0x010100083E6927F952F64FB9B37BBCD804238A</vt:lpwstr>
  </property>
</Properties>
</file>