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AF81F-2A7B-EC33-FB0C-B85EA2D9C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Nitrila e </a:t>
            </a:r>
            <a:r>
              <a:rPr lang="pt-BR" dirty="0" err="1"/>
              <a:t>nitrocomposto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598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44C77-0C4F-A3A8-F0E7-D01C7DF0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392FB5-267E-B630-F52B-F2E84251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pt-BR" dirty="0"/>
              <a:t>Nitrila- </a:t>
            </a:r>
            <a:r>
              <a:rPr lang="pt-BR" b="0" i="0" u="none" strike="noStrike" dirty="0">
                <a:effectLst/>
                <a:latin typeface="Roboto" panose="020F0502020204030204" pitchFamily="34" charset="0"/>
              </a:rPr>
              <a:t>As </a:t>
            </a:r>
            <a:r>
              <a:rPr lang="pt-BR" b="0" i="0" u="none" strike="noStrike" dirty="0" err="1">
                <a:effectLst/>
                <a:latin typeface="Roboto" panose="020F0502020204030204" pitchFamily="34" charset="0"/>
              </a:rPr>
              <a:t>nitrilas</a:t>
            </a:r>
            <a:r>
              <a:rPr lang="pt-BR" b="0" i="0" u="none" strike="noStrike" dirty="0">
                <a:effectLst/>
                <a:latin typeface="Roboto" panose="020F0502020204030204" pitchFamily="34" charset="0"/>
              </a:rPr>
              <a:t> ou </a:t>
            </a:r>
            <a:r>
              <a:rPr lang="pt-BR" b="0" i="0" u="none" strike="noStrike" dirty="0" err="1">
                <a:effectLst/>
                <a:latin typeface="Roboto" panose="020F0502020204030204" pitchFamily="34" charset="0"/>
              </a:rPr>
              <a:t>cianetos</a:t>
            </a:r>
            <a:r>
              <a:rPr lang="pt-BR" b="0" i="0" u="none" strike="noStrike" dirty="0">
                <a:effectLst/>
                <a:latin typeface="Roboto" panose="020F0502020204030204" pitchFamily="34" charset="0"/>
              </a:rPr>
              <a:t> são um </a:t>
            </a:r>
            <a:r>
              <a:rPr lang="pt-BR" b="1" i="0" u="none" strike="noStrike" dirty="0">
                <a:effectLst/>
                <a:latin typeface="Roboto" panose="020F0502020204030204" pitchFamily="34" charset="0"/>
              </a:rPr>
              <a:t>grupo orgânico formado por compostos que possuem o grupo CN</a:t>
            </a:r>
            <a:r>
              <a:rPr lang="pt-BR" b="0" i="0" u="none" strike="noStrike" dirty="0">
                <a:effectLst/>
                <a:latin typeface="Roboto" panose="020F0502020204030204" pitchFamily="34" charset="0"/>
              </a:rPr>
              <a:t>. As </a:t>
            </a:r>
            <a:r>
              <a:rPr lang="pt-BR" b="0" i="0" u="none" strike="noStrike" dirty="0" err="1">
                <a:effectLst/>
                <a:latin typeface="Roboto" panose="020F0502020204030204" pitchFamily="34" charset="0"/>
              </a:rPr>
              <a:t>nitrilas</a:t>
            </a:r>
            <a:r>
              <a:rPr lang="pt-BR" b="0" i="0" u="none" strike="noStrike" dirty="0">
                <a:effectLst/>
                <a:latin typeface="Roboto" panose="020F0502020204030204" pitchFamily="34" charset="0"/>
              </a:rPr>
              <a:t> são compostos orgânicos que possuem o grupo — C N ligado à cadeia carbônica e são provenientes do gás cianídrico (HCN), pois o hidrogênio desse gás é substituído por um radical orgânico.</a:t>
            </a:r>
          </a:p>
          <a:p>
            <a:r>
              <a:rPr lang="pt-BR" dirty="0" err="1">
                <a:latin typeface="Roboto" panose="020F0502020204030204" pitchFamily="34" charset="0"/>
              </a:rPr>
              <a:t>Nitrocompostos</a:t>
            </a:r>
            <a:r>
              <a:rPr lang="pt-BR" dirty="0">
                <a:latin typeface="Roboto" panose="020F0502020204030204" pitchFamily="34" charset="0"/>
              </a:rPr>
              <a:t>- </a:t>
            </a:r>
            <a:r>
              <a:rPr lang="pt-BR" b="0" i="0" u="none" strike="noStrike" dirty="0">
                <a:effectLst/>
                <a:latin typeface="system-ui"/>
              </a:rPr>
              <a:t>Os </a:t>
            </a:r>
            <a:r>
              <a:rPr lang="pt-BR" b="0" i="0" u="none" strike="noStrike" dirty="0" err="1">
                <a:effectLst/>
                <a:latin typeface="system-ui"/>
              </a:rPr>
              <a:t>nitrocompostos</a:t>
            </a:r>
            <a:r>
              <a:rPr lang="pt-BR" b="0" i="0" u="none" strike="noStrike" dirty="0">
                <a:effectLst/>
                <a:latin typeface="system-ui"/>
              </a:rPr>
              <a:t> são compostos orgânicos que apresentam o grupo nitro (NO</a:t>
            </a:r>
            <a:r>
              <a:rPr lang="pt-BR" b="0" i="0" u="none" strike="noStrike" baseline="-25000" dirty="0">
                <a:effectLst/>
                <a:latin typeface="system-ui"/>
              </a:rPr>
              <a:t>2</a:t>
            </a:r>
            <a:r>
              <a:rPr lang="pt-BR" b="0" i="0" u="none" strike="noStrike" dirty="0">
                <a:effectLst/>
                <a:latin typeface="system-ui"/>
              </a:rPr>
              <a:t>) ligado a uma estrutura aberta saturada ou a um aromático. São originados por reações de substituição.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46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2C1DC-EC87-C2FD-96D4-CF8CD0E8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funcional –Nitrila</a:t>
            </a:r>
            <a:br>
              <a:rPr lang="pt-BR" dirty="0"/>
            </a:br>
            <a:r>
              <a:rPr lang="pt-BR" dirty="0"/>
              <a:t> 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4659E58-DEC3-6AF3-C456-41756117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534" y="2632927"/>
            <a:ext cx="7113960" cy="237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2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CEF67-8E11-60A2-DD99-31314A4D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</a:t>
            </a:r>
            <a:r>
              <a:rPr lang="pt-BR" dirty="0" err="1"/>
              <a:t>funcional-Nitrocompostos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A41D167-22ED-B523-6642-960C3DC45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878" y="2598894"/>
            <a:ext cx="5674829" cy="27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5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AD697-408D-9746-6A34-5991F9DA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das Nitrila e </a:t>
            </a:r>
            <a:r>
              <a:rPr lang="pt-BR" dirty="0" err="1"/>
              <a:t>nitrocomposto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2CF01C-6966-2B87-B394-1BD535FEC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11054854" cy="4199727"/>
          </a:xfrm>
        </p:spPr>
        <p:txBody>
          <a:bodyPr/>
          <a:lstStyle/>
          <a:p>
            <a:r>
              <a:rPr lang="pt-BR" b="0" i="0" u="none" strike="noStrike" dirty="0">
                <a:effectLst/>
                <a:latin typeface="Google Sans"/>
              </a:rPr>
              <a:t>Tal composto é gasoso em condições ambientes, incolor, de odor semelhante ao de amêndoas amargas, apresenta baixos pontos de fusão e ebulição, solúvel em água e em alguns solventes orgânicos, como álcool e éter, altamente volátil, inflamável e venenoso.</a:t>
            </a:r>
          </a:p>
          <a:p>
            <a:r>
              <a:rPr lang="pt-BR" dirty="0" err="1">
                <a:latin typeface="Google Sans"/>
              </a:rPr>
              <a:t>Nitrocomposto-</a:t>
            </a:r>
            <a:r>
              <a:rPr lang="pt-BR" b="0" i="0" u="none" strike="noStrike" dirty="0" err="1">
                <a:effectLst/>
                <a:latin typeface="Google Sans"/>
              </a:rPr>
              <a:t>são</a:t>
            </a:r>
            <a:r>
              <a:rPr lang="pt-BR" b="0" i="0" u="none" strike="noStrike" dirty="0">
                <a:effectLst/>
                <a:latin typeface="Google Sans"/>
              </a:rPr>
              <a:t> polares, com força intermolecular do tipo dipolo permanente. Seus pontos de ebulição e fusão são elevados e quase todos são insolúveis em água. </a:t>
            </a:r>
          </a:p>
        </p:txBody>
      </p:sp>
    </p:spTree>
    <p:extLst>
      <p:ext uri="{BB962C8B-B14F-4D97-AF65-F5344CB8AC3E}">
        <p14:creationId xmlns:p14="http://schemas.microsoft.com/office/powerpoint/2010/main" val="403534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93978-3451-4069-DBC4-06AC294C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da Nitrila e </a:t>
            </a:r>
            <a:r>
              <a:rPr lang="pt-BR" dirty="0" err="1"/>
              <a:t>Nitrocomposto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86DFF9-4F87-0A58-E3A0-0B38A45C5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Nitrocomposto-</a:t>
            </a:r>
            <a:r>
              <a:rPr lang="pt-BR" b="0" i="0" u="none" strike="noStrike" dirty="0" err="1">
                <a:effectLst/>
                <a:latin typeface="Google Sans"/>
              </a:rPr>
              <a:t>são</a:t>
            </a:r>
            <a:r>
              <a:rPr lang="pt-BR" b="0" i="0" u="none" strike="noStrike" dirty="0">
                <a:effectLst/>
                <a:latin typeface="Google Sans"/>
              </a:rPr>
              <a:t> polares, com força intermolecular do tipo dipolo permanente. Seus pontos de ebulição e fusão são elevados e quase todos são insolúveis em água. </a:t>
            </a:r>
          </a:p>
          <a:p>
            <a:r>
              <a:rPr lang="pt-BR" dirty="0">
                <a:latin typeface="Google Sans"/>
              </a:rPr>
              <a:t>Nitrila-</a:t>
            </a:r>
            <a:r>
              <a:rPr lang="pt-BR" b="0" i="0" u="none" strike="noStrike" dirty="0">
                <a:effectLst/>
                <a:latin typeface="Google Sans"/>
              </a:rPr>
              <a:t>Apresentam elevada toxicidade; Possuem elevados pontos de fusão e de ebulição quando comparados com outras substâncias orgânicas de massa molar aproximada; São mais densos que a água; São compostos bastante reativos e, por isso, muito utilizados em sínteses orgânicas.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23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D3F16-CC3F-6890-C383-D78AFC90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nitrila e </a:t>
            </a:r>
            <a:r>
              <a:rPr lang="pt-BR" dirty="0" err="1"/>
              <a:t>Nitrocomposto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9EAFFD-BF58-796B-8CBA-ECCFC0463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66" y="1740147"/>
            <a:ext cx="12006161" cy="4231634"/>
          </a:xfrm>
        </p:spPr>
        <p:txBody>
          <a:bodyPr/>
          <a:lstStyle/>
          <a:p>
            <a:r>
              <a:rPr lang="pt-BR" dirty="0" err="1"/>
              <a:t>Nitrila-</a:t>
            </a:r>
            <a:r>
              <a:rPr lang="pt-BR" b="0" i="0" u="none" strike="noStrike" dirty="0" err="1">
                <a:effectLst/>
                <a:latin typeface="Google Sans"/>
              </a:rPr>
              <a:t>Metanonitrila</a:t>
            </a:r>
            <a:r>
              <a:rPr lang="pt-BR" b="0" i="0" u="none" strike="noStrike" dirty="0">
                <a:effectLst/>
                <a:latin typeface="Google Sans"/>
              </a:rPr>
              <a:t> ou cianeto de hidrogênio ou gás cianídrico - É um gás com cheiro de amêndoa amargo, descoberto em 1782. - </a:t>
            </a:r>
            <a:r>
              <a:rPr lang="pt-BR" b="0" i="0" u="none" strike="noStrike" dirty="0" err="1">
                <a:effectLst/>
                <a:latin typeface="Google Sans"/>
              </a:rPr>
              <a:t>Etanonitrila</a:t>
            </a:r>
            <a:r>
              <a:rPr lang="pt-BR" b="0" i="0" u="none" strike="noStrike" dirty="0">
                <a:effectLst/>
                <a:latin typeface="Google Sans"/>
              </a:rPr>
              <a:t> ou acetonitrila ou cianeto de metila – líquido muito tóxico, sem coloração, com odor suave.</a:t>
            </a:r>
          </a:p>
          <a:p>
            <a:r>
              <a:rPr lang="pt-BR" dirty="0" err="1">
                <a:latin typeface="Google Sans"/>
              </a:rPr>
              <a:t>Nitrocomposto-</a:t>
            </a:r>
            <a:r>
              <a:rPr lang="pt-BR" b="0" i="0" u="none" strike="noStrike" dirty="0" err="1">
                <a:effectLst/>
                <a:latin typeface="Google Sans"/>
              </a:rPr>
              <a:t>2-metil-1</a:t>
            </a:r>
            <a:r>
              <a:rPr lang="pt-BR" b="0" i="0" u="none" strike="noStrike" dirty="0">
                <a:effectLst/>
                <a:latin typeface="Google Sans"/>
              </a:rPr>
              <a:t>,3,5 – </a:t>
            </a:r>
            <a:r>
              <a:rPr lang="pt-BR" b="0" i="0" u="none" strike="noStrike" dirty="0" err="1">
                <a:effectLst/>
                <a:latin typeface="Google Sans"/>
              </a:rPr>
              <a:t>trinitrobenzeno</a:t>
            </a:r>
            <a:r>
              <a:rPr lang="pt-BR" b="0" i="0" u="none" strike="noStrike" dirty="0">
                <a:effectLst/>
                <a:latin typeface="Google Sans"/>
              </a:rPr>
              <a:t> ou 2,4,6-trinitrotolueno (TNT), o 2,4,6 – </a:t>
            </a:r>
            <a:r>
              <a:rPr lang="pt-BR" b="0" i="0" u="none" strike="noStrike" dirty="0" err="1">
                <a:effectLst/>
                <a:latin typeface="Google Sans"/>
              </a:rPr>
              <a:t>dinitrotolueno</a:t>
            </a:r>
            <a:r>
              <a:rPr lang="pt-BR" b="0" i="0" u="none" strike="noStrike" dirty="0">
                <a:effectLst/>
                <a:latin typeface="Google Sans"/>
              </a:rPr>
              <a:t> (DNG) e a </a:t>
            </a:r>
            <a:r>
              <a:rPr lang="pt-BR" b="0" i="0" u="none" strike="noStrike" dirty="0" err="1">
                <a:effectLst/>
                <a:latin typeface="Google Sans"/>
              </a:rPr>
              <a:t>trinitroglicerina</a:t>
            </a:r>
            <a:r>
              <a:rPr lang="pt-BR" b="0" i="0" u="none" strike="noStrike" dirty="0">
                <a:effectLst/>
                <a:latin typeface="Google Sans"/>
              </a:rPr>
              <a:t> (TNG), que, além de ser um explosivo, também é usada como vasodilatador coronário em caso de risco de infarto.</a:t>
            </a:r>
          </a:p>
          <a:p>
            <a:endParaRPr lang="pt-BR" b="0" i="0" u="none" strike="noStrike" dirty="0">
              <a:effectLst/>
              <a:latin typeface="Google San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4C7FD88-5078-D29C-3E4D-0A058495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04" y="3973417"/>
            <a:ext cx="3382704" cy="208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5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E4045-23BE-704D-33B0-5B77B3DF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no dia a dia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751F21-99F6-2DA7-F7C3-03D4F33BE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105495"/>
            <a:ext cx="9603275" cy="3947986"/>
          </a:xfrm>
        </p:spPr>
        <p:txBody>
          <a:bodyPr/>
          <a:lstStyle/>
          <a:p>
            <a:r>
              <a:rPr lang="pt-BR" dirty="0" err="1"/>
              <a:t>Nitrocomposto</a:t>
            </a:r>
            <a:r>
              <a:rPr lang="pt-BR" dirty="0"/>
              <a:t>- </a:t>
            </a:r>
            <a:r>
              <a:rPr lang="pt-BR" b="0" i="0" u="none" strike="noStrike" dirty="0">
                <a:effectLst/>
                <a:latin typeface="Google Sans"/>
              </a:rPr>
              <a:t>Os </a:t>
            </a:r>
            <a:r>
              <a:rPr lang="pt-BR" b="0" i="0" u="none" strike="noStrike" dirty="0" err="1">
                <a:effectLst/>
                <a:latin typeface="Google Sans"/>
              </a:rPr>
              <a:t>nitrocompostos</a:t>
            </a:r>
            <a:r>
              <a:rPr lang="pt-BR" b="0" i="0" u="none" strike="noStrike" dirty="0">
                <a:effectLst/>
                <a:latin typeface="Google Sans"/>
              </a:rPr>
              <a:t>, de forma geral, podem ser utilizados na fabricação de agrotóxicos, corantes, anilina, bactericidas, fungicidas, aditivos, solventes; atuam também como explosivos e no refino do petróleo.</a:t>
            </a:r>
          </a:p>
          <a:p>
            <a:r>
              <a:rPr lang="pt-BR" dirty="0"/>
              <a:t>Nitrato- </a:t>
            </a:r>
            <a:r>
              <a:rPr lang="pt-BR" b="0" i="0" u="none" strike="noStrike" dirty="0">
                <a:effectLst/>
                <a:latin typeface="Google Sans"/>
              </a:rPr>
              <a:t>Nitratos também são utilizados como fertilizantes, herbicidas ou pesticidas. Porém, a utilização excessiva deles não é recomendada, pois podem contaminar a água e os lençóis freáticos. Também são utilizados na fabricação de explosivos, pólvora, fogos de artifício e até mesmo como conservantes de alimentos embutidos.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93970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Galeria</vt:lpstr>
      <vt:lpstr>Nitrila e nitrocomposto</vt:lpstr>
      <vt:lpstr>Conceito </vt:lpstr>
      <vt:lpstr>Grupo funcional –Nitrila  </vt:lpstr>
      <vt:lpstr>Grupo funcional-Nitrocompostos</vt:lpstr>
      <vt:lpstr>Características das Nitrila e nitrocomposto </vt:lpstr>
      <vt:lpstr>Propriedade da Nitrila e Nitrocomposto  </vt:lpstr>
      <vt:lpstr>Exemplos de nitrila e Nitrocomposto </vt:lpstr>
      <vt:lpstr>Uso no dia a dia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Nitrila e nitrocomposto</dc:title>
  <dc:creator>raybia78@gmail.com</dc:creator>
  <cp:lastModifiedBy>raybia78@gmail.com</cp:lastModifiedBy>
  <cp:revision>1</cp:revision>
  <dcterms:created xsi:type="dcterms:W3CDTF">2023-07-27T12:30:31Z</dcterms:created>
  <dcterms:modified xsi:type="dcterms:W3CDTF">2023-07-27T12:58:58Z</dcterms:modified>
</cp:coreProperties>
</file>