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146847064" r:id="rId10"/>
    <p:sldId id="266" r:id="rId11"/>
    <p:sldId id="2146847062" r:id="rId12"/>
    <p:sldId id="2146847063" r:id="rId13"/>
    <p:sldId id="2146847066" r:id="rId14"/>
    <p:sldId id="267" r:id="rId15"/>
    <p:sldId id="268" r:id="rId16"/>
    <p:sldId id="2146847055" r:id="rId17"/>
    <p:sldId id="2146847065" r:id="rId18"/>
    <p:sldId id="269" r:id="rId19"/>
    <p:sldId id="2146847067"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hyperlink" Target="https://www.youtube.com/watch?v=E_ArfAy3A4k" TargetMode="External"/><Relationship Id="rId3" Type="http://schemas.openxmlformats.org/officeDocument/2006/relationships/hyperlink" Target="https://www.youtube.com/watch?v=3sav6vUG_XQ" TargetMode="External"/><Relationship Id="rId7" Type="http://schemas.openxmlformats.org/officeDocument/2006/relationships/hyperlink" Target="https://video.ibm.com/recorded/132855848" TargetMode="External"/><Relationship Id="rId2" Type="http://schemas.openxmlformats.org/officeDocument/2006/relationships/hyperlink" Target="https://video.ibm.com/recorded/133535889" TargetMode="External"/><Relationship Id="rId1" Type="http://schemas.openxmlformats.org/officeDocument/2006/relationships/slideLayout" Target="../slideLayouts/slideLayout2.xml"/><Relationship Id="rId6" Type="http://schemas.openxmlformats.org/officeDocument/2006/relationships/hyperlink" Target="https://dataplatform.cloud.ibm.com/docs/content/wsj/getting-started/get-started-build.html?context=wx" TargetMode="External"/><Relationship Id="rId5" Type="http://schemas.openxmlformats.org/officeDocument/2006/relationships/hyperlink" Target="https://mediacenter.ibm.com/media/DemoA+Generative+AI+and+machine+learning+with+IBM+watsonx.ai/1_q0wsldb3" TargetMode="External"/><Relationship Id="rId10" Type="http://schemas.openxmlformats.org/officeDocument/2006/relationships/hyperlink" Target="https://www.kaggle.com/datasets/shivamb/machine-predictive-maintenance-classification" TargetMode="External"/><Relationship Id="rId4" Type="http://schemas.openxmlformats.org/officeDocument/2006/relationships/hyperlink" Target="https://dataplatform.cloud.ibm.com/docs/content/wsj/getting-started/set-up-ws.html?context=wx" TargetMode="External"/><Relationship Id="rId9" Type="http://schemas.openxmlformats.org/officeDocument/2006/relationships/hyperlink" Target="https://ibmsoe.github.io/snap-ml-doc/ranforapidoc.html" TargetMode="Externa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wagD15/Maintenance-AI"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Maintenance A.I.</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Swagatam Rui Das - Narula Institute of Technology – Computer Application</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399CB-75AE-093C-AC8C-ACF59772BE0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DDC7881-E711-752F-3CEA-75AEF86B52A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6" name="Content Placeholder 5">
            <a:extLst>
              <a:ext uri="{FF2B5EF4-FFF2-40B4-BE49-F238E27FC236}">
                <a16:creationId xmlns:a16="http://schemas.microsoft.com/office/drawing/2014/main" id="{6CA5E290-FA7A-872A-1B08-05C2E4C1E7B4}"/>
              </a:ext>
            </a:extLst>
          </p:cNvPr>
          <p:cNvPicPr>
            <a:picLocks noGrp="1" noChangeAspect="1"/>
          </p:cNvPicPr>
          <p:nvPr>
            <p:ph idx="1"/>
          </p:nvPr>
        </p:nvPicPr>
        <p:blipFill>
          <a:blip r:embed="rId2"/>
          <a:stretch>
            <a:fillRect/>
          </a:stretch>
        </p:blipFill>
        <p:spPr>
          <a:xfrm>
            <a:off x="581025" y="1620949"/>
            <a:ext cx="11029950" cy="4035202"/>
          </a:xfrm>
          <a:solidFill>
            <a:schemeClr val="tx1"/>
          </a:solidFill>
          <a:ln>
            <a:solidFill>
              <a:schemeClr val="tx1"/>
            </a:solidFill>
          </a:ln>
        </p:spPr>
      </p:pic>
      <p:sp>
        <p:nvSpPr>
          <p:cNvPr id="8" name="TextBox 7">
            <a:extLst>
              <a:ext uri="{FF2B5EF4-FFF2-40B4-BE49-F238E27FC236}">
                <a16:creationId xmlns:a16="http://schemas.microsoft.com/office/drawing/2014/main" id="{7675704E-23A1-FF7A-C3C7-9AA37D72706F}"/>
              </a:ext>
            </a:extLst>
          </p:cNvPr>
          <p:cNvSpPr txBox="1"/>
          <p:nvPr/>
        </p:nvSpPr>
        <p:spPr>
          <a:xfrm>
            <a:off x="581025" y="1232452"/>
            <a:ext cx="2526242" cy="400110"/>
          </a:xfrm>
          <a:prstGeom prst="rect">
            <a:avLst/>
          </a:prstGeom>
          <a:noFill/>
        </p:spPr>
        <p:txBody>
          <a:bodyPr wrap="square" rtlCol="0">
            <a:spAutoFit/>
          </a:bodyPr>
          <a:lstStyle/>
          <a:p>
            <a:r>
              <a:rPr lang="en-IN" sz="2000" b="1" dirty="0">
                <a:latin typeface="Arial" panose="020B0604020202020204" pitchFamily="34" charset="0"/>
                <a:cs typeface="Arial" panose="020B0604020202020204" pitchFamily="34" charset="0"/>
              </a:rPr>
              <a:t>In puts:</a:t>
            </a:r>
          </a:p>
        </p:txBody>
      </p:sp>
    </p:spTree>
    <p:extLst>
      <p:ext uri="{BB962C8B-B14F-4D97-AF65-F5344CB8AC3E}">
        <p14:creationId xmlns:p14="http://schemas.microsoft.com/office/powerpoint/2010/main" val="294601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38162ADA-0D21-84A0-A144-F50502461D47}"/>
              </a:ext>
            </a:extLst>
          </p:cNvPr>
          <p:cNvPicPr>
            <a:picLocks noGrp="1" noChangeAspect="1"/>
          </p:cNvPicPr>
          <p:nvPr>
            <p:ph idx="1"/>
          </p:nvPr>
        </p:nvPicPr>
        <p:blipFill>
          <a:blip r:embed="rId2"/>
          <a:stretch>
            <a:fillRect/>
          </a:stretch>
        </p:blipFill>
        <p:spPr>
          <a:xfrm>
            <a:off x="1451412" y="1369483"/>
            <a:ext cx="9289175" cy="4673600"/>
          </a:xfrm>
          <a:ln>
            <a:solidFill>
              <a:schemeClr val="tx1"/>
            </a:solidFill>
          </a:ln>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383729" y="1361293"/>
            <a:ext cx="11424541" cy="4673324"/>
          </a:xfrm>
        </p:spPr>
        <p:txBody>
          <a:bodyPr>
            <a:normAutofit fontScale="77500" lnSpcReduction="20000"/>
          </a:bodyPr>
          <a:lstStyle/>
          <a:p>
            <a:pPr>
              <a:buNone/>
            </a:pPr>
            <a:r>
              <a:rPr lang="en-US" sz="2000" dirty="0">
                <a:latin typeface="Arial" panose="020B0604020202020204" pitchFamily="34" charset="0"/>
                <a:cs typeface="Arial" panose="020B0604020202020204" pitchFamily="34" charset="0"/>
              </a:rPr>
              <a:t>This project successfully developed and deployed a predictive maintenance system—</a:t>
            </a:r>
            <a:r>
              <a:rPr lang="en-US" sz="2000" b="1" dirty="0">
                <a:latin typeface="Arial" panose="020B0604020202020204" pitchFamily="34" charset="0"/>
                <a:cs typeface="Arial" panose="020B0604020202020204" pitchFamily="34" charset="0"/>
              </a:rPr>
              <a:t>Maintenance A.I.</a:t>
            </a:r>
            <a:r>
              <a:rPr lang="en-US" sz="2000" dirty="0">
                <a:latin typeface="Arial" panose="020B0604020202020204" pitchFamily="34" charset="0"/>
                <a:cs typeface="Arial" panose="020B0604020202020204" pitchFamily="34" charset="0"/>
              </a:rPr>
              <a:t>—using IBM Cloud and </a:t>
            </a:r>
            <a:r>
              <a:rPr lang="en-US" sz="2000" dirty="0" err="1">
                <a:latin typeface="Arial" panose="020B0604020202020204" pitchFamily="34" charset="0"/>
                <a:cs typeface="Arial" panose="020B0604020202020204" pitchFamily="34" charset="0"/>
              </a:rPr>
              <a:t>Watsonx.ai’s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AutoAI</a:t>
            </a:r>
            <a:r>
              <a:rPr lang="en-US" sz="2000" dirty="0">
                <a:latin typeface="Arial" panose="020B0604020202020204" pitchFamily="34" charset="0"/>
                <a:cs typeface="Arial" panose="020B0604020202020204" pitchFamily="34" charset="0"/>
              </a:rPr>
              <a:t> to anticipate industrial machinery failures before they occur. By leveraging a robust cloud-native pipeline, from data ingestion to real-time model deployment, the solution offers a scalable and automated approach to reducing unplanned downtime and optimizing maintenance scheduling.</a:t>
            </a:r>
          </a:p>
          <a:p>
            <a:pPr>
              <a:buNone/>
            </a:pPr>
            <a:r>
              <a:rPr lang="en-US" sz="2000" dirty="0">
                <a:latin typeface="Arial" panose="020B0604020202020204" pitchFamily="34" charset="0"/>
                <a:cs typeface="Arial" panose="020B0604020202020204" pitchFamily="34" charset="0"/>
              </a:rPr>
              <a:t>The selected </a:t>
            </a:r>
            <a:r>
              <a:rPr lang="en-US" sz="2000" b="1" dirty="0">
                <a:latin typeface="Arial" panose="020B0604020202020204" pitchFamily="34" charset="0"/>
                <a:cs typeface="Arial" panose="020B0604020202020204" pitchFamily="34" charset="0"/>
              </a:rPr>
              <a:t>Snap Random Forest Classifier</a:t>
            </a:r>
            <a:r>
              <a:rPr lang="en-US" sz="2000" dirty="0">
                <a:latin typeface="Arial" panose="020B0604020202020204" pitchFamily="34" charset="0"/>
                <a:cs typeface="Arial" panose="020B0604020202020204" pitchFamily="34" charset="0"/>
              </a:rPr>
              <a:t> demonstrated strong performance in classifying failure types based on sensor data. Through IBM </a:t>
            </a:r>
            <a:r>
              <a:rPr lang="en-US" sz="2000" dirty="0" err="1">
                <a:latin typeface="Arial" panose="020B0604020202020204" pitchFamily="34" charset="0"/>
                <a:cs typeface="Arial" panose="020B0604020202020204" pitchFamily="34" charset="0"/>
              </a:rPr>
              <a:t>AutoAI</a:t>
            </a:r>
            <a:r>
              <a:rPr lang="en-US" sz="2000" dirty="0">
                <a:latin typeface="Arial" panose="020B0604020202020204" pitchFamily="34" charset="0"/>
                <a:cs typeface="Arial" panose="020B0604020202020204" pitchFamily="34" charset="0"/>
              </a:rPr>
              <a:t>, the system efficiently handled data preprocessing, model selection, and evaluation, minimizing manual effort while maximizing predictive accuracy. The model was rigorously tested against both </a:t>
            </a:r>
            <a:r>
              <a:rPr lang="en-US" sz="2000" b="1" dirty="0">
                <a:latin typeface="Arial" panose="020B0604020202020204" pitchFamily="34" charset="0"/>
                <a:cs typeface="Arial" panose="020B0604020202020204" pitchFamily="34" charset="0"/>
              </a:rPr>
              <a:t>regular</a:t>
            </a:r>
            <a:r>
              <a:rPr lang="en-US" sz="2000" dirty="0">
                <a:latin typeface="Arial" panose="020B0604020202020204" pitchFamily="34" charset="0"/>
                <a:cs typeface="Arial" panose="020B0604020202020204" pitchFamily="34" charset="0"/>
              </a:rPr>
              <a:t> and </a:t>
            </a:r>
            <a:r>
              <a:rPr lang="en-US" sz="2000" b="1" dirty="0">
                <a:latin typeface="Arial" panose="020B0604020202020204" pitchFamily="34" charset="0"/>
                <a:cs typeface="Arial" panose="020B0604020202020204" pitchFamily="34" charset="0"/>
              </a:rPr>
              <a:t>edge case scenarios</a:t>
            </a:r>
            <a:r>
              <a:rPr lang="en-US" sz="2000" dirty="0">
                <a:latin typeface="Arial" panose="020B0604020202020204" pitchFamily="34" charset="0"/>
                <a:cs typeface="Arial" panose="020B0604020202020204" pitchFamily="34" charset="0"/>
              </a:rPr>
              <a:t>, confirming its reliability and robustness across varied operational conditions.</a:t>
            </a:r>
          </a:p>
          <a:p>
            <a:pPr>
              <a:buNone/>
            </a:pPr>
            <a:r>
              <a:rPr lang="en-US" sz="2000" dirty="0">
                <a:latin typeface="Arial" panose="020B0604020202020204" pitchFamily="34" charset="0"/>
                <a:cs typeface="Arial" panose="020B0604020202020204" pitchFamily="34" charset="0"/>
              </a:rPr>
              <a:t>During development, several </a:t>
            </a:r>
            <a:r>
              <a:rPr lang="en-US" sz="2000" b="1" dirty="0">
                <a:latin typeface="Arial" panose="020B0604020202020204" pitchFamily="34" charset="0"/>
                <a:cs typeface="Arial" panose="020B0604020202020204" pitchFamily="34" charset="0"/>
              </a:rPr>
              <a:t>challenges</a:t>
            </a:r>
            <a:r>
              <a:rPr lang="en-US" sz="2000" dirty="0">
                <a:latin typeface="Arial" panose="020B0604020202020204" pitchFamily="34" charset="0"/>
                <a:cs typeface="Arial" panose="020B0604020202020204" pitchFamily="34" charset="0"/>
              </a:rPr>
              <a:t> were encountered—including model versioning errors, deployment space misconfigurations. However, these were systematically resolved using IBM’s documentation and iterative testing. These experiences emphasized the importance of clear deployment workflows and real-time monitoring within the </a:t>
            </a:r>
            <a:r>
              <a:rPr lang="en-US" sz="2000" dirty="0" err="1">
                <a:latin typeface="Arial" panose="020B0604020202020204" pitchFamily="34" charset="0"/>
                <a:cs typeface="Arial" panose="020B0604020202020204" pitchFamily="34" charset="0"/>
              </a:rPr>
              <a:t>Watsonx</a:t>
            </a:r>
            <a:r>
              <a:rPr lang="en-US" sz="2000" dirty="0">
                <a:latin typeface="Arial" panose="020B0604020202020204" pitchFamily="34" charset="0"/>
                <a:cs typeface="Arial" panose="020B0604020202020204" pitchFamily="34" charset="0"/>
              </a:rPr>
              <a:t> ecosystem.</a:t>
            </a:r>
          </a:p>
          <a:p>
            <a:pPr>
              <a:buNone/>
            </a:pPr>
            <a:r>
              <a:rPr lang="en-US" sz="2000" dirty="0">
                <a:latin typeface="Arial" panose="020B0604020202020204" pitchFamily="34" charset="0"/>
                <a:cs typeface="Arial" panose="020B0604020202020204" pitchFamily="34" charset="0"/>
              </a:rPr>
              <a:t>Looking ahead, potential improvements include integrating </a:t>
            </a:r>
            <a:r>
              <a:rPr lang="en-US" sz="2000" b="1" dirty="0">
                <a:latin typeface="Arial" panose="020B0604020202020204" pitchFamily="34" charset="0"/>
                <a:cs typeface="Arial" panose="020B0604020202020204" pitchFamily="34" charset="0"/>
              </a:rPr>
              <a:t>live IoT sensor streams</a:t>
            </a:r>
            <a:r>
              <a:rPr lang="en-US" sz="2000" dirty="0">
                <a:latin typeface="Arial" panose="020B0604020202020204" pitchFamily="34" charset="0"/>
                <a:cs typeface="Arial" panose="020B0604020202020204" pitchFamily="34" charset="0"/>
              </a:rPr>
              <a:t>, adding </a:t>
            </a:r>
            <a:r>
              <a:rPr lang="en-US" sz="2000" b="1" dirty="0">
                <a:latin typeface="Arial" panose="020B0604020202020204" pitchFamily="34" charset="0"/>
                <a:cs typeface="Arial" panose="020B0604020202020204" pitchFamily="34" charset="0"/>
              </a:rPr>
              <a:t>explainable AI</a:t>
            </a:r>
            <a:r>
              <a:rPr lang="en-US" sz="2000" dirty="0">
                <a:latin typeface="Arial" panose="020B0604020202020204" pitchFamily="34" charset="0"/>
                <a:cs typeface="Arial" panose="020B0604020202020204" pitchFamily="34" charset="0"/>
              </a:rPr>
              <a:t> features for transparency in predictions, and refining the model with more diverse datasets.</a:t>
            </a:r>
          </a:p>
          <a:p>
            <a:pPr marL="0" indent="0">
              <a:buNone/>
            </a:pPr>
            <a:r>
              <a:rPr lang="en-US" sz="2000" dirty="0">
                <a:latin typeface="Arial" panose="020B0604020202020204" pitchFamily="34" charset="0"/>
                <a:cs typeface="Arial" panose="020B0604020202020204" pitchFamily="34" charset="0"/>
              </a:rPr>
              <a:t>Ultimately, the project highlights the </a:t>
            </a:r>
            <a:r>
              <a:rPr lang="en-US" sz="2000" b="1" dirty="0">
                <a:latin typeface="Arial" panose="020B0604020202020204" pitchFamily="34" charset="0"/>
                <a:cs typeface="Arial" panose="020B0604020202020204" pitchFamily="34" charset="0"/>
              </a:rPr>
              <a:t>critical importance of accurate predictive maintenance</a:t>
            </a:r>
            <a:r>
              <a:rPr lang="en-US" sz="2000" dirty="0">
                <a:latin typeface="Arial" panose="020B0604020202020204" pitchFamily="34" charset="0"/>
                <a:cs typeface="Arial" panose="020B0604020202020204" pitchFamily="34" charset="0"/>
              </a:rPr>
              <a:t> in industrial environments. Timely failure prediction not only reduces repair costs and machine downtime but also enhances safety and operational efficiency—making predictive maintenance an essential component of smart manufacturing and Industry 4.0.</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92500" lnSpcReduction="20000"/>
          </a:bodyPr>
          <a:lstStyle/>
          <a:p>
            <a:pPr marL="0" indent="0">
              <a:buNone/>
            </a:pPr>
            <a:endParaRPr lang="en-US" sz="2000" b="1" dirty="0"/>
          </a:p>
          <a:p>
            <a:pPr marL="305435" indent="-305435"/>
            <a:r>
              <a:rPr lang="en-US" sz="2000" b="1" dirty="0">
                <a:latin typeface="Arial" panose="020B0604020202020204" pitchFamily="34" charset="0"/>
                <a:ea typeface="+mn-lt"/>
                <a:cs typeface="Arial" panose="020B0604020202020204" pitchFamily="34" charset="0"/>
              </a:rPr>
              <a:t>1. Integration with Real-Time IoT Sensor Data</a:t>
            </a:r>
          </a:p>
          <a:p>
            <a:pPr marL="305435" indent="-305435"/>
            <a:r>
              <a:rPr lang="en-US" sz="2000" b="1" dirty="0">
                <a:latin typeface="Arial" panose="020B0604020202020204" pitchFamily="34" charset="0"/>
                <a:ea typeface="+mn-lt"/>
                <a:cs typeface="Arial" panose="020B0604020202020204" pitchFamily="34" charset="0"/>
              </a:rPr>
              <a:t>2. Support for Multiple Machine Types</a:t>
            </a:r>
          </a:p>
          <a:p>
            <a:pPr marL="305435" indent="-305435"/>
            <a:r>
              <a:rPr lang="en-US" sz="2000" b="1" dirty="0">
                <a:latin typeface="Arial" panose="020B0604020202020204" pitchFamily="34" charset="0"/>
                <a:ea typeface="+mn-lt"/>
                <a:cs typeface="Arial" panose="020B0604020202020204" pitchFamily="34" charset="0"/>
              </a:rPr>
              <a:t>3. Explainable AI (XAI) Integration</a:t>
            </a:r>
          </a:p>
          <a:p>
            <a:pPr marL="305435" indent="-305435"/>
            <a:r>
              <a:rPr lang="en-US" sz="2000" b="1" dirty="0">
                <a:latin typeface="Arial" panose="020B0604020202020204" pitchFamily="34" charset="0"/>
                <a:ea typeface="+mn-lt"/>
                <a:cs typeface="Arial" panose="020B0604020202020204" pitchFamily="34" charset="0"/>
              </a:rPr>
              <a:t>4. Predictive Scheduling and Optimization</a:t>
            </a:r>
          </a:p>
          <a:p>
            <a:pPr marL="305435" indent="-305435"/>
            <a:r>
              <a:rPr lang="en-US" sz="2000" b="1" dirty="0">
                <a:latin typeface="Arial" panose="020B0604020202020204" pitchFamily="34" charset="0"/>
                <a:ea typeface="+mn-lt"/>
                <a:cs typeface="Arial" panose="020B0604020202020204" pitchFamily="34" charset="0"/>
              </a:rPr>
              <a:t>5. Model Retraining with Live Feedback</a:t>
            </a:r>
          </a:p>
          <a:p>
            <a:pPr marL="305435" indent="-305435"/>
            <a:r>
              <a:rPr lang="en-US" sz="2000" b="1" dirty="0">
                <a:latin typeface="Arial" panose="020B0604020202020204" pitchFamily="34" charset="0"/>
                <a:ea typeface="+mn-lt"/>
                <a:cs typeface="Arial" panose="020B0604020202020204" pitchFamily="34" charset="0"/>
              </a:rPr>
              <a:t>6. Edge Deployment for Low-Latency Environments</a:t>
            </a:r>
          </a:p>
          <a:p>
            <a:pPr marL="305435" indent="-305435"/>
            <a:r>
              <a:rPr lang="en-US" sz="2000" b="1" dirty="0">
                <a:latin typeface="Arial" panose="020B0604020202020204" pitchFamily="34" charset="0"/>
                <a:ea typeface="+mn-lt"/>
                <a:cs typeface="Arial" panose="020B0604020202020204" pitchFamily="34" charset="0"/>
              </a:rPr>
              <a:t>7. Incorporation of Environmental &amp; Operational Context</a:t>
            </a:r>
          </a:p>
          <a:p>
            <a:pPr marL="305435" indent="-305435"/>
            <a:r>
              <a:rPr lang="en-US" sz="2000" b="1" dirty="0">
                <a:latin typeface="Arial" panose="020B0604020202020204" pitchFamily="34" charset="0"/>
                <a:ea typeface="+mn-lt"/>
                <a:cs typeface="Arial" panose="020B0604020202020204" pitchFamily="34" charset="0"/>
              </a:rPr>
              <a:t>8. Anomaly Detection for Unknown Failure Types</a:t>
            </a:r>
          </a:p>
          <a:p>
            <a:pPr marL="305435" indent="-305435"/>
            <a:r>
              <a:rPr lang="en-US" sz="2000" b="1" dirty="0">
                <a:latin typeface="Arial" panose="020B0604020202020204" pitchFamily="34" charset="0"/>
                <a:ea typeface="+mn-lt"/>
                <a:cs typeface="Arial" panose="020B0604020202020204" pitchFamily="34" charset="0"/>
              </a:rPr>
              <a:t>9. Scalable Dashboard and Alert System</a:t>
            </a:r>
          </a:p>
          <a:p>
            <a:pPr marL="305435" indent="-305435"/>
            <a:r>
              <a:rPr lang="en-US" sz="2000" b="1" dirty="0">
                <a:latin typeface="Arial" panose="020B0604020202020204" pitchFamily="34" charset="0"/>
                <a:ea typeface="+mn-lt"/>
                <a:cs typeface="Arial" panose="020B0604020202020204" pitchFamily="34" charset="0"/>
              </a:rPr>
              <a:t>10. Regulatory Compliance and Data Security Enhancements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ACA06-0C4E-B492-8198-E9CEE788E19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0FD86D-4A95-6A7A-8A57-A63DCDDAB383}"/>
              </a:ext>
            </a:extLst>
          </p:cNvPr>
          <p:cNvSpPr>
            <a:spLocks noGrp="1"/>
          </p:cNvSpPr>
          <p:nvPr>
            <p:ph idx="1"/>
          </p:nvPr>
        </p:nvSpPr>
        <p:spPr/>
        <p:txBody>
          <a:bodyPr>
            <a:normAutofit/>
          </a:bodyPr>
          <a:lstStyle/>
          <a:p>
            <a:pPr marL="0" indent="0">
              <a:buNone/>
            </a:pPr>
            <a:endParaRPr lang="en-US" sz="2000" b="1" dirty="0"/>
          </a:p>
          <a:p>
            <a:pPr marL="305435" indent="-305435"/>
            <a:r>
              <a:rPr lang="en-US" sz="2000" b="1" dirty="0">
                <a:latin typeface="Arial" panose="020B0604020202020204" pitchFamily="34" charset="0"/>
                <a:ea typeface="+mn-lt"/>
                <a:cs typeface="Arial" panose="020B0604020202020204" pitchFamily="34" charset="0"/>
              </a:rPr>
              <a:t>1. Maintenance Technicians and Engineers</a:t>
            </a:r>
          </a:p>
          <a:p>
            <a:pPr marL="305435" indent="-305435"/>
            <a:r>
              <a:rPr lang="en-US" sz="2000" b="1" dirty="0">
                <a:latin typeface="Arial" panose="020B0604020202020204" pitchFamily="34" charset="0"/>
                <a:ea typeface="+mn-lt"/>
                <a:cs typeface="Arial" panose="020B0604020202020204" pitchFamily="34" charset="0"/>
              </a:rPr>
              <a:t>2. Operations Managers and Plant Supervisors</a:t>
            </a:r>
          </a:p>
          <a:p>
            <a:pPr marL="305435" indent="-305435"/>
            <a:r>
              <a:rPr lang="en-US" sz="2000" b="1" dirty="0">
                <a:latin typeface="Arial" panose="020B0604020202020204" pitchFamily="34" charset="0"/>
                <a:ea typeface="+mn-lt"/>
                <a:cs typeface="Arial" panose="020B0604020202020204" pitchFamily="34" charset="0"/>
              </a:rPr>
              <a:t>3. Reliability Engineers and Asset Managers</a:t>
            </a:r>
          </a:p>
          <a:p>
            <a:pPr marL="305435" indent="-305435"/>
            <a:r>
              <a:rPr lang="en-US" sz="2000" b="1" dirty="0">
                <a:latin typeface="Arial" panose="020B0604020202020204" pitchFamily="34" charset="0"/>
                <a:ea typeface="+mn-lt"/>
                <a:cs typeface="Arial" panose="020B0604020202020204" pitchFamily="34" charset="0"/>
              </a:rPr>
              <a:t>4. Industrial IoT and Data Analysts</a:t>
            </a:r>
          </a:p>
          <a:p>
            <a:pPr marL="305435" indent="-305435"/>
            <a:r>
              <a:rPr lang="en-US" sz="2000" b="1" dirty="0">
                <a:latin typeface="Arial" panose="020B0604020202020204" pitchFamily="34" charset="0"/>
                <a:ea typeface="+mn-lt"/>
                <a:cs typeface="Arial" panose="020B0604020202020204" pitchFamily="34" charset="0"/>
              </a:rPr>
              <a:t>5. IT and Cloud Infrastructure Teams</a:t>
            </a:r>
          </a:p>
          <a:p>
            <a:pPr marL="305435" indent="-305435"/>
            <a:r>
              <a:rPr lang="en-US" sz="2000" b="1" dirty="0">
                <a:latin typeface="Arial" panose="020B0604020202020204" pitchFamily="34" charset="0"/>
                <a:ea typeface="+mn-lt"/>
                <a:cs typeface="Arial" panose="020B0604020202020204" pitchFamily="34" charset="0"/>
              </a:rPr>
              <a:t>6. Executive Leadership and Plant Management</a:t>
            </a:r>
          </a:p>
        </p:txBody>
      </p:sp>
      <p:sp>
        <p:nvSpPr>
          <p:cNvPr id="5" name="Title 4">
            <a:extLst>
              <a:ext uri="{FF2B5EF4-FFF2-40B4-BE49-F238E27FC236}">
                <a16:creationId xmlns:a16="http://schemas.microsoft.com/office/drawing/2014/main" id="{384AD5F2-DD7D-3751-CF6E-3137F9016B70}"/>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End Users</a:t>
            </a:r>
          </a:p>
        </p:txBody>
      </p:sp>
    </p:spTree>
    <p:extLst>
      <p:ext uri="{BB962C8B-B14F-4D97-AF65-F5344CB8AC3E}">
        <p14:creationId xmlns:p14="http://schemas.microsoft.com/office/powerpoint/2010/main" val="16832153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fontAlgn="base"/>
            <a:r>
              <a:rPr lang="en-US" dirty="0">
                <a:hlinkClick r:id="rId2"/>
              </a:rPr>
              <a:t>Watsonx.ai end-to-end tutorial: IBM watsonx.ai service</a:t>
            </a:r>
            <a:endParaRPr lang="en-US" dirty="0"/>
          </a:p>
          <a:p>
            <a:pPr fontAlgn="base"/>
            <a:r>
              <a:rPr lang="en-US" dirty="0">
                <a:hlinkClick r:id="rId3"/>
              </a:rPr>
              <a:t>Getting Started with </a:t>
            </a:r>
            <a:r>
              <a:rPr lang="en-US" dirty="0" err="1">
                <a:hlinkClick r:id="rId3"/>
              </a:rPr>
              <a:t>watsonx</a:t>
            </a:r>
            <a:r>
              <a:rPr lang="en-US" dirty="0">
                <a:hlinkClick r:id="rId3"/>
              </a:rPr>
              <a:t> and Watson Machine Learning</a:t>
            </a:r>
            <a:endParaRPr lang="en-US" dirty="0"/>
          </a:p>
          <a:p>
            <a:pPr fontAlgn="base"/>
            <a:r>
              <a:rPr lang="en-US" dirty="0">
                <a:hlinkClick r:id="rId4"/>
              </a:rPr>
              <a:t>Setting up the watsonx.ai Studio and watsonx.ai Runtime services</a:t>
            </a:r>
            <a:endParaRPr lang="en-US" dirty="0"/>
          </a:p>
          <a:p>
            <a:pPr fontAlgn="base"/>
            <a:r>
              <a:rPr lang="en-US" dirty="0">
                <a:hlinkClick r:id="rId5"/>
              </a:rPr>
              <a:t>Demo: Generative AI and machine learning with IBM watsonx.ai</a:t>
            </a:r>
            <a:endParaRPr lang="en-US" dirty="0"/>
          </a:p>
          <a:p>
            <a:pPr fontAlgn="base"/>
            <a:r>
              <a:rPr lang="en-US" dirty="0">
                <a:hlinkClick r:id="rId6"/>
              </a:rPr>
              <a:t>Quick start: Build and deploy a machine learning model with </a:t>
            </a:r>
            <a:r>
              <a:rPr lang="en-US" dirty="0" err="1">
                <a:hlinkClick r:id="rId6"/>
              </a:rPr>
              <a:t>AutoAI</a:t>
            </a:r>
            <a:endParaRPr lang="en-US" dirty="0"/>
          </a:p>
          <a:p>
            <a:pPr fontAlgn="base"/>
            <a:r>
              <a:rPr lang="en-US" dirty="0">
                <a:hlinkClick r:id="rId7"/>
              </a:rPr>
              <a:t>Build and deploy a model with </a:t>
            </a:r>
            <a:r>
              <a:rPr lang="en-US" dirty="0" err="1">
                <a:hlinkClick r:id="rId7"/>
              </a:rPr>
              <a:t>AutoAI</a:t>
            </a:r>
            <a:r>
              <a:rPr lang="en-US" dirty="0">
                <a:hlinkClick r:id="rId7"/>
              </a:rPr>
              <a:t>: IBM </a:t>
            </a:r>
            <a:r>
              <a:rPr lang="en-US" dirty="0" err="1">
                <a:hlinkClick r:id="rId7"/>
              </a:rPr>
              <a:t>watsonx</a:t>
            </a:r>
            <a:endParaRPr lang="en-US" dirty="0"/>
          </a:p>
          <a:p>
            <a:pPr fontAlgn="base"/>
            <a:r>
              <a:rPr lang="en-US" dirty="0">
                <a:hlinkClick r:id="rId8"/>
              </a:rPr>
              <a:t>IBM Watson </a:t>
            </a:r>
            <a:r>
              <a:rPr lang="en-US" dirty="0" err="1">
                <a:hlinkClick r:id="rId8"/>
              </a:rPr>
              <a:t>AutoAI</a:t>
            </a:r>
            <a:r>
              <a:rPr lang="en-US" dirty="0">
                <a:hlinkClick r:id="rId8"/>
              </a:rPr>
              <a:t> machine learning tutorial | Running </a:t>
            </a:r>
            <a:r>
              <a:rPr lang="en-US" dirty="0" err="1">
                <a:hlinkClick r:id="rId8"/>
              </a:rPr>
              <a:t>AutoAI</a:t>
            </a:r>
            <a:endParaRPr lang="en-US" dirty="0"/>
          </a:p>
          <a:p>
            <a:pPr fontAlgn="base"/>
            <a:r>
              <a:rPr lang="en-US" dirty="0">
                <a:hlinkClick r:id="rId9"/>
              </a:rPr>
              <a:t>Snap Random Forest Classification</a:t>
            </a:r>
            <a:endParaRPr lang="en-US" dirty="0"/>
          </a:p>
          <a:p>
            <a:pPr fontAlgn="base"/>
            <a:r>
              <a:rPr lang="en-US" dirty="0">
                <a:hlinkClick r:id="rId10"/>
              </a:rPr>
              <a:t>Kaggle Dataset: </a:t>
            </a:r>
            <a:r>
              <a:rPr lang="en-IN" dirty="0">
                <a:hlinkClick r:id="rId10"/>
              </a:rPr>
              <a:t>Machine Predictive Maintenance Classification</a:t>
            </a:r>
            <a:endParaRPr lang="en-IN" dirty="0"/>
          </a:p>
          <a:p>
            <a:pPr fontAlgn="base"/>
            <a:endParaRPr lang="en-US"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DDCD6-6704-9A35-3017-C177F7D5DC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E68348-4B06-7107-9FC0-B35CAC80F44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Github link</a:t>
            </a:r>
            <a:endParaRPr lang="en-US" dirty="0"/>
          </a:p>
        </p:txBody>
      </p:sp>
      <p:sp>
        <p:nvSpPr>
          <p:cNvPr id="2" name="Content Placeholder 1">
            <a:extLst>
              <a:ext uri="{FF2B5EF4-FFF2-40B4-BE49-F238E27FC236}">
                <a16:creationId xmlns:a16="http://schemas.microsoft.com/office/drawing/2014/main" id="{80C0C397-3B07-8454-522D-44FA71410A4F}"/>
              </a:ext>
            </a:extLst>
          </p:cNvPr>
          <p:cNvSpPr>
            <a:spLocks noGrp="1"/>
          </p:cNvSpPr>
          <p:nvPr>
            <p:ph idx="1"/>
          </p:nvPr>
        </p:nvSpPr>
        <p:spPr>
          <a:xfrm>
            <a:off x="716659" y="2480732"/>
            <a:ext cx="8520474" cy="1039283"/>
          </a:xfrm>
        </p:spPr>
        <p:txBody>
          <a:bodyPr>
            <a:normAutofit/>
          </a:bodyPr>
          <a:lstStyle/>
          <a:p>
            <a:pPr marL="305435" indent="-305435"/>
            <a:r>
              <a:rPr lang="en-IN" sz="2400" dirty="0">
                <a:hlinkClick r:id="rId2"/>
              </a:rPr>
              <a:t>https://github.com/SwagD15/Maintenance-AI</a:t>
            </a:r>
            <a:endParaRPr lang="en-IN" sz="2400" dirty="0"/>
          </a:p>
        </p:txBody>
      </p:sp>
    </p:spTree>
    <p:extLst>
      <p:ext uri="{BB962C8B-B14F-4D97-AF65-F5344CB8AC3E}">
        <p14:creationId xmlns:p14="http://schemas.microsoft.com/office/powerpoint/2010/main" val="2869397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3823926" y="702156"/>
            <a:ext cx="3412898" cy="726017"/>
          </a:xfrm>
        </p:spPr>
        <p:txBody>
          <a:bodyPr/>
          <a:lstStyle/>
          <a:p>
            <a:r>
              <a:rPr lang="en-IN" dirty="0"/>
              <a:t>Getting started with AI</a:t>
            </a:r>
          </a:p>
        </p:txBody>
      </p:sp>
      <p:pic>
        <p:nvPicPr>
          <p:cNvPr id="5" name="Picture 4">
            <a:extLst>
              <a:ext uri="{FF2B5EF4-FFF2-40B4-BE49-F238E27FC236}">
                <a16:creationId xmlns:a16="http://schemas.microsoft.com/office/drawing/2014/main" id="{7AD6FD16-0DF5-6CF6-6717-84627EF42FC0}"/>
              </a:ext>
            </a:extLst>
          </p:cNvPr>
          <p:cNvPicPr>
            <a:picLocks noChangeAspect="1"/>
          </p:cNvPicPr>
          <p:nvPr/>
        </p:nvPicPr>
        <p:blipFill>
          <a:blip r:embed="rId2"/>
          <a:stretch>
            <a:fillRect/>
          </a:stretch>
        </p:blipFill>
        <p:spPr>
          <a:xfrm>
            <a:off x="2175935" y="1232452"/>
            <a:ext cx="7141018" cy="531639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137192" y="702156"/>
            <a:ext cx="4278675" cy="530296"/>
          </a:xfrm>
        </p:spPr>
        <p:txBody>
          <a:bodyPr/>
          <a:lstStyle/>
          <a:p>
            <a:pPr marL="0" indent="0">
              <a:buNone/>
            </a:pPr>
            <a:r>
              <a:rPr lang="en-IN" dirty="0"/>
              <a:t>Journey to Cloud</a:t>
            </a:r>
          </a:p>
        </p:txBody>
      </p:sp>
      <p:pic>
        <p:nvPicPr>
          <p:cNvPr id="5" name="Picture 4">
            <a:extLst>
              <a:ext uri="{FF2B5EF4-FFF2-40B4-BE49-F238E27FC236}">
                <a16:creationId xmlns:a16="http://schemas.microsoft.com/office/drawing/2014/main" id="{281B316E-52B4-470C-B4F5-1C0C2D9402AB}"/>
              </a:ext>
            </a:extLst>
          </p:cNvPr>
          <p:cNvPicPr>
            <a:picLocks noChangeAspect="1"/>
          </p:cNvPicPr>
          <p:nvPr/>
        </p:nvPicPr>
        <p:blipFill>
          <a:blip r:embed="rId2"/>
          <a:stretch>
            <a:fillRect/>
          </a:stretch>
        </p:blipFill>
        <p:spPr>
          <a:xfrm>
            <a:off x="2006600" y="1232452"/>
            <a:ext cx="7391401" cy="5523922"/>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247259" y="764945"/>
            <a:ext cx="1366141" cy="467507"/>
          </a:xfrm>
        </p:spPr>
        <p:txBody>
          <a:bodyPr/>
          <a:lstStyle/>
          <a:p>
            <a:pPr marL="0" indent="0">
              <a:buNone/>
            </a:pPr>
            <a:r>
              <a:rPr lang="en-IN" dirty="0"/>
              <a:t> RAG Lab</a:t>
            </a:r>
          </a:p>
        </p:txBody>
      </p:sp>
      <p:pic>
        <p:nvPicPr>
          <p:cNvPr id="5" name="Picture 4">
            <a:extLst>
              <a:ext uri="{FF2B5EF4-FFF2-40B4-BE49-F238E27FC236}">
                <a16:creationId xmlns:a16="http://schemas.microsoft.com/office/drawing/2014/main" id="{E6149A90-4923-9C05-62DE-470EFE809EDE}"/>
              </a:ext>
            </a:extLst>
          </p:cNvPr>
          <p:cNvPicPr>
            <a:picLocks noChangeAspect="1"/>
          </p:cNvPicPr>
          <p:nvPr/>
        </p:nvPicPr>
        <p:blipFill>
          <a:blip r:embed="rId2"/>
          <a:stretch>
            <a:fillRect/>
          </a:stretch>
        </p:blipFill>
        <p:spPr>
          <a:xfrm>
            <a:off x="2184400" y="1232452"/>
            <a:ext cx="8034212" cy="5265797"/>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758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068605"/>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sz="2000" dirty="0">
              <a:latin typeface="Arial"/>
              <a:ea typeface="+mn-lt"/>
              <a:cs typeface="+mn-lt"/>
            </a:endParaRPr>
          </a:p>
          <a:p>
            <a:pPr marL="305435" indent="-305435"/>
            <a:r>
              <a:rPr lang="en-IN" sz="2000" b="1" dirty="0">
                <a:latin typeface="Arial" panose="020B0604020202020204" pitchFamily="34" charset="0"/>
                <a:cs typeface="Arial" panose="020B0604020202020204" pitchFamily="34" charset="0"/>
              </a:rPr>
              <a:t>Technologies Used</a:t>
            </a:r>
            <a:endParaRPr lang="en-US" sz="2000"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End User</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42908" y="2385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b="1" dirty="0"/>
              <a:t>Problem statement No.39 – Predictive Maintenance of Industrial Machinery </a:t>
            </a:r>
          </a:p>
          <a:p>
            <a:pPr marL="0" indent="0">
              <a:buNone/>
            </a:pPr>
            <a:r>
              <a:rPr lang="en-US" sz="28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IN" sz="1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748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023889"/>
            <a:ext cx="11613485" cy="5563973"/>
          </a:xfrm>
        </p:spPr>
        <p:txBody>
          <a:bodyPr vert="horz" lIns="91440" tIns="45720" rIns="91440" bIns="45720" rtlCol="0" anchor="ctr">
            <a:noAutofit/>
          </a:bodyPr>
          <a:lstStyle/>
          <a:p>
            <a:pPr marL="305435" indent="-305435"/>
            <a:endParaRPr lang="en-IN" sz="1100" b="1" dirty="0">
              <a:latin typeface="Calibri"/>
              <a:cs typeface="Calibri"/>
            </a:endParaRPr>
          </a:p>
          <a:p>
            <a:pPr marL="305435" indent="-305435"/>
            <a:r>
              <a:rPr lang="en-US" sz="1100" b="1" dirty="0">
                <a:latin typeface="Calibri"/>
                <a:ea typeface="+mn-lt"/>
                <a:cs typeface="+mn-lt"/>
              </a:rPr>
              <a:t>The proposed system, Maintenance A.I., aims to proactively predict equipment failures within a fleet of industrial machines by leveraging advanced machine learning and cloud technologies. The primary objective is to reduce unexpected downtime and optimize maintenance schedules by identifying failure patterns using sensor data. The solution is built and deployed using various IBM Cloud services and trained on a publicly available Kaggle dataset.</a:t>
            </a:r>
          </a:p>
          <a:p>
            <a:pPr marL="305435" indent="-305435"/>
            <a:r>
              <a:rPr lang="en-IN" sz="1100" b="1" dirty="0">
                <a:latin typeface="Calibri"/>
                <a:ea typeface="+mn-lt"/>
                <a:cs typeface="+mn-lt"/>
              </a:rPr>
              <a:t>Data Collection:</a:t>
            </a:r>
            <a:endParaRPr lang="en-IN" sz="1100" b="1" dirty="0">
              <a:latin typeface="Calibri"/>
              <a:cs typeface="Calibri"/>
            </a:endParaRPr>
          </a:p>
          <a:p>
            <a:pPr marL="629920" lvl="1" indent="-305435"/>
            <a:r>
              <a:rPr lang="en-US" sz="1100" b="1" dirty="0">
                <a:latin typeface="Calibri"/>
                <a:ea typeface="+mn-lt"/>
                <a:cs typeface="+mn-lt"/>
              </a:rPr>
              <a:t>Collected and stored historical sensor data using IBM Cloud Object Storage. The dataset used for training the model was obtained from Kaggle: Predictive Maintenance Classification Dataset </a:t>
            </a:r>
          </a:p>
          <a:p>
            <a:pPr marL="629920" lvl="1" indent="-305435"/>
            <a:r>
              <a:rPr lang="en-US" sz="1100" b="1" dirty="0">
                <a:latin typeface="Calibri"/>
                <a:ea typeface="+mn-lt"/>
                <a:cs typeface="+mn-lt"/>
              </a:rPr>
              <a:t>The dataset includes key sensor readings such as air temperature, process temperature, rotational speed, torque, and tool wear, among others</a:t>
            </a:r>
            <a:r>
              <a:rPr lang="en-IN" sz="1100" b="1" dirty="0">
                <a:latin typeface="Calibri"/>
                <a:ea typeface="+mn-lt"/>
                <a:cs typeface="+mn-lt"/>
              </a:rPr>
              <a:t>.</a:t>
            </a:r>
            <a:endParaRPr lang="en-IN" sz="1100" b="1" dirty="0">
              <a:latin typeface="Calibri"/>
              <a:cs typeface="Calibri"/>
            </a:endParaRPr>
          </a:p>
          <a:p>
            <a:pPr marL="305435" indent="-305435"/>
            <a:r>
              <a:rPr lang="en-IN" sz="1100" b="1" dirty="0">
                <a:latin typeface="Calibri"/>
                <a:ea typeface="+mn-lt"/>
                <a:cs typeface="+mn-lt"/>
              </a:rPr>
              <a:t>Data Preprocessing:</a:t>
            </a:r>
            <a:endParaRPr lang="en-IN" sz="1100" b="1" dirty="0">
              <a:latin typeface="Calibri"/>
              <a:cs typeface="Calibri"/>
            </a:endParaRPr>
          </a:p>
          <a:p>
            <a:pPr marL="629920" lvl="1" indent="-305435"/>
            <a:r>
              <a:rPr lang="en-US" sz="1100" b="1" dirty="0">
                <a:latin typeface="Calibri"/>
                <a:ea typeface="+mn-lt"/>
                <a:cs typeface="+mn-lt"/>
              </a:rPr>
              <a:t>Cleaned and preprocessed the data to handle missing values and outliers.</a:t>
            </a:r>
          </a:p>
          <a:p>
            <a:pPr marL="629920" lvl="1" indent="-305435"/>
            <a:r>
              <a:rPr lang="en-US" sz="1100" b="1" dirty="0">
                <a:latin typeface="Calibri"/>
                <a:ea typeface="+mn-lt"/>
                <a:cs typeface="+mn-lt"/>
              </a:rPr>
              <a:t>Performed feature engineering to extract meaningful patterns and trends from raw sensor data.</a:t>
            </a:r>
          </a:p>
          <a:p>
            <a:pPr marL="629920" lvl="1" indent="-305435"/>
            <a:r>
              <a:rPr lang="en-US" sz="1100" b="1" dirty="0">
                <a:latin typeface="Calibri"/>
                <a:ea typeface="+mn-lt"/>
                <a:cs typeface="+mn-lt"/>
              </a:rPr>
              <a:t>The processed dataset was stored and managed in IBM Cloud Object Storage for easy access during modeling</a:t>
            </a:r>
            <a:r>
              <a:rPr lang="en-IN" sz="1100" b="1" dirty="0">
                <a:latin typeface="Calibri"/>
                <a:ea typeface="+mn-lt"/>
                <a:cs typeface="+mn-lt"/>
              </a:rPr>
              <a:t>.</a:t>
            </a:r>
            <a:endParaRPr lang="en-IN" sz="1100" b="1" dirty="0">
              <a:latin typeface="Calibri"/>
              <a:cs typeface="Calibri"/>
            </a:endParaRPr>
          </a:p>
          <a:p>
            <a:pPr marL="305435" indent="-305435"/>
            <a:r>
              <a:rPr lang="en-IN" sz="1100" b="1" dirty="0">
                <a:latin typeface="Calibri"/>
                <a:ea typeface="+mn-lt"/>
                <a:cs typeface="+mn-lt"/>
              </a:rPr>
              <a:t>Machine Learning Algorithm:</a:t>
            </a:r>
            <a:endParaRPr lang="en-IN" sz="1100" b="1" dirty="0">
              <a:latin typeface="Calibri"/>
              <a:cs typeface="Calibri"/>
            </a:endParaRPr>
          </a:p>
          <a:p>
            <a:pPr marL="629920" lvl="1" indent="-305435"/>
            <a:r>
              <a:rPr lang="en-US" sz="1100" b="1" dirty="0">
                <a:latin typeface="Calibri"/>
                <a:ea typeface="+mn-lt"/>
                <a:cs typeface="+mn-lt"/>
              </a:rPr>
              <a:t>Used Watsonx.ai Studio’s </a:t>
            </a:r>
            <a:r>
              <a:rPr lang="en-US" sz="1100" b="1" dirty="0" err="1">
                <a:latin typeface="Calibri"/>
                <a:ea typeface="+mn-lt"/>
                <a:cs typeface="+mn-lt"/>
              </a:rPr>
              <a:t>AutoAI</a:t>
            </a:r>
            <a:r>
              <a:rPr lang="en-US" sz="1100" b="1" dirty="0">
                <a:latin typeface="Calibri"/>
                <a:ea typeface="+mn-lt"/>
                <a:cs typeface="+mn-lt"/>
              </a:rPr>
              <a:t> Experiment to automate the model training and selection process.</a:t>
            </a:r>
          </a:p>
          <a:p>
            <a:pPr marL="629920" lvl="1" indent="-305435"/>
            <a:r>
              <a:rPr lang="en-US" sz="1100" b="1" dirty="0">
                <a:latin typeface="Calibri"/>
                <a:cs typeface="Calibri"/>
              </a:rPr>
              <a:t>The final model selected was a Snap Random Forest Classifier, optimized for high accuracy in classifying different types of machine failures (e.g., tool wear, heat dissipation issues, power failure).</a:t>
            </a:r>
          </a:p>
          <a:p>
            <a:pPr marL="629920" lvl="1" indent="-305435"/>
            <a:r>
              <a:rPr lang="en-US" sz="1100" b="1" dirty="0">
                <a:latin typeface="Calibri"/>
                <a:cs typeface="Calibri"/>
              </a:rPr>
              <a:t>Model versioning, experiment tracking, and runtime execution were managed using Watsonx.ai Runtime.</a:t>
            </a:r>
            <a:endParaRPr lang="en-IN" sz="1100" b="1" dirty="0">
              <a:latin typeface="Calibri"/>
              <a:cs typeface="Calibri"/>
            </a:endParaRPr>
          </a:p>
          <a:p>
            <a:pPr marL="305435" indent="-305435"/>
            <a:r>
              <a:rPr lang="en-IN" sz="1100" b="1" dirty="0">
                <a:latin typeface="Calibri"/>
                <a:ea typeface="+mn-lt"/>
                <a:cs typeface="+mn-lt"/>
              </a:rPr>
              <a:t>Deployment:</a:t>
            </a:r>
            <a:endParaRPr lang="en-IN" sz="1100" b="1" dirty="0">
              <a:latin typeface="Calibri"/>
              <a:cs typeface="Calibri"/>
            </a:endParaRPr>
          </a:p>
          <a:p>
            <a:pPr marL="629920" lvl="1" indent="-305435"/>
            <a:r>
              <a:rPr lang="en-US" sz="1100" b="1" dirty="0">
                <a:latin typeface="Calibri"/>
                <a:ea typeface="+mn-lt"/>
                <a:cs typeface="+mn-lt"/>
              </a:rPr>
              <a:t>Deployed the Maintenance A.I. model using IBM Cloud Services, ensuring it runs in a scalable, reliable, and secure environment.</a:t>
            </a:r>
          </a:p>
          <a:p>
            <a:pPr marL="629920" lvl="1" indent="-305435"/>
            <a:r>
              <a:rPr lang="en-US" sz="1100" b="1" dirty="0">
                <a:latin typeface="Calibri"/>
                <a:ea typeface="+mn-lt"/>
                <a:cs typeface="+mn-lt"/>
              </a:rPr>
              <a:t>Developed an interface that allows real-time predictions and monitoring, enabling proactive maintenance actions based on live sensor input.</a:t>
            </a:r>
            <a:r>
              <a:rPr lang="en-IN" sz="1100" b="1" dirty="0">
                <a:latin typeface="Calibri"/>
                <a:ea typeface="+mn-lt"/>
                <a:cs typeface="+mn-lt"/>
              </a:rPr>
              <a:t>.</a:t>
            </a:r>
            <a:endParaRPr lang="en-IN" sz="1100" b="1" dirty="0">
              <a:latin typeface="Calibri"/>
              <a:cs typeface="Calibri"/>
            </a:endParaRPr>
          </a:p>
          <a:p>
            <a:pPr marL="305435" indent="-305435"/>
            <a:r>
              <a:rPr lang="en-IN" sz="1100" b="1" dirty="0">
                <a:latin typeface="Calibri"/>
                <a:ea typeface="+mn-lt"/>
                <a:cs typeface="+mn-lt"/>
              </a:rPr>
              <a:t>Evaluation:</a:t>
            </a:r>
            <a:endParaRPr lang="en-IN" sz="1100" b="1" dirty="0">
              <a:latin typeface="Calibri"/>
              <a:cs typeface="Calibri"/>
            </a:endParaRPr>
          </a:p>
          <a:p>
            <a:pPr marL="629920" lvl="1" indent="-305435"/>
            <a:r>
              <a:rPr lang="en-US" sz="1100" b="1" dirty="0">
                <a:latin typeface="Calibri"/>
                <a:ea typeface="+mn-lt"/>
                <a:cs typeface="+mn-lt"/>
              </a:rPr>
              <a:t>Evaluated the model using metrics such as Accuracy and F1-Score, tailored for multi-class classification tasks.</a:t>
            </a:r>
          </a:p>
          <a:p>
            <a:pPr marL="629920" lvl="1" indent="-305435"/>
            <a:r>
              <a:rPr lang="en-US" sz="1100" b="1" dirty="0">
                <a:latin typeface="Calibri"/>
                <a:ea typeface="+mn-lt"/>
                <a:cs typeface="+mn-lt"/>
              </a:rPr>
              <a:t>Fine-tuned the model iteratively using feedback and updated data to improve prediction accuracy and reduce false alarms.</a:t>
            </a:r>
            <a:endParaRPr lang="en-IN" sz="11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27191" y="518638"/>
            <a:ext cx="11029616" cy="530296"/>
          </a:xfrm>
        </p:spPr>
        <p:txBody>
          <a:bodyPr>
            <a:noAutofit/>
          </a:bodyPr>
          <a:lstStyle/>
          <a:p>
            <a:r>
              <a:rPr lang="en-US" sz="3200" b="1" dirty="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211668" y="3191933"/>
            <a:ext cx="12081933" cy="2201333"/>
          </a:xfrm>
        </p:spPr>
        <p:txBody>
          <a:bodyPr>
            <a:normAutofit fontScale="25000" lnSpcReduction="20000"/>
          </a:bodyPr>
          <a:lstStyle/>
          <a:p>
            <a:pPr marL="0" indent="0">
              <a:buNone/>
            </a:pPr>
            <a:r>
              <a:rPr lang="en-US" sz="4400" b="1" dirty="0">
                <a:solidFill>
                  <a:srgbClr val="0F0F0F"/>
                </a:solidFill>
                <a:latin typeface="Arial" panose="020B0604020202020204" pitchFamily="34" charset="0"/>
                <a:ea typeface="+mn-lt"/>
                <a:cs typeface="Arial" panose="020B0604020202020204" pitchFamily="34" charset="0"/>
              </a:rPr>
              <a:t>The System Approach section describes the overall methodology used in the development and deployment of the Maintenance A.I. model, focusing on system requirements, necessary libraries, and the step-by-step workflow. This ensures a clear understanding of how the predictive maintenance solution was structured, built, and integrated into the cloud environment </a:t>
            </a:r>
            <a:r>
              <a:rPr lang="en-US" sz="4400" dirty="0">
                <a:solidFill>
                  <a:srgbClr val="0F0F0F"/>
                </a:solidFill>
                <a:latin typeface="Arial" panose="020B0604020202020204" pitchFamily="34" charset="0"/>
                <a:ea typeface="+mn-lt"/>
                <a:cs typeface="Arial" panose="020B0604020202020204" pitchFamily="34" charset="0"/>
              </a:rPr>
              <a:t>.</a:t>
            </a:r>
          </a:p>
          <a:p>
            <a:pPr>
              <a:buFont typeface="Wingdings" panose="05000000000000000000" pitchFamily="2" charset="2"/>
              <a:buChar char="q"/>
            </a:pPr>
            <a:r>
              <a:rPr lang="en-IN" sz="4400" b="1" dirty="0">
                <a:solidFill>
                  <a:srgbClr val="0F0F0F"/>
                </a:solidFill>
                <a:latin typeface="Arial" panose="020B0604020202020204" pitchFamily="34" charset="0"/>
                <a:cs typeface="Arial" panose="020B0604020202020204" pitchFamily="34" charset="0"/>
              </a:rPr>
              <a:t>System requirements:</a:t>
            </a:r>
          </a:p>
          <a:p>
            <a:pPr marL="0" indent="0">
              <a:buNone/>
            </a:pPr>
            <a:r>
              <a:rPr lang="en-US" sz="4400" dirty="0">
                <a:latin typeface="Arial" panose="020B0604020202020204" pitchFamily="34" charset="0"/>
                <a:cs typeface="Arial" panose="020B0604020202020204" pitchFamily="34" charset="0"/>
              </a:rPr>
              <a:t>  To implement and deploy the predictive maintenance system effectively, the following hardware and software requirements must be met:</a:t>
            </a:r>
          </a:p>
          <a:p>
            <a:r>
              <a:rPr lang="en-US" sz="4000" b="1" dirty="0">
                <a:latin typeface="Arial" panose="020B0604020202020204" pitchFamily="34" charset="0"/>
                <a:cs typeface="Arial" panose="020B0604020202020204" pitchFamily="34" charset="0"/>
              </a:rPr>
              <a:t>Hardware(optional)</a:t>
            </a:r>
            <a:r>
              <a:rPr lang="en-US" sz="4400" b="1" dirty="0">
                <a:latin typeface="Arial" panose="020B0604020202020204" pitchFamily="34" charset="0"/>
                <a:cs typeface="Arial" panose="020B0604020202020204" pitchFamily="34" charset="0"/>
              </a:rPr>
              <a:t>:</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Minimum 8 GB RAM (for local development)</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Intel i5 processor or equivalent (for development/testing)</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Stable internet connection (for accessing IBM Cloud services)</a:t>
            </a:r>
          </a:p>
          <a:p>
            <a:pPr>
              <a:buFont typeface="Arial" panose="020B0604020202020204" pitchFamily="34" charset="0"/>
              <a:buChar char="•"/>
            </a:pPr>
            <a:r>
              <a:rPr lang="en-US" sz="3600" dirty="0">
                <a:latin typeface="Arial" panose="020B0604020202020204" pitchFamily="34" charset="0"/>
                <a:cs typeface="Arial" panose="020B0604020202020204" pitchFamily="34" charset="0"/>
              </a:rPr>
              <a:t>I used mainly the IBM cloud </a:t>
            </a:r>
            <a:r>
              <a:rPr lang="en-IN" sz="3600" dirty="0">
                <a:latin typeface="Arial" panose="020B0604020202020204" pitchFamily="34" charset="0"/>
                <a:cs typeface="Arial" panose="020B0604020202020204" pitchFamily="34" charset="0"/>
              </a:rPr>
              <a:t>services </a:t>
            </a:r>
            <a:r>
              <a:rPr lang="en-US" sz="3600" dirty="0">
                <a:latin typeface="Arial" panose="020B0604020202020204" pitchFamily="34" charset="0"/>
                <a:cs typeface="Arial" panose="020B0604020202020204" pitchFamily="34" charset="0"/>
              </a:rPr>
              <a:t>to build the model</a:t>
            </a:r>
          </a:p>
          <a:p>
            <a:pPr>
              <a:buFont typeface="Wingdings" panose="05000000000000000000" pitchFamily="2" charset="2"/>
              <a:buChar char="§"/>
            </a:pPr>
            <a:r>
              <a:rPr lang="en-IN" sz="4000" b="1" dirty="0">
                <a:latin typeface="Arial" panose="020B0604020202020204" pitchFamily="34" charset="0"/>
                <a:cs typeface="Arial" panose="020B0604020202020204" pitchFamily="34" charset="0"/>
              </a:rPr>
              <a:t>Software and Platforms:</a:t>
            </a:r>
          </a:p>
          <a:p>
            <a:pPr>
              <a:buFont typeface="Arial" panose="020B0604020202020204" pitchFamily="34" charset="0"/>
              <a:buChar char="•"/>
            </a:pPr>
            <a:r>
              <a:rPr lang="en-IN" sz="3600" b="1" dirty="0">
                <a:latin typeface="Arial" panose="020B0604020202020204" pitchFamily="34" charset="0"/>
                <a:cs typeface="Arial" panose="020B0604020202020204" pitchFamily="34" charset="0"/>
              </a:rPr>
              <a:t>IBM Watsonx.ai Studio</a:t>
            </a:r>
            <a:r>
              <a:rPr lang="en-IN" sz="3600" dirty="0">
                <a:latin typeface="Arial" panose="020B0604020202020204" pitchFamily="34" charset="0"/>
                <a:cs typeface="Arial" panose="020B0604020202020204" pitchFamily="34" charset="0"/>
              </a:rPr>
              <a:t> (for model training with </a:t>
            </a:r>
            <a:r>
              <a:rPr lang="en-IN" sz="3600" dirty="0" err="1">
                <a:latin typeface="Arial" panose="020B0604020202020204" pitchFamily="34" charset="0"/>
                <a:cs typeface="Arial" panose="020B0604020202020204" pitchFamily="34" charset="0"/>
              </a:rPr>
              <a:t>AutoAI</a:t>
            </a:r>
            <a:r>
              <a:rPr lang="en-IN" sz="3600" dirty="0">
                <a:latin typeface="Arial" panose="020B0604020202020204" pitchFamily="34" charset="0"/>
                <a:cs typeface="Arial" panose="020B0604020202020204" pitchFamily="34" charset="0"/>
              </a:rPr>
              <a:t>)</a:t>
            </a:r>
          </a:p>
          <a:p>
            <a:pPr>
              <a:buFont typeface="Arial" panose="020B0604020202020204" pitchFamily="34" charset="0"/>
              <a:buChar char="•"/>
            </a:pPr>
            <a:r>
              <a:rPr lang="en-IN" sz="3600" b="1" dirty="0">
                <a:latin typeface="Arial" panose="020B0604020202020204" pitchFamily="34" charset="0"/>
                <a:cs typeface="Arial" panose="020B0604020202020204" pitchFamily="34" charset="0"/>
              </a:rPr>
              <a:t>IBM Cloud Object Storage</a:t>
            </a:r>
            <a:r>
              <a:rPr lang="en-IN" sz="3600" dirty="0">
                <a:latin typeface="Arial" panose="020B0604020202020204" pitchFamily="34" charset="0"/>
                <a:cs typeface="Arial" panose="020B0604020202020204" pitchFamily="34" charset="0"/>
              </a:rPr>
              <a:t> (for storing datasets and model artifacts)</a:t>
            </a:r>
          </a:p>
          <a:p>
            <a:pPr>
              <a:buFont typeface="Arial" panose="020B0604020202020204" pitchFamily="34" charset="0"/>
              <a:buChar char="•"/>
            </a:pPr>
            <a:r>
              <a:rPr lang="en-IN" sz="3600" b="1" dirty="0">
                <a:latin typeface="Arial" panose="020B0604020202020204" pitchFamily="34" charset="0"/>
                <a:cs typeface="Arial" panose="020B0604020202020204" pitchFamily="34" charset="0"/>
              </a:rPr>
              <a:t>IBM Watsonx.ai Runtime</a:t>
            </a:r>
            <a:r>
              <a:rPr lang="en-IN" sz="3600" dirty="0">
                <a:latin typeface="Arial" panose="020B0604020202020204" pitchFamily="34" charset="0"/>
                <a:cs typeface="Arial" panose="020B0604020202020204" pitchFamily="34" charset="0"/>
              </a:rPr>
              <a:t> (for deploying and managing the model)</a:t>
            </a:r>
          </a:p>
          <a:p>
            <a:pPr>
              <a:buFont typeface="Arial" panose="020B0604020202020204" pitchFamily="34" charset="0"/>
              <a:buChar char="•"/>
            </a:pPr>
            <a:r>
              <a:rPr lang="en-IN" sz="3600" dirty="0">
                <a:latin typeface="Arial" panose="020B0604020202020204" pitchFamily="34" charset="0"/>
                <a:cs typeface="Arial" panose="020B0604020202020204" pitchFamily="34" charset="0"/>
              </a:rPr>
              <a:t>Web browser (Google Chrome, Firefox, or Microsoft Edge)</a:t>
            </a:r>
          </a:p>
          <a:p>
            <a:pPr>
              <a:buFont typeface="Arial" panose="020B0604020202020204" pitchFamily="34" charset="0"/>
              <a:buChar char="•"/>
            </a:pPr>
            <a:r>
              <a:rPr lang="en-IN" sz="3600" dirty="0">
                <a:latin typeface="Arial" panose="020B0604020202020204" pitchFamily="34" charset="0"/>
                <a:cs typeface="Arial" panose="020B0604020202020204" pitchFamily="34" charset="0"/>
              </a:rPr>
              <a:t>Python 3.8+ environment (optional, for additional local testing or preprocessing)</a:t>
            </a:r>
          </a:p>
          <a:p>
            <a:pPr>
              <a:buFont typeface="Wingdings" panose="05000000000000000000" pitchFamily="2" charset="2"/>
              <a:buChar char="q"/>
            </a:pPr>
            <a:r>
              <a:rPr lang="en-IN" sz="4400" b="1" dirty="0">
                <a:latin typeface="Arial" panose="020B0604020202020204" pitchFamily="34" charset="0"/>
                <a:cs typeface="Arial" panose="020B0604020202020204" pitchFamily="34" charset="0"/>
              </a:rPr>
              <a:t>Libraries</a:t>
            </a:r>
          </a:p>
          <a:p>
            <a:pPr marL="0" indent="0">
              <a:buNone/>
            </a:pPr>
            <a:r>
              <a:rPr lang="en-US" sz="4400" dirty="0">
                <a:latin typeface="Arial" panose="020B0604020202020204" pitchFamily="34" charset="0"/>
                <a:cs typeface="Arial" panose="020B0604020202020204" pitchFamily="34" charset="0"/>
              </a:rPr>
              <a:t>This AI model is entirely built using IBM cloud </a:t>
            </a:r>
            <a:r>
              <a:rPr lang="en-US" sz="4400" dirty="0" err="1">
                <a:latin typeface="Arial" panose="020B0604020202020204" pitchFamily="34" charset="0"/>
                <a:cs typeface="Arial" panose="020B0604020202020204" pitchFamily="34" charset="0"/>
              </a:rPr>
              <a:t>Watsonx</a:t>
            </a:r>
            <a:r>
              <a:rPr lang="en-US" sz="4400" dirty="0">
                <a:latin typeface="Arial" panose="020B0604020202020204" pitchFamily="34" charset="0"/>
                <a:cs typeface="Arial" panose="020B0604020202020204" pitchFamily="34" charset="0"/>
              </a:rPr>
              <a:t> AI studios auto AI so no manual libraries are needed to install or used during this</a:t>
            </a:r>
          </a:p>
          <a:p>
            <a:pPr>
              <a:buFont typeface="Wingdings" panose="05000000000000000000" pitchFamily="2" charset="2"/>
              <a:buChar char="q"/>
            </a:pPr>
            <a:r>
              <a:rPr lang="en-IN" sz="4400" b="1" dirty="0">
                <a:latin typeface="Arial" panose="020B0604020202020204" pitchFamily="34" charset="0"/>
                <a:cs typeface="Arial" panose="020B0604020202020204" pitchFamily="34" charset="0"/>
              </a:rPr>
              <a:t>Methodology Overview:</a:t>
            </a:r>
          </a:p>
          <a:p>
            <a:pPr>
              <a:buNone/>
            </a:pPr>
            <a:r>
              <a:rPr lang="en-US" sz="4400" b="1" dirty="0"/>
              <a:t>Dataset Preparation:</a:t>
            </a:r>
            <a:endParaRPr lang="en-US" sz="4400" dirty="0"/>
          </a:p>
          <a:p>
            <a:pPr>
              <a:buFont typeface="Arial" panose="020B0604020202020204" pitchFamily="34" charset="0"/>
              <a:buChar char="•"/>
            </a:pPr>
            <a:r>
              <a:rPr lang="en-US" sz="3600" dirty="0"/>
              <a:t>Downloaded the dataset from Kaggle and uploaded it to IBM Cloud Object Storage.</a:t>
            </a:r>
          </a:p>
          <a:p>
            <a:pPr>
              <a:buFont typeface="Arial" panose="020B0604020202020204" pitchFamily="34" charset="0"/>
              <a:buChar char="•"/>
            </a:pPr>
            <a:r>
              <a:rPr lang="en-US" sz="3600" dirty="0"/>
              <a:t>No manual preprocessing was required as </a:t>
            </a:r>
            <a:r>
              <a:rPr lang="en-US" sz="3600" dirty="0" err="1"/>
              <a:t>AutoAI</a:t>
            </a:r>
            <a:r>
              <a:rPr lang="en-US" sz="3600" dirty="0"/>
              <a:t> handled data cleaning and feature engineering.</a:t>
            </a:r>
          </a:p>
          <a:p>
            <a:pPr marL="0" indent="0">
              <a:buNone/>
            </a:pPr>
            <a:r>
              <a:rPr lang="en-US" sz="3600" b="1" dirty="0"/>
              <a:t>Model Building with </a:t>
            </a:r>
            <a:r>
              <a:rPr lang="en-US" sz="3600" b="1" dirty="0" err="1"/>
              <a:t>AutoAI</a:t>
            </a:r>
            <a:r>
              <a:rPr lang="en-US" sz="3600" b="1" dirty="0"/>
              <a:t>:</a:t>
            </a:r>
            <a:endParaRPr lang="en-US" sz="3600" dirty="0"/>
          </a:p>
          <a:p>
            <a:pPr>
              <a:buFont typeface="Arial" panose="020B0604020202020204" pitchFamily="34" charset="0"/>
              <a:buChar char="•"/>
            </a:pPr>
            <a:r>
              <a:rPr lang="en-US" sz="3600" dirty="0"/>
              <a:t>Launched an </a:t>
            </a:r>
            <a:r>
              <a:rPr lang="en-US" sz="3600" dirty="0" err="1"/>
              <a:t>AutoAI</a:t>
            </a:r>
            <a:r>
              <a:rPr lang="en-US" sz="3600" dirty="0"/>
              <a:t> experiment in Watsonx.ai Studio.</a:t>
            </a:r>
          </a:p>
          <a:p>
            <a:pPr>
              <a:buFont typeface="Arial" panose="020B0604020202020204" pitchFamily="34" charset="0"/>
              <a:buChar char="•"/>
            </a:pPr>
            <a:r>
              <a:rPr lang="en-US" sz="3600" dirty="0"/>
              <a:t>Selected the prediction target (failure type).</a:t>
            </a:r>
          </a:p>
          <a:p>
            <a:pPr marL="0" indent="0">
              <a:buNone/>
            </a:pPr>
            <a:endParaRPr lang="en-US" sz="3600" dirty="0"/>
          </a:p>
          <a:p>
            <a:pPr marL="0" indent="0">
              <a:buNone/>
            </a:pPr>
            <a:endParaRPr lang="en-US" sz="3600" dirty="0"/>
          </a:p>
          <a:p>
            <a:pPr marL="0" indent="0">
              <a:buNone/>
            </a:pPr>
            <a:endParaRPr lang="en-US" sz="1200" dirty="0"/>
          </a:p>
          <a:p>
            <a:pPr marL="0" indent="0">
              <a:buNone/>
            </a:pPr>
            <a:endParaRPr lang="en-IN" sz="1200" b="1" dirty="0">
              <a:latin typeface="Arial" panose="020B0604020202020204" pitchFamily="34" charset="0"/>
              <a:cs typeface="Arial" panose="020B0604020202020204" pitchFamily="34" charset="0"/>
            </a:endParaRPr>
          </a:p>
          <a:p>
            <a:pPr marL="0" indent="0">
              <a:buNone/>
            </a:pPr>
            <a:endParaRPr lang="en-IN" sz="1200" b="1" dirty="0">
              <a:solidFill>
                <a:srgbClr val="0F0F0F"/>
              </a:solidFill>
            </a:endParaRPr>
          </a:p>
        </p:txBody>
      </p:sp>
      <p:sp>
        <p:nvSpPr>
          <p:cNvPr id="3" name="TextBox 2">
            <a:extLst>
              <a:ext uri="{FF2B5EF4-FFF2-40B4-BE49-F238E27FC236}">
                <a16:creationId xmlns:a16="http://schemas.microsoft.com/office/drawing/2014/main" id="{F81AAFB6-0369-7742-E8D4-286D0545D74F}"/>
              </a:ext>
            </a:extLst>
          </p:cNvPr>
          <p:cNvSpPr txBox="1"/>
          <p:nvPr/>
        </p:nvSpPr>
        <p:spPr>
          <a:xfrm>
            <a:off x="5223934" y="5520266"/>
            <a:ext cx="4961466" cy="1015663"/>
          </a:xfrm>
          <a:prstGeom prst="rect">
            <a:avLst/>
          </a:prstGeom>
          <a:noFill/>
        </p:spPr>
        <p:txBody>
          <a:bodyPr wrap="square" rtlCol="0">
            <a:spAutoFit/>
          </a:bodyPr>
          <a:lstStyle/>
          <a:p>
            <a:pPr marL="171450" indent="-171450">
              <a:buClr>
                <a:schemeClr val="accent2"/>
              </a:buClr>
              <a:buFont typeface="Arial" panose="020B0604020202020204" pitchFamily="34" charset="0"/>
              <a:buChar char="•"/>
            </a:pPr>
            <a:r>
              <a:rPr lang="en-US" sz="1200" dirty="0" err="1">
                <a:latin typeface="Arial" panose="020B0604020202020204" pitchFamily="34" charset="0"/>
                <a:cs typeface="Arial" panose="020B0604020202020204" pitchFamily="34" charset="0"/>
              </a:rPr>
              <a:t>AutoAI</a:t>
            </a:r>
            <a:r>
              <a:rPr lang="en-US" sz="1200" dirty="0">
                <a:latin typeface="Arial" panose="020B0604020202020204" pitchFamily="34" charset="0"/>
                <a:cs typeface="Arial" panose="020B0604020202020204" pitchFamily="34" charset="0"/>
              </a:rPr>
              <a:t> automatically:</a:t>
            </a:r>
          </a:p>
          <a:p>
            <a:pPr marL="171450" indent="-171450">
              <a:buClr>
                <a:schemeClr val="accent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Cleaned the dataset</a:t>
            </a:r>
          </a:p>
          <a:p>
            <a:pPr marL="171450" indent="-171450">
              <a:buClr>
                <a:schemeClr val="accent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Performed feature engineering</a:t>
            </a:r>
          </a:p>
          <a:p>
            <a:pPr marL="171450" indent="-171450">
              <a:buClr>
                <a:schemeClr val="accent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Trained multiple candidate models</a:t>
            </a:r>
          </a:p>
          <a:p>
            <a:pPr marL="171450" indent="-171450">
              <a:buClr>
                <a:schemeClr val="accent1"/>
              </a:buClr>
              <a:buFont typeface="Courier New" panose="02070309020205020404" pitchFamily="49" charset="0"/>
              <a:buChar char="o"/>
            </a:pPr>
            <a:r>
              <a:rPr lang="en-US" sz="1200" dirty="0">
                <a:latin typeface="Arial" panose="020B0604020202020204" pitchFamily="34" charset="0"/>
                <a:cs typeface="Arial" panose="020B0604020202020204" pitchFamily="34" charset="0"/>
              </a:rPr>
              <a:t>Selected the best one (Snap Random Forest Classifier)</a:t>
            </a:r>
          </a:p>
        </p:txBody>
      </p:sp>
      <p:pic>
        <p:nvPicPr>
          <p:cNvPr id="7" name="Picture 6">
            <a:extLst>
              <a:ext uri="{FF2B5EF4-FFF2-40B4-BE49-F238E27FC236}">
                <a16:creationId xmlns:a16="http://schemas.microsoft.com/office/drawing/2014/main" id="{33BABCEF-E320-EAEF-8907-64E167837BD3}"/>
              </a:ext>
            </a:extLst>
          </p:cNvPr>
          <p:cNvPicPr>
            <a:picLocks noChangeAspect="1"/>
          </p:cNvPicPr>
          <p:nvPr/>
        </p:nvPicPr>
        <p:blipFill>
          <a:blip r:embed="rId2"/>
          <a:stretch>
            <a:fillRect/>
          </a:stretch>
        </p:blipFill>
        <p:spPr>
          <a:xfrm>
            <a:off x="5317067" y="2167171"/>
            <a:ext cx="4868333" cy="2523658"/>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DE792-D609-B171-C2A2-585CD47CCB6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5328542-8348-42DD-556C-F077BC8D937A}"/>
              </a:ext>
            </a:extLst>
          </p:cNvPr>
          <p:cNvSpPr>
            <a:spLocks noGrp="1"/>
          </p:cNvSpPr>
          <p:nvPr>
            <p:ph type="title"/>
          </p:nvPr>
        </p:nvSpPr>
        <p:spPr>
          <a:xfrm>
            <a:off x="581192" y="61748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Technologies Used</a:t>
            </a:r>
            <a:endParaRPr lang="en-US" sz="4400" dirty="0"/>
          </a:p>
        </p:txBody>
      </p:sp>
      <p:sp>
        <p:nvSpPr>
          <p:cNvPr id="2" name="Content Placeholder 1">
            <a:extLst>
              <a:ext uri="{FF2B5EF4-FFF2-40B4-BE49-F238E27FC236}">
                <a16:creationId xmlns:a16="http://schemas.microsoft.com/office/drawing/2014/main" id="{BFA148EB-7B86-2D92-C2B2-B14FC3F063E8}"/>
              </a:ext>
            </a:extLst>
          </p:cNvPr>
          <p:cNvSpPr>
            <a:spLocks noGrp="1"/>
          </p:cNvSpPr>
          <p:nvPr>
            <p:ph idx="1"/>
          </p:nvPr>
        </p:nvSpPr>
        <p:spPr>
          <a:xfrm>
            <a:off x="289257" y="1023889"/>
            <a:ext cx="11613485" cy="5563973"/>
          </a:xfrm>
        </p:spPr>
        <p:txBody>
          <a:bodyPr vert="horz" lIns="91440" tIns="45720" rIns="91440" bIns="45720" rtlCol="0" anchor="ctr">
            <a:noAutofit/>
          </a:bodyPr>
          <a:lstStyle/>
          <a:p>
            <a:pPr marL="305435" indent="-305435"/>
            <a:endParaRPr lang="en-IN" sz="1100" b="1" dirty="0">
              <a:latin typeface="Calibri"/>
              <a:cs typeface="Calibri"/>
            </a:endParaRPr>
          </a:p>
          <a:p>
            <a:pPr marL="305435" indent="-305435"/>
            <a:endParaRPr lang="en-IN" sz="1100" dirty="0"/>
          </a:p>
        </p:txBody>
      </p:sp>
      <p:sp>
        <p:nvSpPr>
          <p:cNvPr id="4" name="TextBox 3">
            <a:extLst>
              <a:ext uri="{FF2B5EF4-FFF2-40B4-BE49-F238E27FC236}">
                <a16:creationId xmlns:a16="http://schemas.microsoft.com/office/drawing/2014/main" id="{A98525A9-6B00-B130-9573-307837184577}"/>
              </a:ext>
            </a:extLst>
          </p:cNvPr>
          <p:cNvSpPr txBox="1"/>
          <p:nvPr/>
        </p:nvSpPr>
        <p:spPr>
          <a:xfrm>
            <a:off x="465667" y="1427697"/>
            <a:ext cx="11613484" cy="1754326"/>
          </a:xfrm>
          <a:prstGeom prst="rect">
            <a:avLst/>
          </a:prstGeom>
          <a:noFill/>
        </p:spPr>
        <p:txBody>
          <a:bodyPr wrap="square">
            <a:spAutoFit/>
          </a:bodyPr>
          <a:lstStyle/>
          <a:p>
            <a:pPr marL="171450" indent="-171450">
              <a:buClr>
                <a:schemeClr val="accent2"/>
              </a:buClr>
              <a:buFont typeface="Wingdings" panose="05000000000000000000" pitchFamily="2" charset="2"/>
              <a:buChar char="q"/>
            </a:pPr>
            <a:r>
              <a:rPr lang="en-IN" sz="1800" b="1" dirty="0">
                <a:latin typeface="Arial" panose="020B0604020202020204" pitchFamily="34" charset="0"/>
                <a:cs typeface="Arial" panose="020B0604020202020204" pitchFamily="34" charset="0"/>
              </a:rPr>
              <a:t>Technologies Used:</a:t>
            </a:r>
          </a:p>
          <a:p>
            <a:pPr marL="171450" indent="-171450">
              <a:buClr>
                <a:schemeClr val="accent2"/>
              </a:buClr>
              <a:buFont typeface="Arial" panose="020B0604020202020204" pitchFamily="34" charset="0"/>
              <a:buChar char="•"/>
            </a:pPr>
            <a:r>
              <a:rPr lang="en-IN" sz="1800" b="1" dirty="0">
                <a:latin typeface="Arial" panose="020B0604020202020204" pitchFamily="34" charset="0"/>
                <a:cs typeface="Arial" panose="020B0604020202020204" pitchFamily="34" charset="0"/>
              </a:rPr>
              <a:t>    IBM Watsonx.ai Studio</a:t>
            </a:r>
            <a:r>
              <a:rPr lang="en-IN" sz="1800" dirty="0">
                <a:latin typeface="Arial" panose="020B0604020202020204" pitchFamily="34" charset="0"/>
                <a:cs typeface="Arial" panose="020B0604020202020204" pitchFamily="34" charset="0"/>
              </a:rPr>
              <a:t> – for </a:t>
            </a:r>
            <a:r>
              <a:rPr lang="en-IN" sz="1800" dirty="0" err="1">
                <a:latin typeface="Arial" panose="020B0604020202020204" pitchFamily="34" charset="0"/>
                <a:cs typeface="Arial" panose="020B0604020202020204" pitchFamily="34" charset="0"/>
              </a:rPr>
              <a:t>AutoAI</a:t>
            </a:r>
            <a:r>
              <a:rPr lang="en-IN" sz="1800" dirty="0">
                <a:latin typeface="Arial" panose="020B0604020202020204" pitchFamily="34" charset="0"/>
                <a:cs typeface="Arial" panose="020B0604020202020204" pitchFamily="34" charset="0"/>
              </a:rPr>
              <a:t> </a:t>
            </a:r>
            <a:r>
              <a:rPr lang="en-IN" sz="1800" dirty="0" err="1">
                <a:latin typeface="Arial" panose="020B0604020202020204" pitchFamily="34" charset="0"/>
                <a:cs typeface="Arial" panose="020B0604020202020204" pitchFamily="34" charset="0"/>
              </a:rPr>
              <a:t>modeling</a:t>
            </a:r>
            <a:r>
              <a:rPr lang="en-IN" sz="1800" dirty="0">
                <a:latin typeface="Arial" panose="020B0604020202020204" pitchFamily="34" charset="0"/>
                <a:cs typeface="Arial" panose="020B0604020202020204" pitchFamily="34" charset="0"/>
              </a:rPr>
              <a:t> and runtime execution</a:t>
            </a:r>
          </a:p>
          <a:p>
            <a:pPr marL="171450" indent="-171450">
              <a:buClr>
                <a:schemeClr val="accent2"/>
              </a:buClr>
              <a:buFont typeface="Arial" panose="020B0604020202020204" pitchFamily="34" charset="0"/>
              <a:buChar char="•"/>
            </a:pPr>
            <a:r>
              <a:rPr lang="en-IN" sz="1800" b="1" dirty="0">
                <a:latin typeface="Arial" panose="020B0604020202020204" pitchFamily="34" charset="0"/>
                <a:cs typeface="Arial" panose="020B0604020202020204" pitchFamily="34" charset="0"/>
              </a:rPr>
              <a:t>    IBM Cloud Object Storage</a:t>
            </a:r>
            <a:r>
              <a:rPr lang="en-IN" sz="1800" dirty="0">
                <a:latin typeface="Arial" panose="020B0604020202020204" pitchFamily="34" charset="0"/>
                <a:cs typeface="Arial" panose="020B0604020202020204" pitchFamily="34" charset="0"/>
              </a:rPr>
              <a:t> – for secure and scalable dataset storage</a:t>
            </a:r>
          </a:p>
          <a:p>
            <a:pPr marL="171450" indent="-171450">
              <a:buClr>
                <a:schemeClr val="accent2"/>
              </a:buClr>
              <a:buFont typeface="Arial" panose="020B0604020202020204" pitchFamily="34" charset="0"/>
              <a:buChar char="•"/>
            </a:pPr>
            <a:r>
              <a:rPr lang="en-IN" sz="1800" b="1" dirty="0">
                <a:latin typeface="Arial" panose="020B0604020202020204" pitchFamily="34" charset="0"/>
                <a:cs typeface="Arial" panose="020B0604020202020204" pitchFamily="34" charset="0"/>
              </a:rPr>
              <a:t>    IBM Cloud Deployment Services</a:t>
            </a:r>
            <a:r>
              <a:rPr lang="en-IN" sz="1800" dirty="0">
                <a:latin typeface="Arial" panose="020B0604020202020204" pitchFamily="34" charset="0"/>
                <a:cs typeface="Arial" panose="020B0604020202020204" pitchFamily="34" charset="0"/>
              </a:rPr>
              <a:t> – for hosting the model in a production environment</a:t>
            </a:r>
          </a:p>
          <a:p>
            <a:pPr marL="171450" indent="-171450">
              <a:buClr>
                <a:schemeClr val="accent2"/>
              </a:buClr>
              <a:buFont typeface="Arial" panose="020B0604020202020204" pitchFamily="34" charset="0"/>
              <a:buChar char="•"/>
            </a:pPr>
            <a:r>
              <a:rPr lang="en-IN" sz="1800" b="1" dirty="0">
                <a:latin typeface="Arial" panose="020B0604020202020204" pitchFamily="34" charset="0"/>
                <a:cs typeface="Arial" panose="020B0604020202020204" pitchFamily="34" charset="0"/>
              </a:rPr>
              <a:t>    Snap Random Forest Classifier</a:t>
            </a:r>
            <a:r>
              <a:rPr lang="en-IN" sz="1800" dirty="0">
                <a:latin typeface="Arial" panose="020B0604020202020204" pitchFamily="34" charset="0"/>
                <a:cs typeface="Arial" panose="020B0604020202020204" pitchFamily="34" charset="0"/>
              </a:rPr>
              <a:t> – selected algorithm for failure classification</a:t>
            </a:r>
          </a:p>
          <a:p>
            <a:pPr marL="171450" indent="-171450">
              <a:buClr>
                <a:schemeClr val="accent2"/>
              </a:buClr>
              <a:buFont typeface="Arial" panose="020B0604020202020204" pitchFamily="34" charset="0"/>
              <a:buChar char="•"/>
            </a:pPr>
            <a:r>
              <a:rPr lang="en-IN" sz="1800" b="1" dirty="0">
                <a:latin typeface="Arial" panose="020B0604020202020204" pitchFamily="34" charset="0"/>
                <a:cs typeface="Arial" panose="020B0604020202020204" pitchFamily="34" charset="0"/>
              </a:rPr>
              <a:t>    Kaggle Dataset</a:t>
            </a:r>
            <a:r>
              <a:rPr lang="en-IN" sz="1800" dirty="0">
                <a:latin typeface="Arial" panose="020B0604020202020204" pitchFamily="34" charset="0"/>
                <a:cs typeface="Arial" panose="020B0604020202020204" pitchFamily="34" charset="0"/>
              </a:rPr>
              <a:t> – Machine Predictive Maintenance Classification</a:t>
            </a:r>
          </a:p>
        </p:txBody>
      </p:sp>
      <p:pic>
        <p:nvPicPr>
          <p:cNvPr id="9" name="Picture 8">
            <a:extLst>
              <a:ext uri="{FF2B5EF4-FFF2-40B4-BE49-F238E27FC236}">
                <a16:creationId xmlns:a16="http://schemas.microsoft.com/office/drawing/2014/main" id="{94841811-1350-40C2-F72E-6D5589866DA7}"/>
              </a:ext>
            </a:extLst>
          </p:cNvPr>
          <p:cNvPicPr>
            <a:picLocks noChangeAspect="1"/>
          </p:cNvPicPr>
          <p:nvPr/>
        </p:nvPicPr>
        <p:blipFill>
          <a:blip r:embed="rId2"/>
          <a:stretch>
            <a:fillRect/>
          </a:stretch>
        </p:blipFill>
        <p:spPr>
          <a:xfrm>
            <a:off x="2514600" y="3426024"/>
            <a:ext cx="5638800" cy="2917837"/>
          </a:xfrm>
          <a:prstGeom prst="rect">
            <a:avLst/>
          </a:prstGeom>
        </p:spPr>
      </p:pic>
    </p:spTree>
    <p:extLst>
      <p:ext uri="{BB962C8B-B14F-4D97-AF65-F5344CB8AC3E}">
        <p14:creationId xmlns:p14="http://schemas.microsoft.com/office/powerpoint/2010/main" val="37596804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17490"/>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2000"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237068" y="1302025"/>
            <a:ext cx="11895666" cy="5412041"/>
          </a:xfrm>
        </p:spPr>
        <p:txBody>
          <a:bodyPr>
            <a:normAutofit/>
          </a:bodyPr>
          <a:lstStyle/>
          <a:p>
            <a:pPr marL="305435" indent="-305435"/>
            <a:r>
              <a:rPr lang="en-US" sz="1300" dirty="0">
                <a:latin typeface="Arial" panose="020B0604020202020204" pitchFamily="34" charset="0"/>
                <a:cs typeface="Arial" panose="020B0604020202020204" pitchFamily="34" charset="0"/>
              </a:rPr>
              <a:t>This section outlines the machine learning algorithm used in the </a:t>
            </a:r>
            <a:r>
              <a:rPr lang="en-US" sz="1300" b="1" dirty="0">
                <a:latin typeface="Arial" panose="020B0604020202020204" pitchFamily="34" charset="0"/>
                <a:cs typeface="Arial" panose="020B0604020202020204" pitchFamily="34" charset="0"/>
              </a:rPr>
              <a:t>Maintenance A.I.</a:t>
            </a:r>
            <a:r>
              <a:rPr lang="en-US" sz="1300" dirty="0">
                <a:latin typeface="Arial" panose="020B0604020202020204" pitchFamily="34" charset="0"/>
                <a:cs typeface="Arial" panose="020B0604020202020204" pitchFamily="34" charset="0"/>
              </a:rPr>
              <a:t> system and describes the overall deployment process on IBM Cloud. </a:t>
            </a:r>
          </a:p>
          <a:p>
            <a:pPr marL="305435" indent="-305435"/>
            <a:r>
              <a:rPr lang="en-IN" sz="1300" b="1" dirty="0">
                <a:latin typeface="Arial" panose="020B0604020202020204" pitchFamily="34" charset="0"/>
                <a:ea typeface="+mn-lt"/>
                <a:cs typeface="Arial" panose="020B0604020202020204" pitchFamily="34" charset="0"/>
              </a:rPr>
              <a:t>Algorithm Selection:</a:t>
            </a:r>
            <a:endParaRPr lang="en-IN" sz="1300" dirty="0">
              <a:latin typeface="Arial" panose="020B0604020202020204" pitchFamily="34" charset="0"/>
              <a:cs typeface="Arial" panose="020B0604020202020204" pitchFamily="34" charset="0"/>
            </a:endParaRPr>
          </a:p>
          <a:p>
            <a:pPr marL="324485" lvl="1" indent="0">
              <a:buNone/>
            </a:pPr>
            <a:r>
              <a:rPr lang="en-US" sz="1300" dirty="0">
                <a:latin typeface="Arial" panose="020B0604020202020204" pitchFamily="34" charset="0"/>
                <a:ea typeface="+mn-lt"/>
                <a:cs typeface="Arial" panose="020B0604020202020204" pitchFamily="34" charset="0"/>
              </a:rPr>
              <a:t>For predicting potential failures in industrial machines, the Snap Random Forest Classifier was selected by IBM </a:t>
            </a:r>
            <a:r>
              <a:rPr lang="en-US" sz="1300" dirty="0" err="1">
                <a:latin typeface="Arial" panose="020B0604020202020204" pitchFamily="34" charset="0"/>
                <a:ea typeface="+mn-lt"/>
                <a:cs typeface="Arial" panose="020B0604020202020204" pitchFamily="34" charset="0"/>
              </a:rPr>
              <a:t>Watsonx</a:t>
            </a:r>
            <a:r>
              <a:rPr lang="en-US" sz="1300" dirty="0">
                <a:latin typeface="Arial" panose="020B0604020202020204" pitchFamily="34" charset="0"/>
                <a:ea typeface="+mn-lt"/>
                <a:cs typeface="Arial" panose="020B0604020202020204" pitchFamily="34" charset="0"/>
              </a:rPr>
              <a:t> </a:t>
            </a:r>
            <a:r>
              <a:rPr lang="en-US" sz="1300" dirty="0" err="1">
                <a:latin typeface="Arial" panose="020B0604020202020204" pitchFamily="34" charset="0"/>
                <a:ea typeface="+mn-lt"/>
                <a:cs typeface="Arial" panose="020B0604020202020204" pitchFamily="34" charset="0"/>
              </a:rPr>
              <a:t>AutoAI</a:t>
            </a:r>
            <a:r>
              <a:rPr lang="en-US" sz="1300" dirty="0">
                <a:latin typeface="Arial" panose="020B0604020202020204" pitchFamily="34" charset="0"/>
                <a:ea typeface="+mn-lt"/>
                <a:cs typeface="Arial" panose="020B0604020202020204" pitchFamily="34" charset="0"/>
              </a:rPr>
              <a:t> as the best-performing model. Snap ML is IBM’s high-speed, hardware-optimized library for machine learning, designed for enterprise-scale applications.</a:t>
            </a:r>
          </a:p>
          <a:p>
            <a:pPr marL="324485" lvl="1" indent="0">
              <a:buNone/>
            </a:pPr>
            <a:r>
              <a:rPr lang="en-US" sz="1300" dirty="0">
                <a:latin typeface="Arial" panose="020B0604020202020204" pitchFamily="34" charset="0"/>
                <a:ea typeface="+mn-lt"/>
                <a:cs typeface="Arial" panose="020B0604020202020204" pitchFamily="34" charset="0"/>
              </a:rPr>
              <a:t>The classification problem involves identifying the type of machine failure (e.g., tool wear, heat dissipation, power failure, etc.) based on sensor readings. The Snap Random Forest algorithm was chosen by </a:t>
            </a:r>
            <a:r>
              <a:rPr lang="en-US" sz="1300" dirty="0" err="1">
                <a:latin typeface="Arial" panose="020B0604020202020204" pitchFamily="34" charset="0"/>
                <a:ea typeface="+mn-lt"/>
                <a:cs typeface="Arial" panose="020B0604020202020204" pitchFamily="34" charset="0"/>
              </a:rPr>
              <a:t>AutoAI</a:t>
            </a:r>
            <a:r>
              <a:rPr lang="en-US" sz="1300" dirty="0">
                <a:latin typeface="Arial" panose="020B0604020202020204" pitchFamily="34" charset="0"/>
                <a:ea typeface="+mn-lt"/>
                <a:cs typeface="Arial" panose="020B0604020202020204" pitchFamily="34" charset="0"/>
              </a:rPr>
              <a:t> due to its high accuracy, robustness to noisy data, and ability to handle both linear and nonlinear relationships between features.</a:t>
            </a:r>
            <a:endParaRPr lang="en-IN" sz="1300" b="1" dirty="0">
              <a:latin typeface="Arial" panose="020B0604020202020204" pitchFamily="34" charset="0"/>
              <a:ea typeface="+mn-lt"/>
              <a:cs typeface="Arial" panose="020B0604020202020204" pitchFamily="34" charset="0"/>
            </a:endParaRPr>
          </a:p>
          <a:p>
            <a:pPr marL="305435" indent="-305435"/>
            <a:r>
              <a:rPr lang="en-IN" sz="1300" b="1" dirty="0">
                <a:latin typeface="Arial" panose="020B0604020202020204" pitchFamily="34" charset="0"/>
                <a:ea typeface="+mn-lt"/>
                <a:cs typeface="Arial" panose="020B0604020202020204" pitchFamily="34" charset="0"/>
              </a:rPr>
              <a:t>Data Input:</a:t>
            </a:r>
          </a:p>
          <a:p>
            <a:pPr marL="0" indent="0">
              <a:buNone/>
            </a:pPr>
            <a:r>
              <a:rPr lang="en-US" sz="1300" dirty="0">
                <a:latin typeface="Arial" panose="020B0604020202020204" pitchFamily="34" charset="0"/>
                <a:cs typeface="Arial" panose="020B0604020202020204" pitchFamily="34" charset="0"/>
              </a:rPr>
              <a:t>          The model used the following </a:t>
            </a:r>
            <a:r>
              <a:rPr lang="en-US" sz="1300" b="1" dirty="0">
                <a:latin typeface="Arial" panose="020B0604020202020204" pitchFamily="34" charset="0"/>
                <a:cs typeface="Arial" panose="020B0604020202020204" pitchFamily="34" charset="0"/>
              </a:rPr>
              <a:t>features</a:t>
            </a:r>
            <a:r>
              <a:rPr lang="en-US" sz="1300" dirty="0">
                <a:latin typeface="Arial" panose="020B0604020202020204" pitchFamily="34" charset="0"/>
                <a:cs typeface="Arial" panose="020B0604020202020204" pitchFamily="34" charset="0"/>
              </a:rPr>
              <a:t> (input variables) from the Kaggle dataset:</a:t>
            </a:r>
            <a:endParaRPr lang="en-IN" sz="1300" dirty="0">
              <a:latin typeface="Arial" panose="020B0604020202020204" pitchFamily="34" charset="0"/>
              <a:cs typeface="Arial" panose="020B0604020202020204" pitchFamily="34" charset="0"/>
            </a:endParaRPr>
          </a:p>
          <a:p>
            <a:pPr marL="629920" lvl="1" indent="-305435">
              <a:buFont typeface="Arial" panose="020B0604020202020204" pitchFamily="34" charset="0"/>
              <a:buChar char="•"/>
            </a:pPr>
            <a:r>
              <a:rPr lang="en-IN" sz="1300" dirty="0">
                <a:latin typeface="Arial" panose="020B0604020202020204" pitchFamily="34" charset="0"/>
                <a:cs typeface="Arial" panose="020B0604020202020204" pitchFamily="34" charset="0"/>
              </a:rPr>
              <a:t>Air Temperature (°C)</a:t>
            </a:r>
            <a:r>
              <a:rPr lang="en-IN" sz="1300" dirty="0">
                <a:latin typeface="Arial" panose="020B0604020202020204" pitchFamily="34" charset="0"/>
                <a:ea typeface="+mn-lt"/>
                <a:cs typeface="Arial" panose="020B0604020202020204" pitchFamily="34" charset="0"/>
              </a:rPr>
              <a:t>.</a:t>
            </a:r>
          </a:p>
          <a:p>
            <a:pPr marL="629920" lvl="1" indent="-305435">
              <a:buFont typeface="Arial" panose="020B0604020202020204" pitchFamily="34" charset="0"/>
              <a:buChar char="•"/>
            </a:pPr>
            <a:r>
              <a:rPr lang="en-IN" sz="1300" dirty="0">
                <a:latin typeface="Arial" panose="020B0604020202020204" pitchFamily="34" charset="0"/>
                <a:cs typeface="Arial" panose="020B0604020202020204" pitchFamily="34" charset="0"/>
              </a:rPr>
              <a:t>Process Temperature (°C)</a:t>
            </a:r>
          </a:p>
          <a:p>
            <a:pPr marL="629920" lvl="1" indent="-305435">
              <a:buFont typeface="Arial" panose="020B0604020202020204" pitchFamily="34" charset="0"/>
              <a:buChar char="•"/>
            </a:pPr>
            <a:r>
              <a:rPr lang="en-IN" sz="1300" dirty="0">
                <a:latin typeface="Arial" panose="020B0604020202020204" pitchFamily="34" charset="0"/>
                <a:cs typeface="Arial" panose="020B0604020202020204" pitchFamily="34" charset="0"/>
              </a:rPr>
              <a:t>Rotational Speed (rpm)</a:t>
            </a:r>
          </a:p>
          <a:p>
            <a:pPr marL="629920" lvl="1" indent="-305435">
              <a:buFont typeface="Arial" panose="020B0604020202020204" pitchFamily="34" charset="0"/>
              <a:buChar char="•"/>
            </a:pPr>
            <a:r>
              <a:rPr lang="en-IN" sz="1300" dirty="0">
                <a:latin typeface="Arial" panose="020B0604020202020204" pitchFamily="34" charset="0"/>
                <a:cs typeface="Arial" panose="020B0604020202020204" pitchFamily="34" charset="0"/>
              </a:rPr>
              <a:t>Torque (Nm)</a:t>
            </a:r>
          </a:p>
          <a:p>
            <a:pPr marL="629920" lvl="1" indent="-305435">
              <a:buFont typeface="Arial" panose="020B0604020202020204" pitchFamily="34" charset="0"/>
              <a:buChar char="•"/>
            </a:pPr>
            <a:r>
              <a:rPr lang="en-IN" sz="1300" dirty="0">
                <a:latin typeface="Arial" panose="020B0604020202020204" pitchFamily="34" charset="0"/>
                <a:cs typeface="Arial" panose="020B0604020202020204" pitchFamily="34" charset="0"/>
              </a:rPr>
              <a:t>Tool Wear (min)</a:t>
            </a:r>
          </a:p>
          <a:p>
            <a:pPr marL="629920" lvl="1" indent="-305435">
              <a:buFont typeface="Arial" panose="020B0604020202020204" pitchFamily="34" charset="0"/>
              <a:buChar char="•"/>
            </a:pPr>
            <a:r>
              <a:rPr lang="en-US" sz="1300" dirty="0">
                <a:latin typeface="Arial" panose="020B0604020202020204" pitchFamily="34" charset="0"/>
                <a:cs typeface="Arial" panose="020B0604020202020204" pitchFamily="34" charset="0"/>
              </a:rPr>
              <a:t>Type of Product (categorical variable)</a:t>
            </a:r>
          </a:p>
          <a:p>
            <a:pPr marL="629920" lvl="1" indent="-305435">
              <a:buFont typeface="Arial" panose="020B0604020202020204" pitchFamily="34" charset="0"/>
              <a:buChar char="•"/>
            </a:pPr>
            <a:r>
              <a:rPr lang="en-IN" sz="1300" dirty="0">
                <a:latin typeface="Arial" panose="020B0604020202020204" pitchFamily="34" charset="0"/>
                <a:cs typeface="Arial" panose="020B0604020202020204" pitchFamily="34" charset="0"/>
              </a:rPr>
              <a:t>Target Variable</a:t>
            </a:r>
            <a:r>
              <a:rPr lang="en-IN" sz="1300" b="1" dirty="0">
                <a:latin typeface="Arial" panose="020B0604020202020204" pitchFamily="34" charset="0"/>
                <a:cs typeface="Arial" panose="020B0604020202020204" pitchFamily="34" charset="0"/>
              </a:rPr>
              <a:t>:</a:t>
            </a:r>
            <a:r>
              <a:rPr lang="en-IN" sz="1300" dirty="0">
                <a:latin typeface="Arial" panose="020B0604020202020204" pitchFamily="34" charset="0"/>
                <a:cs typeface="Arial" panose="020B0604020202020204" pitchFamily="34" charset="0"/>
              </a:rPr>
              <a:t> Machine Failure Type (multi-class)</a:t>
            </a:r>
          </a:p>
          <a:p>
            <a:pPr marL="324485" lvl="1" indent="0">
              <a:buNone/>
            </a:pPr>
            <a:r>
              <a:rPr lang="en-US" sz="1300" dirty="0">
                <a:latin typeface="Arial" panose="020B0604020202020204" pitchFamily="34" charset="0"/>
                <a:cs typeface="Arial" panose="020B0604020202020204" pitchFamily="34" charset="0"/>
              </a:rPr>
              <a:t>These sensor-based inputs reflect real-time machine operating conditions and were used to classify the failure type.</a:t>
            </a:r>
            <a:endParaRPr lang="en-IN" sz="1300" dirty="0">
              <a:latin typeface="Arial" panose="020B0604020202020204" pitchFamily="34" charset="0"/>
              <a:cs typeface="Arial" panose="020B0604020202020204" pitchFamily="34" charset="0"/>
            </a:endParaRPr>
          </a:p>
          <a:p>
            <a:pPr marL="0" indent="0">
              <a:buNone/>
            </a:pPr>
            <a:endParaRPr lang="en-IN" dirty="0"/>
          </a:p>
        </p:txBody>
      </p:sp>
      <p:pic>
        <p:nvPicPr>
          <p:cNvPr id="4" name="Picture 3">
            <a:extLst>
              <a:ext uri="{FF2B5EF4-FFF2-40B4-BE49-F238E27FC236}">
                <a16:creationId xmlns:a16="http://schemas.microsoft.com/office/drawing/2014/main" id="{0D3358D0-AF36-C85C-2653-F0A785B829C0}"/>
              </a:ext>
            </a:extLst>
          </p:cNvPr>
          <p:cNvPicPr>
            <a:picLocks noChangeAspect="1"/>
          </p:cNvPicPr>
          <p:nvPr/>
        </p:nvPicPr>
        <p:blipFill>
          <a:blip r:embed="rId2"/>
          <a:stretch>
            <a:fillRect/>
          </a:stretch>
        </p:blipFill>
        <p:spPr>
          <a:xfrm>
            <a:off x="6994866" y="3167797"/>
            <a:ext cx="4666744" cy="2405112"/>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B144D5-AD8A-E40F-47BD-7C33AB80AC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B372D1D-EFBD-7C01-2607-6EC0728FE04C}"/>
              </a:ext>
            </a:extLst>
          </p:cNvPr>
          <p:cNvSpPr>
            <a:spLocks noGrp="1"/>
          </p:cNvSpPr>
          <p:nvPr>
            <p:ph type="title"/>
          </p:nvPr>
        </p:nvSpPr>
        <p:spPr>
          <a:xfrm>
            <a:off x="581192" y="617490"/>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2000" dirty="0"/>
          </a:p>
        </p:txBody>
      </p:sp>
      <p:sp>
        <p:nvSpPr>
          <p:cNvPr id="2" name="Content Placeholder 1">
            <a:extLst>
              <a:ext uri="{FF2B5EF4-FFF2-40B4-BE49-F238E27FC236}">
                <a16:creationId xmlns:a16="http://schemas.microsoft.com/office/drawing/2014/main" id="{84A805D0-D25E-3F29-3C6A-5688DE79417F}"/>
              </a:ext>
            </a:extLst>
          </p:cNvPr>
          <p:cNvSpPr>
            <a:spLocks noGrp="1"/>
          </p:cNvSpPr>
          <p:nvPr>
            <p:ph idx="1"/>
          </p:nvPr>
        </p:nvSpPr>
        <p:spPr>
          <a:xfrm>
            <a:off x="148167" y="882638"/>
            <a:ext cx="11895666" cy="5412041"/>
          </a:xfrm>
        </p:spPr>
        <p:txBody>
          <a:bodyPr>
            <a:normAutofit lnSpcReduction="10000"/>
          </a:bodyPr>
          <a:lstStyle/>
          <a:p>
            <a:pPr marL="0" indent="0">
              <a:buNone/>
            </a:pPr>
            <a:r>
              <a:rPr lang="en-US" sz="1300" dirty="0"/>
              <a:t>.</a:t>
            </a:r>
            <a:endParaRPr lang="en-IN" sz="1300" dirty="0">
              <a:latin typeface="Arial" panose="020B0604020202020204" pitchFamily="34" charset="0"/>
              <a:cs typeface="Arial" panose="020B0604020202020204" pitchFamily="34" charset="0"/>
            </a:endParaRPr>
          </a:p>
          <a:p>
            <a:pPr marL="305435" indent="-305435"/>
            <a:r>
              <a:rPr lang="en-IN" sz="1300" b="1" dirty="0">
                <a:latin typeface="Arial" panose="020B0604020202020204" pitchFamily="34" charset="0"/>
                <a:ea typeface="+mn-lt"/>
                <a:cs typeface="Arial" panose="020B0604020202020204" pitchFamily="34" charset="0"/>
              </a:rPr>
              <a:t>Training Process:</a:t>
            </a:r>
            <a:endParaRPr lang="en-IN" sz="1300" dirty="0">
              <a:latin typeface="Arial" panose="020B0604020202020204" pitchFamily="34" charset="0"/>
              <a:cs typeface="Arial" panose="020B0604020202020204" pitchFamily="34" charset="0"/>
            </a:endParaRPr>
          </a:p>
          <a:p>
            <a:pPr>
              <a:buNone/>
            </a:pPr>
            <a:r>
              <a:rPr lang="en-IN" sz="1400" dirty="0">
                <a:latin typeface="Arial" panose="020B0604020202020204" pitchFamily="34" charset="0"/>
                <a:cs typeface="Arial" panose="020B0604020202020204" pitchFamily="34" charset="0"/>
              </a:rPr>
              <a:t>The training was performed using </a:t>
            </a:r>
            <a:r>
              <a:rPr lang="en-IN" sz="1400" b="1" dirty="0">
                <a:latin typeface="Arial" panose="020B0604020202020204" pitchFamily="34" charset="0"/>
                <a:cs typeface="Arial" panose="020B0604020202020204" pitchFamily="34" charset="0"/>
              </a:rPr>
              <a:t>IBM </a:t>
            </a:r>
            <a:r>
              <a:rPr lang="en-IN" sz="1400" b="1" dirty="0" err="1">
                <a:latin typeface="Arial" panose="020B0604020202020204" pitchFamily="34" charset="0"/>
                <a:cs typeface="Arial" panose="020B0604020202020204" pitchFamily="34" charset="0"/>
              </a:rPr>
              <a:t>Watsonx</a:t>
            </a:r>
            <a:r>
              <a:rPr lang="en-IN" sz="1400" b="1" dirty="0">
                <a:latin typeface="Arial" panose="020B0604020202020204" pitchFamily="34" charset="0"/>
                <a:cs typeface="Arial" panose="020B0604020202020204" pitchFamily="34" charset="0"/>
              </a:rPr>
              <a:t> </a:t>
            </a:r>
            <a:r>
              <a:rPr lang="en-IN" sz="1400" b="1" dirty="0" err="1">
                <a:latin typeface="Arial" panose="020B0604020202020204" pitchFamily="34" charset="0"/>
                <a:cs typeface="Arial" panose="020B0604020202020204" pitchFamily="34" charset="0"/>
              </a:rPr>
              <a:t>AutoAI</a:t>
            </a:r>
            <a:r>
              <a:rPr lang="en-IN"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The dataset was uploaded to </a:t>
            </a:r>
            <a:r>
              <a:rPr lang="en-IN" sz="1400" b="1" dirty="0">
                <a:latin typeface="Arial" panose="020B0604020202020204" pitchFamily="34" charset="0"/>
                <a:cs typeface="Arial" panose="020B0604020202020204" pitchFamily="34" charset="0"/>
              </a:rPr>
              <a:t>IBM Cloud Object Storage</a:t>
            </a:r>
            <a:r>
              <a:rPr lang="en-IN" sz="1400" dirty="0">
                <a:latin typeface="Arial" panose="020B0604020202020204" pitchFamily="34" charset="0"/>
                <a:cs typeface="Arial" panose="020B0604020202020204" pitchFamily="34" charset="0"/>
              </a:rPr>
              <a:t> and linked directly to </a:t>
            </a:r>
            <a:r>
              <a:rPr lang="en-IN" sz="1400" dirty="0" err="1">
                <a:latin typeface="Arial" panose="020B0604020202020204" pitchFamily="34" charset="0"/>
                <a:cs typeface="Arial" panose="020B0604020202020204" pitchFamily="34" charset="0"/>
              </a:rPr>
              <a:t>AutoAI</a:t>
            </a:r>
            <a:r>
              <a:rPr lang="en-IN" sz="1400" dirty="0">
                <a:latin typeface="Arial" panose="020B0604020202020204" pitchFamily="34" charset="0"/>
                <a:cs typeface="Arial" panose="020B0604020202020204" pitchFamily="34" charset="0"/>
              </a:rPr>
              <a:t>.</a:t>
            </a:r>
          </a:p>
          <a:p>
            <a:pPr>
              <a:buFont typeface="Arial" panose="020B0604020202020204" pitchFamily="34" charset="0"/>
              <a:buChar char="•"/>
            </a:pPr>
            <a:r>
              <a:rPr lang="en-IN" sz="1400" dirty="0" err="1">
                <a:latin typeface="Arial" panose="020B0604020202020204" pitchFamily="34" charset="0"/>
                <a:cs typeface="Arial" panose="020B0604020202020204" pitchFamily="34" charset="0"/>
              </a:rPr>
              <a:t>AutoAI</a:t>
            </a:r>
            <a:r>
              <a:rPr lang="en-IN" sz="1400" dirty="0">
                <a:latin typeface="Arial" panose="020B0604020202020204" pitchFamily="34" charset="0"/>
                <a:cs typeface="Arial" panose="020B0604020202020204" pitchFamily="34" charset="0"/>
              </a:rPr>
              <a:t> handled:</a:t>
            </a:r>
          </a:p>
          <a:p>
            <a:pPr marL="742950" lvl="1" indent="-285750">
              <a:buFont typeface="Arial" panose="020B0604020202020204" pitchFamily="34" charset="0"/>
              <a:buChar char="•"/>
            </a:pPr>
            <a:r>
              <a:rPr lang="en-IN" sz="1100" b="1" dirty="0">
                <a:latin typeface="Arial" panose="020B0604020202020204" pitchFamily="34" charset="0"/>
                <a:cs typeface="Arial" panose="020B0604020202020204" pitchFamily="34" charset="0"/>
              </a:rPr>
              <a:t>Data cleaning</a:t>
            </a:r>
            <a:endParaRPr lang="en-IN" sz="11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100" b="1" dirty="0">
                <a:latin typeface="Arial" panose="020B0604020202020204" pitchFamily="34" charset="0"/>
                <a:cs typeface="Arial" panose="020B0604020202020204" pitchFamily="34" charset="0"/>
              </a:rPr>
              <a:t>Feature engineering</a:t>
            </a:r>
            <a:endParaRPr lang="en-IN" sz="1100"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IN" sz="1100" b="1" dirty="0">
                <a:latin typeface="Arial" panose="020B0604020202020204" pitchFamily="34" charset="0"/>
                <a:cs typeface="Arial" panose="020B0604020202020204" pitchFamily="34" charset="0"/>
              </a:rPr>
              <a:t>Model selection and evaluation</a:t>
            </a:r>
            <a:endParaRPr lang="en-IN" sz="1100" dirty="0">
              <a:latin typeface="Arial" panose="020B0604020202020204" pitchFamily="34" charset="0"/>
              <a:cs typeface="Arial" panose="020B0604020202020204" pitchFamily="34" charset="0"/>
            </a:endParaRP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Multiple algorithms were tested automatically by </a:t>
            </a:r>
            <a:r>
              <a:rPr lang="en-IN" sz="1400" dirty="0" err="1">
                <a:latin typeface="Arial" panose="020B0604020202020204" pitchFamily="34" charset="0"/>
                <a:cs typeface="Arial" panose="020B0604020202020204" pitchFamily="34" charset="0"/>
              </a:rPr>
              <a:t>AutoAI</a:t>
            </a:r>
            <a:r>
              <a:rPr lang="en-IN" sz="1400" dirty="0">
                <a:latin typeface="Arial" panose="020B0604020202020204" pitchFamily="34" charset="0"/>
                <a:cs typeface="Arial" panose="020B0604020202020204" pitchFamily="34" charset="0"/>
              </a:rPr>
              <a:t> (e.g., Logistic Regression, Gradient Boosting, Neural Networks), and </a:t>
            </a:r>
            <a:r>
              <a:rPr lang="en-IN" sz="1400" b="1" dirty="0">
                <a:latin typeface="Arial" panose="020B0604020202020204" pitchFamily="34" charset="0"/>
                <a:cs typeface="Arial" panose="020B0604020202020204" pitchFamily="34" charset="0"/>
              </a:rPr>
              <a:t>Snap Random Forest</a:t>
            </a:r>
            <a:r>
              <a:rPr lang="en-IN" sz="1400" dirty="0">
                <a:latin typeface="Arial" panose="020B0604020202020204" pitchFamily="34" charset="0"/>
                <a:cs typeface="Arial" panose="020B0604020202020204" pitchFamily="34" charset="0"/>
              </a:rPr>
              <a:t> was selected based on optimal performance.</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Internal cross-validation was used to validate model reliability.</a:t>
            </a:r>
          </a:p>
          <a:p>
            <a:pPr>
              <a:buFont typeface="Arial" panose="020B0604020202020204" pitchFamily="34" charset="0"/>
              <a:buChar char="•"/>
            </a:pPr>
            <a:r>
              <a:rPr lang="en-IN" sz="1400" dirty="0">
                <a:latin typeface="Arial" panose="020B0604020202020204" pitchFamily="34" charset="0"/>
                <a:cs typeface="Arial" panose="020B0604020202020204" pitchFamily="34" charset="0"/>
              </a:rPr>
              <a:t>No manual hyperparameter tuning was required as </a:t>
            </a:r>
            <a:r>
              <a:rPr lang="en-IN" sz="1400" dirty="0" err="1">
                <a:latin typeface="Arial" panose="020B0604020202020204" pitchFamily="34" charset="0"/>
                <a:cs typeface="Arial" panose="020B0604020202020204" pitchFamily="34" charset="0"/>
              </a:rPr>
              <a:t>AutoAI</a:t>
            </a:r>
            <a:r>
              <a:rPr lang="en-IN" sz="1400" dirty="0">
                <a:latin typeface="Arial" panose="020B0604020202020204" pitchFamily="34" charset="0"/>
                <a:cs typeface="Arial" panose="020B0604020202020204" pitchFamily="34" charset="0"/>
              </a:rPr>
              <a:t> handled this automatically.</a:t>
            </a:r>
          </a:p>
          <a:p>
            <a:pPr marL="305435" indent="-305435"/>
            <a:r>
              <a:rPr lang="en-IN" sz="1300" b="1" dirty="0">
                <a:latin typeface="Arial" panose="020B0604020202020204" pitchFamily="34" charset="0"/>
                <a:ea typeface="+mn-lt"/>
                <a:cs typeface="Arial" panose="020B0604020202020204" pitchFamily="34" charset="0"/>
              </a:rPr>
              <a:t>Prediction Process:</a:t>
            </a:r>
            <a:endParaRPr lang="en-IN" sz="1300" dirty="0">
              <a:latin typeface="Arial" panose="020B0604020202020204" pitchFamily="34" charset="0"/>
              <a:cs typeface="Arial" panose="020B0604020202020204" pitchFamily="34" charset="0"/>
            </a:endParaRPr>
          </a:p>
          <a:p>
            <a:pPr>
              <a:buNone/>
            </a:pPr>
            <a:r>
              <a:rPr lang="en-US" sz="1600" dirty="0"/>
              <a:t>Once trained, the </a:t>
            </a:r>
            <a:r>
              <a:rPr lang="en-US" sz="1600" b="1" dirty="0"/>
              <a:t>Snap Random Forest Classifier</a:t>
            </a:r>
            <a:r>
              <a:rPr lang="en-US" sz="1600" dirty="0"/>
              <a:t> model was deployed using </a:t>
            </a:r>
            <a:r>
              <a:rPr lang="en-US" sz="1600" b="1" dirty="0"/>
              <a:t>Watsonx.ai Runtime</a:t>
            </a:r>
            <a:r>
              <a:rPr lang="en-US" sz="1600" dirty="0"/>
              <a:t> on IBM Cloud:</a:t>
            </a:r>
          </a:p>
          <a:p>
            <a:pPr>
              <a:buFont typeface="Arial" panose="020B0604020202020204" pitchFamily="34" charset="0"/>
              <a:buChar char="•"/>
            </a:pPr>
            <a:r>
              <a:rPr lang="en-US" sz="1600" dirty="0"/>
              <a:t>The model receives </a:t>
            </a:r>
            <a:r>
              <a:rPr lang="en-US" sz="1600" b="1" dirty="0"/>
              <a:t>real-time or batch sensor input</a:t>
            </a:r>
            <a:r>
              <a:rPr lang="en-US" sz="1600" dirty="0"/>
              <a:t> from the machines (same feature structure as the training data).</a:t>
            </a:r>
          </a:p>
          <a:p>
            <a:pPr>
              <a:buFont typeface="Arial" panose="020B0604020202020204" pitchFamily="34" charset="0"/>
              <a:buChar char="•"/>
            </a:pPr>
            <a:r>
              <a:rPr lang="en-US" sz="1600" dirty="0"/>
              <a:t>Based on the sensor input, the model outputs a </a:t>
            </a:r>
            <a:r>
              <a:rPr lang="en-US" sz="1600" b="1" dirty="0"/>
              <a:t>predicted failure type</a:t>
            </a:r>
            <a:r>
              <a:rPr lang="en-US" sz="1600" dirty="0"/>
              <a:t>.</a:t>
            </a:r>
          </a:p>
          <a:p>
            <a:pPr>
              <a:buFont typeface="Arial" panose="020B0604020202020204" pitchFamily="34" charset="0"/>
              <a:buChar char="•"/>
            </a:pPr>
            <a:r>
              <a:rPr lang="en-US" sz="1600" dirty="0"/>
              <a:t>These predictions can be integrated into a monitoring dashboard or alert system to trigger </a:t>
            </a:r>
            <a:r>
              <a:rPr lang="en-US" sz="1600" b="1" dirty="0"/>
              <a:t>proactive maintenance</a:t>
            </a:r>
            <a:r>
              <a:rPr lang="en-US" sz="1600" dirty="0"/>
              <a:t> actions.</a:t>
            </a:r>
          </a:p>
        </p:txBody>
      </p:sp>
      <p:pic>
        <p:nvPicPr>
          <p:cNvPr id="4" name="Picture 3">
            <a:extLst>
              <a:ext uri="{FF2B5EF4-FFF2-40B4-BE49-F238E27FC236}">
                <a16:creationId xmlns:a16="http://schemas.microsoft.com/office/drawing/2014/main" id="{48516E41-40FA-7528-C62F-869924710DDC}"/>
              </a:ext>
            </a:extLst>
          </p:cNvPr>
          <p:cNvPicPr>
            <a:picLocks noChangeAspect="1"/>
          </p:cNvPicPr>
          <p:nvPr/>
        </p:nvPicPr>
        <p:blipFill>
          <a:blip r:embed="rId2"/>
          <a:srcRect t="6142" r="10994" b="7000"/>
          <a:stretch>
            <a:fillRect/>
          </a:stretch>
        </p:blipFill>
        <p:spPr>
          <a:xfrm>
            <a:off x="7289800" y="710623"/>
            <a:ext cx="4627033" cy="1253067"/>
          </a:xfrm>
          <a:prstGeom prst="rect">
            <a:avLst/>
          </a:prstGeom>
        </p:spPr>
      </p:pic>
    </p:spTree>
    <p:extLst>
      <p:ext uri="{BB962C8B-B14F-4D97-AF65-F5344CB8AC3E}">
        <p14:creationId xmlns:p14="http://schemas.microsoft.com/office/powerpoint/2010/main" val="3433142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E0BF1F-A3B1-07F1-EC9F-2D07F46993E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6AEC67F-AD3B-88B6-A98C-7AD801F937A6}"/>
              </a:ext>
            </a:extLst>
          </p:cNvPr>
          <p:cNvSpPr>
            <a:spLocks noGrp="1"/>
          </p:cNvSpPr>
          <p:nvPr>
            <p:ph type="title"/>
          </p:nvPr>
        </p:nvSpPr>
        <p:spPr>
          <a:xfrm>
            <a:off x="581192" y="617490"/>
            <a:ext cx="11029616" cy="530296"/>
          </a:xfrm>
        </p:spPr>
        <p:txBody>
          <a:bodyPr>
            <a:noAutofit/>
          </a:bodyPr>
          <a:lstStyle/>
          <a:p>
            <a:r>
              <a:rPr lang="en-US" sz="3200" b="1" dirty="0">
                <a:solidFill>
                  <a:schemeClr val="accent1"/>
                </a:solidFill>
                <a:latin typeface="Arial"/>
                <a:ea typeface="+mj-lt"/>
                <a:cs typeface="Arial"/>
              </a:rPr>
              <a:t>Algorithm &amp; Deployment</a:t>
            </a:r>
            <a:endParaRPr lang="en-US" sz="2000" dirty="0"/>
          </a:p>
        </p:txBody>
      </p:sp>
      <p:sp>
        <p:nvSpPr>
          <p:cNvPr id="2" name="Content Placeholder 1">
            <a:extLst>
              <a:ext uri="{FF2B5EF4-FFF2-40B4-BE49-F238E27FC236}">
                <a16:creationId xmlns:a16="http://schemas.microsoft.com/office/drawing/2014/main" id="{54965C8F-742A-ED37-10C3-19576DE0F72F}"/>
              </a:ext>
            </a:extLst>
          </p:cNvPr>
          <p:cNvSpPr>
            <a:spLocks noGrp="1"/>
          </p:cNvSpPr>
          <p:nvPr>
            <p:ph idx="1"/>
          </p:nvPr>
        </p:nvSpPr>
        <p:spPr>
          <a:xfrm>
            <a:off x="148167" y="1210732"/>
            <a:ext cx="11895666" cy="5977467"/>
          </a:xfrm>
        </p:spPr>
        <p:txBody>
          <a:bodyPr>
            <a:normAutofit fontScale="77500" lnSpcReduction="20000"/>
          </a:bodyPr>
          <a:lstStyle/>
          <a:p>
            <a:pPr>
              <a:buNone/>
            </a:pPr>
            <a:r>
              <a:rPr lang="en-US" sz="1400" b="1" dirty="0">
                <a:latin typeface="Arial" panose="020B0604020202020204" pitchFamily="34" charset="0"/>
                <a:cs typeface="Arial" panose="020B0604020202020204" pitchFamily="34" charset="0"/>
              </a:rPr>
              <a:t>1. Prepare Project &amp; Model</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Save model in your </a:t>
            </a:r>
            <a:r>
              <a:rPr lang="en-US" sz="1400" b="1" dirty="0">
                <a:latin typeface="Arial" panose="020B0604020202020204" pitchFamily="34" charset="0"/>
                <a:cs typeface="Arial" panose="020B0604020202020204" pitchFamily="34" charset="0"/>
              </a:rPr>
              <a:t>IBM Cloud Pak for Data</a:t>
            </a:r>
            <a:r>
              <a:rPr lang="en-US" sz="1400" dirty="0">
                <a:latin typeface="Arial" panose="020B0604020202020204" pitchFamily="34" charset="0"/>
                <a:cs typeface="Arial" panose="020B0604020202020204" pitchFamily="34" charset="0"/>
              </a:rPr>
              <a:t> project</a:t>
            </a:r>
          </a:p>
          <a:p>
            <a:pPr>
              <a:buFont typeface="Arial" panose="020B0604020202020204" pitchFamily="34" charset="0"/>
              <a:buChar char="•"/>
            </a:pPr>
            <a:r>
              <a:rPr lang="en-US" sz="1400" dirty="0">
                <a:latin typeface="Arial" panose="020B0604020202020204" pitchFamily="34" charset="0"/>
                <a:cs typeface="Arial" panose="020B0604020202020204" pitchFamily="34" charset="0"/>
              </a:rPr>
              <a:t>Associate a </a:t>
            </a:r>
            <a:r>
              <a:rPr lang="en-US" sz="1400" b="1" dirty="0">
                <a:latin typeface="Arial" panose="020B0604020202020204" pitchFamily="34" charset="0"/>
                <a:cs typeface="Arial" panose="020B0604020202020204" pitchFamily="34" charset="0"/>
              </a:rPr>
              <a:t>Watsonx.ai Runtime</a:t>
            </a:r>
            <a:r>
              <a:rPr lang="en-US" sz="1400" dirty="0">
                <a:latin typeface="Arial" panose="020B0604020202020204" pitchFamily="34" charset="0"/>
                <a:cs typeface="Arial" panose="020B0604020202020204" pitchFamily="34" charset="0"/>
              </a:rPr>
              <a:t> (if not already linked)</a:t>
            </a:r>
          </a:p>
          <a:p>
            <a:pPr>
              <a:buNone/>
            </a:pPr>
            <a:r>
              <a:rPr lang="en-US" b="1" dirty="0">
                <a:latin typeface="Arial" panose="020B0604020202020204" pitchFamily="34" charset="0"/>
                <a:cs typeface="Arial" panose="020B0604020202020204" pitchFamily="34" charset="0"/>
              </a:rPr>
              <a:t>2. Promote Model to Deployment Space</a:t>
            </a:r>
          </a:p>
          <a:p>
            <a:pPr>
              <a:buFont typeface="Arial" panose="020B0604020202020204" pitchFamily="34" charset="0"/>
              <a:buChar char="•"/>
            </a:pPr>
            <a:r>
              <a:rPr lang="en-US" dirty="0">
                <a:latin typeface="Arial" panose="020B0604020202020204" pitchFamily="34" charset="0"/>
                <a:cs typeface="Arial" panose="020B0604020202020204" pitchFamily="34" charset="0"/>
              </a:rPr>
              <a:t>Locate the saved model in your project</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Promote</a:t>
            </a:r>
            <a:r>
              <a:rPr lang="en-US" dirty="0">
                <a:latin typeface="Arial" panose="020B0604020202020204" pitchFamily="34" charset="0"/>
                <a:cs typeface="Arial" panose="020B0604020202020204" pitchFamily="34" charset="0"/>
              </a:rPr>
              <a:t> it to a </a:t>
            </a:r>
            <a:r>
              <a:rPr lang="en-US" b="1" dirty="0">
                <a:latin typeface="Arial" panose="020B0604020202020204" pitchFamily="34" charset="0"/>
                <a:cs typeface="Arial" panose="020B0604020202020204" pitchFamily="34" charset="0"/>
              </a:rPr>
              <a:t>Deployment Space</a:t>
            </a:r>
            <a:endParaRPr lang="en-US"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If needed, create one</a:t>
            </a:r>
          </a:p>
          <a:p>
            <a:pPr marL="742950" lvl="1" indent="-285750">
              <a:buFont typeface="Arial" panose="020B0604020202020204" pitchFamily="34" charset="0"/>
              <a:buChar char="•"/>
            </a:pPr>
            <a:r>
              <a:rPr lang="en-US" dirty="0">
                <a:latin typeface="Arial" panose="020B0604020202020204" pitchFamily="34" charset="0"/>
                <a:cs typeface="Arial" panose="020B0604020202020204" pitchFamily="34" charset="0"/>
              </a:rPr>
              <a:t>Define: Name, Storage Service, ML Service</a:t>
            </a:r>
          </a:p>
          <a:p>
            <a:pPr>
              <a:buNone/>
            </a:pPr>
            <a:r>
              <a:rPr lang="en-US" b="1" dirty="0">
                <a:latin typeface="Arial" panose="020B0604020202020204" pitchFamily="34" charset="0"/>
                <a:cs typeface="Arial" panose="020B0604020202020204" pitchFamily="34" charset="0"/>
              </a:rPr>
              <a:t>3. Create a New Deployment</a:t>
            </a:r>
          </a:p>
          <a:p>
            <a:pPr>
              <a:buFont typeface="Arial" panose="020B0604020202020204" pitchFamily="34" charset="0"/>
              <a:buChar char="•"/>
            </a:pPr>
            <a:r>
              <a:rPr lang="en-US" dirty="0">
                <a:latin typeface="Arial" panose="020B0604020202020204" pitchFamily="34" charset="0"/>
                <a:cs typeface="Arial" panose="020B0604020202020204" pitchFamily="34" charset="0"/>
              </a:rPr>
              <a:t>In Deployment Space, select the model → click </a:t>
            </a:r>
            <a:r>
              <a:rPr lang="en-US" b="1" dirty="0">
                <a:latin typeface="Arial" panose="020B0604020202020204" pitchFamily="34" charset="0"/>
                <a:cs typeface="Arial" panose="020B0604020202020204" pitchFamily="34" charset="0"/>
              </a:rPr>
              <a:t>"New Deployment"</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Choose deployment type:</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Online</a:t>
            </a:r>
            <a:r>
              <a:rPr lang="en-US" dirty="0">
                <a:latin typeface="Arial" panose="020B0604020202020204" pitchFamily="34" charset="0"/>
                <a:cs typeface="Arial" panose="020B0604020202020204" pitchFamily="34" charset="0"/>
              </a:rPr>
              <a:t> (real-time API)</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Batch</a:t>
            </a:r>
            <a:r>
              <a:rPr lang="en-US" dirty="0">
                <a:latin typeface="Arial" panose="020B0604020202020204" pitchFamily="34" charset="0"/>
                <a:cs typeface="Arial" panose="020B0604020202020204" pitchFamily="34" charset="0"/>
              </a:rPr>
              <a:t> (scheduled jobs)</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Core ML</a:t>
            </a:r>
            <a:r>
              <a:rPr lang="en-US" dirty="0">
                <a:latin typeface="Arial" panose="020B0604020202020204" pitchFamily="34" charset="0"/>
                <a:cs typeface="Arial" panose="020B0604020202020204" pitchFamily="34" charset="0"/>
              </a:rPr>
              <a:t> (iOS integration)</a:t>
            </a:r>
          </a:p>
          <a:p>
            <a:pPr>
              <a:buFont typeface="Arial" panose="020B0604020202020204" pitchFamily="34" charset="0"/>
              <a:buChar char="•"/>
            </a:pPr>
            <a:r>
              <a:rPr lang="en-US" dirty="0">
                <a:latin typeface="Arial" panose="020B0604020202020204" pitchFamily="34" charset="0"/>
                <a:cs typeface="Arial" panose="020B0604020202020204" pitchFamily="34" charset="0"/>
              </a:rPr>
              <a:t>Name the deployment + configure hardware</a:t>
            </a:r>
          </a:p>
          <a:p>
            <a:pPr>
              <a:buNone/>
            </a:pPr>
            <a:r>
              <a:rPr lang="en-US" b="1" dirty="0">
                <a:latin typeface="Arial" panose="020B0604020202020204" pitchFamily="34" charset="0"/>
                <a:cs typeface="Arial" panose="020B0604020202020204" pitchFamily="34" charset="0"/>
              </a:rPr>
              <a:t>4. Monitor &amp; Test</a:t>
            </a:r>
          </a:p>
          <a:p>
            <a:pPr>
              <a:buFont typeface="Arial" panose="020B0604020202020204" pitchFamily="34" charset="0"/>
              <a:buChar char="•"/>
            </a:pPr>
            <a:r>
              <a:rPr lang="en-US" dirty="0">
                <a:latin typeface="Arial" panose="020B0604020202020204" pitchFamily="34" charset="0"/>
                <a:cs typeface="Arial" panose="020B0604020202020204" pitchFamily="34" charset="0"/>
              </a:rPr>
              <a:t>Watch deployment status: </a:t>
            </a:r>
            <a:r>
              <a:rPr lang="en-US" b="1" dirty="0">
                <a:latin typeface="Arial" panose="020B0604020202020204" pitchFamily="34" charset="0"/>
                <a:cs typeface="Arial" panose="020B0604020202020204" pitchFamily="34" charset="0"/>
              </a:rPr>
              <a:t>"Publishing/Deploying" → "Available/Deployed"</a:t>
            </a:r>
            <a:endParaRPr lang="en-US" dirty="0">
              <a:latin typeface="Arial" panose="020B0604020202020204" pitchFamily="34" charset="0"/>
              <a:cs typeface="Arial" panose="020B0604020202020204" pitchFamily="34" charset="0"/>
            </a:endParaRPr>
          </a:p>
          <a:p>
            <a:pPr>
              <a:buFont typeface="Arial" panose="020B0604020202020204" pitchFamily="34" charset="0"/>
              <a:buChar char="•"/>
            </a:pPr>
            <a:r>
              <a:rPr lang="en-US" dirty="0">
                <a:latin typeface="Arial" panose="020B0604020202020204" pitchFamily="34" charset="0"/>
                <a:cs typeface="Arial" panose="020B0604020202020204" pitchFamily="34" charset="0"/>
              </a:rPr>
              <a:t>Test:</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Online</a:t>
            </a:r>
            <a:r>
              <a:rPr lang="en-US" dirty="0">
                <a:latin typeface="Arial" panose="020B0604020202020204" pitchFamily="34" charset="0"/>
                <a:cs typeface="Arial" panose="020B0604020202020204" pitchFamily="34" charset="0"/>
              </a:rPr>
              <a:t> → Send input to REST API</a:t>
            </a:r>
          </a:p>
          <a:p>
            <a:pPr marL="742950" lvl="1" indent="-285750">
              <a:buFont typeface="Arial" panose="020B0604020202020204" pitchFamily="34" charset="0"/>
              <a:buChar char="•"/>
            </a:pPr>
            <a:r>
              <a:rPr lang="en-US" b="1" dirty="0">
                <a:latin typeface="Arial" panose="020B0604020202020204" pitchFamily="34" charset="0"/>
                <a:cs typeface="Arial" panose="020B0604020202020204" pitchFamily="34" charset="0"/>
              </a:rPr>
              <a:t>Batch</a:t>
            </a:r>
            <a:r>
              <a:rPr lang="en-US" dirty="0">
                <a:latin typeface="Arial" panose="020B0604020202020204" pitchFamily="34" charset="0"/>
                <a:cs typeface="Arial" panose="020B0604020202020204" pitchFamily="34" charset="0"/>
              </a:rPr>
              <a:t> → Schedule and run batch jobs</a:t>
            </a:r>
          </a:p>
          <a:p>
            <a:pPr marL="0" indent="0">
              <a:buNone/>
            </a:pPr>
            <a:endParaRPr lang="en-US" sz="1400" dirty="0"/>
          </a:p>
          <a:p>
            <a:pPr marL="0" indent="0">
              <a:buNone/>
            </a:pPr>
            <a:r>
              <a:rPr lang="en-US" sz="1300" dirty="0"/>
              <a:t>.</a:t>
            </a:r>
            <a:endParaRPr lang="en-IN" sz="13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242A059-DE91-A713-B731-79C5A813BE3E}"/>
              </a:ext>
            </a:extLst>
          </p:cNvPr>
          <p:cNvPicPr>
            <a:picLocks noChangeAspect="1"/>
          </p:cNvPicPr>
          <p:nvPr/>
        </p:nvPicPr>
        <p:blipFill>
          <a:blip r:embed="rId2"/>
          <a:stretch>
            <a:fillRect/>
          </a:stretch>
        </p:blipFill>
        <p:spPr>
          <a:xfrm>
            <a:off x="4089400" y="1210732"/>
            <a:ext cx="7645400" cy="2394417"/>
          </a:xfrm>
          <a:prstGeom prst="rect">
            <a:avLst/>
          </a:prstGeom>
        </p:spPr>
      </p:pic>
    </p:spTree>
    <p:extLst>
      <p:ext uri="{BB962C8B-B14F-4D97-AF65-F5344CB8AC3E}">
        <p14:creationId xmlns:p14="http://schemas.microsoft.com/office/powerpoint/2010/main" val="245830499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533</TotalTime>
  <Words>1872</Words>
  <Application>Microsoft Office PowerPoint</Application>
  <PresentationFormat>Widescreen</PresentationFormat>
  <Paragraphs>181</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Calibri</vt:lpstr>
      <vt:lpstr>Calibri Light</vt:lpstr>
      <vt:lpstr>Courier New</vt:lpstr>
      <vt:lpstr>Franklin Gothic Book</vt:lpstr>
      <vt:lpstr>Franklin Gothic Demi</vt:lpstr>
      <vt:lpstr>Wingdings</vt:lpstr>
      <vt:lpstr>Wingdings 2</vt:lpstr>
      <vt:lpstr>DividendVTI</vt:lpstr>
      <vt:lpstr>Maintenance A.I.</vt:lpstr>
      <vt:lpstr>OUTLINE</vt:lpstr>
      <vt:lpstr>Problem Statement</vt:lpstr>
      <vt:lpstr>Proposed Solution</vt:lpstr>
      <vt:lpstr>System  Approach</vt:lpstr>
      <vt:lpstr>Technologies Used</vt:lpstr>
      <vt:lpstr>Algorithm &amp; Deployment</vt:lpstr>
      <vt:lpstr>Algorithm &amp; Deployment</vt:lpstr>
      <vt:lpstr>Algorithm &amp; Deployment</vt:lpstr>
      <vt:lpstr>Result</vt:lpstr>
      <vt:lpstr>Result</vt:lpstr>
      <vt:lpstr>Conclusion</vt:lpstr>
      <vt:lpstr>PowerPoint Presentation</vt:lpstr>
      <vt:lpstr>PowerPoint Presentation</vt:lpstr>
      <vt:lpstr>References</vt:lpstr>
      <vt:lpstr>Github link</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Swagatam Das</cp:lastModifiedBy>
  <cp:revision>69</cp:revision>
  <dcterms:created xsi:type="dcterms:W3CDTF">2021-05-26T16:50:10Z</dcterms:created>
  <dcterms:modified xsi:type="dcterms:W3CDTF">2025-08-03T07:06:19Z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