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57" r:id="rId4"/>
    <p:sldId id="258" r:id="rId5"/>
    <p:sldId id="263" r:id="rId6"/>
    <p:sldId id="260" r:id="rId7"/>
    <p:sldId id="261" r:id="rId8"/>
    <p:sldId id="262"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EC836-8FB9-4057-B5F8-1F770F6B863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26F7287-C095-4513-BDEF-50AA9C1C29C1}">
      <dgm:prSet phldrT="[Text]" custT="1"/>
      <dgm:spPr>
        <a:solidFill>
          <a:schemeClr val="accent6">
            <a:lumMod val="20000"/>
            <a:lumOff val="80000"/>
          </a:schemeClr>
        </a:solidFill>
        <a:ln>
          <a:solidFill>
            <a:srgbClr val="FF0000"/>
          </a:solidFill>
        </a:ln>
      </dgm:spPr>
      <dgm:t>
        <a:bodyPr/>
        <a:lstStyle/>
        <a:p>
          <a:r>
            <a:rPr lang="en-US" sz="1000" b="1" dirty="0" smtClean="0">
              <a:solidFill>
                <a:schemeClr val="tx2"/>
              </a:solidFill>
            </a:rPr>
            <a:t>Translate the solution in understandable Language of the Local Rescue Center People</a:t>
          </a:r>
          <a:endParaRPr lang="en-US" sz="1000" b="1" dirty="0">
            <a:solidFill>
              <a:schemeClr val="tx2"/>
            </a:solidFill>
          </a:endParaRPr>
        </a:p>
      </dgm:t>
    </dgm:pt>
    <dgm:pt modelId="{054B368E-D47A-4C9A-9FE1-5FF7B565E087}" type="parTrans" cxnId="{6E8B35F6-74D6-411C-B719-3504C3091D30}">
      <dgm:prSet/>
      <dgm:spPr/>
      <dgm:t>
        <a:bodyPr/>
        <a:lstStyle/>
        <a:p>
          <a:endParaRPr lang="en-US"/>
        </a:p>
      </dgm:t>
    </dgm:pt>
    <dgm:pt modelId="{FE9B41B7-F92D-4617-8257-A203C798B175}" type="sibTrans" cxnId="{6E8B35F6-74D6-411C-B719-3504C3091D30}">
      <dgm:prSet/>
      <dgm:spPr/>
      <dgm:t>
        <a:bodyPr/>
        <a:lstStyle/>
        <a:p>
          <a:endParaRPr lang="en-US"/>
        </a:p>
      </dgm:t>
    </dgm:pt>
    <dgm:pt modelId="{64BE602D-5629-44A4-989B-A653972BFEB4}">
      <dgm:prSet phldrT="[Text]" custT="1"/>
      <dgm:spPr>
        <a:solidFill>
          <a:schemeClr val="accent6">
            <a:lumMod val="20000"/>
            <a:lumOff val="80000"/>
          </a:schemeClr>
        </a:solidFill>
        <a:ln>
          <a:solidFill>
            <a:srgbClr val="FF0000"/>
          </a:solidFill>
        </a:ln>
      </dgm:spPr>
      <dgm:t>
        <a:bodyPr/>
        <a:lstStyle/>
        <a:p>
          <a:r>
            <a:rPr lang="en-US" sz="1000" b="1" dirty="0" smtClean="0">
              <a:solidFill>
                <a:schemeClr val="tx2"/>
              </a:solidFill>
            </a:rPr>
            <a:t>Translate Language which Help-desk people can Understand</a:t>
          </a:r>
          <a:endParaRPr lang="en-US" sz="1000" b="1" dirty="0">
            <a:solidFill>
              <a:schemeClr val="tx2"/>
            </a:solidFill>
          </a:endParaRPr>
        </a:p>
      </dgm:t>
    </dgm:pt>
    <dgm:pt modelId="{BBC0FE37-EAD1-489F-8605-F389D3C9CAA6}" type="parTrans" cxnId="{8F95858D-E146-47FB-9A85-38E507B76E0D}">
      <dgm:prSet/>
      <dgm:spPr/>
      <dgm:t>
        <a:bodyPr/>
        <a:lstStyle/>
        <a:p>
          <a:endParaRPr lang="en-US"/>
        </a:p>
      </dgm:t>
    </dgm:pt>
    <dgm:pt modelId="{134614B5-98D2-4721-9196-8AA8E9D1E4FE}" type="sibTrans" cxnId="{8F95858D-E146-47FB-9A85-38E507B76E0D}">
      <dgm:prSet/>
      <dgm:spPr/>
      <dgm:t>
        <a:bodyPr/>
        <a:lstStyle/>
        <a:p>
          <a:endParaRPr lang="en-US"/>
        </a:p>
      </dgm:t>
    </dgm:pt>
    <dgm:pt modelId="{5D14382C-D39F-4751-8A19-22405053E00B}">
      <dgm:prSet custT="1"/>
      <dgm:spPr>
        <a:solidFill>
          <a:schemeClr val="accent1">
            <a:lumMod val="20000"/>
            <a:lumOff val="80000"/>
          </a:schemeClr>
        </a:solidFill>
        <a:ln>
          <a:solidFill>
            <a:srgbClr val="FF0000"/>
          </a:solidFill>
        </a:ln>
      </dgm:spPr>
      <dgm:t>
        <a:bodyPr/>
        <a:lstStyle/>
        <a:p>
          <a:r>
            <a:rPr lang="en-US" sz="1000" b="1" dirty="0" smtClean="0">
              <a:solidFill>
                <a:schemeClr val="tx2"/>
              </a:solidFill>
            </a:rPr>
            <a:t>Provide solution</a:t>
          </a:r>
        </a:p>
      </dgm:t>
    </dgm:pt>
    <dgm:pt modelId="{90197010-6CE5-4C53-9063-FF2D91E2C1EA}" type="parTrans" cxnId="{9F67582A-7296-4CFC-A0A4-478066C8978D}">
      <dgm:prSet/>
      <dgm:spPr/>
      <dgm:t>
        <a:bodyPr/>
        <a:lstStyle/>
        <a:p>
          <a:endParaRPr lang="en-US"/>
        </a:p>
      </dgm:t>
    </dgm:pt>
    <dgm:pt modelId="{15063FC5-94CE-4874-8219-0DA76199561E}" type="sibTrans" cxnId="{9F67582A-7296-4CFC-A0A4-478066C8978D}">
      <dgm:prSet/>
      <dgm:spPr/>
      <dgm:t>
        <a:bodyPr/>
        <a:lstStyle/>
        <a:p>
          <a:endParaRPr lang="en-US"/>
        </a:p>
      </dgm:t>
    </dgm:pt>
    <dgm:pt modelId="{8400D00B-B845-4F47-A20E-F22CEF948AB8}">
      <dgm:prSet custT="1"/>
      <dgm:spPr>
        <a:solidFill>
          <a:schemeClr val="tx1">
            <a:lumMod val="20000"/>
            <a:lumOff val="80000"/>
          </a:schemeClr>
        </a:solidFill>
        <a:ln>
          <a:solidFill>
            <a:srgbClr val="FF0000"/>
          </a:solidFill>
        </a:ln>
      </dgm:spPr>
      <dgm:t>
        <a:bodyPr/>
        <a:lstStyle/>
        <a:p>
          <a:r>
            <a:rPr lang="en-US" sz="1000" b="1" dirty="0" smtClean="0">
              <a:solidFill>
                <a:schemeClr val="tx2"/>
              </a:solidFill>
            </a:rPr>
            <a:t>Speech-to-Text Conversion </a:t>
          </a:r>
        </a:p>
      </dgm:t>
    </dgm:pt>
    <dgm:pt modelId="{9C713DEB-8DFE-46C8-909B-2E4D376B6585}" type="sibTrans" cxnId="{5A7107E4-5C8D-4466-A25B-646206AC62BA}">
      <dgm:prSet/>
      <dgm:spPr/>
      <dgm:t>
        <a:bodyPr/>
        <a:lstStyle/>
        <a:p>
          <a:endParaRPr lang="en-US"/>
        </a:p>
      </dgm:t>
    </dgm:pt>
    <dgm:pt modelId="{9D4E9EC8-B328-49D4-A590-268B3834A7F2}" type="parTrans" cxnId="{5A7107E4-5C8D-4466-A25B-646206AC62BA}">
      <dgm:prSet/>
      <dgm:spPr/>
      <dgm:t>
        <a:bodyPr/>
        <a:lstStyle/>
        <a:p>
          <a:endParaRPr lang="en-US"/>
        </a:p>
      </dgm:t>
    </dgm:pt>
    <dgm:pt modelId="{95D1F97E-1393-4E1C-95F1-1C3A70CA535E}">
      <dgm:prSet custT="1"/>
      <dgm:spPr>
        <a:solidFill>
          <a:schemeClr val="tx1">
            <a:lumMod val="20000"/>
            <a:lumOff val="80000"/>
          </a:schemeClr>
        </a:solidFill>
        <a:ln>
          <a:solidFill>
            <a:srgbClr val="FF0000"/>
          </a:solidFill>
        </a:ln>
      </dgm:spPr>
      <dgm:t>
        <a:bodyPr/>
        <a:lstStyle/>
        <a:p>
          <a:r>
            <a:rPr lang="en-US" sz="1000" b="0" dirty="0" smtClean="0">
              <a:solidFill>
                <a:schemeClr val="tx2"/>
              </a:solidFill>
            </a:rPr>
            <a:t>Detect Language</a:t>
          </a:r>
        </a:p>
      </dgm:t>
    </dgm:pt>
    <dgm:pt modelId="{7ACA1E6E-97E5-405C-845C-2F893B85C0C7}" type="parTrans" cxnId="{1AC55A53-EF14-4405-917A-4B87039670B8}">
      <dgm:prSet/>
      <dgm:spPr/>
      <dgm:t>
        <a:bodyPr/>
        <a:lstStyle/>
        <a:p>
          <a:endParaRPr lang="en-US"/>
        </a:p>
      </dgm:t>
    </dgm:pt>
    <dgm:pt modelId="{360046BD-0075-4448-9F97-418A1E3C579B}" type="sibTrans" cxnId="{1AC55A53-EF14-4405-917A-4B87039670B8}">
      <dgm:prSet/>
      <dgm:spPr/>
      <dgm:t>
        <a:bodyPr/>
        <a:lstStyle/>
        <a:p>
          <a:endParaRPr lang="en-US"/>
        </a:p>
      </dgm:t>
    </dgm:pt>
    <dgm:pt modelId="{C45D5C84-6CF3-4C89-BAB3-8754A08F1EC2}">
      <dgm:prSet phldrT="[Text]" custT="1"/>
      <dgm:spPr>
        <a:solidFill>
          <a:schemeClr val="accent6">
            <a:lumMod val="20000"/>
            <a:lumOff val="80000"/>
          </a:schemeClr>
        </a:solidFill>
        <a:ln>
          <a:solidFill>
            <a:srgbClr val="FF0000"/>
          </a:solidFill>
        </a:ln>
      </dgm:spPr>
      <dgm:t>
        <a:bodyPr/>
        <a:lstStyle/>
        <a:p>
          <a:r>
            <a:rPr lang="en-US" sz="1000" b="1" dirty="0" smtClean="0">
              <a:solidFill>
                <a:schemeClr val="tx2"/>
              </a:solidFill>
            </a:rPr>
            <a:t>Text-to-Speech Conversion</a:t>
          </a:r>
          <a:endParaRPr lang="en-US" sz="1000" b="1" dirty="0">
            <a:solidFill>
              <a:schemeClr val="tx2"/>
            </a:solidFill>
          </a:endParaRPr>
        </a:p>
      </dgm:t>
    </dgm:pt>
    <dgm:pt modelId="{9B941438-3C42-46A7-B1A4-EDB535F0E5F4}" type="sibTrans" cxnId="{23C54A86-3850-4E03-AFCB-98E4C82E0A56}">
      <dgm:prSet/>
      <dgm:spPr/>
      <dgm:t>
        <a:bodyPr/>
        <a:lstStyle/>
        <a:p>
          <a:endParaRPr lang="en-US"/>
        </a:p>
      </dgm:t>
    </dgm:pt>
    <dgm:pt modelId="{91206B7C-2CA7-45DD-B0D1-5DC9325DAD38}" type="parTrans" cxnId="{23C54A86-3850-4E03-AFCB-98E4C82E0A56}">
      <dgm:prSet/>
      <dgm:spPr/>
      <dgm:t>
        <a:bodyPr/>
        <a:lstStyle/>
        <a:p>
          <a:endParaRPr lang="en-US"/>
        </a:p>
      </dgm:t>
    </dgm:pt>
    <dgm:pt modelId="{5ED23A32-8192-49A4-A821-D55F57A83659}" type="pres">
      <dgm:prSet presAssocID="{FF2EC836-8FB9-4057-B5F8-1F770F6B863C}" presName="cycle" presStyleCnt="0">
        <dgm:presLayoutVars>
          <dgm:dir/>
          <dgm:resizeHandles val="exact"/>
        </dgm:presLayoutVars>
      </dgm:prSet>
      <dgm:spPr/>
      <dgm:t>
        <a:bodyPr/>
        <a:lstStyle/>
        <a:p>
          <a:endParaRPr lang="en-US"/>
        </a:p>
      </dgm:t>
    </dgm:pt>
    <dgm:pt modelId="{AC3386B8-3893-4453-9FD0-C7ADBC61DADE}" type="pres">
      <dgm:prSet presAssocID="{C45D5C84-6CF3-4C89-BAB3-8754A08F1EC2}" presName="node" presStyleLbl="node1" presStyleIdx="0" presStyleCnt="6" custScaleX="128023" custRadScaleRad="73675" custRadScaleInc="-15736">
        <dgm:presLayoutVars>
          <dgm:bulletEnabled val="1"/>
        </dgm:presLayoutVars>
      </dgm:prSet>
      <dgm:spPr/>
      <dgm:t>
        <a:bodyPr/>
        <a:lstStyle/>
        <a:p>
          <a:endParaRPr lang="en-US"/>
        </a:p>
      </dgm:t>
    </dgm:pt>
    <dgm:pt modelId="{9B29B36D-43A8-40A8-9664-B8D79281B77E}" type="pres">
      <dgm:prSet presAssocID="{9B941438-3C42-46A7-B1A4-EDB535F0E5F4}" presName="sibTrans" presStyleLbl="sibTrans2D1" presStyleIdx="0" presStyleCnt="6"/>
      <dgm:spPr/>
      <dgm:t>
        <a:bodyPr/>
        <a:lstStyle/>
        <a:p>
          <a:endParaRPr lang="en-US"/>
        </a:p>
      </dgm:t>
    </dgm:pt>
    <dgm:pt modelId="{A1E1017A-B3A6-468B-B5F3-718938E42F91}" type="pres">
      <dgm:prSet presAssocID="{9B941438-3C42-46A7-B1A4-EDB535F0E5F4}" presName="connectorText" presStyleLbl="sibTrans2D1" presStyleIdx="0" presStyleCnt="6"/>
      <dgm:spPr/>
      <dgm:t>
        <a:bodyPr/>
        <a:lstStyle/>
        <a:p>
          <a:endParaRPr lang="en-US"/>
        </a:p>
      </dgm:t>
    </dgm:pt>
    <dgm:pt modelId="{35E1EDEA-6E2F-48F5-B6A1-21A4AEF66BFA}" type="pres">
      <dgm:prSet presAssocID="{D26F7287-C095-4513-BDEF-50AA9C1C29C1}" presName="node" presStyleLbl="node1" presStyleIdx="1" presStyleCnt="6" custScaleX="186662" custScaleY="152775" custRadScaleRad="124991" custRadScaleInc="36079">
        <dgm:presLayoutVars>
          <dgm:bulletEnabled val="1"/>
        </dgm:presLayoutVars>
      </dgm:prSet>
      <dgm:spPr/>
      <dgm:t>
        <a:bodyPr/>
        <a:lstStyle/>
        <a:p>
          <a:endParaRPr lang="en-US"/>
        </a:p>
      </dgm:t>
    </dgm:pt>
    <dgm:pt modelId="{C702B52F-539F-4ADF-8C54-E0994F75904D}" type="pres">
      <dgm:prSet presAssocID="{FE9B41B7-F92D-4617-8257-A203C798B175}" presName="sibTrans" presStyleLbl="sibTrans2D1" presStyleIdx="1" presStyleCnt="6"/>
      <dgm:spPr/>
      <dgm:t>
        <a:bodyPr/>
        <a:lstStyle/>
        <a:p>
          <a:endParaRPr lang="en-US"/>
        </a:p>
      </dgm:t>
    </dgm:pt>
    <dgm:pt modelId="{9D379115-D314-4F4F-B644-232DE82CD3A3}" type="pres">
      <dgm:prSet presAssocID="{FE9B41B7-F92D-4617-8257-A203C798B175}" presName="connectorText" presStyleLbl="sibTrans2D1" presStyleIdx="1" presStyleCnt="6"/>
      <dgm:spPr/>
      <dgm:t>
        <a:bodyPr/>
        <a:lstStyle/>
        <a:p>
          <a:endParaRPr lang="en-US"/>
        </a:p>
      </dgm:t>
    </dgm:pt>
    <dgm:pt modelId="{BD14F1C2-A097-4AFF-BEB8-0202AE1E16FE}" type="pres">
      <dgm:prSet presAssocID="{5D14382C-D39F-4751-8A19-22405053E00B}" presName="node" presStyleLbl="node1" presStyleIdx="2" presStyleCnt="6" custRadScaleRad="135133" custRadScaleInc="-2941">
        <dgm:presLayoutVars>
          <dgm:bulletEnabled val="1"/>
        </dgm:presLayoutVars>
      </dgm:prSet>
      <dgm:spPr/>
      <dgm:t>
        <a:bodyPr/>
        <a:lstStyle/>
        <a:p>
          <a:endParaRPr lang="en-US"/>
        </a:p>
      </dgm:t>
    </dgm:pt>
    <dgm:pt modelId="{06023C98-B748-4E52-A8B6-3084C8D501E0}" type="pres">
      <dgm:prSet presAssocID="{15063FC5-94CE-4874-8219-0DA76199561E}" presName="sibTrans" presStyleLbl="sibTrans2D1" presStyleIdx="2" presStyleCnt="6"/>
      <dgm:spPr/>
      <dgm:t>
        <a:bodyPr/>
        <a:lstStyle/>
        <a:p>
          <a:endParaRPr lang="en-US"/>
        </a:p>
      </dgm:t>
    </dgm:pt>
    <dgm:pt modelId="{0B3E8D37-0E6E-475F-920B-4A2A8E8B6C33}" type="pres">
      <dgm:prSet presAssocID="{15063FC5-94CE-4874-8219-0DA76199561E}" presName="connectorText" presStyleLbl="sibTrans2D1" presStyleIdx="2" presStyleCnt="6"/>
      <dgm:spPr/>
      <dgm:t>
        <a:bodyPr/>
        <a:lstStyle/>
        <a:p>
          <a:endParaRPr lang="en-US"/>
        </a:p>
      </dgm:t>
    </dgm:pt>
    <dgm:pt modelId="{0F1AC0A1-0BF3-4CD1-AA23-AF4798EB1E01}" type="pres">
      <dgm:prSet presAssocID="{64BE602D-5629-44A4-989B-A653972BFEB4}" presName="node" presStyleLbl="node1" presStyleIdx="3" presStyleCnt="6" custScaleX="175203" custScaleY="131819">
        <dgm:presLayoutVars>
          <dgm:bulletEnabled val="1"/>
        </dgm:presLayoutVars>
      </dgm:prSet>
      <dgm:spPr/>
      <dgm:t>
        <a:bodyPr/>
        <a:lstStyle/>
        <a:p>
          <a:endParaRPr lang="en-US"/>
        </a:p>
      </dgm:t>
    </dgm:pt>
    <dgm:pt modelId="{6F3EDAF2-DC9F-4BAE-B4CE-24BD18F00B97}" type="pres">
      <dgm:prSet presAssocID="{134614B5-98D2-4721-9196-8AA8E9D1E4FE}" presName="sibTrans" presStyleLbl="sibTrans2D1" presStyleIdx="3" presStyleCnt="6"/>
      <dgm:spPr/>
      <dgm:t>
        <a:bodyPr/>
        <a:lstStyle/>
        <a:p>
          <a:endParaRPr lang="en-US"/>
        </a:p>
      </dgm:t>
    </dgm:pt>
    <dgm:pt modelId="{F8902E7D-F705-4682-AE58-553F6EB0DE61}" type="pres">
      <dgm:prSet presAssocID="{134614B5-98D2-4721-9196-8AA8E9D1E4FE}" presName="connectorText" presStyleLbl="sibTrans2D1" presStyleIdx="3" presStyleCnt="6"/>
      <dgm:spPr/>
      <dgm:t>
        <a:bodyPr/>
        <a:lstStyle/>
        <a:p>
          <a:endParaRPr lang="en-US"/>
        </a:p>
      </dgm:t>
    </dgm:pt>
    <dgm:pt modelId="{B59F3BBD-6BE8-47F6-9FF1-25213716B294}" type="pres">
      <dgm:prSet presAssocID="{8400D00B-B845-4F47-A20E-F22CEF948AB8}" presName="node" presStyleLbl="node1" presStyleIdx="4" presStyleCnt="6" custScaleX="128298" custRadScaleRad="126810" custRadScaleInc="1057">
        <dgm:presLayoutVars>
          <dgm:bulletEnabled val="1"/>
        </dgm:presLayoutVars>
      </dgm:prSet>
      <dgm:spPr/>
      <dgm:t>
        <a:bodyPr/>
        <a:lstStyle/>
        <a:p>
          <a:endParaRPr lang="en-US"/>
        </a:p>
      </dgm:t>
    </dgm:pt>
    <dgm:pt modelId="{4E62936A-EF9E-4856-B98D-C30571D275B5}" type="pres">
      <dgm:prSet presAssocID="{9C713DEB-8DFE-46C8-909B-2E4D376B6585}" presName="sibTrans" presStyleLbl="sibTrans2D1" presStyleIdx="4" presStyleCnt="6"/>
      <dgm:spPr/>
      <dgm:t>
        <a:bodyPr/>
        <a:lstStyle/>
        <a:p>
          <a:endParaRPr lang="en-US"/>
        </a:p>
      </dgm:t>
    </dgm:pt>
    <dgm:pt modelId="{24FAB095-24BC-40A7-9905-8FA82E4C2181}" type="pres">
      <dgm:prSet presAssocID="{9C713DEB-8DFE-46C8-909B-2E4D376B6585}" presName="connectorText" presStyleLbl="sibTrans2D1" presStyleIdx="4" presStyleCnt="6"/>
      <dgm:spPr/>
      <dgm:t>
        <a:bodyPr/>
        <a:lstStyle/>
        <a:p>
          <a:endParaRPr lang="en-US"/>
        </a:p>
      </dgm:t>
    </dgm:pt>
    <dgm:pt modelId="{7432568C-66E6-4EDB-A47D-7D78B169A364}" type="pres">
      <dgm:prSet presAssocID="{95D1F97E-1393-4E1C-95F1-1C3A70CA535E}" presName="node" presStyleLbl="node1" presStyleIdx="5" presStyleCnt="6" custScaleX="121160" custRadScaleRad="115587" custRadScaleInc="-53185">
        <dgm:presLayoutVars>
          <dgm:bulletEnabled val="1"/>
        </dgm:presLayoutVars>
      </dgm:prSet>
      <dgm:spPr/>
      <dgm:t>
        <a:bodyPr/>
        <a:lstStyle/>
        <a:p>
          <a:endParaRPr lang="en-US"/>
        </a:p>
      </dgm:t>
    </dgm:pt>
    <dgm:pt modelId="{2B9A329A-6947-475E-87A4-497A0A4FED25}" type="pres">
      <dgm:prSet presAssocID="{360046BD-0075-4448-9F97-418A1E3C579B}" presName="sibTrans" presStyleLbl="sibTrans2D1" presStyleIdx="5" presStyleCnt="6"/>
      <dgm:spPr/>
      <dgm:t>
        <a:bodyPr/>
        <a:lstStyle/>
        <a:p>
          <a:endParaRPr lang="en-US"/>
        </a:p>
      </dgm:t>
    </dgm:pt>
    <dgm:pt modelId="{DE324301-44D1-4273-B9A7-3AA02C500990}" type="pres">
      <dgm:prSet presAssocID="{360046BD-0075-4448-9F97-418A1E3C579B}" presName="connectorText" presStyleLbl="sibTrans2D1" presStyleIdx="5" presStyleCnt="6"/>
      <dgm:spPr/>
      <dgm:t>
        <a:bodyPr/>
        <a:lstStyle/>
        <a:p>
          <a:endParaRPr lang="en-US"/>
        </a:p>
      </dgm:t>
    </dgm:pt>
  </dgm:ptLst>
  <dgm:cxnLst>
    <dgm:cxn modelId="{8E97A531-CB59-4702-8468-98280ED02553}" type="presOf" srcId="{95D1F97E-1393-4E1C-95F1-1C3A70CA535E}" destId="{7432568C-66E6-4EDB-A47D-7D78B169A364}" srcOrd="0" destOrd="0" presId="urn:microsoft.com/office/officeart/2005/8/layout/cycle2"/>
    <dgm:cxn modelId="{2A82FEAA-97E5-4C4E-99CB-3319A02323F0}" type="presOf" srcId="{134614B5-98D2-4721-9196-8AA8E9D1E4FE}" destId="{F8902E7D-F705-4682-AE58-553F6EB0DE61}" srcOrd="1" destOrd="0" presId="urn:microsoft.com/office/officeart/2005/8/layout/cycle2"/>
    <dgm:cxn modelId="{30FB40B0-467F-4D60-BDC1-0BB1C1CAB0A0}" type="presOf" srcId="{134614B5-98D2-4721-9196-8AA8E9D1E4FE}" destId="{6F3EDAF2-DC9F-4BAE-B4CE-24BD18F00B97}" srcOrd="0" destOrd="0" presId="urn:microsoft.com/office/officeart/2005/8/layout/cycle2"/>
    <dgm:cxn modelId="{997195DC-B062-490D-B8CB-14869B879C1B}" type="presOf" srcId="{D26F7287-C095-4513-BDEF-50AA9C1C29C1}" destId="{35E1EDEA-6E2F-48F5-B6A1-21A4AEF66BFA}" srcOrd="0" destOrd="0" presId="urn:microsoft.com/office/officeart/2005/8/layout/cycle2"/>
    <dgm:cxn modelId="{20EB5C17-8A81-4066-BF35-2E6C99A8DA8F}" type="presOf" srcId="{9C713DEB-8DFE-46C8-909B-2E4D376B6585}" destId="{4E62936A-EF9E-4856-B98D-C30571D275B5}" srcOrd="0" destOrd="0" presId="urn:microsoft.com/office/officeart/2005/8/layout/cycle2"/>
    <dgm:cxn modelId="{9F67582A-7296-4CFC-A0A4-478066C8978D}" srcId="{FF2EC836-8FB9-4057-B5F8-1F770F6B863C}" destId="{5D14382C-D39F-4751-8A19-22405053E00B}" srcOrd="2" destOrd="0" parTransId="{90197010-6CE5-4C53-9063-FF2D91E2C1EA}" sibTransId="{15063FC5-94CE-4874-8219-0DA76199561E}"/>
    <dgm:cxn modelId="{9211D8F1-C042-4064-AA87-C00B9600ADB3}" type="presOf" srcId="{FE9B41B7-F92D-4617-8257-A203C798B175}" destId="{9D379115-D314-4F4F-B644-232DE82CD3A3}" srcOrd="1" destOrd="0" presId="urn:microsoft.com/office/officeart/2005/8/layout/cycle2"/>
    <dgm:cxn modelId="{1AC55A53-EF14-4405-917A-4B87039670B8}" srcId="{FF2EC836-8FB9-4057-B5F8-1F770F6B863C}" destId="{95D1F97E-1393-4E1C-95F1-1C3A70CA535E}" srcOrd="5" destOrd="0" parTransId="{7ACA1E6E-97E5-405C-845C-2F893B85C0C7}" sibTransId="{360046BD-0075-4448-9F97-418A1E3C579B}"/>
    <dgm:cxn modelId="{ADEB3A3E-6C4D-48FB-8FDA-3C42D2D829DB}" type="presOf" srcId="{C45D5C84-6CF3-4C89-BAB3-8754A08F1EC2}" destId="{AC3386B8-3893-4453-9FD0-C7ADBC61DADE}" srcOrd="0" destOrd="0" presId="urn:microsoft.com/office/officeart/2005/8/layout/cycle2"/>
    <dgm:cxn modelId="{6E8B35F6-74D6-411C-B719-3504C3091D30}" srcId="{FF2EC836-8FB9-4057-B5F8-1F770F6B863C}" destId="{D26F7287-C095-4513-BDEF-50AA9C1C29C1}" srcOrd="1" destOrd="0" parTransId="{054B368E-D47A-4C9A-9FE1-5FF7B565E087}" sibTransId="{FE9B41B7-F92D-4617-8257-A203C798B175}"/>
    <dgm:cxn modelId="{6F1B0A66-5CB5-4690-AA1E-88C97AF058CA}" type="presOf" srcId="{FF2EC836-8FB9-4057-B5F8-1F770F6B863C}" destId="{5ED23A32-8192-49A4-A821-D55F57A83659}" srcOrd="0" destOrd="0" presId="urn:microsoft.com/office/officeart/2005/8/layout/cycle2"/>
    <dgm:cxn modelId="{A9692CE5-D428-4C9C-BA4C-01C829D8C47D}" type="presOf" srcId="{9C713DEB-8DFE-46C8-909B-2E4D376B6585}" destId="{24FAB095-24BC-40A7-9905-8FA82E4C2181}" srcOrd="1" destOrd="0" presId="urn:microsoft.com/office/officeart/2005/8/layout/cycle2"/>
    <dgm:cxn modelId="{EF4367D0-5ACB-4074-AB25-77199FA9FC3B}" type="presOf" srcId="{9B941438-3C42-46A7-B1A4-EDB535F0E5F4}" destId="{A1E1017A-B3A6-468B-B5F3-718938E42F91}" srcOrd="1" destOrd="0" presId="urn:microsoft.com/office/officeart/2005/8/layout/cycle2"/>
    <dgm:cxn modelId="{277BDA1D-4277-4DC2-AF7F-21C543526F92}" type="presOf" srcId="{15063FC5-94CE-4874-8219-0DA76199561E}" destId="{06023C98-B748-4E52-A8B6-3084C8D501E0}" srcOrd="0" destOrd="0" presId="urn:microsoft.com/office/officeart/2005/8/layout/cycle2"/>
    <dgm:cxn modelId="{17285EDE-4B01-4275-A9F5-9133523447AB}" type="presOf" srcId="{64BE602D-5629-44A4-989B-A653972BFEB4}" destId="{0F1AC0A1-0BF3-4CD1-AA23-AF4798EB1E01}" srcOrd="0" destOrd="0" presId="urn:microsoft.com/office/officeart/2005/8/layout/cycle2"/>
    <dgm:cxn modelId="{23C54A86-3850-4E03-AFCB-98E4C82E0A56}" srcId="{FF2EC836-8FB9-4057-B5F8-1F770F6B863C}" destId="{C45D5C84-6CF3-4C89-BAB3-8754A08F1EC2}" srcOrd="0" destOrd="0" parTransId="{91206B7C-2CA7-45DD-B0D1-5DC9325DAD38}" sibTransId="{9B941438-3C42-46A7-B1A4-EDB535F0E5F4}"/>
    <dgm:cxn modelId="{E3D7C961-C4D5-4847-A07C-AB59089B6469}" type="presOf" srcId="{360046BD-0075-4448-9F97-418A1E3C579B}" destId="{2B9A329A-6947-475E-87A4-497A0A4FED25}" srcOrd="0" destOrd="0" presId="urn:microsoft.com/office/officeart/2005/8/layout/cycle2"/>
    <dgm:cxn modelId="{8F95858D-E146-47FB-9A85-38E507B76E0D}" srcId="{FF2EC836-8FB9-4057-B5F8-1F770F6B863C}" destId="{64BE602D-5629-44A4-989B-A653972BFEB4}" srcOrd="3" destOrd="0" parTransId="{BBC0FE37-EAD1-489F-8605-F389D3C9CAA6}" sibTransId="{134614B5-98D2-4721-9196-8AA8E9D1E4FE}"/>
    <dgm:cxn modelId="{973BBC45-FBC1-41F0-89E3-FCB95C078B12}" type="presOf" srcId="{8400D00B-B845-4F47-A20E-F22CEF948AB8}" destId="{B59F3BBD-6BE8-47F6-9FF1-25213716B294}" srcOrd="0" destOrd="0" presId="urn:microsoft.com/office/officeart/2005/8/layout/cycle2"/>
    <dgm:cxn modelId="{0493DEC7-D4C9-4AAE-BCBF-CFDB5B6838AF}" type="presOf" srcId="{9B941438-3C42-46A7-B1A4-EDB535F0E5F4}" destId="{9B29B36D-43A8-40A8-9664-B8D79281B77E}" srcOrd="0" destOrd="0" presId="urn:microsoft.com/office/officeart/2005/8/layout/cycle2"/>
    <dgm:cxn modelId="{5A7107E4-5C8D-4466-A25B-646206AC62BA}" srcId="{FF2EC836-8FB9-4057-B5F8-1F770F6B863C}" destId="{8400D00B-B845-4F47-A20E-F22CEF948AB8}" srcOrd="4" destOrd="0" parTransId="{9D4E9EC8-B328-49D4-A590-268B3834A7F2}" sibTransId="{9C713DEB-8DFE-46C8-909B-2E4D376B6585}"/>
    <dgm:cxn modelId="{4B643E7C-BEB6-40C9-9DCE-F0F705DF1B49}" type="presOf" srcId="{FE9B41B7-F92D-4617-8257-A203C798B175}" destId="{C702B52F-539F-4ADF-8C54-E0994F75904D}" srcOrd="0" destOrd="0" presId="urn:microsoft.com/office/officeart/2005/8/layout/cycle2"/>
    <dgm:cxn modelId="{88247B83-A4E5-464F-83ED-8CC8722AAA21}" type="presOf" srcId="{5D14382C-D39F-4751-8A19-22405053E00B}" destId="{BD14F1C2-A097-4AFF-BEB8-0202AE1E16FE}" srcOrd="0" destOrd="0" presId="urn:microsoft.com/office/officeart/2005/8/layout/cycle2"/>
    <dgm:cxn modelId="{7AFE21B7-53A4-4F42-84E0-D8CD5F7EC902}" type="presOf" srcId="{360046BD-0075-4448-9F97-418A1E3C579B}" destId="{DE324301-44D1-4273-B9A7-3AA02C500990}" srcOrd="1" destOrd="0" presId="urn:microsoft.com/office/officeart/2005/8/layout/cycle2"/>
    <dgm:cxn modelId="{0FC84992-406A-43A8-A40B-9037FD1415FE}" type="presOf" srcId="{15063FC5-94CE-4874-8219-0DA76199561E}" destId="{0B3E8D37-0E6E-475F-920B-4A2A8E8B6C33}" srcOrd="1" destOrd="0" presId="urn:microsoft.com/office/officeart/2005/8/layout/cycle2"/>
    <dgm:cxn modelId="{1738F9C5-7B16-4C4E-AD91-5404D7A15488}" type="presParOf" srcId="{5ED23A32-8192-49A4-A821-D55F57A83659}" destId="{AC3386B8-3893-4453-9FD0-C7ADBC61DADE}" srcOrd="0" destOrd="0" presId="urn:microsoft.com/office/officeart/2005/8/layout/cycle2"/>
    <dgm:cxn modelId="{7F1A9C2E-96D9-495A-ABA1-E3582C0693F4}" type="presParOf" srcId="{5ED23A32-8192-49A4-A821-D55F57A83659}" destId="{9B29B36D-43A8-40A8-9664-B8D79281B77E}" srcOrd="1" destOrd="0" presId="urn:microsoft.com/office/officeart/2005/8/layout/cycle2"/>
    <dgm:cxn modelId="{8849DE6B-69B1-43A3-8FC5-5FD02BDE63E3}" type="presParOf" srcId="{9B29B36D-43A8-40A8-9664-B8D79281B77E}" destId="{A1E1017A-B3A6-468B-B5F3-718938E42F91}" srcOrd="0" destOrd="0" presId="urn:microsoft.com/office/officeart/2005/8/layout/cycle2"/>
    <dgm:cxn modelId="{278DF877-6379-499C-B2BD-74CC51F2D792}" type="presParOf" srcId="{5ED23A32-8192-49A4-A821-D55F57A83659}" destId="{35E1EDEA-6E2F-48F5-B6A1-21A4AEF66BFA}" srcOrd="2" destOrd="0" presId="urn:microsoft.com/office/officeart/2005/8/layout/cycle2"/>
    <dgm:cxn modelId="{A00D51A2-C019-4F2F-B477-492F48BED828}" type="presParOf" srcId="{5ED23A32-8192-49A4-A821-D55F57A83659}" destId="{C702B52F-539F-4ADF-8C54-E0994F75904D}" srcOrd="3" destOrd="0" presId="urn:microsoft.com/office/officeart/2005/8/layout/cycle2"/>
    <dgm:cxn modelId="{B5A71BD9-AD58-4FF9-AB9F-072C4F7250DA}" type="presParOf" srcId="{C702B52F-539F-4ADF-8C54-E0994F75904D}" destId="{9D379115-D314-4F4F-B644-232DE82CD3A3}" srcOrd="0" destOrd="0" presId="urn:microsoft.com/office/officeart/2005/8/layout/cycle2"/>
    <dgm:cxn modelId="{0260728B-EC5C-470B-BAE8-CDBD47B670D6}" type="presParOf" srcId="{5ED23A32-8192-49A4-A821-D55F57A83659}" destId="{BD14F1C2-A097-4AFF-BEB8-0202AE1E16FE}" srcOrd="4" destOrd="0" presId="urn:microsoft.com/office/officeart/2005/8/layout/cycle2"/>
    <dgm:cxn modelId="{AC88B5FE-E094-4E26-A0BE-D40E254C74CB}" type="presParOf" srcId="{5ED23A32-8192-49A4-A821-D55F57A83659}" destId="{06023C98-B748-4E52-A8B6-3084C8D501E0}" srcOrd="5" destOrd="0" presId="urn:microsoft.com/office/officeart/2005/8/layout/cycle2"/>
    <dgm:cxn modelId="{805EFDE7-9B9D-4E4A-9CE7-A69F81EAE766}" type="presParOf" srcId="{06023C98-B748-4E52-A8B6-3084C8D501E0}" destId="{0B3E8D37-0E6E-475F-920B-4A2A8E8B6C33}" srcOrd="0" destOrd="0" presId="urn:microsoft.com/office/officeart/2005/8/layout/cycle2"/>
    <dgm:cxn modelId="{A8A1D12C-1928-44B9-8E53-1FBE2C8149FA}" type="presParOf" srcId="{5ED23A32-8192-49A4-A821-D55F57A83659}" destId="{0F1AC0A1-0BF3-4CD1-AA23-AF4798EB1E01}" srcOrd="6" destOrd="0" presId="urn:microsoft.com/office/officeart/2005/8/layout/cycle2"/>
    <dgm:cxn modelId="{56017A88-A89C-4258-B684-656366F8769C}" type="presParOf" srcId="{5ED23A32-8192-49A4-A821-D55F57A83659}" destId="{6F3EDAF2-DC9F-4BAE-B4CE-24BD18F00B97}" srcOrd="7" destOrd="0" presId="urn:microsoft.com/office/officeart/2005/8/layout/cycle2"/>
    <dgm:cxn modelId="{0B979BE4-5B5A-420A-BFBE-A46CDD185022}" type="presParOf" srcId="{6F3EDAF2-DC9F-4BAE-B4CE-24BD18F00B97}" destId="{F8902E7D-F705-4682-AE58-553F6EB0DE61}" srcOrd="0" destOrd="0" presId="urn:microsoft.com/office/officeart/2005/8/layout/cycle2"/>
    <dgm:cxn modelId="{66BF7D45-4806-4D28-BDC9-D099E8AE772A}" type="presParOf" srcId="{5ED23A32-8192-49A4-A821-D55F57A83659}" destId="{B59F3BBD-6BE8-47F6-9FF1-25213716B294}" srcOrd="8" destOrd="0" presId="urn:microsoft.com/office/officeart/2005/8/layout/cycle2"/>
    <dgm:cxn modelId="{C07541C6-EA43-493C-90E3-03D8C9D4E34F}" type="presParOf" srcId="{5ED23A32-8192-49A4-A821-D55F57A83659}" destId="{4E62936A-EF9E-4856-B98D-C30571D275B5}" srcOrd="9" destOrd="0" presId="urn:microsoft.com/office/officeart/2005/8/layout/cycle2"/>
    <dgm:cxn modelId="{BBAFF144-8AF3-4630-BF7D-C36EB7FAAF3D}" type="presParOf" srcId="{4E62936A-EF9E-4856-B98D-C30571D275B5}" destId="{24FAB095-24BC-40A7-9905-8FA82E4C2181}" srcOrd="0" destOrd="0" presId="urn:microsoft.com/office/officeart/2005/8/layout/cycle2"/>
    <dgm:cxn modelId="{A1620573-A267-4B7D-A4C1-CD190E7D66C9}" type="presParOf" srcId="{5ED23A32-8192-49A4-A821-D55F57A83659}" destId="{7432568C-66E6-4EDB-A47D-7D78B169A364}" srcOrd="10" destOrd="0" presId="urn:microsoft.com/office/officeart/2005/8/layout/cycle2"/>
    <dgm:cxn modelId="{956E0145-5C5B-4821-8A4B-7AAC03869CF7}" type="presParOf" srcId="{5ED23A32-8192-49A4-A821-D55F57A83659}" destId="{2B9A329A-6947-475E-87A4-497A0A4FED25}" srcOrd="11" destOrd="0" presId="urn:microsoft.com/office/officeart/2005/8/layout/cycle2"/>
    <dgm:cxn modelId="{E9AFA436-F392-4AA4-AC42-13E90144390C}" type="presParOf" srcId="{2B9A329A-6947-475E-87A4-497A0A4FED25}" destId="{DE324301-44D1-4273-B9A7-3AA02C500990}" srcOrd="0" destOrd="0" presId="urn:microsoft.com/office/officeart/2005/8/layout/cycle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C67C2-7C2F-4994-AB48-B125A25600C9}" type="doc">
      <dgm:prSet loTypeId="urn:microsoft.com/office/officeart/2005/8/layout/pyramid3" loCatId="pyramid" qsTypeId="urn:microsoft.com/office/officeart/2005/8/quickstyle/simple1" qsCatId="simple" csTypeId="urn:microsoft.com/office/officeart/2005/8/colors/accent1_2" csCatId="accent1" phldr="1"/>
      <dgm:spPr/>
    </dgm:pt>
    <dgm:pt modelId="{AF8EE9D8-CF62-4130-931A-32F76F2772EF}">
      <dgm:prSet phldrT="[Text]" custT="1"/>
      <dgm:spPr>
        <a:solidFill>
          <a:srgbClr val="FFC000"/>
        </a:solidFill>
      </dgm:spPr>
      <dgm:t>
        <a:bodyPr/>
        <a:lstStyle/>
        <a:p>
          <a:r>
            <a:rPr lang="en-US" sz="1000" dirty="0" smtClean="0"/>
            <a:t>Highly Affected – Mostly flooded and highly populated with lots of children and women</a:t>
          </a:r>
          <a:endParaRPr lang="en-US" sz="1000" dirty="0"/>
        </a:p>
      </dgm:t>
    </dgm:pt>
    <dgm:pt modelId="{CFD40C85-B3CA-4542-97BB-6F4F593CBDA7}" type="parTrans" cxnId="{8C5F602D-B8C3-41B0-AFA8-58877ABB76E6}">
      <dgm:prSet/>
      <dgm:spPr/>
      <dgm:t>
        <a:bodyPr/>
        <a:lstStyle/>
        <a:p>
          <a:endParaRPr lang="en-US"/>
        </a:p>
      </dgm:t>
    </dgm:pt>
    <dgm:pt modelId="{EAD2FEDF-36EB-4351-BD04-F7003FE03D45}" type="sibTrans" cxnId="{8C5F602D-B8C3-41B0-AFA8-58877ABB76E6}">
      <dgm:prSet/>
      <dgm:spPr/>
      <dgm:t>
        <a:bodyPr/>
        <a:lstStyle/>
        <a:p>
          <a:endParaRPr lang="en-US"/>
        </a:p>
      </dgm:t>
    </dgm:pt>
    <dgm:pt modelId="{709D9CFE-C5A0-45F9-AA15-6AC533C907D7}">
      <dgm:prSet phldrT="[Text]" custT="1"/>
      <dgm:spPr>
        <a:solidFill>
          <a:schemeClr val="accent6">
            <a:lumMod val="40000"/>
            <a:lumOff val="60000"/>
          </a:schemeClr>
        </a:solidFill>
      </dgm:spPr>
      <dgm:t>
        <a:bodyPr/>
        <a:lstStyle/>
        <a:p>
          <a:r>
            <a:rPr lang="en-US" sz="1000" dirty="0" smtClean="0"/>
            <a:t>Affected – Rescue Team can reach and provide foods and all </a:t>
          </a:r>
          <a:endParaRPr lang="en-US" sz="1000" dirty="0"/>
        </a:p>
      </dgm:t>
    </dgm:pt>
    <dgm:pt modelId="{64AA833E-32BF-4129-A9B1-62CD5C7389DD}" type="parTrans" cxnId="{FC64ABCC-A7ED-43EF-B14A-C3FEEE6F711B}">
      <dgm:prSet/>
      <dgm:spPr/>
      <dgm:t>
        <a:bodyPr/>
        <a:lstStyle/>
        <a:p>
          <a:endParaRPr lang="en-US"/>
        </a:p>
      </dgm:t>
    </dgm:pt>
    <dgm:pt modelId="{36DC99C6-B89B-4DF6-85D2-F4DE17C620B6}" type="sibTrans" cxnId="{FC64ABCC-A7ED-43EF-B14A-C3FEEE6F711B}">
      <dgm:prSet/>
      <dgm:spPr/>
      <dgm:t>
        <a:bodyPr/>
        <a:lstStyle/>
        <a:p>
          <a:endParaRPr lang="en-US"/>
        </a:p>
      </dgm:t>
    </dgm:pt>
    <dgm:pt modelId="{D7557EB6-9132-4ADA-A007-C42C0BFB363F}">
      <dgm:prSet phldrT="[Text]" custT="1"/>
      <dgm:spPr>
        <a:solidFill>
          <a:srgbClr val="FFFF00"/>
        </a:solidFill>
      </dgm:spPr>
      <dgm:t>
        <a:bodyPr/>
        <a:lstStyle/>
        <a:p>
          <a:pPr>
            <a:spcAft>
              <a:spcPts val="360"/>
            </a:spcAft>
          </a:pPr>
          <a:r>
            <a:rPr lang="en-US" sz="1000" dirty="0" smtClean="0"/>
            <a:t>Minor affected – </a:t>
          </a:r>
        </a:p>
        <a:p>
          <a:pPr>
            <a:spcAft>
              <a:spcPts val="360"/>
            </a:spcAft>
          </a:pPr>
          <a:r>
            <a:rPr lang="en-US" sz="1000" dirty="0" smtClean="0"/>
            <a:t>Will wait to </a:t>
          </a:r>
        </a:p>
        <a:p>
          <a:pPr>
            <a:spcAft>
              <a:spcPts val="360"/>
            </a:spcAft>
          </a:pPr>
          <a:r>
            <a:rPr lang="en-US" sz="1000" dirty="0" smtClean="0"/>
            <a:t>examine the </a:t>
          </a:r>
        </a:p>
        <a:p>
          <a:pPr>
            <a:spcAft>
              <a:spcPts val="360"/>
            </a:spcAft>
          </a:pPr>
          <a:r>
            <a:rPr lang="en-US" sz="1000" dirty="0" smtClean="0"/>
            <a:t>condition</a:t>
          </a:r>
          <a:endParaRPr lang="en-US" sz="1000" dirty="0"/>
        </a:p>
      </dgm:t>
    </dgm:pt>
    <dgm:pt modelId="{590EE608-48DA-4B96-A328-169E5C77F471}" type="sibTrans" cxnId="{209DDD2E-183B-4D4C-A364-B7C60C7C7786}">
      <dgm:prSet/>
      <dgm:spPr/>
      <dgm:t>
        <a:bodyPr/>
        <a:lstStyle/>
        <a:p>
          <a:endParaRPr lang="en-US"/>
        </a:p>
      </dgm:t>
    </dgm:pt>
    <dgm:pt modelId="{9AEF596F-F932-4B24-B771-AF1E83D4985F}" type="parTrans" cxnId="{209DDD2E-183B-4D4C-A364-B7C60C7C7786}">
      <dgm:prSet/>
      <dgm:spPr/>
      <dgm:t>
        <a:bodyPr/>
        <a:lstStyle/>
        <a:p>
          <a:endParaRPr lang="en-US"/>
        </a:p>
      </dgm:t>
    </dgm:pt>
    <dgm:pt modelId="{B276DE87-ED88-4C66-B3C5-21E75DF06D47}" type="pres">
      <dgm:prSet presAssocID="{DA3C67C2-7C2F-4994-AB48-B125A25600C9}" presName="Name0" presStyleCnt="0">
        <dgm:presLayoutVars>
          <dgm:dir/>
          <dgm:animLvl val="lvl"/>
          <dgm:resizeHandles val="exact"/>
        </dgm:presLayoutVars>
      </dgm:prSet>
      <dgm:spPr/>
    </dgm:pt>
    <dgm:pt modelId="{715747C0-6919-46CA-9ECC-BB170D9E1C30}" type="pres">
      <dgm:prSet presAssocID="{AF8EE9D8-CF62-4130-931A-32F76F2772EF}" presName="Name8" presStyleCnt="0"/>
      <dgm:spPr/>
    </dgm:pt>
    <dgm:pt modelId="{7419F377-7BB7-4C86-A547-90D602F73F4E}" type="pres">
      <dgm:prSet presAssocID="{AF8EE9D8-CF62-4130-931A-32F76F2772EF}" presName="level" presStyleLbl="node1" presStyleIdx="0" presStyleCnt="3" custScaleY="219481">
        <dgm:presLayoutVars>
          <dgm:chMax val="1"/>
          <dgm:bulletEnabled val="1"/>
        </dgm:presLayoutVars>
      </dgm:prSet>
      <dgm:spPr/>
      <dgm:t>
        <a:bodyPr/>
        <a:lstStyle/>
        <a:p>
          <a:endParaRPr lang="en-US"/>
        </a:p>
      </dgm:t>
    </dgm:pt>
    <dgm:pt modelId="{1F6C9E5E-8EE0-4323-B1C1-AC211ED28D1A}" type="pres">
      <dgm:prSet presAssocID="{AF8EE9D8-CF62-4130-931A-32F76F2772EF}" presName="levelTx" presStyleLbl="revTx" presStyleIdx="0" presStyleCnt="0">
        <dgm:presLayoutVars>
          <dgm:chMax val="1"/>
          <dgm:bulletEnabled val="1"/>
        </dgm:presLayoutVars>
      </dgm:prSet>
      <dgm:spPr/>
      <dgm:t>
        <a:bodyPr/>
        <a:lstStyle/>
        <a:p>
          <a:endParaRPr lang="en-US"/>
        </a:p>
      </dgm:t>
    </dgm:pt>
    <dgm:pt modelId="{546BCDCC-2732-4C06-87F5-C21BF6B2A7AB}" type="pres">
      <dgm:prSet presAssocID="{709D9CFE-C5A0-45F9-AA15-6AC533C907D7}" presName="Name8" presStyleCnt="0"/>
      <dgm:spPr/>
    </dgm:pt>
    <dgm:pt modelId="{FE08159A-1436-47F9-B565-E2C94606047D}" type="pres">
      <dgm:prSet presAssocID="{709D9CFE-C5A0-45F9-AA15-6AC533C907D7}" presName="level" presStyleLbl="node1" presStyleIdx="1" presStyleCnt="3" custScaleX="109252" custScaleY="201327">
        <dgm:presLayoutVars>
          <dgm:chMax val="1"/>
          <dgm:bulletEnabled val="1"/>
        </dgm:presLayoutVars>
      </dgm:prSet>
      <dgm:spPr/>
      <dgm:t>
        <a:bodyPr/>
        <a:lstStyle/>
        <a:p>
          <a:endParaRPr lang="en-US"/>
        </a:p>
      </dgm:t>
    </dgm:pt>
    <dgm:pt modelId="{4134F307-0A5D-40F5-8172-6DF5F6DD7275}" type="pres">
      <dgm:prSet presAssocID="{709D9CFE-C5A0-45F9-AA15-6AC533C907D7}" presName="levelTx" presStyleLbl="revTx" presStyleIdx="0" presStyleCnt="0">
        <dgm:presLayoutVars>
          <dgm:chMax val="1"/>
          <dgm:bulletEnabled val="1"/>
        </dgm:presLayoutVars>
      </dgm:prSet>
      <dgm:spPr/>
      <dgm:t>
        <a:bodyPr/>
        <a:lstStyle/>
        <a:p>
          <a:endParaRPr lang="en-US"/>
        </a:p>
      </dgm:t>
    </dgm:pt>
    <dgm:pt modelId="{FFF3B536-8688-4430-9415-A2430C23DD02}" type="pres">
      <dgm:prSet presAssocID="{D7557EB6-9132-4ADA-A007-C42C0BFB363F}" presName="Name8" presStyleCnt="0"/>
      <dgm:spPr/>
    </dgm:pt>
    <dgm:pt modelId="{6A785131-DE23-4372-9833-75B1834B09E1}" type="pres">
      <dgm:prSet presAssocID="{D7557EB6-9132-4ADA-A007-C42C0BFB363F}" presName="level" presStyleLbl="node1" presStyleIdx="2" presStyleCnt="3" custScaleX="118524" custScaleY="389282">
        <dgm:presLayoutVars>
          <dgm:chMax val="1"/>
          <dgm:bulletEnabled val="1"/>
        </dgm:presLayoutVars>
      </dgm:prSet>
      <dgm:spPr/>
      <dgm:t>
        <a:bodyPr/>
        <a:lstStyle/>
        <a:p>
          <a:endParaRPr lang="en-US"/>
        </a:p>
      </dgm:t>
    </dgm:pt>
    <dgm:pt modelId="{123C5DF0-2C30-45C2-8ED5-4056E8955F5E}" type="pres">
      <dgm:prSet presAssocID="{D7557EB6-9132-4ADA-A007-C42C0BFB363F}" presName="levelTx" presStyleLbl="revTx" presStyleIdx="0" presStyleCnt="0">
        <dgm:presLayoutVars>
          <dgm:chMax val="1"/>
          <dgm:bulletEnabled val="1"/>
        </dgm:presLayoutVars>
      </dgm:prSet>
      <dgm:spPr/>
      <dgm:t>
        <a:bodyPr/>
        <a:lstStyle/>
        <a:p>
          <a:endParaRPr lang="en-US"/>
        </a:p>
      </dgm:t>
    </dgm:pt>
  </dgm:ptLst>
  <dgm:cxnLst>
    <dgm:cxn modelId="{9C9C1AF8-3D51-489C-8E61-17A6311EA12C}" type="presOf" srcId="{AF8EE9D8-CF62-4130-931A-32F76F2772EF}" destId="{7419F377-7BB7-4C86-A547-90D602F73F4E}" srcOrd="0" destOrd="0" presId="urn:microsoft.com/office/officeart/2005/8/layout/pyramid3"/>
    <dgm:cxn modelId="{FC64ABCC-A7ED-43EF-B14A-C3FEEE6F711B}" srcId="{DA3C67C2-7C2F-4994-AB48-B125A25600C9}" destId="{709D9CFE-C5A0-45F9-AA15-6AC533C907D7}" srcOrd="1" destOrd="0" parTransId="{64AA833E-32BF-4129-A9B1-62CD5C7389DD}" sibTransId="{36DC99C6-B89B-4DF6-85D2-F4DE17C620B6}"/>
    <dgm:cxn modelId="{8C5F602D-B8C3-41B0-AFA8-58877ABB76E6}" srcId="{DA3C67C2-7C2F-4994-AB48-B125A25600C9}" destId="{AF8EE9D8-CF62-4130-931A-32F76F2772EF}" srcOrd="0" destOrd="0" parTransId="{CFD40C85-B3CA-4542-97BB-6F4F593CBDA7}" sibTransId="{EAD2FEDF-36EB-4351-BD04-F7003FE03D45}"/>
    <dgm:cxn modelId="{41B336E6-9AEF-42C0-86EE-483B6A870296}" type="presOf" srcId="{D7557EB6-9132-4ADA-A007-C42C0BFB363F}" destId="{123C5DF0-2C30-45C2-8ED5-4056E8955F5E}" srcOrd="1" destOrd="0" presId="urn:microsoft.com/office/officeart/2005/8/layout/pyramid3"/>
    <dgm:cxn modelId="{209DDD2E-183B-4D4C-A364-B7C60C7C7786}" srcId="{DA3C67C2-7C2F-4994-AB48-B125A25600C9}" destId="{D7557EB6-9132-4ADA-A007-C42C0BFB363F}" srcOrd="2" destOrd="0" parTransId="{9AEF596F-F932-4B24-B771-AF1E83D4985F}" sibTransId="{590EE608-48DA-4B96-A328-169E5C77F471}"/>
    <dgm:cxn modelId="{7B29C1C7-109C-40CE-8F89-41E49F184A1D}" type="presOf" srcId="{D7557EB6-9132-4ADA-A007-C42C0BFB363F}" destId="{6A785131-DE23-4372-9833-75B1834B09E1}" srcOrd="0" destOrd="0" presId="urn:microsoft.com/office/officeart/2005/8/layout/pyramid3"/>
    <dgm:cxn modelId="{CF3285F4-A98A-47EF-AEF3-F9E9FCC24870}" type="presOf" srcId="{709D9CFE-C5A0-45F9-AA15-6AC533C907D7}" destId="{4134F307-0A5D-40F5-8172-6DF5F6DD7275}" srcOrd="1" destOrd="0" presId="urn:microsoft.com/office/officeart/2005/8/layout/pyramid3"/>
    <dgm:cxn modelId="{61F55C5F-BB41-4E0A-AACE-E55922E73518}" type="presOf" srcId="{709D9CFE-C5A0-45F9-AA15-6AC533C907D7}" destId="{FE08159A-1436-47F9-B565-E2C94606047D}" srcOrd="0" destOrd="0" presId="urn:microsoft.com/office/officeart/2005/8/layout/pyramid3"/>
    <dgm:cxn modelId="{16E694C0-AFCC-4BA1-907B-373B91B784CA}" type="presOf" srcId="{AF8EE9D8-CF62-4130-931A-32F76F2772EF}" destId="{1F6C9E5E-8EE0-4323-B1C1-AC211ED28D1A}" srcOrd="1" destOrd="0" presId="urn:microsoft.com/office/officeart/2005/8/layout/pyramid3"/>
    <dgm:cxn modelId="{A9046BAC-D432-4172-896C-BF3EA3BFA90D}" type="presOf" srcId="{DA3C67C2-7C2F-4994-AB48-B125A25600C9}" destId="{B276DE87-ED88-4C66-B3C5-21E75DF06D47}" srcOrd="0" destOrd="0" presId="urn:microsoft.com/office/officeart/2005/8/layout/pyramid3"/>
    <dgm:cxn modelId="{9D82D721-3E42-4EEB-A5DE-83BF94E257C9}" type="presParOf" srcId="{B276DE87-ED88-4C66-B3C5-21E75DF06D47}" destId="{715747C0-6919-46CA-9ECC-BB170D9E1C30}" srcOrd="0" destOrd="0" presId="urn:microsoft.com/office/officeart/2005/8/layout/pyramid3"/>
    <dgm:cxn modelId="{B58BE50F-981A-47F4-98A2-91D0E307E886}" type="presParOf" srcId="{715747C0-6919-46CA-9ECC-BB170D9E1C30}" destId="{7419F377-7BB7-4C86-A547-90D602F73F4E}" srcOrd="0" destOrd="0" presId="urn:microsoft.com/office/officeart/2005/8/layout/pyramid3"/>
    <dgm:cxn modelId="{834A0D58-3D07-4696-B216-197D834F36BC}" type="presParOf" srcId="{715747C0-6919-46CA-9ECC-BB170D9E1C30}" destId="{1F6C9E5E-8EE0-4323-B1C1-AC211ED28D1A}" srcOrd="1" destOrd="0" presId="urn:microsoft.com/office/officeart/2005/8/layout/pyramid3"/>
    <dgm:cxn modelId="{D1B30129-EF54-4FCC-A4FA-54B52B853473}" type="presParOf" srcId="{B276DE87-ED88-4C66-B3C5-21E75DF06D47}" destId="{546BCDCC-2732-4C06-87F5-C21BF6B2A7AB}" srcOrd="1" destOrd="0" presId="urn:microsoft.com/office/officeart/2005/8/layout/pyramid3"/>
    <dgm:cxn modelId="{7154C339-5891-4896-B79F-B1F6EA4A54EB}" type="presParOf" srcId="{546BCDCC-2732-4C06-87F5-C21BF6B2A7AB}" destId="{FE08159A-1436-47F9-B565-E2C94606047D}" srcOrd="0" destOrd="0" presId="urn:microsoft.com/office/officeart/2005/8/layout/pyramid3"/>
    <dgm:cxn modelId="{6ECC1355-570D-47F0-B545-97497D1FD0DF}" type="presParOf" srcId="{546BCDCC-2732-4C06-87F5-C21BF6B2A7AB}" destId="{4134F307-0A5D-40F5-8172-6DF5F6DD7275}" srcOrd="1" destOrd="0" presId="urn:microsoft.com/office/officeart/2005/8/layout/pyramid3"/>
    <dgm:cxn modelId="{2D5B6815-6100-490D-B63D-B5760EB6EA22}" type="presParOf" srcId="{B276DE87-ED88-4C66-B3C5-21E75DF06D47}" destId="{FFF3B536-8688-4430-9415-A2430C23DD02}" srcOrd="2" destOrd="0" presId="urn:microsoft.com/office/officeart/2005/8/layout/pyramid3"/>
    <dgm:cxn modelId="{2028B6E3-F2EE-4944-A072-DA07D4B57615}" type="presParOf" srcId="{FFF3B536-8688-4430-9415-A2430C23DD02}" destId="{6A785131-DE23-4372-9833-75B1834B09E1}" srcOrd="0" destOrd="0" presId="urn:microsoft.com/office/officeart/2005/8/layout/pyramid3"/>
    <dgm:cxn modelId="{3E5FC44D-AE54-46DA-875A-D9B824B650FD}" type="presParOf" srcId="{FFF3B536-8688-4430-9415-A2430C23DD02}" destId="{123C5DF0-2C30-45C2-8ED5-4056E8955F5E}" srcOrd="1" destOrd="0" presId="urn:microsoft.com/office/officeart/2005/8/layout/pyramid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386B8-3893-4453-9FD0-C7ADBC61DADE}">
      <dsp:nvSpPr>
        <dsp:cNvPr id="0" name=""/>
        <dsp:cNvSpPr/>
      </dsp:nvSpPr>
      <dsp:spPr>
        <a:xfrm>
          <a:off x="1388745" y="258370"/>
          <a:ext cx="1032559" cy="806542"/>
        </a:xfrm>
        <a:prstGeom prst="ellipse">
          <a:avLst/>
        </a:prstGeom>
        <a:solidFill>
          <a:schemeClr val="accent6">
            <a:lumMod val="20000"/>
            <a:lumOff val="8000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2"/>
              </a:solidFill>
            </a:rPr>
            <a:t>Text-to-Speech Conversion</a:t>
          </a:r>
          <a:endParaRPr lang="en-US" sz="1000" b="1" kern="1200" dirty="0">
            <a:solidFill>
              <a:schemeClr val="tx2"/>
            </a:solidFill>
          </a:endParaRPr>
        </a:p>
      </dsp:txBody>
      <dsp:txXfrm>
        <a:off x="1539960" y="376485"/>
        <a:ext cx="730129" cy="570312"/>
      </dsp:txXfrm>
    </dsp:sp>
    <dsp:sp modelId="{9B29B36D-43A8-40A8-9664-B8D79281B77E}">
      <dsp:nvSpPr>
        <dsp:cNvPr id="0" name=""/>
        <dsp:cNvSpPr/>
      </dsp:nvSpPr>
      <dsp:spPr>
        <a:xfrm rot="876984">
          <a:off x="2457494" y="690844"/>
          <a:ext cx="162815" cy="27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458284" y="739122"/>
        <a:ext cx="113971" cy="163325"/>
      </dsp:txXfrm>
    </dsp:sp>
    <dsp:sp modelId="{35E1EDEA-6E2F-48F5-B6A1-21A4AEF66BFA}">
      <dsp:nvSpPr>
        <dsp:cNvPr id="0" name=""/>
        <dsp:cNvSpPr/>
      </dsp:nvSpPr>
      <dsp:spPr>
        <a:xfrm>
          <a:off x="2656460" y="437816"/>
          <a:ext cx="1505507" cy="1232194"/>
        </a:xfrm>
        <a:prstGeom prst="ellipse">
          <a:avLst/>
        </a:prstGeom>
        <a:solidFill>
          <a:schemeClr val="accent6">
            <a:lumMod val="20000"/>
            <a:lumOff val="8000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2"/>
              </a:solidFill>
            </a:rPr>
            <a:t>Translate the solution in understandable Language of the Local Rescue Center People</a:t>
          </a:r>
          <a:endParaRPr lang="en-US" sz="1000" b="1" kern="1200" dirty="0">
            <a:solidFill>
              <a:schemeClr val="tx2"/>
            </a:solidFill>
          </a:endParaRPr>
        </a:p>
      </dsp:txBody>
      <dsp:txXfrm>
        <a:off x="2876936" y="618267"/>
        <a:ext cx="1064555" cy="871292"/>
      </dsp:txXfrm>
    </dsp:sp>
    <dsp:sp modelId="{C702B52F-539F-4ADF-8C54-E0994F75904D}">
      <dsp:nvSpPr>
        <dsp:cNvPr id="0" name=""/>
        <dsp:cNvSpPr/>
      </dsp:nvSpPr>
      <dsp:spPr>
        <a:xfrm rot="5400012">
          <a:off x="3336312" y="1667326"/>
          <a:ext cx="145797" cy="27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358182" y="1699898"/>
        <a:ext cx="102058" cy="163325"/>
      </dsp:txXfrm>
    </dsp:sp>
    <dsp:sp modelId="{BD14F1C2-A097-4AFF-BEB8-0202AE1E16FE}">
      <dsp:nvSpPr>
        <dsp:cNvPr id="0" name=""/>
        <dsp:cNvSpPr/>
      </dsp:nvSpPr>
      <dsp:spPr>
        <a:xfrm>
          <a:off x="3005938" y="1945101"/>
          <a:ext cx="806542" cy="806542"/>
        </a:xfrm>
        <a:prstGeom prst="ellipse">
          <a:avLst/>
        </a:prstGeom>
        <a:solidFill>
          <a:schemeClr val="accent1">
            <a:lumMod val="20000"/>
            <a:lumOff val="8000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2"/>
              </a:solidFill>
            </a:rPr>
            <a:t>Provide solution</a:t>
          </a:r>
        </a:p>
      </dsp:txBody>
      <dsp:txXfrm>
        <a:off x="3124053" y="2063216"/>
        <a:ext cx="570312" cy="570312"/>
      </dsp:txXfrm>
    </dsp:sp>
    <dsp:sp modelId="{06023C98-B748-4E52-A8B6-3084C8D501E0}">
      <dsp:nvSpPr>
        <dsp:cNvPr id="0" name=""/>
        <dsp:cNvSpPr/>
      </dsp:nvSpPr>
      <dsp:spPr>
        <a:xfrm rot="9829467">
          <a:off x="2729595" y="2378654"/>
          <a:ext cx="211991" cy="27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791933" y="2424237"/>
        <a:ext cx="148394" cy="163325"/>
      </dsp:txXfrm>
    </dsp:sp>
    <dsp:sp modelId="{0F1AC0A1-0BF3-4CD1-AA23-AF4798EB1E01}">
      <dsp:nvSpPr>
        <dsp:cNvPr id="0" name=""/>
        <dsp:cNvSpPr/>
      </dsp:nvSpPr>
      <dsp:spPr>
        <a:xfrm>
          <a:off x="1271965" y="2231780"/>
          <a:ext cx="1413085" cy="1063175"/>
        </a:xfrm>
        <a:prstGeom prst="ellipse">
          <a:avLst/>
        </a:prstGeom>
        <a:solidFill>
          <a:schemeClr val="accent6">
            <a:lumMod val="20000"/>
            <a:lumOff val="8000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2"/>
              </a:solidFill>
            </a:rPr>
            <a:t>Translate Language which Help-desk people can Understand</a:t>
          </a:r>
          <a:endParaRPr lang="en-US" sz="1000" b="1" kern="1200" dirty="0">
            <a:solidFill>
              <a:schemeClr val="tx2"/>
            </a:solidFill>
          </a:endParaRPr>
        </a:p>
      </dsp:txBody>
      <dsp:txXfrm>
        <a:off x="1478907" y="2387478"/>
        <a:ext cx="999201" cy="751779"/>
      </dsp:txXfrm>
    </dsp:sp>
    <dsp:sp modelId="{6F3EDAF2-DC9F-4BAE-B4CE-24BD18F00B97}">
      <dsp:nvSpPr>
        <dsp:cNvPr id="0" name=""/>
        <dsp:cNvSpPr/>
      </dsp:nvSpPr>
      <dsp:spPr>
        <a:xfrm rot="11919572">
          <a:off x="1168890" y="2374244"/>
          <a:ext cx="120720" cy="27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204154" y="2434479"/>
        <a:ext cx="84504" cy="163325"/>
      </dsp:txXfrm>
    </dsp:sp>
    <dsp:sp modelId="{B59F3BBD-6BE8-47F6-9FF1-25213716B294}">
      <dsp:nvSpPr>
        <dsp:cNvPr id="0" name=""/>
        <dsp:cNvSpPr/>
      </dsp:nvSpPr>
      <dsp:spPr>
        <a:xfrm>
          <a:off x="125977" y="1909227"/>
          <a:ext cx="1034777" cy="806542"/>
        </a:xfrm>
        <a:prstGeom prst="ellipse">
          <a:avLst/>
        </a:prstGeom>
        <a:solidFill>
          <a:schemeClr val="tx1">
            <a:lumMod val="20000"/>
            <a:lumOff val="8000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2"/>
              </a:solidFill>
            </a:rPr>
            <a:t>Speech-to-Text Conversion </a:t>
          </a:r>
        </a:p>
      </dsp:txBody>
      <dsp:txXfrm>
        <a:off x="277517" y="2027342"/>
        <a:ext cx="731697" cy="570312"/>
      </dsp:txXfrm>
    </dsp:sp>
    <dsp:sp modelId="{4E62936A-EF9E-4856-B98D-C30571D275B5}">
      <dsp:nvSpPr>
        <dsp:cNvPr id="0" name=""/>
        <dsp:cNvSpPr/>
      </dsp:nvSpPr>
      <dsp:spPr>
        <a:xfrm rot="16125770">
          <a:off x="553502" y="1630328"/>
          <a:ext cx="156142" cy="27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77429" y="1708185"/>
        <a:ext cx="109299" cy="163325"/>
      </dsp:txXfrm>
    </dsp:sp>
    <dsp:sp modelId="{7432568C-66E6-4EDB-A47D-7D78B169A364}">
      <dsp:nvSpPr>
        <dsp:cNvPr id="0" name=""/>
        <dsp:cNvSpPr/>
      </dsp:nvSpPr>
      <dsp:spPr>
        <a:xfrm>
          <a:off x="130987" y="808266"/>
          <a:ext cx="977206" cy="806542"/>
        </a:xfrm>
        <a:prstGeom prst="ellipse">
          <a:avLst/>
        </a:prstGeom>
        <a:solidFill>
          <a:schemeClr val="tx1">
            <a:lumMod val="20000"/>
            <a:lumOff val="8000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kern="1200" dirty="0" smtClean="0">
              <a:solidFill>
                <a:schemeClr val="tx2"/>
              </a:solidFill>
            </a:rPr>
            <a:t>Detect Language</a:t>
          </a:r>
        </a:p>
      </dsp:txBody>
      <dsp:txXfrm>
        <a:off x="274096" y="926381"/>
        <a:ext cx="690988" cy="570312"/>
      </dsp:txXfrm>
    </dsp:sp>
    <dsp:sp modelId="{2B9A329A-6947-475E-87A4-497A0A4FED25}">
      <dsp:nvSpPr>
        <dsp:cNvPr id="0" name=""/>
        <dsp:cNvSpPr/>
      </dsp:nvSpPr>
      <dsp:spPr>
        <a:xfrm rot="20210356">
          <a:off x="1131863" y="807113"/>
          <a:ext cx="229904" cy="27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134642" y="875118"/>
        <a:ext cx="160933" cy="163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9F377-7BB7-4C86-A547-90D602F73F4E}">
      <dsp:nvSpPr>
        <dsp:cNvPr id="0" name=""/>
        <dsp:cNvSpPr/>
      </dsp:nvSpPr>
      <dsp:spPr>
        <a:xfrm rot="10800000">
          <a:off x="0" y="0"/>
          <a:ext cx="2781838" cy="509292"/>
        </a:xfrm>
        <a:prstGeom prst="trapezoid">
          <a:avLst>
            <a:gd name="adj" fmla="val 73994"/>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Highly Affected – Mostly flooded and highly populated with lots of children and women</a:t>
          </a:r>
          <a:endParaRPr lang="en-US" sz="1000" kern="1200" dirty="0"/>
        </a:p>
      </dsp:txBody>
      <dsp:txXfrm rot="-10800000">
        <a:off x="486821" y="0"/>
        <a:ext cx="1808194" cy="509292"/>
      </dsp:txXfrm>
    </dsp:sp>
    <dsp:sp modelId="{FE08159A-1436-47F9-B565-E2C94606047D}">
      <dsp:nvSpPr>
        <dsp:cNvPr id="0" name=""/>
        <dsp:cNvSpPr/>
      </dsp:nvSpPr>
      <dsp:spPr>
        <a:xfrm rot="10800000">
          <a:off x="283025" y="509292"/>
          <a:ext cx="2215787" cy="467167"/>
        </a:xfrm>
        <a:prstGeom prst="trapezoid">
          <a:avLst>
            <a:gd name="adj" fmla="val 73994"/>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Affected – Rescue Team can reach and provide foods and all </a:t>
          </a:r>
          <a:endParaRPr lang="en-US" sz="1000" kern="1200" dirty="0"/>
        </a:p>
      </dsp:txBody>
      <dsp:txXfrm rot="-10800000">
        <a:off x="670788" y="509292"/>
        <a:ext cx="1440261" cy="467167"/>
      </dsp:txXfrm>
    </dsp:sp>
    <dsp:sp modelId="{6A785131-DE23-4372-9833-75B1834B09E1}">
      <dsp:nvSpPr>
        <dsp:cNvPr id="0" name=""/>
        <dsp:cNvSpPr/>
      </dsp:nvSpPr>
      <dsp:spPr>
        <a:xfrm rot="10800000">
          <a:off x="598711" y="976460"/>
          <a:ext cx="1584415" cy="903305"/>
        </a:xfrm>
        <a:prstGeom prst="trapezoid">
          <a:avLst>
            <a:gd name="adj" fmla="val 73994"/>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ts val="360"/>
            </a:spcAft>
          </a:pPr>
          <a:r>
            <a:rPr lang="en-US" sz="1000" kern="1200" dirty="0" smtClean="0"/>
            <a:t>Minor affected – </a:t>
          </a:r>
        </a:p>
        <a:p>
          <a:pPr lvl="0" algn="ctr" defTabSz="444500">
            <a:lnSpc>
              <a:spcPct val="90000"/>
            </a:lnSpc>
            <a:spcBef>
              <a:spcPct val="0"/>
            </a:spcBef>
            <a:spcAft>
              <a:spcPts val="360"/>
            </a:spcAft>
          </a:pPr>
          <a:r>
            <a:rPr lang="en-US" sz="1000" kern="1200" dirty="0" smtClean="0"/>
            <a:t>Will wait to </a:t>
          </a:r>
        </a:p>
        <a:p>
          <a:pPr lvl="0" algn="ctr" defTabSz="444500">
            <a:lnSpc>
              <a:spcPct val="90000"/>
            </a:lnSpc>
            <a:spcBef>
              <a:spcPct val="0"/>
            </a:spcBef>
            <a:spcAft>
              <a:spcPts val="360"/>
            </a:spcAft>
          </a:pPr>
          <a:r>
            <a:rPr lang="en-US" sz="1000" kern="1200" dirty="0" smtClean="0"/>
            <a:t>examine the </a:t>
          </a:r>
        </a:p>
        <a:p>
          <a:pPr lvl="0" algn="ctr" defTabSz="444500">
            <a:lnSpc>
              <a:spcPct val="90000"/>
            </a:lnSpc>
            <a:spcBef>
              <a:spcPct val="0"/>
            </a:spcBef>
            <a:spcAft>
              <a:spcPts val="360"/>
            </a:spcAft>
          </a:pPr>
          <a:r>
            <a:rPr lang="en-US" sz="1000" kern="1200" dirty="0" smtClean="0"/>
            <a:t>condition</a:t>
          </a:r>
          <a:endParaRPr lang="en-US" sz="1000" kern="1200" dirty="0"/>
        </a:p>
      </dsp:txBody>
      <dsp:txXfrm rot="-10800000">
        <a:off x="598711" y="976460"/>
        <a:ext cx="1584415" cy="90330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9B63AD2-13B3-4C1A-81A7-6B8DAA7875CA}"/>
              </a:ext>
            </a:extLst>
          </p:cNvPr>
          <p:cNvPicPr>
            <a:picLocks noChangeAspect="1"/>
          </p:cNvPicPr>
          <p:nvPr/>
        </p:nvPicPr>
        <p:blipFill>
          <a:blip r:embed="rId3"/>
          <a:stretch>
            <a:fillRect/>
          </a:stretch>
        </p:blipFill>
        <p:spPr bwMode="black">
          <a:xfrm>
            <a:off x="457200" y="384048"/>
            <a:ext cx="2385905" cy="512064"/>
          </a:xfrm>
          <a:prstGeom prst="rect">
            <a:avLst/>
          </a:prstGeom>
        </p:spPr>
      </p:pic>
      <p:cxnSp>
        <p:nvCxnSpPr>
          <p:cNvPr id="12" name="Straight Connector 11">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786" y="4713936"/>
            <a:ext cx="192314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2019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spTree>
    <p:extLst>
      <p:ext uri="{BB962C8B-B14F-4D97-AF65-F5344CB8AC3E}">
        <p14:creationId xmlns:p14="http://schemas.microsoft.com/office/powerpoint/2010/main" val="285424808"/>
      </p:ext>
    </p:extLst>
  </p:cSld>
  <p:clrMapOvr>
    <a:masterClrMapping/>
  </p:clrMapOvr>
  <p:extLst mod="1">
    <p:ext uri="{DCECCB84-F9BA-43D5-87BE-67443E8EF086}">
      <p15:sldGuideLst xmlns:p15="http://schemas.microsoft.com/office/powerpoint/2012/main">
        <p15:guide id="1" orient="horz" pos="1620">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2EF4DCEA-7744-4C26-BC49-8EF7B560D10C}" type="datetimeFigureOut">
              <a:rPr lang="en-US" smtClean="0"/>
              <a:t>7/5/2019</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6616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18347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868181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5286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0081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53706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5324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TextBox 12"/>
          <p:cNvSpPr txBox="1"/>
          <p:nvPr/>
        </p:nvSpPr>
        <p:spPr>
          <a:xfrm>
            <a:off x="464489"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2019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4089262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796456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2EF4DCEA-7744-4C26-BC49-8EF7B560D10C}" type="datetimeFigureOut">
              <a:rPr lang="en-US" smtClean="0"/>
              <a:t>7/5/2019</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51467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073797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2EF4DCEA-7744-4C26-BC49-8EF7B560D10C}" type="datetimeFigureOut">
              <a:rPr lang="en-US" smtClean="0"/>
              <a:t>7/5/2019</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1864873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84314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2EF4DCEA-7744-4C26-BC49-8EF7B560D10C}" type="datetimeFigureOut">
              <a:rPr lang="en-US" smtClean="0"/>
              <a:t>7/5/2019</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65362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2EF4DCEA-7744-4C26-BC49-8EF7B560D10C}" type="datetimeFigureOut">
              <a:rPr lang="en-US" smtClean="0"/>
              <a:t>7/5/2019</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45978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259510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12" name="TextBox 11"/>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50350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8763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EF4DCEA-7744-4C26-BC49-8EF7B560D10C}" type="datetimeFigureOut">
              <a:rPr lang="en-US" smtClean="0"/>
              <a:t>7/5/2019</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0909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80521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2EF4DCEA-7744-4C26-BC49-8EF7B560D10C}" type="datetimeFigureOut">
              <a:rPr lang="en-US" smtClean="0"/>
              <a:t>7/5/2019</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5055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2EF4DCEA-7744-4C26-BC49-8EF7B560D10C}" type="datetimeFigureOut">
              <a:rPr lang="en-US" smtClean="0"/>
              <a:t>7/5/2019</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35546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2EF4DCEA-7744-4C26-BC49-8EF7B560D10C}" type="datetimeFigureOut">
              <a:rPr lang="en-US" smtClean="0"/>
              <a:t>7/5/2019</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8369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2EF4DCEA-7744-4C26-BC49-8EF7B560D10C}" type="datetimeFigureOut">
              <a:rPr lang="en-US" smtClean="0"/>
              <a:t>7/5/2019</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22184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2EF4DCEA-7744-4C26-BC49-8EF7B560D10C}" type="datetimeFigureOut">
              <a:rPr lang="en-US" smtClean="0"/>
              <a:t>7/5/2019</a:t>
            </a:fld>
            <a:endParaRPr lang="en-US"/>
          </a:p>
        </p:txBody>
      </p:sp>
      <p:sp>
        <p:nvSpPr>
          <p:cNvPr id="6" name="TextBox 5"/>
          <p:cNvSpPr txBox="1"/>
          <p:nvPr/>
        </p:nvSpPr>
        <p:spPr>
          <a:xfrm>
            <a:off x="545908"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2019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145233694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Lst>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alkthroughindia.com/walkthroughs/15-worst-ever-floods-in-india-over-last-decade"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hyperlink" Target="http://www.yourarticlelibrary.com/flood/essay-on-flood-prone-areas-of-india-2460-words/13931"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currents.plos.org/disasters/files/2013/01/Floods-figure-3.png"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8.png"/><Relationship Id="rId7" Type="http://schemas.openxmlformats.org/officeDocument/2006/relationships/diagramLayout" Target="../diagrams/layout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0.jpeg"/><Relationship Id="rId10" Type="http://schemas.microsoft.com/office/2007/relationships/diagramDrawing" Target="../diagrams/drawing1.xml"/><Relationship Id="rId4" Type="http://schemas.openxmlformats.org/officeDocument/2006/relationships/image" Target="../media/image9.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1.png"/><Relationship Id="rId7" Type="http://schemas.openxmlformats.org/officeDocument/2006/relationships/diagramQuickStyle" Target="../diagrams/quickStyle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7.png"/><Relationship Id="rId4" Type="http://schemas.openxmlformats.org/officeDocument/2006/relationships/image" Target="../media/image12.jpe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691640"/>
            <a:ext cx="7320337" cy="1052596"/>
          </a:xfrm>
        </p:spPr>
        <p:txBody>
          <a:bodyPr/>
          <a:lstStyle/>
          <a:p>
            <a:r>
              <a:rPr lang="en-US" dirty="0" smtClean="0"/>
              <a:t>Flood Rescue Management</a:t>
            </a:r>
            <a:endParaRPr lang="en-US" dirty="0"/>
          </a:p>
        </p:txBody>
      </p:sp>
      <p:sp>
        <p:nvSpPr>
          <p:cNvPr id="3" name="Subtitle 2"/>
          <p:cNvSpPr>
            <a:spLocks noGrp="1"/>
          </p:cNvSpPr>
          <p:nvPr>
            <p:ph type="subTitle" idx="1"/>
          </p:nvPr>
        </p:nvSpPr>
        <p:spPr>
          <a:xfrm>
            <a:off x="457200" y="3118104"/>
            <a:ext cx="5029200" cy="276999"/>
          </a:xfrm>
        </p:spPr>
        <p:txBody>
          <a:bodyPr/>
          <a:lstStyle/>
          <a:p>
            <a:r>
              <a:rPr lang="en-US" dirty="0" smtClean="0"/>
              <a:t>MM-Mystic</a:t>
            </a:r>
            <a:endParaRPr lang="en-US" dirty="0"/>
          </a:p>
        </p:txBody>
      </p:sp>
    </p:spTree>
    <p:extLst>
      <p:ext uri="{BB962C8B-B14F-4D97-AF65-F5344CB8AC3E}">
        <p14:creationId xmlns:p14="http://schemas.microsoft.com/office/powerpoint/2010/main" val="2984113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pSp>
        <p:nvGrpSpPr>
          <p:cNvPr id="6" name="Group 5"/>
          <p:cNvGrpSpPr/>
          <p:nvPr/>
        </p:nvGrpSpPr>
        <p:grpSpPr>
          <a:xfrm>
            <a:off x="934588" y="1069848"/>
            <a:ext cx="7438850" cy="2908489"/>
            <a:chOff x="934588" y="1069848"/>
            <a:chExt cx="7438850" cy="2908489"/>
          </a:xfrm>
        </p:grpSpPr>
        <p:sp>
          <p:nvSpPr>
            <p:cNvPr id="4" name="TextBox 3"/>
            <p:cNvSpPr txBox="1"/>
            <p:nvPr/>
          </p:nvSpPr>
          <p:spPr>
            <a:xfrm>
              <a:off x="934588" y="1069848"/>
              <a:ext cx="369871" cy="2908489"/>
            </a:xfrm>
            <a:prstGeom prst="rect">
              <a:avLst/>
            </a:prstGeom>
          </p:spPr>
          <p:txBody>
            <a:bodyPr wrap="square" lIns="0" tIns="0" rIns="0" bIns="0" rtlCol="0">
              <a:spAutoFit/>
            </a:bodyPr>
            <a:lstStyle/>
            <a:p>
              <a:pPr algn="l">
                <a:lnSpc>
                  <a:spcPct val="150000"/>
                </a:lnSpc>
              </a:pPr>
              <a:r>
                <a:rPr lang="en-US" dirty="0" smtClean="0">
                  <a:solidFill>
                    <a:schemeClr val="bg2">
                      <a:lumMod val="50000"/>
                    </a:schemeClr>
                  </a:solidFill>
                  <a:latin typeface="Calibri" panose="020F0502020204030204" pitchFamily="34" charset="0"/>
                  <a:cs typeface="Calibri" panose="020F0502020204030204" pitchFamily="34" charset="0"/>
                </a:rPr>
                <a:t>01</a:t>
              </a:r>
            </a:p>
            <a:p>
              <a:pPr algn="l">
                <a:lnSpc>
                  <a:spcPct val="150000"/>
                </a:lnSpc>
              </a:pPr>
              <a:r>
                <a:rPr lang="en-US" dirty="0" smtClean="0">
                  <a:solidFill>
                    <a:schemeClr val="bg2">
                      <a:lumMod val="50000"/>
                    </a:schemeClr>
                  </a:solidFill>
                  <a:latin typeface="Calibri" panose="020F0502020204030204" pitchFamily="34" charset="0"/>
                  <a:cs typeface="Calibri" panose="020F0502020204030204" pitchFamily="34" charset="0"/>
                </a:rPr>
                <a:t>02</a:t>
              </a:r>
              <a:endParaRPr lang="en-US" dirty="0">
                <a:solidFill>
                  <a:schemeClr val="bg2">
                    <a:lumMod val="50000"/>
                  </a:schemeClr>
                </a:solidFill>
                <a:latin typeface="Calibri" panose="020F0502020204030204" pitchFamily="34" charset="0"/>
                <a:cs typeface="Calibri" panose="020F0502020204030204" pitchFamily="34" charset="0"/>
              </a:endParaRPr>
            </a:p>
            <a:p>
              <a:pPr algn="l">
                <a:lnSpc>
                  <a:spcPct val="150000"/>
                </a:lnSpc>
              </a:pPr>
              <a:r>
                <a:rPr lang="en-US" dirty="0" smtClean="0">
                  <a:solidFill>
                    <a:schemeClr val="bg2">
                      <a:lumMod val="50000"/>
                    </a:schemeClr>
                  </a:solidFill>
                  <a:latin typeface="Calibri" panose="020F0502020204030204" pitchFamily="34" charset="0"/>
                  <a:cs typeface="Calibri" panose="020F0502020204030204" pitchFamily="34" charset="0"/>
                </a:rPr>
                <a:t>03</a:t>
              </a:r>
            </a:p>
            <a:p>
              <a:pPr algn="l">
                <a:lnSpc>
                  <a:spcPct val="150000"/>
                </a:lnSpc>
              </a:pPr>
              <a:r>
                <a:rPr lang="en-US" dirty="0" smtClean="0">
                  <a:solidFill>
                    <a:schemeClr val="bg2">
                      <a:lumMod val="50000"/>
                    </a:schemeClr>
                  </a:solidFill>
                  <a:latin typeface="Calibri" panose="020F0502020204030204" pitchFamily="34" charset="0"/>
                  <a:cs typeface="Calibri" panose="020F0502020204030204" pitchFamily="34" charset="0"/>
                </a:rPr>
                <a:t>04</a:t>
              </a:r>
            </a:p>
            <a:p>
              <a:pPr algn="l">
                <a:lnSpc>
                  <a:spcPct val="150000"/>
                </a:lnSpc>
              </a:pPr>
              <a:r>
                <a:rPr lang="en-US" dirty="0" smtClean="0">
                  <a:solidFill>
                    <a:schemeClr val="bg2">
                      <a:lumMod val="50000"/>
                    </a:schemeClr>
                  </a:solidFill>
                  <a:latin typeface="Calibri" panose="020F0502020204030204" pitchFamily="34" charset="0"/>
                  <a:cs typeface="Calibri" panose="020F0502020204030204" pitchFamily="34" charset="0"/>
                </a:rPr>
                <a:t>05</a:t>
              </a:r>
            </a:p>
            <a:p>
              <a:pPr algn="l">
                <a:lnSpc>
                  <a:spcPct val="150000"/>
                </a:lnSpc>
              </a:pPr>
              <a:r>
                <a:rPr lang="en-US" dirty="0" smtClean="0">
                  <a:solidFill>
                    <a:schemeClr val="bg2">
                      <a:lumMod val="50000"/>
                    </a:schemeClr>
                  </a:solidFill>
                  <a:latin typeface="Calibri" panose="020F0502020204030204" pitchFamily="34" charset="0"/>
                  <a:cs typeface="Calibri" panose="020F0502020204030204" pitchFamily="34" charset="0"/>
                </a:rPr>
                <a:t>06</a:t>
              </a:r>
            </a:p>
            <a:p>
              <a:pPr algn="l">
                <a:lnSpc>
                  <a:spcPct val="150000"/>
                </a:lnSpc>
              </a:pPr>
              <a:r>
                <a:rPr lang="en-US" dirty="0" smtClean="0">
                  <a:solidFill>
                    <a:schemeClr val="bg2">
                      <a:lumMod val="50000"/>
                    </a:schemeClr>
                  </a:solidFill>
                  <a:latin typeface="Calibri" panose="020F0502020204030204" pitchFamily="34" charset="0"/>
                  <a:cs typeface="Calibri" panose="020F0502020204030204" pitchFamily="34" charset="0"/>
                </a:rPr>
                <a:t>07</a:t>
              </a:r>
            </a:p>
          </p:txBody>
        </p:sp>
        <p:sp>
          <p:nvSpPr>
            <p:cNvPr id="5" name="TextBox 4"/>
            <p:cNvSpPr txBox="1"/>
            <p:nvPr/>
          </p:nvSpPr>
          <p:spPr>
            <a:xfrm>
              <a:off x="1691329" y="1069848"/>
              <a:ext cx="6682109" cy="2908489"/>
            </a:xfrm>
            <a:prstGeom prst="rect">
              <a:avLst/>
            </a:prstGeom>
          </p:spPr>
          <p:txBody>
            <a:bodyPr wrap="square" lIns="0" tIns="0" rIns="0" bIns="0" rtlCol="0">
              <a:spAutoFit/>
            </a:bodyPr>
            <a:lstStyle/>
            <a:p>
              <a:pPr algn="l">
                <a:lnSpc>
                  <a:spcPct val="150000"/>
                </a:lnSpc>
              </a:pPr>
              <a:r>
                <a:rPr lang="en-US" dirty="0" smtClean="0">
                  <a:solidFill>
                    <a:schemeClr val="tx2">
                      <a:lumMod val="95000"/>
                      <a:lumOff val="5000"/>
                    </a:schemeClr>
                  </a:solidFill>
                  <a:latin typeface="Calibri" panose="020F0502020204030204" pitchFamily="34" charset="0"/>
                  <a:cs typeface="Calibri" panose="020F0502020204030204" pitchFamily="34" charset="0"/>
                </a:rPr>
                <a:t>Problem Statement</a:t>
              </a:r>
            </a:p>
            <a:p>
              <a:pPr>
                <a:lnSpc>
                  <a:spcPct val="150000"/>
                </a:lnSpc>
              </a:pPr>
              <a:r>
                <a:rPr lang="en-US" dirty="0">
                  <a:solidFill>
                    <a:schemeClr val="tx2">
                      <a:lumMod val="95000"/>
                      <a:lumOff val="5000"/>
                    </a:schemeClr>
                  </a:solidFill>
                  <a:latin typeface="Calibri" panose="020F0502020204030204" pitchFamily="34" charset="0"/>
                  <a:cs typeface="Calibri" panose="020F0502020204030204" pitchFamily="34" charset="0"/>
                </a:rPr>
                <a:t>Metrics &amp; Statistics of Flood in </a:t>
              </a:r>
              <a:r>
                <a:rPr lang="en-US" dirty="0" smtClean="0">
                  <a:solidFill>
                    <a:schemeClr val="tx2">
                      <a:lumMod val="95000"/>
                      <a:lumOff val="5000"/>
                    </a:schemeClr>
                  </a:solidFill>
                  <a:latin typeface="Calibri" panose="020F0502020204030204" pitchFamily="34" charset="0"/>
                  <a:cs typeface="Calibri" panose="020F0502020204030204" pitchFamily="34" charset="0"/>
                </a:rPr>
                <a:t>India</a:t>
              </a:r>
            </a:p>
            <a:p>
              <a:pPr>
                <a:lnSpc>
                  <a:spcPct val="150000"/>
                </a:lnSpc>
              </a:pPr>
              <a:r>
                <a:rPr lang="en-US" dirty="0">
                  <a:solidFill>
                    <a:schemeClr val="tx2">
                      <a:lumMod val="95000"/>
                      <a:lumOff val="5000"/>
                    </a:schemeClr>
                  </a:solidFill>
                  <a:latin typeface="Calibri" panose="020F0502020204030204" pitchFamily="34" charset="0"/>
                  <a:cs typeface="Calibri" panose="020F0502020204030204" pitchFamily="34" charset="0"/>
                </a:rPr>
                <a:t>Proposed Solution – An </a:t>
              </a:r>
              <a:r>
                <a:rPr lang="en-US" dirty="0" smtClean="0">
                  <a:solidFill>
                    <a:schemeClr val="tx2">
                      <a:lumMod val="95000"/>
                      <a:lumOff val="5000"/>
                    </a:schemeClr>
                  </a:solidFill>
                  <a:latin typeface="Calibri" panose="020F0502020204030204" pitchFamily="34" charset="0"/>
                  <a:cs typeface="Calibri" panose="020F0502020204030204" pitchFamily="34" charset="0"/>
                </a:rPr>
                <a:t>Overview</a:t>
              </a:r>
            </a:p>
            <a:p>
              <a:pPr>
                <a:lnSpc>
                  <a:spcPct val="150000"/>
                </a:lnSpc>
              </a:pPr>
              <a:r>
                <a:rPr lang="en-US" dirty="0" smtClean="0">
                  <a:solidFill>
                    <a:schemeClr val="tx2">
                      <a:lumMod val="95000"/>
                      <a:lumOff val="5000"/>
                    </a:schemeClr>
                  </a:solidFill>
                  <a:latin typeface="Calibri" panose="020F0502020204030204" pitchFamily="34" charset="0"/>
                  <a:cs typeface="Calibri" panose="020F0502020204030204" pitchFamily="34" charset="0"/>
                </a:rPr>
                <a:t>Scenario#1 Illustration</a:t>
              </a:r>
            </a:p>
            <a:p>
              <a:pPr>
                <a:lnSpc>
                  <a:spcPct val="150000"/>
                </a:lnSpc>
              </a:pPr>
              <a:r>
                <a:rPr lang="en-US" dirty="0" smtClean="0">
                  <a:solidFill>
                    <a:schemeClr val="tx2">
                      <a:lumMod val="95000"/>
                      <a:lumOff val="5000"/>
                    </a:schemeClr>
                  </a:solidFill>
                  <a:latin typeface="Calibri" panose="020F0502020204030204" pitchFamily="34" charset="0"/>
                  <a:cs typeface="Calibri" panose="020F0502020204030204" pitchFamily="34" charset="0"/>
                </a:rPr>
                <a:t>Scenario#2 </a:t>
              </a:r>
              <a:r>
                <a:rPr lang="en-US" dirty="0">
                  <a:solidFill>
                    <a:schemeClr val="tx2">
                      <a:lumMod val="95000"/>
                      <a:lumOff val="5000"/>
                    </a:schemeClr>
                  </a:solidFill>
                  <a:latin typeface="Calibri" panose="020F0502020204030204" pitchFamily="34" charset="0"/>
                  <a:cs typeface="Calibri" panose="020F0502020204030204" pitchFamily="34" charset="0"/>
                </a:rPr>
                <a:t>Illustration</a:t>
              </a:r>
            </a:p>
            <a:p>
              <a:pPr>
                <a:lnSpc>
                  <a:spcPct val="150000"/>
                </a:lnSpc>
              </a:pPr>
              <a:r>
                <a:rPr lang="en-US" dirty="0" smtClean="0">
                  <a:solidFill>
                    <a:schemeClr val="tx2">
                      <a:lumMod val="95000"/>
                      <a:lumOff val="5000"/>
                    </a:schemeClr>
                  </a:solidFill>
                  <a:latin typeface="Calibri" panose="020F0502020204030204" pitchFamily="34" charset="0"/>
                  <a:cs typeface="Calibri" panose="020F0502020204030204" pitchFamily="34" charset="0"/>
                </a:rPr>
                <a:t>Scenario#3 Illustration</a:t>
              </a:r>
            </a:p>
            <a:p>
              <a:pPr>
                <a:lnSpc>
                  <a:spcPct val="150000"/>
                </a:lnSpc>
              </a:pPr>
              <a:r>
                <a:rPr lang="en-US" dirty="0" smtClean="0">
                  <a:solidFill>
                    <a:schemeClr val="tx2">
                      <a:lumMod val="95000"/>
                      <a:lumOff val="5000"/>
                    </a:schemeClr>
                  </a:solidFill>
                  <a:latin typeface="Calibri" panose="020F0502020204030204" pitchFamily="34" charset="0"/>
                  <a:cs typeface="Calibri" panose="020F0502020204030204" pitchFamily="34" charset="0"/>
                </a:rPr>
                <a:t>Q&amp;A</a:t>
              </a:r>
              <a:endParaRPr lang="en-US" dirty="0">
                <a:solidFill>
                  <a:schemeClr val="tx2">
                    <a:lumMod val="95000"/>
                    <a:lumOff val="5000"/>
                  </a:schemeClr>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621138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384048" y="789263"/>
            <a:ext cx="8385048" cy="1433898"/>
          </a:xfrm>
        </p:spPr>
        <p:txBody>
          <a:bodyPr>
            <a:normAutofit/>
          </a:bodyPr>
          <a:lstStyle/>
          <a:p>
            <a:r>
              <a:rPr lang="en-US" sz="1200" dirty="0" smtClean="0">
                <a:latin typeface="Calibri" panose="020F0502020204030204" pitchFamily="34" charset="0"/>
                <a:cs typeface="Calibri" panose="020F0502020204030204" pitchFamily="34" charset="0"/>
              </a:rPr>
              <a:t>India has witnessed some of the worst Flood in last Decade. Two of them are mentioned below:-</a:t>
            </a:r>
          </a:p>
          <a:p>
            <a:r>
              <a:rPr lang="en-US" sz="1200" b="1" u="sng" dirty="0" smtClean="0">
                <a:latin typeface="Calibri" panose="020F0502020204030204" pitchFamily="34" charset="0"/>
                <a:cs typeface="Calibri" panose="020F0502020204030204" pitchFamily="34" charset="0"/>
              </a:rPr>
              <a:t>2018 Kerala Floods – </a:t>
            </a:r>
            <a:r>
              <a:rPr lang="en-US" sz="1200" dirty="0" smtClean="0">
                <a:latin typeface="Calibri" panose="020F0502020204030204" pitchFamily="34" charset="0"/>
                <a:cs typeface="Calibri" panose="020F0502020204030204" pitchFamily="34" charset="0"/>
              </a:rPr>
              <a:t>One of the worst Flood, where more </a:t>
            </a:r>
            <a:r>
              <a:rPr lang="en-US" sz="1200" dirty="0">
                <a:latin typeface="Calibri" panose="020F0502020204030204" pitchFamily="34" charset="0"/>
                <a:cs typeface="Calibri" panose="020F0502020204030204" pitchFamily="34" charset="0"/>
              </a:rPr>
              <a:t>than 36,000 people displaced across the state and 445 people died, In addition to all the 5 gates of the Idukki Dam were opened for the first time in history</a:t>
            </a:r>
            <a:r>
              <a:rPr lang="en-US" sz="1200" dirty="0" smtClean="0">
                <a:latin typeface="Calibri" panose="020F0502020204030204" pitchFamily="34" charset="0"/>
                <a:cs typeface="Calibri" panose="020F0502020204030204" pitchFamily="34" charset="0"/>
              </a:rPr>
              <a:t>.</a:t>
            </a:r>
          </a:p>
          <a:p>
            <a:endParaRPr lang="en-US" sz="1200" dirty="0" smtClean="0">
              <a:latin typeface="Calibri" panose="020F0502020204030204" pitchFamily="34" charset="0"/>
              <a:cs typeface="Calibri" panose="020F0502020204030204" pitchFamily="34" charset="0"/>
            </a:endParaRPr>
          </a:p>
          <a:p>
            <a:r>
              <a:rPr lang="en-US" sz="1200" b="1" u="sng" dirty="0" smtClean="0">
                <a:latin typeface="Calibri" panose="020F0502020204030204" pitchFamily="34" charset="0"/>
                <a:cs typeface="Calibri" panose="020F0502020204030204" pitchFamily="34" charset="0"/>
              </a:rPr>
              <a:t>2017 </a:t>
            </a:r>
            <a:r>
              <a:rPr lang="en-US" sz="1200" b="1" u="sng" dirty="0">
                <a:latin typeface="Calibri" panose="020F0502020204030204" pitchFamily="34" charset="0"/>
                <a:cs typeface="Calibri" panose="020F0502020204030204" pitchFamily="34" charset="0"/>
              </a:rPr>
              <a:t>Mumbai Floods - </a:t>
            </a:r>
            <a:r>
              <a:rPr lang="en-US" sz="1200" dirty="0">
                <a:latin typeface="Calibri" panose="020F0502020204030204" pitchFamily="34" charset="0"/>
                <a:cs typeface="Calibri" panose="020F0502020204030204" pitchFamily="34" charset="0"/>
              </a:rPr>
              <a:t>2017 Mumbai flood was the second worst regional flooding in Mumbai and can be compared with </a:t>
            </a:r>
            <a:r>
              <a:rPr lang="en-US" sz="1200" dirty="0" smtClean="0">
                <a:latin typeface="Calibri" panose="020F0502020204030204" pitchFamily="34" charset="0"/>
                <a:cs typeface="Calibri" panose="020F0502020204030204" pitchFamily="34" charset="0"/>
              </a:rPr>
              <a:t>the 2005 Floods. Due to </a:t>
            </a:r>
            <a:r>
              <a:rPr lang="en-US" sz="1200" dirty="0">
                <a:latin typeface="Calibri" panose="020F0502020204030204" pitchFamily="34" charset="0"/>
                <a:cs typeface="Calibri" panose="020F0502020204030204" pitchFamily="34" charset="0"/>
              </a:rPr>
              <a:t>climate change Mumbai received 468 mm of rainfall in twelve hours</a:t>
            </a:r>
          </a:p>
        </p:txBody>
      </p:sp>
      <p:sp>
        <p:nvSpPr>
          <p:cNvPr id="4" name="TextBox 3"/>
          <p:cNvSpPr txBox="1"/>
          <p:nvPr/>
        </p:nvSpPr>
        <p:spPr>
          <a:xfrm>
            <a:off x="3913501" y="2223161"/>
            <a:ext cx="5062283" cy="153888"/>
          </a:xfrm>
          <a:prstGeom prst="rect">
            <a:avLst/>
          </a:prstGeom>
        </p:spPr>
        <p:txBody>
          <a:bodyPr wrap="none" lIns="0" tIns="0" rIns="0" bIns="0" rtlCol="0">
            <a:spAutoFit/>
          </a:bodyPr>
          <a:lstStyle/>
          <a:p>
            <a:r>
              <a:rPr lang="en-US" sz="1000" dirty="0" smtClean="0">
                <a:solidFill>
                  <a:schemeClr val="accent5">
                    <a:lumMod val="75000"/>
                  </a:schemeClr>
                </a:solidFill>
                <a:latin typeface="Calibri" panose="020F0502020204030204" pitchFamily="34" charset="0"/>
                <a:cs typeface="Calibri" panose="020F0502020204030204" pitchFamily="34" charset="0"/>
              </a:rPr>
              <a:t>Source</a:t>
            </a:r>
            <a:r>
              <a:rPr lang="en-US" sz="900" dirty="0" smtClean="0">
                <a:solidFill>
                  <a:schemeClr val="accent5">
                    <a:lumMod val="75000"/>
                  </a:schemeClr>
                </a:solidFill>
                <a:latin typeface="Calibri" panose="020F0502020204030204" pitchFamily="34" charset="0"/>
                <a:cs typeface="Calibri" panose="020F0502020204030204" pitchFamily="34" charset="0"/>
              </a:rPr>
              <a:t> - </a:t>
            </a:r>
            <a:r>
              <a:rPr lang="en-US" sz="900" dirty="0" smtClean="0">
                <a:solidFill>
                  <a:schemeClr val="accent5">
                    <a:lumMod val="75000"/>
                  </a:schemeClr>
                </a:solidFill>
                <a:latin typeface="Calibri" panose="020F0502020204030204" pitchFamily="34" charset="0"/>
                <a:cs typeface="Calibri" panose="020F0502020204030204" pitchFamily="34" charset="0"/>
                <a:hlinkClick r:id="rId2"/>
              </a:rPr>
              <a:t>http</a:t>
            </a:r>
            <a:r>
              <a:rPr lang="en-US" sz="900" dirty="0">
                <a:solidFill>
                  <a:schemeClr val="accent5">
                    <a:lumMod val="75000"/>
                  </a:schemeClr>
                </a:solidFill>
                <a:latin typeface="Calibri" panose="020F0502020204030204" pitchFamily="34" charset="0"/>
                <a:cs typeface="Calibri" panose="020F0502020204030204" pitchFamily="34" charset="0"/>
                <a:hlinkClick r:id="rId2"/>
              </a:rPr>
              <a:t>://www.walkthroughindia.com/walkthroughs/15-worst-ever-floods-in-india-over-last-decade</a:t>
            </a:r>
            <a:r>
              <a:rPr lang="en-US" sz="900" dirty="0">
                <a:solidFill>
                  <a:schemeClr val="accent5">
                    <a:lumMod val="75000"/>
                  </a:schemeClr>
                </a:solidFill>
                <a:latin typeface="Calibri" panose="020F0502020204030204" pitchFamily="34" charset="0"/>
                <a:cs typeface="Calibri" panose="020F0502020204030204" pitchFamily="34" charset="0"/>
              </a:rPr>
              <a:t>/</a:t>
            </a:r>
            <a:endParaRPr lang="en-US" sz="900" dirty="0" smtClean="0">
              <a:solidFill>
                <a:schemeClr val="accent5">
                  <a:lumMod val="75000"/>
                </a:schemeClr>
              </a:solidFill>
              <a:latin typeface="Calibri" panose="020F0502020204030204" pitchFamily="34" charset="0"/>
              <a:cs typeface="Calibri" panose="020F0502020204030204" pitchFamily="34" charset="0"/>
            </a:endParaRPr>
          </a:p>
        </p:txBody>
      </p:sp>
      <p:sp>
        <p:nvSpPr>
          <p:cNvPr id="5" name="Content Placeholder 2"/>
          <p:cNvSpPr txBox="1">
            <a:spLocks/>
          </p:cNvSpPr>
          <p:nvPr/>
        </p:nvSpPr>
        <p:spPr>
          <a:xfrm>
            <a:off x="1800166" y="3091237"/>
            <a:ext cx="7287426" cy="1522056"/>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171450" indent="-171450" algn="just">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No Dedicated Monitoring &amp; Helpdesk Buildings/Infrastructures to monitor the Rescue Efforts.</a:t>
            </a:r>
          </a:p>
          <a:p>
            <a:pPr marL="171450" indent="-171450" algn="just">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Due to Network Outage, affected peoples are unable to reach out to Rescue Teams/Helpdesk.</a:t>
            </a:r>
          </a:p>
          <a:p>
            <a:pPr marL="171450" indent="-171450" algn="just">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Rescue Team faces challenges to reach out to the highly affected areas on the right time, which slows down the rescue process and risk of damage to life increases.</a:t>
            </a:r>
          </a:p>
          <a:p>
            <a:pPr marL="171450" indent="-171450" algn="just">
              <a:buFont typeface="Wingdings" panose="05000000000000000000" pitchFamily="2" charset="2"/>
              <a:buChar char="Ø"/>
            </a:pPr>
            <a:r>
              <a:rPr lang="en-US" sz="1200" dirty="0" smtClean="0">
                <a:latin typeface="Calibri" panose="020F0502020204030204" pitchFamily="34" charset="0"/>
                <a:cs typeface="Calibri" panose="020F0502020204030204" pitchFamily="34" charset="0"/>
              </a:rPr>
              <a:t>Rescue Team unable to provide Relief Materials to highly impacted areas due to unavailability of exact geographical Location details and shortest/safest route for quick Mobility.</a:t>
            </a:r>
            <a:endParaRPr lang="en-US" sz="12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4935" b="87879" l="5125" r="94438">
                        <a14:foregroundMark x1="27250" y1="26840" x2="27250" y2="26840"/>
                        <a14:foregroundMark x1="31250" y1="21039" x2="31250" y2="21039"/>
                        <a14:foregroundMark x1="74875" y1="29784" x2="74875" y2="29784"/>
                        <a14:foregroundMark x1="79063" y1="26580" x2="79063" y2="26580"/>
                        <a14:foregroundMark x1="79500" y1="34113" x2="79500" y2="34113"/>
                        <a14:foregroundMark x1="82000" y1="44675" x2="82000" y2="44675"/>
                        <a14:foregroundMark x1="86438" y1="40866" x2="86438" y2="40866"/>
                        <a14:foregroundMark x1="91500" y1="37662" x2="91500" y2="37662"/>
                        <a14:foregroundMark x1="89188" y1="23636" x2="89188" y2="23636"/>
                        <a14:foregroundMark x1="72125" y1="34459" x2="72125" y2="34459"/>
                        <a14:foregroundMark x1="67688" y1="40260" x2="67688" y2="40260"/>
                        <a14:foregroundMark x1="59688" y1="41732" x2="59688" y2="41732"/>
                        <a14:foregroundMark x1="61563" y1="35325" x2="61563" y2="35325"/>
                        <a14:foregroundMark x1="58188" y1="51082" x2="58188" y2="51082"/>
                        <a14:foregroundMark x1="53563" y1="50476" x2="53563" y2="50476"/>
                        <a14:foregroundMark x1="50187" y1="39134" x2="50187" y2="39134"/>
                        <a14:foregroundMark x1="48500" y1="54545" x2="48500" y2="54545"/>
                        <a14:foregroundMark x1="48938" y1="45541" x2="48938" y2="45541"/>
                        <a14:foregroundMark x1="51250" y1="47879" x2="51250" y2="47879"/>
                        <a14:foregroundMark x1="42625" y1="49610" x2="42625" y2="49610"/>
                        <a14:foregroundMark x1="30813" y1="50823" x2="30813" y2="50823"/>
                        <a14:foregroundMark x1="26813" y1="49870" x2="26813" y2="49870"/>
                        <a14:foregroundMark x1="23063" y1="56623" x2="23063" y2="56623"/>
                        <a14:foregroundMark x1="21750" y1="48139" x2="21750" y2="48139"/>
                        <a14:foregroundMark x1="25125" y1="65628" x2="25125" y2="65628"/>
                        <a14:foregroundMark x1="20313" y1="60693" x2="20313" y2="60693"/>
                        <a14:foregroundMark x1="13313" y1="52554" x2="13313" y2="52554"/>
                        <a14:foregroundMark x1="12063" y1="58355" x2="12063" y2="58355"/>
                        <a14:foregroundMark x1="11000" y1="65974" x2="11000" y2="65974"/>
                      </a14:backgroundRemoval>
                    </a14:imgEffect>
                  </a14:imgLayer>
                </a14:imgProps>
              </a:ext>
              <a:ext uri="{28A0092B-C50C-407E-A947-70E740481C1C}">
                <a14:useLocalDpi xmlns:a14="http://schemas.microsoft.com/office/drawing/2010/main" val="0"/>
              </a:ext>
            </a:extLst>
          </a:blip>
          <a:srcRect l="3652" r="4073" b="10692"/>
          <a:stretch/>
        </p:blipFill>
        <p:spPr>
          <a:xfrm>
            <a:off x="384048" y="3292480"/>
            <a:ext cx="1311188" cy="916073"/>
          </a:xfrm>
          <a:prstGeom prst="rect">
            <a:avLst/>
          </a:prstGeom>
        </p:spPr>
      </p:pic>
      <p:sp>
        <p:nvSpPr>
          <p:cNvPr id="7" name="Content Placeholder 2"/>
          <p:cNvSpPr txBox="1">
            <a:spLocks/>
          </p:cNvSpPr>
          <p:nvPr/>
        </p:nvSpPr>
        <p:spPr>
          <a:xfrm>
            <a:off x="384048" y="2713160"/>
            <a:ext cx="5208519" cy="243209"/>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200" dirty="0" smtClean="0">
                <a:latin typeface="Calibri" panose="020F0502020204030204" pitchFamily="34" charset="0"/>
                <a:cs typeface="Calibri" panose="020F0502020204030204" pitchFamily="34" charset="0"/>
              </a:rPr>
              <a:t>Key Problems that Surfaces due to Floods Situations are as below:-</a:t>
            </a:r>
          </a:p>
        </p:txBody>
      </p:sp>
    </p:spTree>
    <p:extLst>
      <p:ext uri="{BB962C8B-B14F-4D97-AF65-F5344CB8AC3E}">
        <p14:creationId xmlns:p14="http://schemas.microsoft.com/office/powerpoint/2010/main" val="1421991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&amp; Statistics of Flood in India</a:t>
            </a:r>
            <a:endParaRPr lang="en-US" dirty="0"/>
          </a:p>
        </p:txBody>
      </p:sp>
      <p:pic>
        <p:nvPicPr>
          <p:cNvPr id="4" name="Picture 3"/>
          <p:cNvPicPr/>
          <p:nvPr/>
        </p:nvPicPr>
        <p:blipFill rotWithShape="1">
          <a:blip r:embed="rId2"/>
          <a:srcRect t="3097" r="1248"/>
          <a:stretch/>
        </p:blipFill>
        <p:spPr>
          <a:xfrm>
            <a:off x="384048" y="1571106"/>
            <a:ext cx="3725615" cy="1869195"/>
          </a:xfrm>
          <a:prstGeom prst="rect">
            <a:avLst/>
          </a:prstGeom>
          <a:ln>
            <a:solidFill>
              <a:schemeClr val="tx2"/>
            </a:solidFill>
          </a:ln>
        </p:spPr>
      </p:pic>
      <p:sp>
        <p:nvSpPr>
          <p:cNvPr id="5" name="TextBox 4"/>
          <p:cNvSpPr txBox="1"/>
          <p:nvPr/>
        </p:nvSpPr>
        <p:spPr>
          <a:xfrm>
            <a:off x="384048" y="3616019"/>
            <a:ext cx="3725615" cy="276999"/>
          </a:xfrm>
          <a:prstGeom prst="rect">
            <a:avLst/>
          </a:prstGeom>
        </p:spPr>
        <p:txBody>
          <a:bodyPr wrap="square" lIns="0" tIns="0" rIns="0" bIns="0" rtlCol="0">
            <a:spAutoFit/>
          </a:bodyPr>
          <a:lstStyle/>
          <a:p>
            <a:r>
              <a:rPr lang="en-US" sz="1000" dirty="0" smtClean="0">
                <a:solidFill>
                  <a:schemeClr val="accent5">
                    <a:lumMod val="75000"/>
                  </a:schemeClr>
                </a:solidFill>
                <a:latin typeface="Calibri" panose="020F0502020204030204" pitchFamily="34" charset="0"/>
                <a:cs typeface="Calibri" panose="020F0502020204030204" pitchFamily="34" charset="0"/>
              </a:rPr>
              <a:t>Source</a:t>
            </a:r>
            <a:r>
              <a:rPr lang="en-US" sz="900" dirty="0" smtClean="0">
                <a:solidFill>
                  <a:schemeClr val="accent5">
                    <a:lumMod val="75000"/>
                  </a:schemeClr>
                </a:solidFill>
                <a:latin typeface="Calibri" panose="020F0502020204030204" pitchFamily="34" charset="0"/>
                <a:cs typeface="Calibri" panose="020F0502020204030204" pitchFamily="34" charset="0"/>
              </a:rPr>
              <a:t> - </a:t>
            </a:r>
            <a:r>
              <a:rPr lang="en-US" sz="800" dirty="0">
                <a:hlinkClick r:id="rId3"/>
              </a:rPr>
              <a:t>http://www.yourarticlelibrary.com/flood/essay-on-flood-prone-areas-of-india-2460-words/13931</a:t>
            </a:r>
            <a:endParaRPr lang="en-US" sz="100" dirty="0" smtClean="0">
              <a:solidFill>
                <a:schemeClr val="accent5">
                  <a:lumMod val="75000"/>
                </a:schemeClr>
              </a:solidFill>
              <a:latin typeface="Calibri" panose="020F0502020204030204" pitchFamily="34" charset="0"/>
              <a:cs typeface="Calibri" panose="020F0502020204030204" pitchFamily="34" charset="0"/>
            </a:endParaRPr>
          </a:p>
        </p:txBody>
      </p:sp>
      <p:pic>
        <p:nvPicPr>
          <p:cNvPr id="6" name="Picture 5" descr="C:\Users\ot23214\AppData\Local\Microsoft\Windows\INetCache\Content.MSO\F08A1A2C.tmp"/>
          <p:cNvPicPr/>
          <p:nvPr/>
        </p:nvPicPr>
        <p:blipFill>
          <a:blip r:embed="rId4">
            <a:extLst>
              <a:ext uri="{28A0092B-C50C-407E-A947-70E740481C1C}">
                <a14:useLocalDpi xmlns:a14="http://schemas.microsoft.com/office/drawing/2010/main" val="0"/>
              </a:ext>
            </a:extLst>
          </a:blip>
          <a:srcRect/>
          <a:stretch>
            <a:fillRect/>
          </a:stretch>
        </p:blipFill>
        <p:spPr bwMode="auto">
          <a:xfrm>
            <a:off x="4576572" y="1571107"/>
            <a:ext cx="4192524" cy="1869194"/>
          </a:xfrm>
          <a:prstGeom prst="rect">
            <a:avLst/>
          </a:prstGeom>
          <a:noFill/>
          <a:ln>
            <a:noFill/>
          </a:ln>
        </p:spPr>
      </p:pic>
      <p:sp>
        <p:nvSpPr>
          <p:cNvPr id="7" name="TextBox 6"/>
          <p:cNvSpPr txBox="1"/>
          <p:nvPr/>
        </p:nvSpPr>
        <p:spPr>
          <a:xfrm>
            <a:off x="4810026" y="3623120"/>
            <a:ext cx="3725615" cy="153888"/>
          </a:xfrm>
          <a:prstGeom prst="rect">
            <a:avLst/>
          </a:prstGeom>
        </p:spPr>
        <p:txBody>
          <a:bodyPr wrap="square" lIns="0" tIns="0" rIns="0" bIns="0" rtlCol="0">
            <a:spAutoFit/>
          </a:bodyPr>
          <a:lstStyle/>
          <a:p>
            <a:r>
              <a:rPr lang="en-US" sz="1000" dirty="0" smtClean="0">
                <a:solidFill>
                  <a:schemeClr val="accent5">
                    <a:lumMod val="75000"/>
                  </a:schemeClr>
                </a:solidFill>
                <a:latin typeface="Calibri" panose="020F0502020204030204" pitchFamily="34" charset="0"/>
                <a:cs typeface="Calibri" panose="020F0502020204030204" pitchFamily="34" charset="0"/>
              </a:rPr>
              <a:t>Source</a:t>
            </a:r>
            <a:r>
              <a:rPr lang="en-US" sz="900" dirty="0" smtClean="0">
                <a:solidFill>
                  <a:schemeClr val="accent5">
                    <a:lumMod val="75000"/>
                  </a:schemeClr>
                </a:solidFill>
                <a:latin typeface="Calibri" panose="020F0502020204030204" pitchFamily="34" charset="0"/>
                <a:cs typeface="Calibri" panose="020F0502020204030204" pitchFamily="34" charset="0"/>
              </a:rPr>
              <a:t> - </a:t>
            </a:r>
            <a:r>
              <a:rPr lang="en-US" sz="800" dirty="0">
                <a:hlinkClick r:id="rId5"/>
              </a:rPr>
              <a:t>http://</a:t>
            </a:r>
            <a:r>
              <a:rPr lang="en-US" sz="800" dirty="0" smtClean="0">
                <a:hlinkClick r:id="rId5"/>
              </a:rPr>
              <a:t>currents.plos.org/disasters/files/2013/01/Floods-figure-3.png</a:t>
            </a:r>
            <a:endParaRPr lang="en-US" sz="800" dirty="0" smtClean="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7356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An Overview</a:t>
            </a:r>
            <a:endParaRPr lang="en-US" dirty="0"/>
          </a:p>
        </p:txBody>
      </p:sp>
      <p:grpSp>
        <p:nvGrpSpPr>
          <p:cNvPr id="7" name="Group 6"/>
          <p:cNvGrpSpPr/>
          <p:nvPr/>
        </p:nvGrpSpPr>
        <p:grpSpPr>
          <a:xfrm>
            <a:off x="410631" y="1050612"/>
            <a:ext cx="8520714" cy="1052625"/>
            <a:chOff x="410631" y="806055"/>
            <a:chExt cx="8520714" cy="1052625"/>
          </a:xfrm>
        </p:grpSpPr>
        <p:sp>
          <p:nvSpPr>
            <p:cNvPr id="4" name="Content Placeholder 2"/>
            <p:cNvSpPr txBox="1">
              <a:spLocks/>
            </p:cNvSpPr>
            <p:nvPr/>
          </p:nvSpPr>
          <p:spPr>
            <a:xfrm>
              <a:off x="410631" y="900736"/>
              <a:ext cx="2045490" cy="67187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gn="just"/>
              <a:r>
                <a:rPr lang="en-US" sz="1100" b="1" dirty="0" smtClean="0">
                  <a:latin typeface="Calibri" panose="020F0502020204030204" pitchFamily="34" charset="0"/>
                  <a:cs typeface="Calibri" panose="020F0502020204030204" pitchFamily="34" charset="0"/>
                </a:rPr>
                <a:t>Build one Building/Infrastructure to act as Rescue Operations Center/Helpdesk in every Flood Prone Areas</a:t>
              </a:r>
            </a:p>
          </p:txBody>
        </p:sp>
        <p:sp>
          <p:nvSpPr>
            <p:cNvPr id="5" name="Content Placeholder 2"/>
            <p:cNvSpPr txBox="1">
              <a:spLocks/>
            </p:cNvSpPr>
            <p:nvPr/>
          </p:nvSpPr>
          <p:spPr>
            <a:xfrm>
              <a:off x="2886241" y="848587"/>
              <a:ext cx="6045104" cy="101009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gn="just"/>
              <a:r>
                <a:rPr lang="en-US" sz="1100" dirty="0" smtClean="0">
                  <a:latin typeface="Calibri" panose="020F0502020204030204" pitchFamily="34" charset="0"/>
                  <a:cs typeface="Calibri" panose="020F0502020204030204" pitchFamily="34" charset="0"/>
                </a:rPr>
                <a:t>The site chosen should be the safest one based on the Geographical and Flooding Historical Data. We are suggesting to use the 2018 solution - PD3R (</a:t>
              </a:r>
              <a:r>
                <a:rPr lang="fr-FR" sz="1100" dirty="0" smtClean="0">
                  <a:latin typeface="Calibri" panose="020F0502020204030204" pitchFamily="34" charset="0"/>
                  <a:cs typeface="Calibri" panose="020F0502020204030204" pitchFamily="34" charset="0"/>
                </a:rPr>
                <a:t>Post </a:t>
              </a:r>
              <a:r>
                <a:rPr lang="fr-FR" sz="1100" dirty="0">
                  <a:latin typeface="Calibri" panose="020F0502020204030204" pitchFamily="34" charset="0"/>
                  <a:cs typeface="Calibri" panose="020F0502020204030204" pitchFamily="34" charset="0"/>
                </a:rPr>
                <a:t>Disaster Rapid Response </a:t>
              </a:r>
              <a:r>
                <a:rPr lang="fr-FR" sz="1100" dirty="0" smtClean="0">
                  <a:latin typeface="Calibri" panose="020F0502020204030204" pitchFamily="34" charset="0"/>
                  <a:cs typeface="Calibri" panose="020F0502020204030204" pitchFamily="34" charset="0"/>
                </a:rPr>
                <a:t>Retrofit) for this. This will ensure that the building withstand</a:t>
              </a:r>
              <a:r>
                <a:rPr lang="fr-FR" sz="1100" dirty="0">
                  <a:latin typeface="Calibri" panose="020F0502020204030204" pitchFamily="34" charset="0"/>
                  <a:cs typeface="Calibri" panose="020F0502020204030204" pitchFamily="34" charset="0"/>
                </a:rPr>
                <a:t> </a:t>
              </a:r>
              <a:r>
                <a:rPr lang="fr-FR" sz="1100" dirty="0" smtClean="0">
                  <a:latin typeface="Calibri" panose="020F0502020204030204" pitchFamily="34" charset="0"/>
                  <a:cs typeface="Calibri" panose="020F0502020204030204" pitchFamily="34" charset="0"/>
                </a:rPr>
                <a:t>Natural Disaster like</a:t>
              </a:r>
              <a:r>
                <a:rPr lang="fr-FR" sz="1100" dirty="0">
                  <a:latin typeface="Calibri" panose="020F0502020204030204" pitchFamily="34" charset="0"/>
                  <a:cs typeface="Calibri" panose="020F0502020204030204" pitchFamily="34" charset="0"/>
                </a:rPr>
                <a:t> </a:t>
              </a:r>
              <a:r>
                <a:rPr lang="fr-FR" sz="1100" dirty="0" smtClean="0">
                  <a:latin typeface="Calibri" panose="020F0502020204030204" pitchFamily="34" charset="0"/>
                  <a:cs typeface="Calibri" panose="020F0502020204030204" pitchFamily="34" charset="0"/>
                </a:rPr>
                <a:t>Earthquakes, Hurricanes etc.</a:t>
              </a:r>
            </a:p>
            <a:p>
              <a:pPr algn="just"/>
              <a:r>
                <a:rPr lang="fr-FR" sz="1100" dirty="0" smtClean="0">
                  <a:latin typeface="Calibri" panose="020F0502020204030204" pitchFamily="34" charset="0"/>
                  <a:cs typeface="Calibri" panose="020F0502020204030204" pitchFamily="34" charset="0"/>
                </a:rPr>
                <a:t>This Building would act as the Command Center for all the Flood Rescue Operations and will help to  integrated with other Rescue Teams such as Armed Forces, NDRF etc.</a:t>
              </a:r>
              <a:endParaRPr lang="en-US" sz="1100" dirty="0" smtClean="0">
                <a:latin typeface="Calibri" panose="020F0502020204030204" pitchFamily="34" charset="0"/>
                <a:cs typeface="Calibri" panose="020F0502020204030204" pitchFamily="34" charset="0"/>
              </a:endParaRPr>
            </a:p>
          </p:txBody>
        </p:sp>
        <p:sp>
          <p:nvSpPr>
            <p:cNvPr id="6" name="Rectangle 5"/>
            <p:cNvSpPr/>
            <p:nvPr/>
          </p:nvSpPr>
          <p:spPr>
            <a:xfrm>
              <a:off x="2618020" y="806055"/>
              <a:ext cx="82650" cy="10100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10631" y="2549904"/>
            <a:ext cx="8520714" cy="1628694"/>
            <a:chOff x="410631" y="806055"/>
            <a:chExt cx="8520714" cy="1628694"/>
          </a:xfrm>
        </p:grpSpPr>
        <p:sp>
          <p:nvSpPr>
            <p:cNvPr id="17" name="Content Placeholder 2"/>
            <p:cNvSpPr txBox="1">
              <a:spLocks/>
            </p:cNvSpPr>
            <p:nvPr/>
          </p:nvSpPr>
          <p:spPr>
            <a:xfrm>
              <a:off x="410631" y="1102756"/>
              <a:ext cx="2045490" cy="837579"/>
            </a:xfrm>
            <a:prstGeom prst="rect">
              <a:avLst/>
            </a:prstGeom>
          </p:spPr>
          <p:txBody>
            <a:bodyPr vert="horz" lIns="0" tIns="0" rIns="0" bIns="0" rtlCol="0">
              <a:normAutofit lnSpcReduction="10000"/>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gn="just"/>
              <a:r>
                <a:rPr lang="en-US" sz="1100" b="1" dirty="0" smtClean="0">
                  <a:latin typeface="Calibri" panose="020F0502020204030204" pitchFamily="34" charset="0"/>
                  <a:cs typeface="Calibri" panose="020F0502020204030204" pitchFamily="34" charset="0"/>
                </a:rPr>
                <a:t>Identify the Highly impacted areas using IBM Watson Visual Recognition and trigger the Rescue Efforts using AI/ML for  quick Mobility and Basic assistance</a:t>
              </a:r>
            </a:p>
          </p:txBody>
        </p:sp>
        <p:sp>
          <p:nvSpPr>
            <p:cNvPr id="18" name="Content Placeholder 2"/>
            <p:cNvSpPr txBox="1">
              <a:spLocks/>
            </p:cNvSpPr>
            <p:nvPr/>
          </p:nvSpPr>
          <p:spPr>
            <a:xfrm>
              <a:off x="2886241" y="827321"/>
              <a:ext cx="6045104" cy="1607428"/>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gn="just"/>
              <a:r>
                <a:rPr lang="en-US" sz="1100" dirty="0" smtClean="0">
                  <a:latin typeface="Calibri" panose="020F0502020204030204" pitchFamily="34" charset="0"/>
                  <a:cs typeface="Calibri" panose="020F0502020204030204" pitchFamily="34" charset="0"/>
                </a:rPr>
                <a:t>Peoples should be equipped with Devices which can communicate with the Command Center through Offline Network. (We assume the solution provided by Project Owl for this purpose).</a:t>
              </a:r>
            </a:p>
            <a:p>
              <a:pPr algn="just"/>
              <a:r>
                <a:rPr lang="en-US" sz="1100" dirty="0" smtClean="0">
                  <a:latin typeface="Calibri" panose="020F0502020204030204" pitchFamily="34" charset="0"/>
                  <a:cs typeface="Calibri" panose="020F0502020204030204" pitchFamily="34" charset="0"/>
                </a:rPr>
                <a:t>Command Center representatives should be able to communicate with the affected peoples and guide. In parallel, the system should be able to track the exact geographical location of the peoples calling helpdesk. IBM Watson Visual Recognition should access the situation and should be able to trigger helps based on predefined trigger points. </a:t>
              </a:r>
              <a:endParaRPr lang="en-US" sz="1100" dirty="0">
                <a:latin typeface="Calibri" panose="020F0502020204030204" pitchFamily="34" charset="0"/>
                <a:cs typeface="Calibri" panose="020F0502020204030204" pitchFamily="34" charset="0"/>
              </a:endParaRPr>
            </a:p>
            <a:p>
              <a:pPr algn="just"/>
              <a:r>
                <a:rPr lang="en-US" sz="1100" dirty="0" smtClean="0">
                  <a:latin typeface="Calibri" panose="020F0502020204030204" pitchFamily="34" charset="0"/>
                  <a:cs typeface="Calibri" panose="020F0502020204030204" pitchFamily="34" charset="0"/>
                </a:rPr>
                <a:t>The system should also alert the other Rescue Teams e.g. NDRF etc. with exact details of the Locations, resulting in minimum response time and timely rescue.</a:t>
              </a:r>
            </a:p>
          </p:txBody>
        </p:sp>
        <p:sp>
          <p:nvSpPr>
            <p:cNvPr id="19" name="Rectangle 18"/>
            <p:cNvSpPr/>
            <p:nvPr/>
          </p:nvSpPr>
          <p:spPr>
            <a:xfrm>
              <a:off x="2618020" y="806055"/>
              <a:ext cx="82650" cy="151173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624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51" y="119852"/>
            <a:ext cx="8385048" cy="795528"/>
          </a:xfrm>
        </p:spPr>
        <p:txBody>
          <a:bodyPr/>
          <a:lstStyle/>
          <a:p>
            <a:r>
              <a:rPr lang="en-US" dirty="0" smtClean="0"/>
              <a:t>Scenario#1 - Illustration</a:t>
            </a:r>
            <a:endParaRPr lang="en-US" dirty="0"/>
          </a:p>
        </p:txBody>
      </p:sp>
      <p:pic>
        <p:nvPicPr>
          <p:cNvPr id="4" name="Picture 3"/>
          <p:cNvPicPr>
            <a:picLocks noChangeAspect="1"/>
          </p:cNvPicPr>
          <p:nvPr/>
        </p:nvPicPr>
        <p:blipFill>
          <a:blip r:embed="rId2"/>
          <a:stretch>
            <a:fillRect/>
          </a:stretch>
        </p:blipFill>
        <p:spPr>
          <a:xfrm>
            <a:off x="1387424" y="844300"/>
            <a:ext cx="1472375" cy="950654"/>
          </a:xfrm>
          <a:prstGeom prst="rect">
            <a:avLst/>
          </a:prstGeom>
        </p:spPr>
      </p:pic>
      <p:sp>
        <p:nvSpPr>
          <p:cNvPr id="5" name="Rectangle 4"/>
          <p:cNvSpPr/>
          <p:nvPr/>
        </p:nvSpPr>
        <p:spPr>
          <a:xfrm>
            <a:off x="1628640" y="2297439"/>
            <a:ext cx="861848" cy="14936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smtClean="0">
                <a:solidFill>
                  <a:srgbClr val="FF0000"/>
                </a:solidFill>
              </a:rPr>
              <a:t>+</a:t>
            </a:r>
            <a:endParaRPr lang="en-US" sz="4000" dirty="0">
              <a:solidFill>
                <a:srgbClr val="FF000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8922" y="2288847"/>
            <a:ext cx="451766" cy="54504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6678" y="3167114"/>
            <a:ext cx="609047" cy="656990"/>
          </a:xfrm>
          <a:prstGeom prst="rect">
            <a:avLst/>
          </a:prstGeom>
        </p:spPr>
      </p:pic>
      <p:sp>
        <p:nvSpPr>
          <p:cNvPr id="10" name="Rectangle 9"/>
          <p:cNvSpPr/>
          <p:nvPr/>
        </p:nvSpPr>
        <p:spPr>
          <a:xfrm>
            <a:off x="139862" y="1135420"/>
            <a:ext cx="1488309" cy="1477328"/>
          </a:xfrm>
          <a:prstGeom prst="rect">
            <a:avLst/>
          </a:prstGeom>
          <a:noFill/>
        </p:spPr>
        <p:txBody>
          <a:bodyPr wrap="square" lIns="91440" tIns="45720" rIns="91440" bIns="45720">
            <a:spAutoFit/>
          </a:bodyPr>
          <a:lstStyle/>
          <a:p>
            <a:pPr algn="ctr"/>
            <a:r>
              <a:rPr lang="en-US" sz="1200" b="1" cap="none" spc="0" dirty="0" smtClean="0">
                <a:ln w="0"/>
                <a:solidFill>
                  <a:schemeClr val="tx2"/>
                </a:solidFill>
                <a:effectLst/>
              </a:rPr>
              <a:t>People from Flood-affected Area</a:t>
            </a:r>
          </a:p>
          <a:p>
            <a:pPr algn="ctr"/>
            <a:endParaRPr lang="en-US" sz="5400" b="0" cap="none" spc="0" dirty="0">
              <a:ln w="0"/>
              <a:gradFill>
                <a:gsLst>
                  <a:gs pos="21000">
                    <a:srgbClr val="53575C"/>
                  </a:gs>
                  <a:gs pos="88000">
                    <a:srgbClr val="C5C7CA"/>
                  </a:gs>
                </a:gsLst>
                <a:lin ang="5400000"/>
              </a:gradFill>
              <a:effectLst/>
            </a:endParaRPr>
          </a:p>
        </p:txBody>
      </p:sp>
      <p:sp>
        <p:nvSpPr>
          <p:cNvPr id="11" name="Right Arrow 10"/>
          <p:cNvSpPr/>
          <p:nvPr/>
        </p:nvSpPr>
        <p:spPr>
          <a:xfrm rot="5400000">
            <a:off x="1854688" y="1898688"/>
            <a:ext cx="520350" cy="21108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132" y="3124934"/>
            <a:ext cx="937501" cy="100160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84051" y="4132722"/>
            <a:ext cx="7933986" cy="246221"/>
          </a:xfrm>
          <a:prstGeom prst="rect">
            <a:avLst/>
          </a:prstGeom>
          <a:noFill/>
        </p:spPr>
        <p:txBody>
          <a:bodyPr wrap="square" lIns="91440" tIns="45720" rIns="91440" bIns="45720">
            <a:spAutoFit/>
          </a:bodyPr>
          <a:lstStyle/>
          <a:p>
            <a:pPr algn="ctr"/>
            <a:r>
              <a:rPr lang="en-US" sz="1000" b="1" cap="none" spc="0" dirty="0" smtClean="0">
                <a:ln w="0"/>
                <a:solidFill>
                  <a:schemeClr val="tx1"/>
                </a:solidFill>
                <a:effectLst>
                  <a:outerShdw blurRad="38100" dist="19050" dir="2700000" algn="tl" rotWithShape="0">
                    <a:schemeClr val="dk1">
                      <a:alpha val="40000"/>
                    </a:schemeClr>
                  </a:outerShdw>
                </a:effectLst>
              </a:rPr>
              <a:t>Help-Desk &amp; Rescue Centre</a:t>
            </a:r>
            <a:endParaRPr lang="en-US" sz="1000" b="1" cap="none" spc="0" dirty="0">
              <a:ln w="0"/>
              <a:solidFill>
                <a:schemeClr val="tx1"/>
              </a:solidFill>
              <a:effectLst>
                <a:outerShdw blurRad="38100" dist="19050" dir="2700000" algn="tl" rotWithShape="0">
                  <a:schemeClr val="dk1">
                    <a:alpha val="40000"/>
                  </a:schemeClr>
                </a:outerShdw>
              </a:effectLst>
            </a:endParaRPr>
          </a:p>
        </p:txBody>
      </p:sp>
      <p:sp>
        <p:nvSpPr>
          <p:cNvPr id="14" name="Right Arrow 13"/>
          <p:cNvSpPr/>
          <p:nvPr/>
        </p:nvSpPr>
        <p:spPr>
          <a:xfrm rot="1052752">
            <a:off x="2595242" y="3243559"/>
            <a:ext cx="1036675" cy="16980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Diagram 14"/>
          <p:cNvGraphicFramePr/>
          <p:nvPr>
            <p:extLst>
              <p:ext uri="{D42A27DB-BD31-4B8C-83A1-F6EECF244321}">
                <p14:modId xmlns:p14="http://schemas.microsoft.com/office/powerpoint/2010/main" val="3461289652"/>
              </p:ext>
            </p:extLst>
          </p:nvPr>
        </p:nvGraphicFramePr>
        <p:xfrm>
          <a:off x="4823220" y="1366345"/>
          <a:ext cx="4192381" cy="32312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Curved Left Arrow 16"/>
          <p:cNvSpPr/>
          <p:nvPr/>
        </p:nvSpPr>
        <p:spPr>
          <a:xfrm rot="14213404">
            <a:off x="4058807" y="1858011"/>
            <a:ext cx="623865" cy="1163122"/>
          </a:xfrm>
          <a:prstGeom prst="curvedLeftArrow">
            <a:avLst>
              <a:gd name="adj1" fmla="val 11654"/>
              <a:gd name="adj2" fmla="val 50000"/>
              <a:gd name="adj3" fmla="val 513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6060642" y="2635243"/>
            <a:ext cx="1500121" cy="7802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Trained BOT</a:t>
            </a:r>
            <a:endParaRPr lang="en-US" b="1" dirty="0">
              <a:solidFill>
                <a:schemeClr val="tx2"/>
              </a:solidFill>
            </a:endParaRPr>
          </a:p>
        </p:txBody>
      </p:sp>
      <p:sp>
        <p:nvSpPr>
          <p:cNvPr id="21" name="Bent-Up Arrow 20"/>
          <p:cNvSpPr/>
          <p:nvPr/>
        </p:nvSpPr>
        <p:spPr>
          <a:xfrm rot="16200000">
            <a:off x="4548533" y="-585629"/>
            <a:ext cx="549372" cy="3927585"/>
          </a:xfrm>
          <a:prstGeom prst="bentUpArrow">
            <a:avLst>
              <a:gd name="adj1" fmla="val 25000"/>
              <a:gd name="adj2" fmla="val 33055"/>
              <a:gd name="adj3" fmla="val 50000"/>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60599" y="737897"/>
            <a:ext cx="4028307" cy="692497"/>
          </a:xfrm>
          <a:prstGeom prst="rect">
            <a:avLst/>
          </a:prstGeom>
          <a:noFill/>
        </p:spPr>
        <p:txBody>
          <a:bodyPr wrap="square" lIns="91440" tIns="45720" rIns="91440" bIns="45720">
            <a:spAutoFit/>
          </a:bodyPr>
          <a:lstStyle/>
          <a:p>
            <a:pPr algn="ctr"/>
            <a:r>
              <a:rPr lang="en-US" sz="1200" b="1" cap="none" spc="0" dirty="0" smtClean="0">
                <a:ln w="0"/>
                <a:solidFill>
                  <a:schemeClr val="tx2"/>
                </a:solidFill>
                <a:effectLst>
                  <a:outerShdw blurRad="38100" dist="19050" dir="2700000" algn="tl" rotWithShape="0">
                    <a:schemeClr val="dk1">
                      <a:alpha val="40000"/>
                    </a:schemeClr>
                  </a:outerShdw>
                </a:effectLst>
              </a:rPr>
              <a:t>Respond to the calls in relevant language to provide proper  solutions and information if required</a:t>
            </a:r>
          </a:p>
          <a:p>
            <a:pPr algn="ctr"/>
            <a:endParaRPr lang="en-US" sz="1500" b="1" cap="none" spc="0" dirty="0">
              <a:ln w="0"/>
              <a:solidFill>
                <a:schemeClr val="tx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67736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307" y="184950"/>
            <a:ext cx="8385048" cy="587528"/>
          </a:xfrm>
        </p:spPr>
        <p:txBody>
          <a:bodyPr/>
          <a:lstStyle/>
          <a:p>
            <a:r>
              <a:rPr lang="en-US" dirty="0" smtClean="0"/>
              <a:t>Scenario#2 </a:t>
            </a:r>
            <a:r>
              <a:rPr lang="en-US" dirty="0"/>
              <a:t>- Illustration</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573" y="3403216"/>
            <a:ext cx="937501" cy="1001604"/>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2514722" y="3806595"/>
            <a:ext cx="481396" cy="19969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3295" y="3566414"/>
            <a:ext cx="451766" cy="604784"/>
          </a:xfrm>
          <a:prstGeom prst="rect">
            <a:avLst/>
          </a:prstGeom>
        </p:spPr>
      </p:pic>
      <p:pic>
        <p:nvPicPr>
          <p:cNvPr id="1032" name="Picture 8" descr="Image result for detect loc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119" y="1789257"/>
            <a:ext cx="1557611" cy="10641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rot="18947124">
            <a:off x="702192" y="2716007"/>
            <a:ext cx="2449405" cy="1231106"/>
          </a:xfrm>
          <a:prstGeom prst="rect">
            <a:avLst/>
          </a:prstGeom>
          <a:noFill/>
        </p:spPr>
        <p:txBody>
          <a:bodyPr wrap="square" lIns="91440" tIns="45720" rIns="91440" bIns="45720">
            <a:spAutoFit/>
          </a:bodyPr>
          <a:lstStyle/>
          <a:p>
            <a:pPr algn="r"/>
            <a:r>
              <a:rPr lang="en-US" sz="1000" b="1" cap="none" spc="0" dirty="0" smtClean="0">
                <a:ln w="0"/>
                <a:solidFill>
                  <a:schemeClr val="tx2"/>
                </a:solidFill>
                <a:effectLst>
                  <a:outerShdw blurRad="38100" dist="19050" dir="2700000" algn="tl" rotWithShape="0">
                    <a:schemeClr val="dk1">
                      <a:alpha val="40000"/>
                    </a:schemeClr>
                  </a:outerShdw>
                </a:effectLst>
              </a:rPr>
              <a:t>Track GPS through </a:t>
            </a:r>
          </a:p>
          <a:p>
            <a:pPr algn="r"/>
            <a:r>
              <a:rPr lang="en-US" sz="1000" b="1" dirty="0">
                <a:ln w="0"/>
                <a:solidFill>
                  <a:schemeClr val="tx2"/>
                </a:solidFill>
                <a:effectLst>
                  <a:outerShdw blurRad="38100" dist="19050" dir="2700000" algn="tl" rotWithShape="0">
                    <a:schemeClr val="dk1">
                      <a:alpha val="40000"/>
                    </a:schemeClr>
                  </a:outerShdw>
                </a:effectLst>
              </a:rPr>
              <a:t>t</a:t>
            </a:r>
            <a:r>
              <a:rPr lang="en-US" sz="1000" b="1" cap="none" spc="0" dirty="0" smtClean="0">
                <a:ln w="0"/>
                <a:solidFill>
                  <a:schemeClr val="tx2"/>
                </a:solidFill>
                <a:effectLst>
                  <a:outerShdw blurRad="38100" dist="19050" dir="2700000" algn="tl" rotWithShape="0">
                    <a:schemeClr val="dk1">
                      <a:alpha val="40000"/>
                    </a:schemeClr>
                  </a:outerShdw>
                </a:effectLst>
              </a:rPr>
              <a:t>he incoming calls</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6" name="Curved Left Arrow 15"/>
          <p:cNvSpPr/>
          <p:nvPr/>
        </p:nvSpPr>
        <p:spPr>
          <a:xfrm>
            <a:off x="4349831" y="2666856"/>
            <a:ext cx="622105" cy="1254432"/>
          </a:xfrm>
          <a:prstGeom prst="curvedLeftArrow">
            <a:avLst>
              <a:gd name="adj1" fmla="val 21444"/>
              <a:gd name="adj2" fmla="val 50000"/>
              <a:gd name="adj3" fmla="val 7049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4903792" y="3824303"/>
            <a:ext cx="2415784" cy="777719"/>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Find image of that particular place and detect various conditions there through analyzing using Watson Studio Image Descriptor</a:t>
            </a:r>
            <a:endParaRPr lang="en-US" sz="800" b="1" dirty="0">
              <a:solidFill>
                <a:schemeClr val="tx2"/>
              </a:solidFill>
            </a:endParaRPr>
          </a:p>
        </p:txBody>
      </p:sp>
      <p:graphicFrame>
        <p:nvGraphicFramePr>
          <p:cNvPr id="21" name="Diagram 20"/>
          <p:cNvGraphicFramePr/>
          <p:nvPr>
            <p:extLst>
              <p:ext uri="{D42A27DB-BD31-4B8C-83A1-F6EECF244321}">
                <p14:modId xmlns:p14="http://schemas.microsoft.com/office/powerpoint/2010/main" val="182109840"/>
              </p:ext>
            </p:extLst>
          </p:nvPr>
        </p:nvGraphicFramePr>
        <p:xfrm>
          <a:off x="6181858" y="1530517"/>
          <a:ext cx="2781838" cy="18797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3" name="Left-Up Arrow 22"/>
          <p:cNvSpPr/>
          <p:nvPr/>
        </p:nvSpPr>
        <p:spPr>
          <a:xfrm>
            <a:off x="7303181" y="3428163"/>
            <a:ext cx="370115" cy="898212"/>
          </a:xfrm>
          <a:prstGeom prst="lef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266" y="4374090"/>
            <a:ext cx="7933986" cy="246221"/>
          </a:xfrm>
          <a:prstGeom prst="rect">
            <a:avLst/>
          </a:prstGeom>
          <a:noFill/>
        </p:spPr>
        <p:txBody>
          <a:bodyPr wrap="square" lIns="91440" tIns="45720" rIns="91440" bIns="45720">
            <a:spAutoFit/>
          </a:bodyPr>
          <a:lstStyle/>
          <a:p>
            <a:pPr algn="ctr"/>
            <a:r>
              <a:rPr lang="en-US" sz="1000" b="1" cap="none" spc="0" dirty="0" smtClean="0">
                <a:ln w="0"/>
                <a:solidFill>
                  <a:schemeClr val="tx1"/>
                </a:solidFill>
                <a:effectLst>
                  <a:outerShdw blurRad="38100" dist="19050" dir="2700000" algn="tl" rotWithShape="0">
                    <a:schemeClr val="dk1">
                      <a:alpha val="40000"/>
                    </a:schemeClr>
                  </a:outerShdw>
                </a:effectLst>
              </a:rPr>
              <a:t>Help-Desk &amp; Rescue Centre</a:t>
            </a:r>
            <a:endParaRPr lang="en-US" sz="1000" b="1" cap="none" spc="0" dirty="0">
              <a:ln w="0"/>
              <a:solidFill>
                <a:schemeClr val="tx1"/>
              </a:solidFill>
              <a:effectLst>
                <a:outerShdw blurRad="38100" dist="19050" dir="2700000" algn="tl" rotWithShape="0">
                  <a:schemeClr val="dk1">
                    <a:alpha val="40000"/>
                  </a:schemeClr>
                </a:outerShdw>
              </a:effectLst>
            </a:endParaRPr>
          </a:p>
        </p:txBody>
      </p:sp>
      <p:sp>
        <p:nvSpPr>
          <p:cNvPr id="28" name="Down Arrow 27"/>
          <p:cNvSpPr/>
          <p:nvPr/>
        </p:nvSpPr>
        <p:spPr>
          <a:xfrm rot="16534259">
            <a:off x="4439980" y="3771851"/>
            <a:ext cx="190320" cy="75167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467877" y="496702"/>
            <a:ext cx="2209800" cy="509565"/>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RESCUE CENTRE</a:t>
            </a:r>
            <a:endParaRPr lang="en-US" dirty="0">
              <a:solidFill>
                <a:schemeClr val="tx2"/>
              </a:solidFill>
            </a:endParaRPr>
          </a:p>
        </p:txBody>
      </p:sp>
      <p:sp>
        <p:nvSpPr>
          <p:cNvPr id="34" name="Up Arrow 33"/>
          <p:cNvSpPr/>
          <p:nvPr/>
        </p:nvSpPr>
        <p:spPr>
          <a:xfrm>
            <a:off x="7351300" y="1004197"/>
            <a:ext cx="442954" cy="547357"/>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10"/>
          <a:stretch>
            <a:fillRect/>
          </a:stretch>
        </p:blipFill>
        <p:spPr>
          <a:xfrm>
            <a:off x="706326" y="676645"/>
            <a:ext cx="904816" cy="950654"/>
          </a:xfrm>
          <a:prstGeom prst="rect">
            <a:avLst/>
          </a:prstGeom>
        </p:spPr>
      </p:pic>
      <p:sp>
        <p:nvSpPr>
          <p:cNvPr id="36" name="Rectangle 35"/>
          <p:cNvSpPr/>
          <p:nvPr/>
        </p:nvSpPr>
        <p:spPr>
          <a:xfrm>
            <a:off x="279392" y="1529663"/>
            <a:ext cx="1542409" cy="246221"/>
          </a:xfrm>
          <a:prstGeom prst="rect">
            <a:avLst/>
          </a:prstGeom>
          <a:noFill/>
        </p:spPr>
        <p:txBody>
          <a:bodyPr wrap="none" lIns="91440" tIns="45720" rIns="91440" bIns="45720">
            <a:spAutoFit/>
          </a:bodyPr>
          <a:lstStyle/>
          <a:p>
            <a:pPr algn="ctr"/>
            <a:r>
              <a:rPr lang="en-US" sz="1000" b="1" cap="none" spc="0" dirty="0" smtClean="0">
                <a:ln w="0"/>
                <a:solidFill>
                  <a:schemeClr val="tx2"/>
                </a:solidFill>
                <a:effectLst>
                  <a:outerShdw blurRad="38100" dist="19050" dir="2700000" algn="tl" rotWithShape="0">
                    <a:schemeClr val="dk1">
                      <a:alpha val="40000"/>
                    </a:schemeClr>
                  </a:outerShdw>
                </a:effectLst>
              </a:rPr>
              <a:t>Flood affected people </a:t>
            </a:r>
            <a:endParaRPr lang="en-US" sz="1000" b="1" cap="none" spc="0" dirty="0">
              <a:ln w="0"/>
              <a:solidFill>
                <a:schemeClr val="tx2"/>
              </a:solidFill>
              <a:effectLst>
                <a:outerShdw blurRad="38100" dist="19050" dir="2700000" algn="tl" rotWithShape="0">
                  <a:schemeClr val="dk1">
                    <a:alpha val="40000"/>
                  </a:schemeClr>
                </a:outerShdw>
              </a:effectLst>
            </a:endParaRPr>
          </a:p>
        </p:txBody>
      </p:sp>
      <p:sp>
        <p:nvSpPr>
          <p:cNvPr id="33" name="Bent-Up Arrow 32"/>
          <p:cNvSpPr/>
          <p:nvPr/>
        </p:nvSpPr>
        <p:spPr>
          <a:xfrm rot="5400000">
            <a:off x="425679" y="2557210"/>
            <a:ext cx="1926772" cy="592438"/>
          </a:xfrm>
          <a:prstGeom prst="bentUpArrow">
            <a:avLst>
              <a:gd name="adj1" fmla="val 25000"/>
              <a:gd name="adj2" fmla="val 25000"/>
              <a:gd name="adj3" fmla="val 236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9" name="Up Arrow 38"/>
          <p:cNvSpPr/>
          <p:nvPr/>
        </p:nvSpPr>
        <p:spPr>
          <a:xfrm rot="2286322">
            <a:off x="2417762" y="2381937"/>
            <a:ext cx="167803" cy="1288691"/>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10506223">
            <a:off x="1601403" y="866492"/>
            <a:ext cx="4878070" cy="291263"/>
          </a:xfrm>
          <a:prstGeom prst="rightArrow">
            <a:avLst>
              <a:gd name="adj1" fmla="val 50000"/>
              <a:gd name="adj2" fmla="val 22033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21331956">
            <a:off x="2434131" y="1054676"/>
            <a:ext cx="3938899" cy="1231106"/>
          </a:xfrm>
          <a:prstGeom prst="rect">
            <a:avLst/>
          </a:prstGeom>
          <a:noFill/>
        </p:spPr>
        <p:txBody>
          <a:bodyPr wrap="none" lIns="91440" tIns="45720" rIns="91440" bIns="45720">
            <a:spAutoFit/>
          </a:bodyPr>
          <a:lstStyle/>
          <a:p>
            <a:pPr algn="ctr"/>
            <a:r>
              <a:rPr lang="en-US" sz="1000" b="1" cap="none" spc="0" dirty="0" smtClean="0">
                <a:ln w="0"/>
                <a:solidFill>
                  <a:schemeClr val="tx2"/>
                </a:solidFill>
                <a:effectLst>
                  <a:outerShdw blurRad="38100" dist="19050" dir="2700000" algn="tl" rotWithShape="0">
                    <a:schemeClr val="dk1">
                      <a:alpha val="40000"/>
                    </a:schemeClr>
                  </a:outerShdw>
                </a:effectLst>
              </a:rPr>
              <a:t>Send Reliefs based on Severity to the most affected area first </a:t>
            </a:r>
          </a:p>
          <a:p>
            <a:pPr algn="ctr"/>
            <a:r>
              <a:rPr lang="en-US" sz="1000" b="1" cap="none" spc="0" dirty="0" smtClean="0">
                <a:ln w="0"/>
                <a:solidFill>
                  <a:schemeClr val="tx2"/>
                </a:solidFill>
                <a:effectLst>
                  <a:outerShdw blurRad="38100" dist="19050" dir="2700000" algn="tl" rotWithShape="0">
                    <a:schemeClr val="dk1">
                      <a:alpha val="40000"/>
                    </a:schemeClr>
                  </a:outerShdw>
                </a:effectLst>
              </a:rPr>
              <a:t>and then to others </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85427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4048" y="274320"/>
            <a:ext cx="8385048" cy="795528"/>
          </a:xfrm>
        </p:spPr>
        <p:txBody>
          <a:bodyPr/>
          <a:lstStyle/>
          <a:p>
            <a:r>
              <a:rPr lang="en-US" dirty="0" smtClean="0"/>
              <a:t>Scenario#3 </a:t>
            </a:r>
            <a:r>
              <a:rPr lang="en-US" dirty="0"/>
              <a:t>- Illustration</a:t>
            </a:r>
          </a:p>
        </p:txBody>
      </p:sp>
      <p:pic>
        <p:nvPicPr>
          <p:cNvPr id="5" name="Content Placeholder 4"/>
          <p:cNvPicPr>
            <a:picLocks noGrp="1" noChangeAspect="1"/>
          </p:cNvPicPr>
          <p:nvPr>
            <p:ph idx="1"/>
          </p:nvPr>
        </p:nvPicPr>
        <p:blipFill>
          <a:blip r:embed="rId2"/>
          <a:stretch>
            <a:fillRect/>
          </a:stretch>
        </p:blipFill>
        <p:spPr>
          <a:xfrm>
            <a:off x="312359" y="1572919"/>
            <a:ext cx="952500" cy="809625"/>
          </a:xfrm>
          <a:prstGeom prst="rect">
            <a:avLst/>
          </a:prstGeom>
        </p:spPr>
      </p:pic>
      <p:sp>
        <p:nvSpPr>
          <p:cNvPr id="11" name="Rectangle 10"/>
          <p:cNvSpPr/>
          <p:nvPr/>
        </p:nvSpPr>
        <p:spPr>
          <a:xfrm>
            <a:off x="460375" y="2482429"/>
            <a:ext cx="747390" cy="400110"/>
          </a:xfrm>
          <a:prstGeom prst="rect">
            <a:avLst/>
          </a:prstGeom>
          <a:noFill/>
        </p:spPr>
        <p:txBody>
          <a:bodyPr wrap="square" lIns="91440" tIns="45720" rIns="91440" bIns="45720">
            <a:spAutoFit/>
          </a:bodyPr>
          <a:lstStyle/>
          <a:p>
            <a:pPr algn="ctr"/>
            <a:r>
              <a:rPr lang="en-US" sz="1000" b="1" dirty="0" smtClean="0">
                <a:ln w="0"/>
                <a:effectLst>
                  <a:outerShdw blurRad="38100" dist="19050" dir="2700000" algn="tl" rotWithShape="0">
                    <a:schemeClr val="dk1">
                      <a:alpha val="40000"/>
                    </a:schemeClr>
                  </a:outerShdw>
                </a:effectLst>
              </a:rPr>
              <a:t>Rescue Team</a:t>
            </a:r>
            <a:endParaRPr lang="en-US" sz="1000" b="1" cap="none" spc="0" dirty="0">
              <a:ln w="0"/>
              <a:solidFill>
                <a:schemeClr val="tx1"/>
              </a:solidFill>
              <a:effectLst>
                <a:outerShdw blurRad="38100" dist="19050" dir="2700000" algn="tl" rotWithShape="0">
                  <a:schemeClr val="dk1">
                    <a:alpha val="40000"/>
                  </a:schemeClr>
                </a:outerShdw>
              </a:effectLst>
            </a:endParaRPr>
          </a:p>
        </p:txBody>
      </p:sp>
      <p:sp>
        <p:nvSpPr>
          <p:cNvPr id="16" name="AutoShape 2" descr="Image result for mobile animated pi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6" descr="Image result for mobile animated pi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3"/>
          <a:stretch>
            <a:fillRect/>
          </a:stretch>
        </p:blipFill>
        <p:spPr>
          <a:xfrm rot="19517002">
            <a:off x="1055490" y="2119212"/>
            <a:ext cx="681543" cy="358029"/>
          </a:xfrm>
          <a:prstGeom prst="rect">
            <a:avLst/>
          </a:prstGeom>
        </p:spPr>
      </p:pic>
      <p:sp>
        <p:nvSpPr>
          <p:cNvPr id="20" name="Rectangle 19"/>
          <p:cNvSpPr/>
          <p:nvPr/>
        </p:nvSpPr>
        <p:spPr>
          <a:xfrm>
            <a:off x="1379856" y="1756949"/>
            <a:ext cx="3222171" cy="400110"/>
          </a:xfrm>
          <a:prstGeom prst="rect">
            <a:avLst/>
          </a:prstGeom>
          <a:noFill/>
        </p:spPr>
        <p:txBody>
          <a:bodyPr wrap="square" lIns="91440" tIns="45720" rIns="91440" bIns="45720">
            <a:spAutoFit/>
          </a:bodyPr>
          <a:lstStyle/>
          <a:p>
            <a:r>
              <a:rPr lang="en-US" sz="1000" b="1" cap="none" spc="0" dirty="0" smtClean="0">
                <a:ln w="0"/>
                <a:solidFill>
                  <a:schemeClr val="tx1"/>
                </a:solidFill>
                <a:effectLst>
                  <a:outerShdw blurRad="38100" dist="19050" dir="2700000" algn="tl" rotWithShape="0">
                    <a:schemeClr val="dk1">
                      <a:alpha val="40000"/>
                    </a:schemeClr>
                  </a:outerShdw>
                </a:effectLst>
              </a:rPr>
              <a:t>Using Google Map Rescue team will find the safest path to evacuate the people</a:t>
            </a:r>
            <a:endParaRPr lang="en-US" sz="1000" b="1" cap="none" spc="0" dirty="0">
              <a:ln w="0"/>
              <a:solidFill>
                <a:schemeClr val="tx1"/>
              </a:solidFill>
              <a:effectLst>
                <a:outerShdw blurRad="38100" dist="19050" dir="2700000" algn="tl" rotWithShape="0">
                  <a:schemeClr val="dk1">
                    <a:alpha val="40000"/>
                  </a:schemeClr>
                </a:outerShdw>
              </a:effectLst>
            </a:endParaRPr>
          </a:p>
        </p:txBody>
      </p:sp>
      <p:pic>
        <p:nvPicPr>
          <p:cNvPr id="22" name="Picture 21"/>
          <p:cNvPicPr>
            <a:picLocks noChangeAspect="1"/>
          </p:cNvPicPr>
          <p:nvPr/>
        </p:nvPicPr>
        <p:blipFill>
          <a:blip r:embed="rId4"/>
          <a:stretch>
            <a:fillRect/>
          </a:stretch>
        </p:blipFill>
        <p:spPr>
          <a:xfrm>
            <a:off x="7219456" y="1812406"/>
            <a:ext cx="1698170" cy="897100"/>
          </a:xfrm>
          <a:prstGeom prst="rect">
            <a:avLst/>
          </a:prstGeom>
        </p:spPr>
      </p:pic>
      <p:sp>
        <p:nvSpPr>
          <p:cNvPr id="25" name="Rectangle 24"/>
          <p:cNvSpPr/>
          <p:nvPr/>
        </p:nvSpPr>
        <p:spPr>
          <a:xfrm>
            <a:off x="5763710" y="1791384"/>
            <a:ext cx="1326736" cy="400110"/>
          </a:xfrm>
          <a:prstGeom prst="rect">
            <a:avLst/>
          </a:prstGeom>
          <a:noFill/>
        </p:spPr>
        <p:txBody>
          <a:bodyPr wrap="square" lIns="91440" tIns="45720" rIns="91440" bIns="45720">
            <a:spAutoFit/>
          </a:bodyPr>
          <a:lstStyle/>
          <a:p>
            <a:pPr algn="ctr"/>
            <a:r>
              <a:rPr lang="en-US" sz="1000" b="1" cap="none" spc="0" dirty="0" smtClean="0">
                <a:ln w="0"/>
                <a:solidFill>
                  <a:schemeClr val="tx1"/>
                </a:solidFill>
                <a:effectLst>
                  <a:outerShdw blurRad="38100" dist="19050" dir="2700000" algn="tl" rotWithShape="0">
                    <a:schemeClr val="dk1">
                      <a:alpha val="40000"/>
                    </a:schemeClr>
                  </a:outerShdw>
                </a:effectLst>
              </a:rPr>
              <a:t>People moving to the safest place</a:t>
            </a:r>
            <a:endParaRPr lang="en-US" sz="1000" b="1" cap="none" spc="0" dirty="0">
              <a:ln w="0"/>
              <a:solidFill>
                <a:schemeClr val="tx1"/>
              </a:solidFill>
              <a:effectLst>
                <a:outerShdw blurRad="38100" dist="19050" dir="2700000" algn="tl" rotWithShape="0">
                  <a:schemeClr val="dk1">
                    <a:alpha val="40000"/>
                  </a:schemeClr>
                </a:outerShdw>
              </a:effectLst>
            </a:endParaRPr>
          </a:p>
        </p:txBody>
      </p:sp>
      <p:sp>
        <p:nvSpPr>
          <p:cNvPr id="27" name="Right Arrow 26"/>
          <p:cNvSpPr/>
          <p:nvPr/>
        </p:nvSpPr>
        <p:spPr>
          <a:xfrm>
            <a:off x="1818686" y="2191494"/>
            <a:ext cx="1903158" cy="19105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892720" y="2191494"/>
            <a:ext cx="1040819" cy="2222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stretch>
            <a:fillRect/>
          </a:stretch>
        </p:blipFill>
        <p:spPr>
          <a:xfrm>
            <a:off x="4197293" y="1705656"/>
            <a:ext cx="1558040" cy="971676"/>
          </a:xfrm>
          <a:prstGeom prst="rect">
            <a:avLst/>
          </a:prstGeom>
        </p:spPr>
      </p:pic>
      <p:sp>
        <p:nvSpPr>
          <p:cNvPr id="31" name="Rectangle 30"/>
          <p:cNvSpPr/>
          <p:nvPr/>
        </p:nvSpPr>
        <p:spPr>
          <a:xfrm>
            <a:off x="4043305" y="2682484"/>
            <a:ext cx="2246129" cy="246221"/>
          </a:xfrm>
          <a:prstGeom prst="rect">
            <a:avLst/>
          </a:prstGeom>
          <a:noFill/>
        </p:spPr>
        <p:txBody>
          <a:bodyPr wrap="none" lIns="91440" tIns="45720" rIns="91440" bIns="45720">
            <a:spAutoFit/>
          </a:bodyPr>
          <a:lstStyle/>
          <a:p>
            <a:pPr algn="ctr"/>
            <a:r>
              <a:rPr lang="en-US" sz="1000" b="1" cap="none" spc="0" dirty="0" smtClean="0">
                <a:ln w="0"/>
                <a:solidFill>
                  <a:schemeClr val="tx1"/>
                </a:solidFill>
                <a:effectLst>
                  <a:outerShdw blurRad="38100" dist="19050" dir="2700000" algn="tl" rotWithShape="0">
                    <a:schemeClr val="dk1">
                      <a:alpha val="40000"/>
                    </a:schemeClr>
                  </a:outerShdw>
                </a:effectLst>
              </a:rPr>
              <a:t>Google Map indicating the routes </a:t>
            </a:r>
            <a:endParaRPr lang="en-US" sz="1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8315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9 Whit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9 White Graphic" id="{9D3D8D79-975F-4B0A-AB87-22A75E306276}" vid="{5DAAA85E-5A08-4FAD-8A29-F824BA2225D6}"/>
    </a:ext>
  </a:extLst>
</a:theme>
</file>

<file path=docProps/app.xml><?xml version="1.0" encoding="utf-8"?>
<Properties xmlns="http://schemas.openxmlformats.org/officeDocument/2006/extended-properties" xmlns:vt="http://schemas.openxmlformats.org/officeDocument/2006/docPropsVTypes">
  <Template>CognizantTemplateWhiteGraphic</Template>
  <TotalTime>708</TotalTime>
  <Words>667</Words>
  <Application>Microsoft Office PowerPoint</Application>
  <PresentationFormat>On-screen Show (16:9)</PresentationFormat>
  <Paragraphs>71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Wingdings</vt:lpstr>
      <vt:lpstr>2019 White Graphic</vt:lpstr>
      <vt:lpstr>Flood Rescue Management</vt:lpstr>
      <vt:lpstr>Agenda</vt:lpstr>
      <vt:lpstr>Problem Statement</vt:lpstr>
      <vt:lpstr>Metrics &amp; Statistics of Flood in India</vt:lpstr>
      <vt:lpstr>Proposed Solution – An Overview</vt:lpstr>
      <vt:lpstr>Scenario#1 - Illustration</vt:lpstr>
      <vt:lpstr>Scenario#2 - Illustration</vt:lpstr>
      <vt:lpstr>Scenario#3 - Illustration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Mandal, Sanjeev (Cognizant)</dc:creator>
  <cp:lastModifiedBy>Rani, Manisha (Cognizant)</cp:lastModifiedBy>
  <cp:revision>294</cp:revision>
  <dcterms:created xsi:type="dcterms:W3CDTF">2019-06-25T07:03:11Z</dcterms:created>
  <dcterms:modified xsi:type="dcterms:W3CDTF">2019-07-05T14:50:12Z</dcterms:modified>
</cp:coreProperties>
</file>