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59" r:id="rId5"/>
    <p:sldId id="261" r:id="rId6"/>
    <p:sldId id="263" r:id="rId7"/>
    <p:sldId id="280" r:id="rId8"/>
    <p:sldId id="262" r:id="rId9"/>
    <p:sldId id="273" r:id="rId10"/>
    <p:sldId id="271" r:id="rId11"/>
    <p:sldId id="275" r:id="rId12"/>
    <p:sldId id="272" r:id="rId13"/>
    <p:sldId id="276" r:id="rId14"/>
    <p:sldId id="277" r:id="rId15"/>
    <p:sldId id="269" r:id="rId16"/>
    <p:sldId id="278" r:id="rId17"/>
    <p:sldId id="279" r:id="rId18"/>
    <p:sldId id="281" r:id="rId19"/>
    <p:sldId id="282"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tna\Desktop\isiallwork\test%20result%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atna\Desktop\isiallwork\test%20result%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atna\Desktop\isiallwork\test%20result%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atna\Desktop\isiallwork\test%20result%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atna\Desktop\isiallwork\test%20result%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1366590689321729"/>
          <c:y val="4.8157792157168471E-2"/>
          <c:w val="0.70348528802320776"/>
          <c:h val="0.86916348327746162"/>
        </c:manualLayout>
      </c:layout>
      <c:barChart>
        <c:barDir val="bar"/>
        <c:grouping val="clustered"/>
        <c:ser>
          <c:idx val="0"/>
          <c:order val="0"/>
          <c:val>
            <c:numRef>
              <c:f>Sheet1!$D$8:$AJ$8</c:f>
              <c:numCache>
                <c:formatCode>0.00</c:formatCode>
                <c:ptCount val="33"/>
                <c:pt idx="0">
                  <c:v>19.148333333333323</c:v>
                </c:pt>
                <c:pt idx="1">
                  <c:v>15.703333333333333</c:v>
                </c:pt>
                <c:pt idx="2">
                  <c:v>23.443999999999996</c:v>
                </c:pt>
                <c:pt idx="3">
                  <c:v>25.112000000000005</c:v>
                </c:pt>
                <c:pt idx="4">
                  <c:v>27.333999999999996</c:v>
                </c:pt>
                <c:pt idx="5">
                  <c:v>28.437999999999999</c:v>
                </c:pt>
                <c:pt idx="6">
                  <c:v>40.832000000000001</c:v>
                </c:pt>
                <c:pt idx="7">
                  <c:v>25.887999999999995</c:v>
                </c:pt>
                <c:pt idx="8">
                  <c:v>27.721999999999994</c:v>
                </c:pt>
                <c:pt idx="9">
                  <c:v>25.553999999999995</c:v>
                </c:pt>
                <c:pt idx="10">
                  <c:v>23.265999999999991</c:v>
                </c:pt>
                <c:pt idx="11">
                  <c:v>17.556000000000001</c:v>
                </c:pt>
                <c:pt idx="12">
                  <c:v>20.556000000000001</c:v>
                </c:pt>
                <c:pt idx="13">
                  <c:v>22.666</c:v>
                </c:pt>
                <c:pt idx="14">
                  <c:v>25.665999999999993</c:v>
                </c:pt>
                <c:pt idx="15">
                  <c:v>27.665999999999993</c:v>
                </c:pt>
                <c:pt idx="16">
                  <c:v>25.002000000000002</c:v>
                </c:pt>
                <c:pt idx="17">
                  <c:v>24.5</c:v>
                </c:pt>
                <c:pt idx="18">
                  <c:v>23.148</c:v>
                </c:pt>
                <c:pt idx="19">
                  <c:v>23.72</c:v>
                </c:pt>
                <c:pt idx="20">
                  <c:v>24.332000000000001</c:v>
                </c:pt>
                <c:pt idx="21">
                  <c:v>31.165999999999993</c:v>
                </c:pt>
                <c:pt idx="22">
                  <c:v>32.333999999999996</c:v>
                </c:pt>
                <c:pt idx="23">
                  <c:v>33.166000000000011</c:v>
                </c:pt>
                <c:pt idx="24">
                  <c:v>28.610000000000007</c:v>
                </c:pt>
                <c:pt idx="25">
                  <c:v>29.777999999999999</c:v>
                </c:pt>
                <c:pt idx="26">
                  <c:v>27.667999999999999</c:v>
                </c:pt>
                <c:pt idx="27">
                  <c:v>22.277999999999999</c:v>
                </c:pt>
                <c:pt idx="28">
                  <c:v>26.443999999999996</c:v>
                </c:pt>
                <c:pt idx="29">
                  <c:v>23.777999999999999</c:v>
                </c:pt>
                <c:pt idx="30">
                  <c:v>23</c:v>
                </c:pt>
                <c:pt idx="31">
                  <c:v>24.443999999999996</c:v>
                </c:pt>
                <c:pt idx="32">
                  <c:v>16.21</c:v>
                </c:pt>
              </c:numCache>
            </c:numRef>
          </c:val>
        </c:ser>
        <c:axId val="98822016"/>
        <c:axId val="99008512"/>
      </c:barChart>
      <c:catAx>
        <c:axId val="98822016"/>
        <c:scaling>
          <c:orientation val="minMax"/>
        </c:scaling>
        <c:axPos val="l"/>
        <c:tickLblPos val="nextTo"/>
        <c:crossAx val="99008512"/>
        <c:crosses val="autoZero"/>
        <c:auto val="1"/>
        <c:lblAlgn val="ctr"/>
        <c:lblOffset val="100"/>
      </c:catAx>
      <c:valAx>
        <c:axId val="99008512"/>
        <c:scaling>
          <c:orientation val="minMax"/>
        </c:scaling>
        <c:axPos val="b"/>
        <c:majorGridlines/>
        <c:numFmt formatCode="0.00" sourceLinked="1"/>
        <c:tickLblPos val="nextTo"/>
        <c:crossAx val="98822016"/>
        <c:crosses val="autoZero"/>
        <c:crossBetween val="between"/>
      </c:valAx>
      <c:spPr>
        <a:solidFill>
          <a:schemeClr val="lt1"/>
        </a:solidFill>
        <a:ln w="25400" cap="flat" cmpd="sng" algn="ctr">
          <a:solidFill>
            <a:schemeClr val="dk1"/>
          </a:solidFill>
          <a:prstDash val="solid"/>
        </a:ln>
        <a:effectLst/>
      </c:spPr>
    </c:plotArea>
    <c:legend>
      <c:legendPos val="r"/>
      <c:layout/>
    </c:legend>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5.8099518810148826E-2"/>
          <c:y val="3.7835010207057512E-2"/>
          <c:w val="0.72054068241469915"/>
          <c:h val="0.82572470107903184"/>
        </c:manualLayout>
      </c:layout>
      <c:barChart>
        <c:barDir val="bar"/>
        <c:grouping val="clustered"/>
        <c:ser>
          <c:idx val="0"/>
          <c:order val="0"/>
          <c:val>
            <c:numRef>
              <c:f>Sheet1!$D$23:$AJ$23</c:f>
              <c:numCache>
                <c:formatCode>0.00</c:formatCode>
                <c:ptCount val="33"/>
                <c:pt idx="0">
                  <c:v>32.835000000000001</c:v>
                </c:pt>
                <c:pt idx="1">
                  <c:v>30.371000000000006</c:v>
                </c:pt>
                <c:pt idx="2">
                  <c:v>34.96</c:v>
                </c:pt>
                <c:pt idx="3">
                  <c:v>38.335000000000008</c:v>
                </c:pt>
                <c:pt idx="4">
                  <c:v>40.668000000000006</c:v>
                </c:pt>
                <c:pt idx="5">
                  <c:v>40.261000000000003</c:v>
                </c:pt>
                <c:pt idx="6">
                  <c:v>43.302000000000007</c:v>
                </c:pt>
                <c:pt idx="7">
                  <c:v>38.444999999999993</c:v>
                </c:pt>
                <c:pt idx="8">
                  <c:v>39.370000000000005</c:v>
                </c:pt>
                <c:pt idx="9">
                  <c:v>37.964000000000006</c:v>
                </c:pt>
                <c:pt idx="10">
                  <c:v>35.370000000000005</c:v>
                </c:pt>
                <c:pt idx="11">
                  <c:v>26.516999999999996</c:v>
                </c:pt>
                <c:pt idx="12">
                  <c:v>32.741</c:v>
                </c:pt>
                <c:pt idx="13">
                  <c:v>34.331000000000003</c:v>
                </c:pt>
                <c:pt idx="14">
                  <c:v>39.227000000000004</c:v>
                </c:pt>
                <c:pt idx="15">
                  <c:v>39.738000000000014</c:v>
                </c:pt>
                <c:pt idx="16">
                  <c:v>35.888000000000005</c:v>
                </c:pt>
                <c:pt idx="17">
                  <c:v>37.172000000000004</c:v>
                </c:pt>
                <c:pt idx="18">
                  <c:v>33.628000000000007</c:v>
                </c:pt>
                <c:pt idx="19">
                  <c:v>35.630000000000003</c:v>
                </c:pt>
                <c:pt idx="20">
                  <c:v>39.513000000000005</c:v>
                </c:pt>
                <c:pt idx="21">
                  <c:v>43.259</c:v>
                </c:pt>
                <c:pt idx="22">
                  <c:v>50.296000000000014</c:v>
                </c:pt>
                <c:pt idx="23">
                  <c:v>45.555000000000007</c:v>
                </c:pt>
                <c:pt idx="24">
                  <c:v>42.481000000000002</c:v>
                </c:pt>
                <c:pt idx="25">
                  <c:v>42.406000000000006</c:v>
                </c:pt>
                <c:pt idx="26">
                  <c:v>41.963000000000001</c:v>
                </c:pt>
                <c:pt idx="27">
                  <c:v>34.740000000000009</c:v>
                </c:pt>
                <c:pt idx="28">
                  <c:v>38.324000000000005</c:v>
                </c:pt>
                <c:pt idx="29">
                  <c:v>35.277000000000008</c:v>
                </c:pt>
                <c:pt idx="30">
                  <c:v>34.886999999999993</c:v>
                </c:pt>
                <c:pt idx="31">
                  <c:v>35.592000000000013</c:v>
                </c:pt>
                <c:pt idx="32">
                  <c:v>21.112000000000005</c:v>
                </c:pt>
              </c:numCache>
            </c:numRef>
          </c:val>
        </c:ser>
        <c:axId val="105712640"/>
        <c:axId val="105718528"/>
      </c:barChart>
      <c:catAx>
        <c:axId val="105712640"/>
        <c:scaling>
          <c:orientation val="minMax"/>
        </c:scaling>
        <c:axPos val="l"/>
        <c:tickLblPos val="nextTo"/>
        <c:crossAx val="105718528"/>
        <c:crosses val="autoZero"/>
        <c:auto val="1"/>
        <c:lblAlgn val="ctr"/>
        <c:lblOffset val="100"/>
      </c:catAx>
      <c:valAx>
        <c:axId val="105718528"/>
        <c:scaling>
          <c:orientation val="minMax"/>
        </c:scaling>
        <c:axPos val="b"/>
        <c:majorGridlines/>
        <c:numFmt formatCode="0.00" sourceLinked="1"/>
        <c:tickLblPos val="nextTo"/>
        <c:crossAx val="105712640"/>
        <c:crosses val="autoZero"/>
        <c:crossBetween val="between"/>
      </c:valAx>
    </c:plotArea>
    <c:legend>
      <c:legendPos val="r"/>
      <c:layout/>
    </c:legend>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barChart>
        <c:barDir val="bar"/>
        <c:grouping val="clustered"/>
        <c:ser>
          <c:idx val="0"/>
          <c:order val="0"/>
          <c:val>
            <c:numRef>
              <c:f>Sheet1!$D$44:$AJ$44</c:f>
              <c:numCache>
                <c:formatCode>0.00</c:formatCode>
                <c:ptCount val="33"/>
                <c:pt idx="0">
                  <c:v>37.112000000000002</c:v>
                </c:pt>
                <c:pt idx="1">
                  <c:v>35.056000000000004</c:v>
                </c:pt>
                <c:pt idx="2">
                  <c:v>40.387999999999998</c:v>
                </c:pt>
                <c:pt idx="3">
                  <c:v>40.259</c:v>
                </c:pt>
                <c:pt idx="4">
                  <c:v>44.166000000000011</c:v>
                </c:pt>
                <c:pt idx="5">
                  <c:v>45.333000000000006</c:v>
                </c:pt>
                <c:pt idx="6">
                  <c:v>48.338000000000001</c:v>
                </c:pt>
                <c:pt idx="7">
                  <c:v>45</c:v>
                </c:pt>
                <c:pt idx="8">
                  <c:v>41.999000000000009</c:v>
                </c:pt>
                <c:pt idx="9">
                  <c:v>43.055000000000007</c:v>
                </c:pt>
                <c:pt idx="10">
                  <c:v>40.723000000000013</c:v>
                </c:pt>
                <c:pt idx="11">
                  <c:v>32.048999999999999</c:v>
                </c:pt>
                <c:pt idx="12">
                  <c:v>37.662000000000006</c:v>
                </c:pt>
                <c:pt idx="13">
                  <c:v>40.556000000000004</c:v>
                </c:pt>
                <c:pt idx="14">
                  <c:v>45.105000000000004</c:v>
                </c:pt>
                <c:pt idx="15">
                  <c:v>48.455000000000005</c:v>
                </c:pt>
                <c:pt idx="16">
                  <c:v>41.001000000000005</c:v>
                </c:pt>
                <c:pt idx="17">
                  <c:v>42.944000000000003</c:v>
                </c:pt>
                <c:pt idx="18">
                  <c:v>39.001000000000005</c:v>
                </c:pt>
                <c:pt idx="19">
                  <c:v>41.121000000000009</c:v>
                </c:pt>
                <c:pt idx="20">
                  <c:v>46.444000000000003</c:v>
                </c:pt>
                <c:pt idx="21">
                  <c:v>48.499000000000002</c:v>
                </c:pt>
                <c:pt idx="22">
                  <c:v>52.221000000000011</c:v>
                </c:pt>
                <c:pt idx="23">
                  <c:v>49.923000000000009</c:v>
                </c:pt>
                <c:pt idx="24">
                  <c:v>46.89</c:v>
                </c:pt>
                <c:pt idx="25">
                  <c:v>45.387999999999998</c:v>
                </c:pt>
                <c:pt idx="26">
                  <c:v>45.999000000000002</c:v>
                </c:pt>
                <c:pt idx="27">
                  <c:v>39.777000000000008</c:v>
                </c:pt>
                <c:pt idx="28">
                  <c:v>43.056000000000004</c:v>
                </c:pt>
                <c:pt idx="29">
                  <c:v>38.142000000000003</c:v>
                </c:pt>
                <c:pt idx="30">
                  <c:v>38.634</c:v>
                </c:pt>
                <c:pt idx="31">
                  <c:v>38.223000000000013</c:v>
                </c:pt>
                <c:pt idx="32">
                  <c:v>23.631999999999998</c:v>
                </c:pt>
              </c:numCache>
            </c:numRef>
          </c:val>
        </c:ser>
        <c:axId val="105743104"/>
        <c:axId val="105744640"/>
      </c:barChart>
      <c:catAx>
        <c:axId val="105743104"/>
        <c:scaling>
          <c:orientation val="minMax"/>
        </c:scaling>
        <c:axPos val="l"/>
        <c:tickLblPos val="nextTo"/>
        <c:crossAx val="105744640"/>
        <c:crosses val="autoZero"/>
        <c:auto val="1"/>
        <c:lblAlgn val="ctr"/>
        <c:lblOffset val="100"/>
      </c:catAx>
      <c:valAx>
        <c:axId val="105744640"/>
        <c:scaling>
          <c:orientation val="minMax"/>
        </c:scaling>
        <c:axPos val="b"/>
        <c:majorGridlines/>
        <c:numFmt formatCode="0.00" sourceLinked="1"/>
        <c:tickLblPos val="nextTo"/>
        <c:crossAx val="105743104"/>
        <c:crosses val="autoZero"/>
        <c:crossBetween val="between"/>
      </c:valAx>
    </c:plotArea>
    <c:legend>
      <c:legendPos val="r"/>
      <c:layout/>
    </c:legend>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barChart>
        <c:barDir val="bar"/>
        <c:grouping val="clustered"/>
        <c:ser>
          <c:idx val="0"/>
          <c:order val="0"/>
          <c:val>
            <c:numRef>
              <c:f>Sheet1!$D$32:$AJ$32</c:f>
              <c:numCache>
                <c:formatCode>0.00</c:formatCode>
                <c:ptCount val="33"/>
                <c:pt idx="0">
                  <c:v>36.074000000000005</c:v>
                </c:pt>
                <c:pt idx="1">
                  <c:v>38.220000000000013</c:v>
                </c:pt>
                <c:pt idx="2">
                  <c:v>43.556000000000004</c:v>
                </c:pt>
                <c:pt idx="3">
                  <c:v>48.222000000000008</c:v>
                </c:pt>
                <c:pt idx="4">
                  <c:v>50.002000000000002</c:v>
                </c:pt>
                <c:pt idx="5">
                  <c:v>51.311999999999998</c:v>
                </c:pt>
                <c:pt idx="6">
                  <c:v>52.890000000000008</c:v>
                </c:pt>
                <c:pt idx="7">
                  <c:v>47.778000000000013</c:v>
                </c:pt>
                <c:pt idx="8">
                  <c:v>47.332000000000008</c:v>
                </c:pt>
                <c:pt idx="9">
                  <c:v>47.332000000000001</c:v>
                </c:pt>
                <c:pt idx="10">
                  <c:v>42.89</c:v>
                </c:pt>
                <c:pt idx="11">
                  <c:v>34.220000000000006</c:v>
                </c:pt>
                <c:pt idx="12">
                  <c:v>42.887999999999998</c:v>
                </c:pt>
                <c:pt idx="13">
                  <c:v>45.446000000000005</c:v>
                </c:pt>
                <c:pt idx="14">
                  <c:v>47.78</c:v>
                </c:pt>
                <c:pt idx="15">
                  <c:v>54</c:v>
                </c:pt>
                <c:pt idx="16">
                  <c:v>45.112000000000002</c:v>
                </c:pt>
                <c:pt idx="17">
                  <c:v>47.77600000000001</c:v>
                </c:pt>
                <c:pt idx="18">
                  <c:v>39.778000000000006</c:v>
                </c:pt>
                <c:pt idx="19">
                  <c:v>46.222000000000008</c:v>
                </c:pt>
                <c:pt idx="20">
                  <c:v>50.887999999999998</c:v>
                </c:pt>
                <c:pt idx="21">
                  <c:v>53.780000000000008</c:v>
                </c:pt>
                <c:pt idx="22">
                  <c:v>59.778000000000006</c:v>
                </c:pt>
                <c:pt idx="23">
                  <c:v>55.11</c:v>
                </c:pt>
                <c:pt idx="24">
                  <c:v>50.643999999999998</c:v>
                </c:pt>
                <c:pt idx="25">
                  <c:v>50.222000000000008</c:v>
                </c:pt>
                <c:pt idx="26">
                  <c:v>50.887999999999998</c:v>
                </c:pt>
                <c:pt idx="27">
                  <c:v>46.224000000000011</c:v>
                </c:pt>
                <c:pt idx="28">
                  <c:v>46.444000000000003</c:v>
                </c:pt>
                <c:pt idx="29">
                  <c:v>43.332000000000001</c:v>
                </c:pt>
                <c:pt idx="30">
                  <c:v>45.11</c:v>
                </c:pt>
                <c:pt idx="31">
                  <c:v>42.89</c:v>
                </c:pt>
                <c:pt idx="32">
                  <c:v>36</c:v>
                </c:pt>
              </c:numCache>
            </c:numRef>
          </c:val>
        </c:ser>
        <c:axId val="105768448"/>
        <c:axId val="105769984"/>
      </c:barChart>
      <c:catAx>
        <c:axId val="105768448"/>
        <c:scaling>
          <c:orientation val="minMax"/>
        </c:scaling>
        <c:axPos val="l"/>
        <c:tickLblPos val="nextTo"/>
        <c:crossAx val="105769984"/>
        <c:crosses val="autoZero"/>
        <c:auto val="1"/>
        <c:lblAlgn val="ctr"/>
        <c:lblOffset val="100"/>
      </c:catAx>
      <c:valAx>
        <c:axId val="105769984"/>
        <c:scaling>
          <c:orientation val="minMax"/>
        </c:scaling>
        <c:axPos val="b"/>
        <c:majorGridlines/>
        <c:numFmt formatCode="0.00" sourceLinked="1"/>
        <c:tickLblPos val="nextTo"/>
        <c:crossAx val="105768448"/>
        <c:crosses val="autoZero"/>
        <c:crossBetween val="between"/>
      </c:valAx>
    </c:plotArea>
    <c:legend>
      <c:legendPos val="r"/>
      <c:layout/>
    </c:legend>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style val="14"/>
  <c:chart>
    <c:plotArea>
      <c:layout>
        <c:manualLayout>
          <c:layoutTarget val="inner"/>
          <c:xMode val="edge"/>
          <c:yMode val="edge"/>
          <c:x val="0.13216885389326338"/>
          <c:y val="7.4548702245552642E-2"/>
          <c:w val="0.71702690288713911"/>
          <c:h val="0.8326195683872849"/>
        </c:manualLayout>
      </c:layout>
      <c:barChart>
        <c:barDir val="col"/>
        <c:grouping val="clustered"/>
        <c:ser>
          <c:idx val="0"/>
          <c:order val="0"/>
          <c:val>
            <c:numRef>
              <c:f>Sheet1!$AA$47:$AA$50</c:f>
              <c:numCache>
                <c:formatCode>0.00</c:formatCode>
                <c:ptCount val="4"/>
                <c:pt idx="0">
                  <c:v>85.58</c:v>
                </c:pt>
                <c:pt idx="1">
                  <c:v>90.86999999999999</c:v>
                </c:pt>
                <c:pt idx="2">
                  <c:v>91.36999999999999</c:v>
                </c:pt>
                <c:pt idx="3">
                  <c:v>94.66</c:v>
                </c:pt>
              </c:numCache>
            </c:numRef>
          </c:val>
        </c:ser>
        <c:axId val="105913344"/>
        <c:axId val="105939712"/>
      </c:barChart>
      <c:catAx>
        <c:axId val="105913344"/>
        <c:scaling>
          <c:orientation val="minMax"/>
        </c:scaling>
        <c:axPos val="b"/>
        <c:tickLblPos val="nextTo"/>
        <c:crossAx val="105939712"/>
        <c:crosses val="autoZero"/>
        <c:auto val="1"/>
        <c:lblAlgn val="ctr"/>
        <c:lblOffset val="100"/>
      </c:catAx>
      <c:valAx>
        <c:axId val="105939712"/>
        <c:scaling>
          <c:orientation val="minMax"/>
        </c:scaling>
        <c:axPos val="l"/>
        <c:majorGridlines/>
        <c:numFmt formatCode="0.00" sourceLinked="1"/>
        <c:tickLblPos val="nextTo"/>
        <c:crossAx val="105913344"/>
        <c:crosses val="autoZero"/>
        <c:crossBetween val="between"/>
      </c:valAx>
    </c:plotArea>
    <c:legend>
      <c:legendPos val="r"/>
      <c:layout/>
    </c:legend>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FC622E-6579-471E-A886-3F1CC83ABD34}"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0D5C9433-C0AE-4A07-80E7-7CD6366A3924}">
      <dgm:prSet phldrT="[Text]"/>
      <dgm:spPr/>
      <dgm:t>
        <a:bodyPr/>
        <a:lstStyle/>
        <a:p>
          <a:pPr algn="ctr"/>
          <a:r>
            <a:rPr lang="en-US" dirty="0">
              <a:latin typeface="Times New Roman" pitchFamily="18" charset="0"/>
              <a:cs typeface="Times New Roman" pitchFamily="18" charset="0"/>
            </a:rPr>
            <a:t>SCANNED INPUT IMAGE</a:t>
          </a:r>
        </a:p>
      </dgm:t>
    </dgm:pt>
    <dgm:pt modelId="{FDAAB038-85C8-4B89-8AC3-119AE5E55150}" type="parTrans" cxnId="{BA9BAA41-8B13-444F-A2C7-9FF3203368F6}">
      <dgm:prSet/>
      <dgm:spPr/>
      <dgm:t>
        <a:bodyPr/>
        <a:lstStyle/>
        <a:p>
          <a:endParaRPr lang="en-US"/>
        </a:p>
      </dgm:t>
    </dgm:pt>
    <dgm:pt modelId="{ACFB7616-6CA5-4BF2-A2D1-4D0DD9FE2DD1}" type="sibTrans" cxnId="{BA9BAA41-8B13-444F-A2C7-9FF3203368F6}">
      <dgm:prSet/>
      <dgm:spPr/>
      <dgm:t>
        <a:bodyPr/>
        <a:lstStyle/>
        <a:p>
          <a:endParaRPr lang="en-US"/>
        </a:p>
      </dgm:t>
    </dgm:pt>
    <dgm:pt modelId="{E72E69FB-9282-4B3F-9035-7F9058273878}">
      <dgm:prSet phldrT="[Text]"/>
      <dgm:spPr/>
      <dgm:t>
        <a:bodyPr/>
        <a:lstStyle/>
        <a:p>
          <a:r>
            <a:rPr lang="en-US"/>
            <a:t>PROCESSED IMAGE FOR FEATURE EXTRACTION</a:t>
          </a:r>
        </a:p>
      </dgm:t>
    </dgm:pt>
    <dgm:pt modelId="{EDF90DDF-BFDB-47BA-BC47-44990E122507}" type="parTrans" cxnId="{C684BB24-FCF4-4608-81F7-20B43748C563}">
      <dgm:prSet/>
      <dgm:spPr/>
      <dgm:t>
        <a:bodyPr/>
        <a:lstStyle/>
        <a:p>
          <a:endParaRPr lang="en-US"/>
        </a:p>
      </dgm:t>
    </dgm:pt>
    <dgm:pt modelId="{3354C2C1-47C6-4C27-84B1-446632F1FABA}" type="sibTrans" cxnId="{C684BB24-FCF4-4608-81F7-20B43748C563}">
      <dgm:prSet/>
      <dgm:spPr/>
      <dgm:t>
        <a:bodyPr/>
        <a:lstStyle/>
        <a:p>
          <a:endParaRPr lang="en-US"/>
        </a:p>
      </dgm:t>
    </dgm:pt>
    <dgm:pt modelId="{10E43561-5D31-4E99-ADD3-BBCABA5ABF12}">
      <dgm:prSet/>
      <dgm:spPr/>
      <dgm:t>
        <a:bodyPr/>
        <a:lstStyle/>
        <a:p>
          <a:pPr algn="ctr"/>
          <a:r>
            <a:rPr lang="en-US"/>
            <a:t>BINARIZATION</a:t>
          </a:r>
        </a:p>
      </dgm:t>
    </dgm:pt>
    <dgm:pt modelId="{1184A6F0-E0FC-4808-9CFD-EA68DDCEE561}" type="parTrans" cxnId="{B3D9F10A-04E5-4BBB-BD11-28DB84D59C4E}">
      <dgm:prSet/>
      <dgm:spPr/>
      <dgm:t>
        <a:bodyPr/>
        <a:lstStyle/>
        <a:p>
          <a:endParaRPr lang="en-US"/>
        </a:p>
      </dgm:t>
    </dgm:pt>
    <dgm:pt modelId="{76FF87A5-2748-41E8-8E2F-0CC7B846A59F}" type="sibTrans" cxnId="{B3D9F10A-04E5-4BBB-BD11-28DB84D59C4E}">
      <dgm:prSet/>
      <dgm:spPr/>
      <dgm:t>
        <a:bodyPr/>
        <a:lstStyle/>
        <a:p>
          <a:endParaRPr lang="en-US"/>
        </a:p>
      </dgm:t>
    </dgm:pt>
    <dgm:pt modelId="{DD531FF4-828C-4DB4-BE46-3C353CFF015A}">
      <dgm:prSet phldrT="[Text]"/>
      <dgm:spPr/>
      <dgm:t>
        <a:bodyPr/>
        <a:lstStyle/>
        <a:p>
          <a:pPr algn="ctr"/>
          <a:r>
            <a:rPr lang="en-US"/>
            <a:t>RESIZE</a:t>
          </a:r>
        </a:p>
      </dgm:t>
    </dgm:pt>
    <dgm:pt modelId="{3C2F69DD-011B-47F8-B2E3-AAF562B5EB56}" type="sibTrans" cxnId="{7260EFAD-3A9C-421C-BAE5-B9A9C1B86816}">
      <dgm:prSet/>
      <dgm:spPr/>
      <dgm:t>
        <a:bodyPr/>
        <a:lstStyle/>
        <a:p>
          <a:endParaRPr lang="en-US"/>
        </a:p>
      </dgm:t>
    </dgm:pt>
    <dgm:pt modelId="{2A88FA3F-4619-42BE-9480-E588F19C78D1}" type="parTrans" cxnId="{7260EFAD-3A9C-421C-BAE5-B9A9C1B86816}">
      <dgm:prSet/>
      <dgm:spPr/>
      <dgm:t>
        <a:bodyPr/>
        <a:lstStyle/>
        <a:p>
          <a:endParaRPr lang="en-US"/>
        </a:p>
      </dgm:t>
    </dgm:pt>
    <dgm:pt modelId="{289C69F2-673D-4F9E-9FEC-3A29FA56F101}" type="pres">
      <dgm:prSet presAssocID="{BCFC622E-6579-471E-A886-3F1CC83ABD34}" presName="Name0" presStyleCnt="0">
        <dgm:presLayoutVars>
          <dgm:dir/>
          <dgm:animLvl val="lvl"/>
          <dgm:resizeHandles val="exact"/>
        </dgm:presLayoutVars>
      </dgm:prSet>
      <dgm:spPr/>
      <dgm:t>
        <a:bodyPr/>
        <a:lstStyle/>
        <a:p>
          <a:endParaRPr lang="en-US"/>
        </a:p>
      </dgm:t>
    </dgm:pt>
    <dgm:pt modelId="{ECFB9004-AD7B-4F77-B3FB-3CB0E4FFC020}" type="pres">
      <dgm:prSet presAssocID="{E72E69FB-9282-4B3F-9035-7F9058273878}" presName="boxAndChildren" presStyleCnt="0"/>
      <dgm:spPr/>
    </dgm:pt>
    <dgm:pt modelId="{BE7EE7EB-99DF-4AE8-A37F-5BF0D0DE215B}" type="pres">
      <dgm:prSet presAssocID="{E72E69FB-9282-4B3F-9035-7F9058273878}" presName="parentTextBox" presStyleLbl="node1" presStyleIdx="0" presStyleCnt="4"/>
      <dgm:spPr/>
      <dgm:t>
        <a:bodyPr/>
        <a:lstStyle/>
        <a:p>
          <a:endParaRPr lang="en-US"/>
        </a:p>
      </dgm:t>
    </dgm:pt>
    <dgm:pt modelId="{251544FE-91C2-4BCA-9992-2441FF040CE4}" type="pres">
      <dgm:prSet presAssocID="{76FF87A5-2748-41E8-8E2F-0CC7B846A59F}" presName="sp" presStyleCnt="0"/>
      <dgm:spPr/>
    </dgm:pt>
    <dgm:pt modelId="{8C9CCA17-C118-4295-A826-F0AC21E50D61}" type="pres">
      <dgm:prSet presAssocID="{10E43561-5D31-4E99-ADD3-BBCABA5ABF12}" presName="arrowAndChildren" presStyleCnt="0"/>
      <dgm:spPr/>
    </dgm:pt>
    <dgm:pt modelId="{724E9C48-6B71-4D9E-9251-A49182F43C85}" type="pres">
      <dgm:prSet presAssocID="{10E43561-5D31-4E99-ADD3-BBCABA5ABF12}" presName="parentTextArrow" presStyleLbl="node1" presStyleIdx="1" presStyleCnt="4"/>
      <dgm:spPr/>
      <dgm:t>
        <a:bodyPr/>
        <a:lstStyle/>
        <a:p>
          <a:endParaRPr lang="en-US"/>
        </a:p>
      </dgm:t>
    </dgm:pt>
    <dgm:pt modelId="{DC174844-A401-4C53-A80E-31E5FC22ABD2}" type="pres">
      <dgm:prSet presAssocID="{3C2F69DD-011B-47F8-B2E3-AAF562B5EB56}" presName="sp" presStyleCnt="0"/>
      <dgm:spPr/>
    </dgm:pt>
    <dgm:pt modelId="{841A8A99-2C7A-45FC-B94C-44D0C13EB30E}" type="pres">
      <dgm:prSet presAssocID="{DD531FF4-828C-4DB4-BE46-3C353CFF015A}" presName="arrowAndChildren" presStyleCnt="0"/>
      <dgm:spPr/>
    </dgm:pt>
    <dgm:pt modelId="{CCF36473-325C-4FA1-A95D-D52E73F8A47F}" type="pres">
      <dgm:prSet presAssocID="{DD531FF4-828C-4DB4-BE46-3C353CFF015A}" presName="parentTextArrow" presStyleLbl="node1" presStyleIdx="2" presStyleCnt="4"/>
      <dgm:spPr/>
      <dgm:t>
        <a:bodyPr/>
        <a:lstStyle/>
        <a:p>
          <a:endParaRPr lang="en-US"/>
        </a:p>
      </dgm:t>
    </dgm:pt>
    <dgm:pt modelId="{B3D10F9E-064C-4135-BA20-74D933BDAF45}" type="pres">
      <dgm:prSet presAssocID="{ACFB7616-6CA5-4BF2-A2D1-4D0DD9FE2DD1}" presName="sp" presStyleCnt="0"/>
      <dgm:spPr/>
    </dgm:pt>
    <dgm:pt modelId="{A81279C1-DABA-435D-AB58-CEB478998977}" type="pres">
      <dgm:prSet presAssocID="{0D5C9433-C0AE-4A07-80E7-7CD6366A3924}" presName="arrowAndChildren" presStyleCnt="0"/>
      <dgm:spPr/>
    </dgm:pt>
    <dgm:pt modelId="{3D4DC246-130D-4F8B-B8CF-DD75A8D513AC}" type="pres">
      <dgm:prSet presAssocID="{0D5C9433-C0AE-4A07-80E7-7CD6366A3924}" presName="parentTextArrow" presStyleLbl="node1" presStyleIdx="3" presStyleCnt="4" custLinFactNeighborY="-123"/>
      <dgm:spPr/>
      <dgm:t>
        <a:bodyPr/>
        <a:lstStyle/>
        <a:p>
          <a:endParaRPr lang="en-US"/>
        </a:p>
      </dgm:t>
    </dgm:pt>
  </dgm:ptLst>
  <dgm:cxnLst>
    <dgm:cxn modelId="{BA9BAA41-8B13-444F-A2C7-9FF3203368F6}" srcId="{BCFC622E-6579-471E-A886-3F1CC83ABD34}" destId="{0D5C9433-C0AE-4A07-80E7-7CD6366A3924}" srcOrd="0" destOrd="0" parTransId="{FDAAB038-85C8-4B89-8AC3-119AE5E55150}" sibTransId="{ACFB7616-6CA5-4BF2-A2D1-4D0DD9FE2DD1}"/>
    <dgm:cxn modelId="{C684BB24-FCF4-4608-81F7-20B43748C563}" srcId="{BCFC622E-6579-471E-A886-3F1CC83ABD34}" destId="{E72E69FB-9282-4B3F-9035-7F9058273878}" srcOrd="3" destOrd="0" parTransId="{EDF90DDF-BFDB-47BA-BC47-44990E122507}" sibTransId="{3354C2C1-47C6-4C27-84B1-446632F1FABA}"/>
    <dgm:cxn modelId="{8A769116-1F38-4CF3-9DF7-7CD98655A67B}" type="presOf" srcId="{DD531FF4-828C-4DB4-BE46-3C353CFF015A}" destId="{CCF36473-325C-4FA1-A95D-D52E73F8A47F}" srcOrd="0" destOrd="0" presId="urn:microsoft.com/office/officeart/2005/8/layout/process4"/>
    <dgm:cxn modelId="{7260EFAD-3A9C-421C-BAE5-B9A9C1B86816}" srcId="{BCFC622E-6579-471E-A886-3F1CC83ABD34}" destId="{DD531FF4-828C-4DB4-BE46-3C353CFF015A}" srcOrd="1" destOrd="0" parTransId="{2A88FA3F-4619-42BE-9480-E588F19C78D1}" sibTransId="{3C2F69DD-011B-47F8-B2E3-AAF562B5EB56}"/>
    <dgm:cxn modelId="{35F9F1D7-A98A-4BDA-A7F2-951D2463599B}" type="presOf" srcId="{0D5C9433-C0AE-4A07-80E7-7CD6366A3924}" destId="{3D4DC246-130D-4F8B-B8CF-DD75A8D513AC}" srcOrd="0" destOrd="0" presId="urn:microsoft.com/office/officeart/2005/8/layout/process4"/>
    <dgm:cxn modelId="{96579F11-368A-48B3-A53F-A1DC2D0C269B}" type="presOf" srcId="{BCFC622E-6579-471E-A886-3F1CC83ABD34}" destId="{289C69F2-673D-4F9E-9FEC-3A29FA56F101}" srcOrd="0" destOrd="0" presId="urn:microsoft.com/office/officeart/2005/8/layout/process4"/>
    <dgm:cxn modelId="{D13A5DDD-BDD5-47DD-AB63-0986733C3A5D}" type="presOf" srcId="{E72E69FB-9282-4B3F-9035-7F9058273878}" destId="{BE7EE7EB-99DF-4AE8-A37F-5BF0D0DE215B}" srcOrd="0" destOrd="0" presId="urn:microsoft.com/office/officeart/2005/8/layout/process4"/>
    <dgm:cxn modelId="{78CF9131-735B-4691-A37D-28A55B7A7E5F}" type="presOf" srcId="{10E43561-5D31-4E99-ADD3-BBCABA5ABF12}" destId="{724E9C48-6B71-4D9E-9251-A49182F43C85}" srcOrd="0" destOrd="0" presId="urn:microsoft.com/office/officeart/2005/8/layout/process4"/>
    <dgm:cxn modelId="{B3D9F10A-04E5-4BBB-BD11-28DB84D59C4E}" srcId="{BCFC622E-6579-471E-A886-3F1CC83ABD34}" destId="{10E43561-5D31-4E99-ADD3-BBCABA5ABF12}" srcOrd="2" destOrd="0" parTransId="{1184A6F0-E0FC-4808-9CFD-EA68DDCEE561}" sibTransId="{76FF87A5-2748-41E8-8E2F-0CC7B846A59F}"/>
    <dgm:cxn modelId="{6552EE2C-0822-4175-A987-D2357A457EB3}" type="presParOf" srcId="{289C69F2-673D-4F9E-9FEC-3A29FA56F101}" destId="{ECFB9004-AD7B-4F77-B3FB-3CB0E4FFC020}" srcOrd="0" destOrd="0" presId="urn:microsoft.com/office/officeart/2005/8/layout/process4"/>
    <dgm:cxn modelId="{8D36BEDF-8257-4E4B-9DB7-84C8D989C4F4}" type="presParOf" srcId="{ECFB9004-AD7B-4F77-B3FB-3CB0E4FFC020}" destId="{BE7EE7EB-99DF-4AE8-A37F-5BF0D0DE215B}" srcOrd="0" destOrd="0" presId="urn:microsoft.com/office/officeart/2005/8/layout/process4"/>
    <dgm:cxn modelId="{8BD86DF5-E0D1-4D92-80AF-7D63E0D25125}" type="presParOf" srcId="{289C69F2-673D-4F9E-9FEC-3A29FA56F101}" destId="{251544FE-91C2-4BCA-9992-2441FF040CE4}" srcOrd="1" destOrd="0" presId="urn:microsoft.com/office/officeart/2005/8/layout/process4"/>
    <dgm:cxn modelId="{FAEC93A8-7758-42F3-A5C5-6211CDE25A2D}" type="presParOf" srcId="{289C69F2-673D-4F9E-9FEC-3A29FA56F101}" destId="{8C9CCA17-C118-4295-A826-F0AC21E50D61}" srcOrd="2" destOrd="0" presId="urn:microsoft.com/office/officeart/2005/8/layout/process4"/>
    <dgm:cxn modelId="{17EB8449-8881-4557-9CF3-88BDED00CB78}" type="presParOf" srcId="{8C9CCA17-C118-4295-A826-F0AC21E50D61}" destId="{724E9C48-6B71-4D9E-9251-A49182F43C85}" srcOrd="0" destOrd="0" presId="urn:microsoft.com/office/officeart/2005/8/layout/process4"/>
    <dgm:cxn modelId="{28A53DA2-601B-42E5-9E11-7F7DDC90ED45}" type="presParOf" srcId="{289C69F2-673D-4F9E-9FEC-3A29FA56F101}" destId="{DC174844-A401-4C53-A80E-31E5FC22ABD2}" srcOrd="3" destOrd="0" presId="urn:microsoft.com/office/officeart/2005/8/layout/process4"/>
    <dgm:cxn modelId="{8F12438A-4E20-4EA2-BC18-2E3D8BF488FB}" type="presParOf" srcId="{289C69F2-673D-4F9E-9FEC-3A29FA56F101}" destId="{841A8A99-2C7A-45FC-B94C-44D0C13EB30E}" srcOrd="4" destOrd="0" presId="urn:microsoft.com/office/officeart/2005/8/layout/process4"/>
    <dgm:cxn modelId="{D4982C38-71DA-47F0-AFAB-1DE8467B70AF}" type="presParOf" srcId="{841A8A99-2C7A-45FC-B94C-44D0C13EB30E}" destId="{CCF36473-325C-4FA1-A95D-D52E73F8A47F}" srcOrd="0" destOrd="0" presId="urn:microsoft.com/office/officeart/2005/8/layout/process4"/>
    <dgm:cxn modelId="{1E405D73-D030-4ECE-A654-532E47A4D747}" type="presParOf" srcId="{289C69F2-673D-4F9E-9FEC-3A29FA56F101}" destId="{B3D10F9E-064C-4135-BA20-74D933BDAF45}" srcOrd="5" destOrd="0" presId="urn:microsoft.com/office/officeart/2005/8/layout/process4"/>
    <dgm:cxn modelId="{FA810C43-380A-4370-856E-D33296F93A8B}" type="presParOf" srcId="{289C69F2-673D-4F9E-9FEC-3A29FA56F101}" destId="{A81279C1-DABA-435D-AB58-CEB478998977}" srcOrd="6" destOrd="0" presId="urn:microsoft.com/office/officeart/2005/8/layout/process4"/>
    <dgm:cxn modelId="{9FB4FEC7-4DB4-4118-93A1-AA9726CB404F}" type="presParOf" srcId="{A81279C1-DABA-435D-AB58-CEB478998977}" destId="{3D4DC246-130D-4F8B-B8CF-DD75A8D513AC}"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7EE7EB-99DF-4AE8-A37F-5BF0D0DE215B}">
      <dsp:nvSpPr>
        <dsp:cNvPr id="0" name=""/>
        <dsp:cNvSpPr/>
      </dsp:nvSpPr>
      <dsp:spPr>
        <a:xfrm>
          <a:off x="0" y="2562520"/>
          <a:ext cx="2724150" cy="56061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a:t>PROCESSED IMAGE FOR FEATURE EXTRACTION</a:t>
          </a:r>
        </a:p>
      </dsp:txBody>
      <dsp:txXfrm>
        <a:off x="0" y="2562520"/>
        <a:ext cx="2724150" cy="560616"/>
      </dsp:txXfrm>
    </dsp:sp>
    <dsp:sp modelId="{724E9C48-6B71-4D9E-9251-A49182F43C85}">
      <dsp:nvSpPr>
        <dsp:cNvPr id="0" name=""/>
        <dsp:cNvSpPr/>
      </dsp:nvSpPr>
      <dsp:spPr>
        <a:xfrm rot="10800000">
          <a:off x="0" y="1708701"/>
          <a:ext cx="2724150" cy="862228"/>
        </a:xfrm>
        <a:prstGeom prst="upArrowCallou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a:t>BINARIZATION</a:t>
          </a:r>
        </a:p>
      </dsp:txBody>
      <dsp:txXfrm rot="10800000">
        <a:off x="0" y="1708701"/>
        <a:ext cx="2724150" cy="862228"/>
      </dsp:txXfrm>
    </dsp:sp>
    <dsp:sp modelId="{CCF36473-325C-4FA1-A95D-D52E73F8A47F}">
      <dsp:nvSpPr>
        <dsp:cNvPr id="0" name=""/>
        <dsp:cNvSpPr/>
      </dsp:nvSpPr>
      <dsp:spPr>
        <a:xfrm rot="10800000">
          <a:off x="0" y="854881"/>
          <a:ext cx="2724150" cy="862228"/>
        </a:xfrm>
        <a:prstGeom prst="upArrowCallou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a:t>RESIZE</a:t>
          </a:r>
        </a:p>
      </dsp:txBody>
      <dsp:txXfrm rot="10800000">
        <a:off x="0" y="854881"/>
        <a:ext cx="2724150" cy="862228"/>
      </dsp:txXfrm>
    </dsp:sp>
    <dsp:sp modelId="{3D4DC246-130D-4F8B-B8CF-DD75A8D513AC}">
      <dsp:nvSpPr>
        <dsp:cNvPr id="0" name=""/>
        <dsp:cNvSpPr/>
      </dsp:nvSpPr>
      <dsp:spPr>
        <a:xfrm rot="10800000">
          <a:off x="0" y="1"/>
          <a:ext cx="2724150" cy="862228"/>
        </a:xfrm>
        <a:prstGeom prst="upArrowCallou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a:latin typeface="Times New Roman" pitchFamily="18" charset="0"/>
              <a:cs typeface="Times New Roman" pitchFamily="18" charset="0"/>
            </a:rPr>
            <a:t>SCANNED INPUT IMAGE</a:t>
          </a:r>
        </a:p>
      </dsp:txBody>
      <dsp:txXfrm rot="10800000">
        <a:off x="0" y="1"/>
        <a:ext cx="2724150" cy="8622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8FB08D-2E12-4275-B05D-68BF907C29E3}" type="datetimeFigureOut">
              <a:rPr lang="en-US" smtClean="0"/>
              <a:pPr/>
              <a:t>7/14/2016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DEC-5679-47DC-8AC6-94E475F124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5.jpe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5.jpe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Feature_(machine_learning)"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riter.jpg"/>
          <p:cNvPicPr>
            <a:picLocks noChangeAspect="1"/>
          </p:cNvPicPr>
          <p:nvPr/>
        </p:nvPicPr>
        <p:blipFill>
          <a:blip r:embed="rId2" cstate="print">
            <a:lum contrast="-20000"/>
          </a:blip>
          <a:stretch>
            <a:fillRect/>
          </a:stretch>
        </p:blipFill>
        <p:spPr>
          <a:xfrm>
            <a:off x="0" y="0"/>
            <a:ext cx="9144000" cy="6858000"/>
          </a:xfrm>
          <a:prstGeom prst="rect">
            <a:avLst/>
          </a:prstGeom>
          <a:ln>
            <a:noFill/>
          </a:ln>
          <a:effectLst>
            <a:outerShdw blurRad="50800" dist="38100" dir="2700000" algn="tl" rotWithShape="0">
              <a:prstClr val="black">
                <a:alpha val="40000"/>
              </a:prstClr>
            </a:outerShdw>
            <a:softEdge rad="112500"/>
          </a:effectLst>
        </p:spPr>
      </p:pic>
      <p:sp>
        <p:nvSpPr>
          <p:cNvPr id="5" name="Rectangle 4"/>
          <p:cNvSpPr/>
          <p:nvPr/>
        </p:nvSpPr>
        <p:spPr>
          <a:xfrm>
            <a:off x="609600" y="4038600"/>
            <a:ext cx="7866256" cy="2123658"/>
          </a:xfrm>
          <a:prstGeom prst="rect">
            <a:avLst/>
          </a:prstGeom>
          <a:noFill/>
        </p:spPr>
        <p:txBody>
          <a:bodyPr wrap="none" lIns="91440" tIns="45720" rIns="91440" bIns="45720">
            <a:spAutoFit/>
          </a:bodyPr>
          <a:lstStyle/>
          <a:p>
            <a:pPr algn="ctr"/>
            <a:r>
              <a:rPr lang="en-US" sz="4400" b="1" dirty="0" smtClean="0">
                <a:ln w="17780" cmpd="sng">
                  <a:solidFill>
                    <a:srgbClr val="FFFFFF"/>
                  </a:solidFill>
                  <a:prstDash val="solid"/>
                  <a:miter lim="800000"/>
                </a:ln>
                <a:effectLst>
                  <a:outerShdw blurRad="50800" algn="tl" rotWithShape="0">
                    <a:srgbClr val="000000"/>
                  </a:outerShdw>
                </a:effectLst>
                <a:latin typeface="Comic Sans MS" pitchFamily="66" charset="0"/>
              </a:rPr>
              <a:t>OFF-LINE TEXT</a:t>
            </a:r>
          </a:p>
          <a:p>
            <a:pPr algn="ctr"/>
            <a:r>
              <a:rPr lang="en-US" sz="4400" b="1" dirty="0" smtClean="0">
                <a:ln w="17780" cmpd="sng">
                  <a:solidFill>
                    <a:srgbClr val="FFFFFF"/>
                  </a:solidFill>
                  <a:prstDash val="solid"/>
                  <a:miter lim="800000"/>
                </a:ln>
                <a:effectLst>
                  <a:outerShdw blurRad="50800" algn="tl" rotWithShape="0">
                    <a:srgbClr val="000000"/>
                  </a:outerShdw>
                </a:effectLst>
                <a:latin typeface="Comic Sans MS" pitchFamily="66" charset="0"/>
              </a:rPr>
              <a:t> DEPENDENT </a:t>
            </a:r>
          </a:p>
          <a:p>
            <a:pPr algn="ctr"/>
            <a:r>
              <a:rPr lang="en-US" sz="4400" b="1" dirty="0" smtClean="0">
                <a:ln w="17780" cmpd="sng">
                  <a:solidFill>
                    <a:srgbClr val="FFFFFF"/>
                  </a:solidFill>
                  <a:prstDash val="solid"/>
                  <a:miter lim="800000"/>
                </a:ln>
                <a:effectLst>
                  <a:outerShdw blurRad="50800" algn="tl" rotWithShape="0">
                    <a:srgbClr val="000000"/>
                  </a:outerShdw>
                </a:effectLst>
                <a:latin typeface="Comic Sans MS" pitchFamily="66" charset="0"/>
              </a:rPr>
              <a:t>WRITER RECOGNIZATION</a:t>
            </a:r>
            <a:endParaRPr lang="en-US" sz="4400" b="1" cap="none" spc="0" dirty="0">
              <a:ln w="17780" cmpd="sng">
                <a:solidFill>
                  <a:srgbClr val="FFFFFF"/>
                </a:solidFill>
                <a:prstDash val="solid"/>
                <a:miter lim="800000"/>
              </a:ln>
              <a:effectLst>
                <a:outerShdw blurRad="50800" algn="tl" rotWithShape="0">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1905000" y="609600"/>
            <a:ext cx="5562600" cy="769441"/>
          </a:xfrm>
          <a:prstGeom prst="rect">
            <a:avLst/>
          </a:prstGeom>
          <a:noFill/>
        </p:spPr>
        <p:txBody>
          <a:bodyPr wrap="square" rtlCol="0">
            <a:spAutoFit/>
          </a:bodyPr>
          <a:lstStyle/>
          <a:p>
            <a:r>
              <a:rPr lang="en-US" sz="4400" b="1" dirty="0" smtClean="0">
                <a:latin typeface="Comic Sans MS" pitchFamily="66" charset="0"/>
              </a:rPr>
              <a:t>Diagonal Feature</a:t>
            </a:r>
            <a:endParaRPr lang="en-US" sz="4400" b="1" dirty="0">
              <a:latin typeface="Comic Sans MS" pitchFamily="66" charset="0"/>
            </a:endParaRPr>
          </a:p>
        </p:txBody>
      </p:sp>
      <p:sp>
        <p:nvSpPr>
          <p:cNvPr id="6" name="TextBox 5"/>
          <p:cNvSpPr txBox="1"/>
          <p:nvPr/>
        </p:nvSpPr>
        <p:spPr>
          <a:xfrm>
            <a:off x="1143000" y="609600"/>
            <a:ext cx="3276600" cy="1754326"/>
          </a:xfrm>
          <a:prstGeom prst="rect">
            <a:avLst/>
          </a:prstGeom>
          <a:noFill/>
        </p:spPr>
        <p:txBody>
          <a:bodyPr wrap="square" rtlCol="0">
            <a:spAutoFit/>
          </a:bodyPr>
          <a:lstStyle/>
          <a:p>
            <a:endParaRPr lang="en-US" dirty="0" smtClean="0">
              <a:latin typeface="Comic Sans MS" pitchFamily="66" charset="0"/>
            </a:endParaRPr>
          </a:p>
          <a:p>
            <a:endParaRPr lang="en-US" dirty="0" smtClean="0">
              <a:latin typeface="Comic Sans MS" pitchFamily="66" charset="0"/>
            </a:endParaRPr>
          </a:p>
          <a:p>
            <a:endParaRPr lang="en-US" dirty="0" smtClean="0">
              <a:latin typeface="Comic Sans MS" pitchFamily="66" charset="0"/>
            </a:endParaRPr>
          </a:p>
          <a:p>
            <a:endParaRPr lang="en-US" dirty="0" smtClean="0">
              <a:latin typeface="Comic Sans MS" pitchFamily="66" charset="0"/>
            </a:endParaRPr>
          </a:p>
          <a:p>
            <a:r>
              <a:rPr lang="en-US" dirty="0" smtClean="0">
                <a:latin typeface="Comic Sans MS" pitchFamily="66" charset="0"/>
              </a:rPr>
              <a:t>Diagonal projection  +45 degree  </a:t>
            </a:r>
            <a:endParaRPr lang="en-US" dirty="0">
              <a:latin typeface="Comic Sans MS" pitchFamily="66" charset="0"/>
            </a:endParaRPr>
          </a:p>
        </p:txBody>
      </p:sp>
      <p:sp>
        <p:nvSpPr>
          <p:cNvPr id="7" name="TextBox 6"/>
          <p:cNvSpPr txBox="1"/>
          <p:nvPr/>
        </p:nvSpPr>
        <p:spPr>
          <a:xfrm>
            <a:off x="5257800" y="1676400"/>
            <a:ext cx="3048000" cy="707886"/>
          </a:xfrm>
          <a:prstGeom prst="rect">
            <a:avLst/>
          </a:prstGeom>
          <a:noFill/>
        </p:spPr>
        <p:txBody>
          <a:bodyPr wrap="square" rtlCol="0">
            <a:spAutoFit/>
          </a:bodyPr>
          <a:lstStyle/>
          <a:p>
            <a:r>
              <a:rPr lang="en-US" sz="2000" dirty="0" smtClean="0">
                <a:latin typeface="Comic Sans MS" pitchFamily="66" charset="0"/>
              </a:rPr>
              <a:t>Feature vector for diagonal projection </a:t>
            </a:r>
            <a:endParaRPr lang="en-US" sz="2000" dirty="0">
              <a:latin typeface="Comic Sans MS" pitchFamily="66" charset="0"/>
            </a:endParaRPr>
          </a:p>
        </p:txBody>
      </p:sp>
      <p:pic>
        <p:nvPicPr>
          <p:cNvPr id="12" name="Picture 11" descr="C:\Users\Ratna\Desktop\isiallwork\image\45degree.jpg"/>
          <p:cNvPicPr/>
          <p:nvPr/>
        </p:nvPicPr>
        <p:blipFill>
          <a:blip r:embed="rId3" cstate="print"/>
          <a:srcRect/>
          <a:stretch>
            <a:fillRect/>
          </a:stretch>
        </p:blipFill>
        <p:spPr bwMode="auto">
          <a:xfrm>
            <a:off x="4419600" y="2438400"/>
            <a:ext cx="4419600" cy="3810000"/>
          </a:xfrm>
          <a:prstGeom prst="rect">
            <a:avLst/>
          </a:prstGeom>
          <a:noFill/>
          <a:ln w="9525">
            <a:noFill/>
            <a:miter lim="800000"/>
            <a:headEnd/>
            <a:tailEnd/>
          </a:ln>
        </p:spPr>
      </p:pic>
      <p:pic>
        <p:nvPicPr>
          <p:cNvPr id="7169" name="Picture 1" descr="C:\Users\Ratna\Desktop\New folder (2)\word1(1) (1) (1) - Copy.jpg"/>
          <p:cNvPicPr>
            <a:picLocks noChangeAspect="1" noChangeArrowheads="1"/>
          </p:cNvPicPr>
          <p:nvPr/>
        </p:nvPicPr>
        <p:blipFill>
          <a:blip r:embed="rId4" cstate="print"/>
          <a:srcRect/>
          <a:stretch>
            <a:fillRect/>
          </a:stretch>
        </p:blipFill>
        <p:spPr bwMode="auto">
          <a:xfrm>
            <a:off x="1143000" y="3276600"/>
            <a:ext cx="2667000" cy="2133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pic>
        <p:nvPicPr>
          <p:cNvPr id="4" name="Picture 3" descr="C:\Users\Ratna\Desktop\isiallwork\image\horizontalfig.jpg"/>
          <p:cNvPicPr/>
          <p:nvPr/>
        </p:nvPicPr>
        <p:blipFill>
          <a:blip r:embed="rId3" cstate="print"/>
          <a:srcRect/>
          <a:stretch>
            <a:fillRect/>
          </a:stretch>
        </p:blipFill>
        <p:spPr bwMode="auto">
          <a:xfrm>
            <a:off x="4343400" y="2057400"/>
            <a:ext cx="4495800" cy="3886200"/>
          </a:xfrm>
          <a:prstGeom prst="rect">
            <a:avLst/>
          </a:prstGeom>
          <a:noFill/>
          <a:ln w="9525">
            <a:noFill/>
            <a:miter lim="800000"/>
            <a:headEnd/>
            <a:tailEnd/>
          </a:ln>
        </p:spPr>
      </p:pic>
      <p:sp>
        <p:nvSpPr>
          <p:cNvPr id="6" name="TextBox 5"/>
          <p:cNvSpPr txBox="1"/>
          <p:nvPr/>
        </p:nvSpPr>
        <p:spPr>
          <a:xfrm>
            <a:off x="990600" y="762000"/>
            <a:ext cx="3276600" cy="954107"/>
          </a:xfrm>
          <a:prstGeom prst="rect">
            <a:avLst/>
          </a:prstGeom>
          <a:noFill/>
        </p:spPr>
        <p:txBody>
          <a:bodyPr wrap="square" rtlCol="0">
            <a:spAutoFit/>
          </a:bodyPr>
          <a:lstStyle/>
          <a:p>
            <a:r>
              <a:rPr lang="en-US" sz="2800" dirty="0" smtClean="0">
                <a:latin typeface="Comic Sans MS" pitchFamily="66" charset="0"/>
              </a:rPr>
              <a:t>Diagonal feature </a:t>
            </a:r>
          </a:p>
          <a:p>
            <a:r>
              <a:rPr lang="en-US" sz="2800" dirty="0" smtClean="0">
                <a:latin typeface="Comic Sans MS" pitchFamily="66" charset="0"/>
              </a:rPr>
              <a:t>-45 degree</a:t>
            </a:r>
            <a:endParaRPr lang="en-US" sz="2800" dirty="0">
              <a:latin typeface="Comic Sans MS" pitchFamily="66" charset="0"/>
            </a:endParaRPr>
          </a:p>
        </p:txBody>
      </p:sp>
      <p:sp>
        <p:nvSpPr>
          <p:cNvPr id="7" name="TextBox 6"/>
          <p:cNvSpPr txBox="1"/>
          <p:nvPr/>
        </p:nvSpPr>
        <p:spPr>
          <a:xfrm>
            <a:off x="4724400" y="685800"/>
            <a:ext cx="3581400" cy="954107"/>
          </a:xfrm>
          <a:prstGeom prst="rect">
            <a:avLst/>
          </a:prstGeom>
          <a:noFill/>
        </p:spPr>
        <p:txBody>
          <a:bodyPr wrap="square" rtlCol="0">
            <a:spAutoFit/>
          </a:bodyPr>
          <a:lstStyle/>
          <a:p>
            <a:r>
              <a:rPr lang="en-US" sz="2800" dirty="0" smtClean="0">
                <a:latin typeface="Comic Sans MS" pitchFamily="66" charset="0"/>
              </a:rPr>
              <a:t>Feature vector for diagonal projection</a:t>
            </a:r>
            <a:endParaRPr lang="en-US" sz="2800" dirty="0">
              <a:latin typeface="Comic Sans MS" pitchFamily="66" charset="0"/>
            </a:endParaRPr>
          </a:p>
        </p:txBody>
      </p:sp>
      <p:pic>
        <p:nvPicPr>
          <p:cNvPr id="10" name="Picture 1" descr="C:\Users\Ratna\Desktop\New folder (2)\word1(1) (1) (1) - Copy.jpg"/>
          <p:cNvPicPr>
            <a:picLocks noChangeAspect="1" noChangeArrowheads="1"/>
          </p:cNvPicPr>
          <p:nvPr/>
        </p:nvPicPr>
        <p:blipFill>
          <a:blip r:embed="rId4" cstate="print"/>
          <a:srcRect/>
          <a:stretch>
            <a:fillRect/>
          </a:stretch>
        </p:blipFill>
        <p:spPr bwMode="auto">
          <a:xfrm>
            <a:off x="1295400" y="2819400"/>
            <a:ext cx="2667000" cy="2133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1981200" y="609600"/>
            <a:ext cx="6629400" cy="707886"/>
          </a:xfrm>
          <a:prstGeom prst="rect">
            <a:avLst/>
          </a:prstGeom>
          <a:noFill/>
        </p:spPr>
        <p:txBody>
          <a:bodyPr wrap="square" rtlCol="0">
            <a:spAutoFit/>
          </a:bodyPr>
          <a:lstStyle/>
          <a:p>
            <a:r>
              <a:rPr lang="en-US" sz="4000" dirty="0" smtClean="0">
                <a:latin typeface="Comic Sans MS" pitchFamily="66" charset="0"/>
              </a:rPr>
              <a:t>Horizontal Projection</a:t>
            </a:r>
            <a:endParaRPr lang="en-US" sz="4000" dirty="0">
              <a:latin typeface="Comic Sans MS" pitchFamily="66" charset="0"/>
            </a:endParaRPr>
          </a:p>
        </p:txBody>
      </p:sp>
      <p:sp>
        <p:nvSpPr>
          <p:cNvPr id="8" name="TextBox 7"/>
          <p:cNvSpPr txBox="1"/>
          <p:nvPr/>
        </p:nvSpPr>
        <p:spPr>
          <a:xfrm>
            <a:off x="4953000" y="1524000"/>
            <a:ext cx="3962400" cy="830997"/>
          </a:xfrm>
          <a:prstGeom prst="rect">
            <a:avLst/>
          </a:prstGeom>
          <a:noFill/>
        </p:spPr>
        <p:txBody>
          <a:bodyPr wrap="square" rtlCol="0">
            <a:spAutoFit/>
          </a:bodyPr>
          <a:lstStyle/>
          <a:p>
            <a:r>
              <a:rPr lang="en-US" sz="2400" dirty="0" smtClean="0">
                <a:latin typeface="Comic Sans MS" pitchFamily="66" charset="0"/>
              </a:rPr>
              <a:t>Feature Vector of Horizontal Projection</a:t>
            </a:r>
            <a:endParaRPr lang="en-US" sz="2400" dirty="0">
              <a:latin typeface="Comic Sans MS" pitchFamily="66" charset="0"/>
            </a:endParaRPr>
          </a:p>
        </p:txBody>
      </p:sp>
      <p:sp>
        <p:nvSpPr>
          <p:cNvPr id="9" name="TextBox 8"/>
          <p:cNvSpPr txBox="1"/>
          <p:nvPr/>
        </p:nvSpPr>
        <p:spPr>
          <a:xfrm>
            <a:off x="1143000" y="1676400"/>
            <a:ext cx="4191000" cy="461665"/>
          </a:xfrm>
          <a:prstGeom prst="rect">
            <a:avLst/>
          </a:prstGeom>
          <a:noFill/>
        </p:spPr>
        <p:txBody>
          <a:bodyPr wrap="square" rtlCol="0">
            <a:spAutoFit/>
          </a:bodyPr>
          <a:lstStyle/>
          <a:p>
            <a:r>
              <a:rPr lang="en-US" sz="2400" dirty="0" smtClean="0">
                <a:latin typeface="Comic Sans MS" pitchFamily="66" charset="0"/>
              </a:rPr>
              <a:t>Horizontal Projection</a:t>
            </a:r>
            <a:endParaRPr lang="en-US" sz="2400" dirty="0">
              <a:latin typeface="Comic Sans MS" pitchFamily="66" charset="0"/>
            </a:endParaRPr>
          </a:p>
        </p:txBody>
      </p:sp>
      <p:pic>
        <p:nvPicPr>
          <p:cNvPr id="10" name="Picture 9" descr="C:\Users\Ratna\Desktop\isiallwork\image\horizontalfig.jpg"/>
          <p:cNvPicPr/>
          <p:nvPr/>
        </p:nvPicPr>
        <p:blipFill>
          <a:blip r:embed="rId3" cstate="print"/>
          <a:srcRect/>
          <a:stretch>
            <a:fillRect/>
          </a:stretch>
        </p:blipFill>
        <p:spPr bwMode="auto">
          <a:xfrm>
            <a:off x="4419600" y="2438400"/>
            <a:ext cx="4419600" cy="3733800"/>
          </a:xfrm>
          <a:prstGeom prst="rect">
            <a:avLst/>
          </a:prstGeom>
          <a:noFill/>
          <a:ln w="9525">
            <a:noFill/>
            <a:miter lim="800000"/>
            <a:headEnd/>
            <a:tailEnd/>
          </a:ln>
        </p:spPr>
      </p:pic>
      <p:pic>
        <p:nvPicPr>
          <p:cNvPr id="12" name="Picture 1" descr="C:\Users\Ratna\Desktop\New folder (2)\word1(1) (1) (1) - Copy.jpg"/>
          <p:cNvPicPr>
            <a:picLocks noChangeAspect="1" noChangeArrowheads="1"/>
          </p:cNvPicPr>
          <p:nvPr/>
        </p:nvPicPr>
        <p:blipFill>
          <a:blip r:embed="rId4" cstate="print"/>
          <a:srcRect/>
          <a:stretch>
            <a:fillRect/>
          </a:stretch>
        </p:blipFill>
        <p:spPr bwMode="auto">
          <a:xfrm>
            <a:off x="1371600" y="3276600"/>
            <a:ext cx="2667000" cy="2133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1905000" y="762000"/>
            <a:ext cx="5943600" cy="646331"/>
          </a:xfrm>
          <a:prstGeom prst="rect">
            <a:avLst/>
          </a:prstGeom>
          <a:noFill/>
        </p:spPr>
        <p:txBody>
          <a:bodyPr wrap="square" rtlCol="0">
            <a:spAutoFit/>
          </a:bodyPr>
          <a:lstStyle/>
          <a:p>
            <a:r>
              <a:rPr lang="en-US" sz="3600" dirty="0" smtClean="0">
                <a:latin typeface="Comic Sans MS" pitchFamily="66" charset="0"/>
              </a:rPr>
              <a:t>VERTICAL PROJECTION</a:t>
            </a:r>
            <a:endParaRPr lang="en-US" sz="3600" dirty="0">
              <a:latin typeface="Comic Sans MS" pitchFamily="66" charset="0"/>
            </a:endParaRPr>
          </a:p>
        </p:txBody>
      </p:sp>
      <p:sp>
        <p:nvSpPr>
          <p:cNvPr id="9" name="TextBox 8"/>
          <p:cNvSpPr txBox="1"/>
          <p:nvPr/>
        </p:nvSpPr>
        <p:spPr>
          <a:xfrm>
            <a:off x="1295400" y="1676400"/>
            <a:ext cx="3124200" cy="461665"/>
          </a:xfrm>
          <a:prstGeom prst="rect">
            <a:avLst/>
          </a:prstGeom>
          <a:noFill/>
        </p:spPr>
        <p:txBody>
          <a:bodyPr wrap="square" rtlCol="0">
            <a:spAutoFit/>
          </a:bodyPr>
          <a:lstStyle/>
          <a:p>
            <a:r>
              <a:rPr lang="en-US" sz="2400" dirty="0" smtClean="0">
                <a:latin typeface="Comic Sans MS" pitchFamily="66" charset="0"/>
              </a:rPr>
              <a:t>Vertical Projection</a:t>
            </a:r>
            <a:endParaRPr lang="en-US" sz="2400" dirty="0">
              <a:latin typeface="Comic Sans MS" pitchFamily="66" charset="0"/>
            </a:endParaRPr>
          </a:p>
        </p:txBody>
      </p:sp>
      <p:sp>
        <p:nvSpPr>
          <p:cNvPr id="10" name="TextBox 9"/>
          <p:cNvSpPr txBox="1"/>
          <p:nvPr/>
        </p:nvSpPr>
        <p:spPr>
          <a:xfrm>
            <a:off x="5105400" y="1600200"/>
            <a:ext cx="3048000" cy="830997"/>
          </a:xfrm>
          <a:prstGeom prst="rect">
            <a:avLst/>
          </a:prstGeom>
          <a:noFill/>
        </p:spPr>
        <p:txBody>
          <a:bodyPr wrap="square" rtlCol="0">
            <a:spAutoFit/>
          </a:bodyPr>
          <a:lstStyle/>
          <a:p>
            <a:r>
              <a:rPr lang="en-US" sz="2400" dirty="0" smtClean="0"/>
              <a:t>Feature Vector of Vertical Projection</a:t>
            </a:r>
            <a:endParaRPr lang="en-US" sz="2400" dirty="0"/>
          </a:p>
        </p:txBody>
      </p:sp>
      <p:pic>
        <p:nvPicPr>
          <p:cNvPr id="11" name="Picture 10" descr="C:\Users\Ratna\Desktop\isiallwork\image\verticalfig.jpg"/>
          <p:cNvPicPr/>
          <p:nvPr/>
        </p:nvPicPr>
        <p:blipFill>
          <a:blip r:embed="rId3" cstate="print"/>
          <a:srcRect/>
          <a:stretch>
            <a:fillRect/>
          </a:stretch>
        </p:blipFill>
        <p:spPr bwMode="auto">
          <a:xfrm>
            <a:off x="4495800" y="2438400"/>
            <a:ext cx="4419600" cy="3733800"/>
          </a:xfrm>
          <a:prstGeom prst="rect">
            <a:avLst/>
          </a:prstGeom>
          <a:noFill/>
          <a:ln w="9525">
            <a:noFill/>
            <a:miter lim="800000"/>
            <a:headEnd/>
            <a:tailEnd/>
          </a:ln>
        </p:spPr>
      </p:pic>
      <p:pic>
        <p:nvPicPr>
          <p:cNvPr id="12" name="Picture 1" descr="C:\Users\Ratna\Desktop\New folder (2)\word1(1) (1) (1) - Copy.jpg"/>
          <p:cNvPicPr>
            <a:picLocks noChangeAspect="1" noChangeArrowheads="1"/>
          </p:cNvPicPr>
          <p:nvPr/>
        </p:nvPicPr>
        <p:blipFill>
          <a:blip r:embed="rId4" cstate="print"/>
          <a:srcRect/>
          <a:stretch>
            <a:fillRect/>
          </a:stretch>
        </p:blipFill>
        <p:spPr bwMode="auto">
          <a:xfrm>
            <a:off x="1295400" y="3276600"/>
            <a:ext cx="2667000" cy="2133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1828800" y="533400"/>
            <a:ext cx="5410200" cy="1077218"/>
          </a:xfrm>
          <a:prstGeom prst="rect">
            <a:avLst/>
          </a:prstGeom>
          <a:noFill/>
        </p:spPr>
        <p:txBody>
          <a:bodyPr wrap="square" rtlCol="0">
            <a:spAutoFit/>
          </a:bodyPr>
          <a:lstStyle/>
          <a:p>
            <a:r>
              <a:rPr lang="en-US" sz="3200" dirty="0" smtClean="0">
                <a:latin typeface="Comic Sans MS" pitchFamily="66" charset="0"/>
              </a:rPr>
              <a:t>CLASSIFICATION AND RECOGNIZATION</a:t>
            </a:r>
            <a:endParaRPr lang="en-US" sz="3200" dirty="0">
              <a:latin typeface="Comic Sans MS" pitchFamily="66" charset="0"/>
            </a:endParaRPr>
          </a:p>
        </p:txBody>
      </p:sp>
      <p:sp>
        <p:nvSpPr>
          <p:cNvPr id="3076" name="Rectangle 4"/>
          <p:cNvSpPr>
            <a:spLocks noChangeArrowheads="1"/>
          </p:cNvSpPr>
          <p:nvPr/>
        </p:nvSpPr>
        <p:spPr bwMode="auto">
          <a:xfrm>
            <a:off x="1143000" y="2057400"/>
            <a:ext cx="73152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r>
              <a:rPr lang="en-US" dirty="0" smtClean="0">
                <a:latin typeface="Comic Sans MS" pitchFamily="66" charset="0"/>
                <a:ea typeface="Times New Roman" pitchFamily="18" charset="0"/>
                <a:cs typeface="Times New Roman" pitchFamily="18" charset="0"/>
              </a:rPr>
              <a:t>This is the concatenated feature vector of Horizontal, Vertical,  +45 degree  and -45 degree  projection.</a:t>
            </a:r>
            <a:endPar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endPar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endPar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endPar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v"/>
              <a:tabLst/>
            </a:pPr>
            <a:endParaRPr kumimoji="0" lang="en-US" b="0" i="0" u="none" strike="noStrike" cap="none" normalizeH="0" baseline="0" dirty="0" smtClean="0">
              <a:ln>
                <a:noFill/>
              </a:ln>
              <a:solidFill>
                <a:schemeClr val="tx1"/>
              </a:solidFill>
              <a:effectLst/>
              <a:latin typeface="Comic Sans MS" pitchFamily="66" charset="0"/>
              <a:cs typeface="Arial" pitchFamily="34" charset="0"/>
            </a:endParaRPr>
          </a:p>
        </p:txBody>
      </p:sp>
      <p:pic>
        <p:nvPicPr>
          <p:cNvPr id="8" name="Picture 7" descr="C:\Users\Ratna\Desktop\Screenshot (36).png"/>
          <p:cNvPicPr/>
          <p:nvPr/>
        </p:nvPicPr>
        <p:blipFill>
          <a:blip r:embed="rId3" cstate="print"/>
          <a:srcRect/>
          <a:stretch>
            <a:fillRect/>
          </a:stretch>
        </p:blipFill>
        <p:spPr bwMode="auto">
          <a:xfrm>
            <a:off x="3886200" y="3276600"/>
            <a:ext cx="4495800" cy="2667000"/>
          </a:xfrm>
          <a:prstGeom prst="rect">
            <a:avLst/>
          </a:prstGeom>
          <a:noFill/>
          <a:ln w="9525">
            <a:noFill/>
            <a:miter lim="800000"/>
            <a:headEnd/>
            <a:tailEnd/>
          </a:ln>
        </p:spPr>
      </p:pic>
      <p:sp>
        <p:nvSpPr>
          <p:cNvPr id="10" name="TextBox 9"/>
          <p:cNvSpPr txBox="1"/>
          <p:nvPr/>
        </p:nvSpPr>
        <p:spPr>
          <a:xfrm>
            <a:off x="3962400" y="6172200"/>
            <a:ext cx="4876800" cy="369332"/>
          </a:xfrm>
          <a:prstGeom prst="rect">
            <a:avLst/>
          </a:prstGeom>
          <a:noFill/>
        </p:spPr>
        <p:txBody>
          <a:bodyPr wrap="square" rtlCol="0">
            <a:spAutoFit/>
          </a:bodyPr>
          <a:lstStyle/>
          <a:p>
            <a:r>
              <a:rPr lang="en-US" dirty="0" smtClean="0">
                <a:latin typeface="Comic Sans MS" pitchFamily="66" charset="0"/>
              </a:rPr>
              <a:t>   Example of plotted Feature Vector.</a:t>
            </a:r>
            <a:endParaRPr lang="en-US" dirty="0">
              <a:latin typeface="Comic Sans MS" pitchFamily="66" charset="0"/>
            </a:endParaRPr>
          </a:p>
        </p:txBody>
      </p:sp>
      <p:pic>
        <p:nvPicPr>
          <p:cNvPr id="11" name="Picture 1" descr="C:\Users\Ratna\Desktop\New folder (2)\word1(1) (1) (1) - Copy.jpg"/>
          <p:cNvPicPr>
            <a:picLocks noChangeAspect="1" noChangeArrowheads="1"/>
          </p:cNvPicPr>
          <p:nvPr/>
        </p:nvPicPr>
        <p:blipFill>
          <a:blip r:embed="rId4" cstate="print"/>
          <a:srcRect/>
          <a:stretch>
            <a:fillRect/>
          </a:stretch>
        </p:blipFill>
        <p:spPr bwMode="auto">
          <a:xfrm>
            <a:off x="990600" y="3810000"/>
            <a:ext cx="2667000" cy="2133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2049" name="Rectangle 1"/>
          <p:cNvSpPr>
            <a:spLocks noChangeArrowheads="1"/>
          </p:cNvSpPr>
          <p:nvPr/>
        </p:nvSpPr>
        <p:spPr bwMode="auto">
          <a:xfrm>
            <a:off x="914400" y="4508838"/>
            <a:ext cx="9144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dirty="0" smtClean="0">
              <a:latin typeface="Comic Sans MS" pitchFamily="66"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The plotted feature vector clearly explains that there is great similarity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 between the feature vector of the text depended writing of same writer.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This similarity between the feature vector of text of</a:t>
            </a:r>
            <a:r>
              <a:rPr kumimoji="0" lang="en-US" b="0" i="0" u="none" strike="noStrike" cap="none" normalizeH="0" dirty="0" smtClean="0">
                <a:ln>
                  <a:noFill/>
                </a:ln>
                <a:solidFill>
                  <a:schemeClr val="tx1"/>
                </a:solidFill>
                <a:effectLst/>
                <a:latin typeface="Comic Sans MS" pitchFamily="66"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same writer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mic Sans MS" pitchFamily="66" charset="0"/>
                <a:ea typeface="Times New Roman" pitchFamily="18" charset="0"/>
                <a:cs typeface="Times New Roman" pitchFamily="18" charset="0"/>
              </a:rPr>
              <a:t>lead to proper classification</a:t>
            </a:r>
            <a:endParaRPr kumimoji="0" lang="en-US" b="0" i="0" u="none" strike="noStrike" cap="none" normalizeH="0" baseline="0" dirty="0" smtClean="0">
              <a:ln>
                <a:noFill/>
              </a:ln>
              <a:solidFill>
                <a:schemeClr val="tx1"/>
              </a:solidFill>
              <a:effectLst/>
              <a:latin typeface="Comic Sans MS" pitchFamily="66" charset="0"/>
              <a:cs typeface="Arial" pitchFamily="34" charset="0"/>
            </a:endParaRPr>
          </a:p>
        </p:txBody>
      </p:sp>
      <p:pic>
        <p:nvPicPr>
          <p:cNvPr id="4" name="Picture 3" descr="C:\Users\Ratna\Desktop\Screenshot (36).png"/>
          <p:cNvPicPr/>
          <p:nvPr/>
        </p:nvPicPr>
        <p:blipFill>
          <a:blip r:embed="rId3" cstate="print"/>
          <a:srcRect/>
          <a:stretch>
            <a:fillRect/>
          </a:stretch>
        </p:blipFill>
        <p:spPr bwMode="auto">
          <a:xfrm>
            <a:off x="1371600" y="2514600"/>
            <a:ext cx="3200400" cy="2667000"/>
          </a:xfrm>
          <a:prstGeom prst="rect">
            <a:avLst/>
          </a:prstGeom>
          <a:noFill/>
          <a:ln w="9525">
            <a:noFill/>
            <a:miter lim="800000"/>
            <a:headEnd/>
            <a:tailEnd/>
          </a:ln>
        </p:spPr>
      </p:pic>
      <p:pic>
        <p:nvPicPr>
          <p:cNvPr id="5" name="Picture 4" descr="C:\Users\Ratna\Desktop\Screenshot (39).png"/>
          <p:cNvPicPr/>
          <p:nvPr/>
        </p:nvPicPr>
        <p:blipFill>
          <a:blip r:embed="rId4" cstate="print"/>
          <a:srcRect/>
          <a:stretch>
            <a:fillRect/>
          </a:stretch>
        </p:blipFill>
        <p:spPr bwMode="auto">
          <a:xfrm>
            <a:off x="5334000" y="2590800"/>
            <a:ext cx="3400425" cy="2590800"/>
          </a:xfrm>
          <a:prstGeom prst="rect">
            <a:avLst/>
          </a:prstGeom>
          <a:noFill/>
          <a:ln w="9525">
            <a:noFill/>
            <a:miter lim="800000"/>
            <a:headEnd/>
            <a:tailEnd/>
          </a:ln>
        </p:spPr>
      </p:pic>
      <p:sp>
        <p:nvSpPr>
          <p:cNvPr id="6" name="TextBox 5"/>
          <p:cNvSpPr txBox="1"/>
          <p:nvPr/>
        </p:nvSpPr>
        <p:spPr>
          <a:xfrm>
            <a:off x="1676400" y="457200"/>
            <a:ext cx="6858000" cy="461665"/>
          </a:xfrm>
          <a:prstGeom prst="rect">
            <a:avLst/>
          </a:prstGeom>
          <a:noFill/>
        </p:spPr>
        <p:txBody>
          <a:bodyPr wrap="square" rtlCol="0">
            <a:spAutoFit/>
          </a:bodyPr>
          <a:lstStyle/>
          <a:p>
            <a:r>
              <a:rPr lang="en-US" sz="2400" dirty="0" smtClean="0">
                <a:latin typeface="Comic Sans MS" pitchFamily="66" charset="0"/>
              </a:rPr>
              <a:t>  Plotted Feature Vector for Same Writer </a:t>
            </a:r>
            <a:endParaRPr lang="en-US" sz="2400" dirty="0">
              <a:latin typeface="Comic Sans MS" pitchFamily="66" charset="0"/>
            </a:endParaRPr>
          </a:p>
        </p:txBody>
      </p:sp>
      <p:pic>
        <p:nvPicPr>
          <p:cNvPr id="7" name="Picture 1" descr="C:\Users\Ratna\Desktop\New folder (2)\word1(1) (1) (1) - Copy.jpg"/>
          <p:cNvPicPr>
            <a:picLocks noChangeAspect="1" noChangeArrowheads="1"/>
          </p:cNvPicPr>
          <p:nvPr/>
        </p:nvPicPr>
        <p:blipFill>
          <a:blip r:embed="rId5" cstate="print"/>
          <a:srcRect/>
          <a:stretch>
            <a:fillRect/>
          </a:stretch>
        </p:blipFill>
        <p:spPr bwMode="auto">
          <a:xfrm>
            <a:off x="1752600" y="1295400"/>
            <a:ext cx="2057400" cy="1066800"/>
          </a:xfrm>
          <a:prstGeom prst="rect">
            <a:avLst/>
          </a:prstGeom>
          <a:noFill/>
        </p:spPr>
      </p:pic>
      <p:pic>
        <p:nvPicPr>
          <p:cNvPr id="2051" name="Picture 3" descr="C:\Users\Ratna\Desktop\word1(1).jpg"/>
          <p:cNvPicPr>
            <a:picLocks noChangeAspect="1" noChangeArrowheads="1"/>
          </p:cNvPicPr>
          <p:nvPr/>
        </p:nvPicPr>
        <p:blipFill>
          <a:blip r:embed="rId6" cstate="print"/>
          <a:srcRect/>
          <a:stretch>
            <a:fillRect/>
          </a:stretch>
        </p:blipFill>
        <p:spPr bwMode="auto">
          <a:xfrm>
            <a:off x="5562600" y="1295400"/>
            <a:ext cx="2057399" cy="106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1066800" y="5181600"/>
            <a:ext cx="7467600" cy="1200329"/>
          </a:xfrm>
          <a:prstGeom prst="rect">
            <a:avLst/>
          </a:prstGeom>
        </p:spPr>
        <p:txBody>
          <a:bodyPr wrap="square">
            <a:spAutoFit/>
          </a:bodyPr>
          <a:lstStyle/>
          <a:p>
            <a:r>
              <a:rPr lang="en-IN" dirty="0" smtClean="0">
                <a:latin typeface="Comic Sans MS" pitchFamily="66" charset="0"/>
              </a:rPr>
              <a:t>Plotted feature vector of 2 different writer and there is great difference in the plotted feature vector. The difference can easily be identified. This difference in the feature vector is used to identify the difference between the 2 different writer</a:t>
            </a:r>
            <a:endParaRPr lang="en-US" dirty="0">
              <a:latin typeface="Comic Sans MS" pitchFamily="66" charset="0"/>
            </a:endParaRPr>
          </a:p>
        </p:txBody>
      </p:sp>
      <p:sp>
        <p:nvSpPr>
          <p:cNvPr id="4" name="TextBox 3"/>
          <p:cNvSpPr txBox="1"/>
          <p:nvPr/>
        </p:nvSpPr>
        <p:spPr>
          <a:xfrm>
            <a:off x="838200" y="533400"/>
            <a:ext cx="8305800" cy="523220"/>
          </a:xfrm>
          <a:prstGeom prst="rect">
            <a:avLst/>
          </a:prstGeom>
          <a:noFill/>
        </p:spPr>
        <p:txBody>
          <a:bodyPr wrap="square" rtlCol="0">
            <a:spAutoFit/>
          </a:bodyPr>
          <a:lstStyle/>
          <a:p>
            <a:r>
              <a:rPr lang="en-US" sz="2800" dirty="0" smtClean="0">
                <a:latin typeface="Comic Sans MS" pitchFamily="66" charset="0"/>
              </a:rPr>
              <a:t>Plotted Feature Vector for different Writer</a:t>
            </a:r>
            <a:endParaRPr lang="en-US" sz="2800" dirty="0">
              <a:latin typeface="Comic Sans MS" pitchFamily="66" charset="0"/>
            </a:endParaRPr>
          </a:p>
        </p:txBody>
      </p:sp>
      <p:pic>
        <p:nvPicPr>
          <p:cNvPr id="5" name="Picture 4" descr="C:\Users\Ratna\Desktop\Screenshot (36).png"/>
          <p:cNvPicPr/>
          <p:nvPr/>
        </p:nvPicPr>
        <p:blipFill>
          <a:blip r:embed="rId3" cstate="print"/>
          <a:srcRect/>
          <a:stretch>
            <a:fillRect/>
          </a:stretch>
        </p:blipFill>
        <p:spPr bwMode="auto">
          <a:xfrm>
            <a:off x="1143000" y="2438400"/>
            <a:ext cx="3352800" cy="2590800"/>
          </a:xfrm>
          <a:prstGeom prst="rect">
            <a:avLst/>
          </a:prstGeom>
          <a:noFill/>
          <a:ln w="9525">
            <a:noFill/>
            <a:miter lim="800000"/>
            <a:headEnd/>
            <a:tailEnd/>
          </a:ln>
        </p:spPr>
      </p:pic>
      <p:pic>
        <p:nvPicPr>
          <p:cNvPr id="6" name="Picture 5" descr="C:\Users\Ratna\Desktop\Screenshot (37).png"/>
          <p:cNvPicPr/>
          <p:nvPr/>
        </p:nvPicPr>
        <p:blipFill>
          <a:blip r:embed="rId4" cstate="print"/>
          <a:srcRect/>
          <a:stretch>
            <a:fillRect/>
          </a:stretch>
        </p:blipFill>
        <p:spPr bwMode="auto">
          <a:xfrm>
            <a:off x="5181600" y="2438400"/>
            <a:ext cx="3352800" cy="2590800"/>
          </a:xfrm>
          <a:prstGeom prst="rect">
            <a:avLst/>
          </a:prstGeom>
          <a:noFill/>
          <a:ln w="9525">
            <a:noFill/>
            <a:miter lim="800000"/>
            <a:headEnd/>
            <a:tailEnd/>
          </a:ln>
        </p:spPr>
      </p:pic>
      <p:pic>
        <p:nvPicPr>
          <p:cNvPr id="7" name="Picture 1" descr="C:\Users\Ratna\Desktop\New folder (2)\word1(1) (1) (1) - Copy.jpg"/>
          <p:cNvPicPr>
            <a:picLocks noChangeAspect="1" noChangeArrowheads="1"/>
          </p:cNvPicPr>
          <p:nvPr/>
        </p:nvPicPr>
        <p:blipFill>
          <a:blip r:embed="rId5" cstate="print"/>
          <a:srcRect/>
          <a:stretch>
            <a:fillRect/>
          </a:stretch>
        </p:blipFill>
        <p:spPr bwMode="auto">
          <a:xfrm>
            <a:off x="1600200" y="1295400"/>
            <a:ext cx="2286000" cy="990600"/>
          </a:xfrm>
          <a:prstGeom prst="rect">
            <a:avLst/>
          </a:prstGeom>
          <a:noFill/>
        </p:spPr>
      </p:pic>
      <p:pic>
        <p:nvPicPr>
          <p:cNvPr id="1027" name="Picture 3" descr="C:\Users\Ratna\Desktop\word1(2).jpg"/>
          <p:cNvPicPr>
            <a:picLocks noChangeAspect="1" noChangeArrowheads="1"/>
          </p:cNvPicPr>
          <p:nvPr/>
        </p:nvPicPr>
        <p:blipFill>
          <a:blip r:embed="rId6" cstate="print"/>
          <a:srcRect/>
          <a:stretch>
            <a:fillRect/>
          </a:stretch>
        </p:blipFill>
        <p:spPr bwMode="auto">
          <a:xfrm>
            <a:off x="5562600" y="1295400"/>
            <a:ext cx="2181225"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3" name="Chart 2"/>
          <p:cNvGraphicFramePr/>
          <p:nvPr/>
        </p:nvGraphicFramePr>
        <p:xfrm>
          <a:off x="1143000" y="1752600"/>
          <a:ext cx="2895600" cy="3848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nvGraphicFramePr>
        <p:xfrm>
          <a:off x="4953000" y="1752600"/>
          <a:ext cx="2895600" cy="386715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1600200" y="533400"/>
            <a:ext cx="4648200" cy="523220"/>
          </a:xfrm>
          <a:prstGeom prst="rect">
            <a:avLst/>
          </a:prstGeom>
          <a:noFill/>
        </p:spPr>
        <p:txBody>
          <a:bodyPr wrap="square" rtlCol="0">
            <a:spAutoFit/>
          </a:bodyPr>
          <a:lstStyle/>
          <a:p>
            <a:r>
              <a:rPr lang="en-US" sz="2800" dirty="0" smtClean="0">
                <a:latin typeface="Comic Sans MS" pitchFamily="66" charset="0"/>
              </a:rPr>
              <a:t>EXPERIMENTAL RESULT</a:t>
            </a:r>
            <a:endParaRPr lang="en-US" sz="2800" dirty="0">
              <a:latin typeface="Comic Sans MS" pitchFamily="66" charset="0"/>
            </a:endParaRPr>
          </a:p>
        </p:txBody>
      </p:sp>
      <p:sp>
        <p:nvSpPr>
          <p:cNvPr id="6" name="TextBox 5"/>
          <p:cNvSpPr txBox="1"/>
          <p:nvPr/>
        </p:nvSpPr>
        <p:spPr>
          <a:xfrm>
            <a:off x="1295400" y="6019800"/>
            <a:ext cx="2209800" cy="381000"/>
          </a:xfrm>
          <a:prstGeom prst="rect">
            <a:avLst/>
          </a:prstGeom>
          <a:noFill/>
        </p:spPr>
        <p:txBody>
          <a:bodyPr wrap="square" rtlCol="0">
            <a:spAutoFit/>
          </a:bodyPr>
          <a:lstStyle/>
          <a:p>
            <a:r>
              <a:rPr lang="en-US" dirty="0" smtClean="0"/>
              <a:t>1 TRAIN AND 4 TEST </a:t>
            </a:r>
            <a:endParaRPr lang="en-US" dirty="0"/>
          </a:p>
        </p:txBody>
      </p:sp>
      <p:sp>
        <p:nvSpPr>
          <p:cNvPr id="7" name="TextBox 6"/>
          <p:cNvSpPr txBox="1"/>
          <p:nvPr/>
        </p:nvSpPr>
        <p:spPr>
          <a:xfrm>
            <a:off x="5562600" y="5943600"/>
            <a:ext cx="2209800" cy="381000"/>
          </a:xfrm>
          <a:prstGeom prst="rect">
            <a:avLst/>
          </a:prstGeom>
          <a:noFill/>
        </p:spPr>
        <p:txBody>
          <a:bodyPr wrap="square" rtlCol="0">
            <a:spAutoFit/>
          </a:bodyPr>
          <a:lstStyle/>
          <a:p>
            <a:r>
              <a:rPr lang="en-US" dirty="0" smtClean="0"/>
              <a:t>2 TRAIN AND 3 TEST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3" name="Chart 2"/>
          <p:cNvGraphicFramePr/>
          <p:nvPr/>
        </p:nvGraphicFramePr>
        <p:xfrm>
          <a:off x="1066800" y="1295400"/>
          <a:ext cx="3352800" cy="4038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nvGraphicFramePr>
        <p:xfrm>
          <a:off x="4953000" y="1295400"/>
          <a:ext cx="3429000" cy="39624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1676400" y="5715000"/>
            <a:ext cx="2209800" cy="381000"/>
          </a:xfrm>
          <a:prstGeom prst="rect">
            <a:avLst/>
          </a:prstGeom>
          <a:noFill/>
        </p:spPr>
        <p:txBody>
          <a:bodyPr wrap="square" rtlCol="0">
            <a:spAutoFit/>
          </a:bodyPr>
          <a:lstStyle/>
          <a:p>
            <a:r>
              <a:rPr lang="en-US" dirty="0" smtClean="0"/>
              <a:t>3 TRAIN AND 1 TEST </a:t>
            </a:r>
            <a:endParaRPr lang="en-US" dirty="0"/>
          </a:p>
        </p:txBody>
      </p:sp>
      <p:sp>
        <p:nvSpPr>
          <p:cNvPr id="6" name="TextBox 5"/>
          <p:cNvSpPr txBox="1"/>
          <p:nvPr/>
        </p:nvSpPr>
        <p:spPr>
          <a:xfrm>
            <a:off x="5943600" y="5715000"/>
            <a:ext cx="2209800" cy="381000"/>
          </a:xfrm>
          <a:prstGeom prst="rect">
            <a:avLst/>
          </a:prstGeom>
          <a:noFill/>
        </p:spPr>
        <p:txBody>
          <a:bodyPr wrap="square" rtlCol="0">
            <a:spAutoFit/>
          </a:bodyPr>
          <a:lstStyle/>
          <a:p>
            <a:r>
              <a:rPr lang="en-US" dirty="0" smtClean="0"/>
              <a:t>4 TRAIN AND 1 TEST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3" name="Chart 2"/>
          <p:cNvGraphicFramePr/>
          <p:nvPr/>
        </p:nvGraphicFramePr>
        <p:xfrm>
          <a:off x="2362200" y="2362200"/>
          <a:ext cx="4572000"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2057400" y="685800"/>
            <a:ext cx="5638800" cy="584775"/>
          </a:xfrm>
          <a:prstGeom prst="rect">
            <a:avLst/>
          </a:prstGeom>
          <a:noFill/>
        </p:spPr>
        <p:txBody>
          <a:bodyPr wrap="square" rtlCol="0">
            <a:spAutoFit/>
          </a:bodyPr>
          <a:lstStyle/>
          <a:p>
            <a:r>
              <a:rPr lang="en-US" sz="3200" b="1" dirty="0" smtClean="0">
                <a:latin typeface="Comic Sans MS" pitchFamily="66" charset="0"/>
              </a:rPr>
              <a:t>Final Experimental Result .</a:t>
            </a:r>
            <a:endParaRPr lang="en-US" sz="3200" b="1" dirty="0">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56_example.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609600" y="2057400"/>
            <a:ext cx="8763000" cy="1815882"/>
          </a:xfrm>
          <a:prstGeom prst="rect">
            <a:avLst/>
          </a:prstGeom>
          <a:noFill/>
        </p:spPr>
        <p:txBody>
          <a:bodyPr wrap="square" rtlCol="0">
            <a:spAutoFit/>
          </a:bodyPr>
          <a:lstStyle/>
          <a:p>
            <a:r>
              <a:rPr lang="en-US" sz="2800" dirty="0" smtClean="0">
                <a:latin typeface="Comic Sans MS" pitchFamily="66" charset="0"/>
                <a:cs typeface="Times New Roman" pitchFamily="18" charset="0"/>
              </a:rPr>
              <a:t>PRESENTED BY:</a:t>
            </a:r>
          </a:p>
          <a:p>
            <a:pPr algn="just"/>
            <a:r>
              <a:rPr lang="en-US" sz="2800" dirty="0" smtClean="0">
                <a:latin typeface="Comic Sans MS" pitchFamily="66" charset="0"/>
                <a:cs typeface="Times New Roman" pitchFamily="18" charset="0"/>
              </a:rPr>
              <a:t>                              </a:t>
            </a:r>
            <a:r>
              <a:rPr lang="en-US" sz="2800" dirty="0" smtClean="0">
                <a:latin typeface="Comic Sans MS" pitchFamily="66" charset="0"/>
                <a:cs typeface="Times New Roman" pitchFamily="18" charset="0"/>
              </a:rPr>
              <a:t>SWAGARIKA JAHARLAL GIRI</a:t>
            </a:r>
            <a:endParaRPr lang="en-US" sz="2800" dirty="0" smtClean="0">
              <a:latin typeface="Comic Sans MS" pitchFamily="66" charset="0"/>
              <a:cs typeface="Times New Roman" pitchFamily="18" charset="0"/>
            </a:endParaRPr>
          </a:p>
          <a:p>
            <a:pPr algn="just"/>
            <a:r>
              <a:rPr lang="en-US" sz="2800" dirty="0" smtClean="0">
                <a:latin typeface="Comic Sans MS" pitchFamily="66" charset="0"/>
                <a:cs typeface="Times New Roman" pitchFamily="18" charset="0"/>
              </a:rPr>
              <a:t>                              </a:t>
            </a:r>
            <a:r>
              <a:rPr lang="en-US" sz="2800" dirty="0" smtClean="0">
                <a:latin typeface="Comic Sans MS" pitchFamily="66" charset="0"/>
                <a:cs typeface="Times New Roman" pitchFamily="18" charset="0"/>
              </a:rPr>
              <a:t>SHREYA </a:t>
            </a:r>
            <a:r>
              <a:rPr lang="en-US" sz="2800" dirty="0" smtClean="0">
                <a:latin typeface="Comic Sans MS" pitchFamily="66" charset="0"/>
                <a:cs typeface="Times New Roman" pitchFamily="18" charset="0"/>
              </a:rPr>
              <a:t>DAS </a:t>
            </a:r>
          </a:p>
          <a:p>
            <a:pPr algn="just"/>
            <a:r>
              <a:rPr lang="en-US" sz="2800" dirty="0" smtClean="0">
                <a:latin typeface="Comic Sans MS" pitchFamily="66" charset="0"/>
                <a:cs typeface="Times New Roman" pitchFamily="18" charset="0"/>
              </a:rPr>
              <a:t>                              </a:t>
            </a:r>
            <a:r>
              <a:rPr lang="en-US" sz="2800" dirty="0" smtClean="0">
                <a:latin typeface="Comic Sans MS" pitchFamily="66" charset="0"/>
                <a:cs typeface="Times New Roman" pitchFamily="18" charset="0"/>
              </a:rPr>
              <a:t>MOUSUMI </a:t>
            </a:r>
            <a:r>
              <a:rPr lang="en-US" sz="2800" dirty="0" smtClean="0">
                <a:latin typeface="Comic Sans MS" pitchFamily="66" charset="0"/>
                <a:cs typeface="Times New Roman" pitchFamily="18" charset="0"/>
              </a:rPr>
              <a:t>NANDI</a:t>
            </a:r>
            <a:endParaRPr lang="en-US" sz="2800" dirty="0">
              <a:latin typeface="Comic Sans MS" pitchFamily="66"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Ratna\Desktop\ppt\journal-featured.jpeg"/>
          <p:cNvPicPr>
            <a:picLocks noChangeAspect="1" noChangeArrowheads="1"/>
          </p:cNvPicPr>
          <p:nvPr/>
        </p:nvPicPr>
        <p:blipFill>
          <a:blip r:embed="rId2" cstate="print">
            <a:lum contrast="-40000"/>
          </a:blip>
          <a:srcRect/>
          <a:stretch>
            <a:fillRect/>
          </a:stretch>
        </p:blipFill>
        <p:spPr bwMode="auto">
          <a:xfrm>
            <a:off x="0" y="0"/>
            <a:ext cx="9144000" cy="6858000"/>
          </a:xfrm>
          <a:prstGeom prst="rect">
            <a:avLst/>
          </a:prstGeom>
          <a:noFill/>
        </p:spPr>
      </p:pic>
      <p:sp>
        <p:nvSpPr>
          <p:cNvPr id="3" name="Rectangle 2"/>
          <p:cNvSpPr/>
          <p:nvPr/>
        </p:nvSpPr>
        <p:spPr>
          <a:xfrm>
            <a:off x="649289" y="2967335"/>
            <a:ext cx="7845417" cy="156966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dirty="0" smtClean="0">
                <a:ln w="11430"/>
                <a:solidFill>
                  <a:srgbClr val="0070C0"/>
                </a:solidFill>
                <a:effectLst>
                  <a:outerShdw blurRad="80000" dist="40000" dir="5040000" algn="tl">
                    <a:srgbClr val="000000">
                      <a:alpha val="30000"/>
                    </a:srgbClr>
                  </a:outerShdw>
                </a:effectLst>
                <a:latin typeface="Comic Sans MS" pitchFamily="66" charset="0"/>
              </a:rPr>
              <a:t>THANK YOU</a:t>
            </a:r>
            <a:endParaRPr lang="en-US" sz="9600" b="1" cap="none" spc="0" dirty="0">
              <a:ln w="11430"/>
              <a:solidFill>
                <a:srgbClr val="0070C0"/>
              </a:solidFill>
              <a:effectLst>
                <a:outerShdw blurRad="80000" dist="40000" dir="5040000" algn="tl">
                  <a:srgbClr val="000000">
                    <a:alpha val="30000"/>
                  </a:srgbClr>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b="1" dirty="0" smtClean="0">
                <a:latin typeface="Comic Sans MS" pitchFamily="66" charset="0"/>
              </a:rPr>
              <a:t/>
            </a:r>
            <a:br>
              <a:rPr lang="en-US" b="1" dirty="0" smtClean="0">
                <a:latin typeface="Comic Sans MS" pitchFamily="66" charset="0"/>
              </a:rPr>
            </a:br>
            <a:r>
              <a:rPr lang="en-US" b="1" dirty="0" smtClean="0">
                <a:latin typeface="Comic Sans MS" pitchFamily="66" charset="0"/>
              </a:rPr>
              <a:t>What is Writer recognition?</a:t>
            </a:r>
            <a:endParaRPr lang="en-US" b="1" dirty="0">
              <a:latin typeface="Comic Sans MS" pitchFamily="66" charset="0"/>
            </a:endParaRPr>
          </a:p>
        </p:txBody>
      </p:sp>
      <p:sp>
        <p:nvSpPr>
          <p:cNvPr id="3" name="Content Placeholder 2"/>
          <p:cNvSpPr>
            <a:spLocks noGrp="1"/>
          </p:cNvSpPr>
          <p:nvPr>
            <p:ph idx="1"/>
          </p:nvPr>
        </p:nvSpPr>
        <p:spPr/>
        <p:txBody>
          <a:bodyPr/>
          <a:lstStyle/>
          <a:p>
            <a:endParaRPr lang="en-IN" dirty="0" smtClean="0"/>
          </a:p>
          <a:p>
            <a:endParaRPr lang="en-IN" dirty="0" smtClean="0"/>
          </a:p>
          <a:p>
            <a:pPr algn="just">
              <a:buNone/>
            </a:pPr>
            <a:r>
              <a:rPr lang="en-IN" dirty="0" smtClean="0"/>
              <a:t>    </a:t>
            </a:r>
            <a:r>
              <a:rPr lang="en-IN" dirty="0" smtClean="0">
                <a:latin typeface="Comic Sans MS" pitchFamily="66" charset="0"/>
              </a:rPr>
              <a:t>Writer recognition is to determine the writer of a text among a number of known writers using their handwriting images.</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
            </a:r>
            <a:br>
              <a:rPr lang="en-US" dirty="0" smtClean="0">
                <a:latin typeface="Comic Sans MS" pitchFamily="66" charset="0"/>
              </a:rPr>
            </a:br>
            <a:r>
              <a:rPr lang="en-US" sz="6000" dirty="0" smtClean="0">
                <a:latin typeface="Comic Sans MS" pitchFamily="66" charset="0"/>
              </a:rPr>
              <a:t>Classification</a:t>
            </a:r>
            <a:br>
              <a:rPr lang="en-US" sz="6000" dirty="0" smtClean="0">
                <a:latin typeface="Comic Sans MS" pitchFamily="66" charset="0"/>
              </a:rPr>
            </a:br>
            <a:r>
              <a:rPr lang="en-US" sz="6000" dirty="0" smtClean="0">
                <a:latin typeface="Comic Sans MS" pitchFamily="66" charset="0"/>
              </a:rPr>
              <a:t/>
            </a:r>
            <a:br>
              <a:rPr lang="en-US" sz="6000" dirty="0" smtClean="0">
                <a:latin typeface="Comic Sans MS" pitchFamily="66" charset="0"/>
              </a:rPr>
            </a:br>
            <a:endParaRPr lang="en-US" sz="6000" dirty="0">
              <a:latin typeface="Comic Sans MS" pitchFamily="66" charset="0"/>
            </a:endParaRPr>
          </a:p>
        </p:txBody>
      </p:sp>
      <p:sp>
        <p:nvSpPr>
          <p:cNvPr id="7" name="Rounded Rectangle 6"/>
          <p:cNvSpPr/>
          <p:nvPr/>
        </p:nvSpPr>
        <p:spPr>
          <a:xfrm>
            <a:off x="1524000" y="2743200"/>
            <a:ext cx="1981200"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ounded Rectangle 7"/>
          <p:cNvSpPr/>
          <p:nvPr/>
        </p:nvSpPr>
        <p:spPr>
          <a:xfrm>
            <a:off x="5715000" y="2667000"/>
            <a:ext cx="1981200"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0" name="Straight Connector 19"/>
          <p:cNvCxnSpPr/>
          <p:nvPr/>
        </p:nvCxnSpPr>
        <p:spPr>
          <a:xfrm>
            <a:off x="2514600" y="1981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76400" y="2971800"/>
            <a:ext cx="1676400" cy="646331"/>
          </a:xfrm>
          <a:prstGeom prst="rect">
            <a:avLst/>
          </a:prstGeom>
          <a:noFill/>
        </p:spPr>
        <p:txBody>
          <a:bodyPr wrap="square" rtlCol="0">
            <a:spAutoFit/>
          </a:bodyPr>
          <a:lstStyle/>
          <a:p>
            <a:r>
              <a:rPr lang="en-US" b="1" dirty="0" smtClean="0">
                <a:latin typeface="Comic Sans MS" pitchFamily="66" charset="0"/>
              </a:rPr>
              <a:t>TEXT DEPENDENT</a:t>
            </a:r>
            <a:endParaRPr lang="en-US" b="1" dirty="0">
              <a:latin typeface="Comic Sans MS" pitchFamily="66" charset="0"/>
            </a:endParaRPr>
          </a:p>
        </p:txBody>
      </p:sp>
      <p:sp>
        <p:nvSpPr>
          <p:cNvPr id="28" name="TextBox 27"/>
          <p:cNvSpPr txBox="1"/>
          <p:nvPr/>
        </p:nvSpPr>
        <p:spPr>
          <a:xfrm>
            <a:off x="5715000" y="1524000"/>
            <a:ext cx="2057400" cy="2031325"/>
          </a:xfrm>
          <a:prstGeom prst="rect">
            <a:avLst/>
          </a:prstGeom>
          <a:noFill/>
        </p:spPr>
        <p:txBody>
          <a:bodyPr wrap="square" rtlCol="0">
            <a:spAutoFit/>
          </a:bodyPr>
          <a:lstStyle/>
          <a:p>
            <a:endParaRPr lang="en-US" b="1" dirty="0" smtClean="0">
              <a:latin typeface="Comic Sans MS" pitchFamily="66" charset="0"/>
            </a:endParaRPr>
          </a:p>
          <a:p>
            <a:endParaRPr lang="en-US" b="1" dirty="0" smtClean="0">
              <a:latin typeface="Comic Sans MS" pitchFamily="66" charset="0"/>
            </a:endParaRPr>
          </a:p>
          <a:p>
            <a:endParaRPr lang="en-US" b="1" dirty="0" smtClean="0">
              <a:latin typeface="Comic Sans MS" pitchFamily="66" charset="0"/>
            </a:endParaRPr>
          </a:p>
          <a:p>
            <a:endParaRPr lang="en-US" b="1" dirty="0" smtClean="0">
              <a:latin typeface="Comic Sans MS" pitchFamily="66" charset="0"/>
            </a:endParaRPr>
          </a:p>
          <a:p>
            <a:endParaRPr lang="en-US" b="1" dirty="0" smtClean="0">
              <a:latin typeface="Comic Sans MS" pitchFamily="66" charset="0"/>
            </a:endParaRPr>
          </a:p>
          <a:p>
            <a:r>
              <a:rPr lang="en-US" b="1" dirty="0" smtClean="0">
                <a:latin typeface="Comic Sans MS" pitchFamily="66" charset="0"/>
              </a:rPr>
              <a:t>     TEXT      INDEPENDENT</a:t>
            </a:r>
            <a:endParaRPr lang="en-US" b="1" dirty="0">
              <a:latin typeface="Comic Sans MS" pitchFamily="66" charset="0"/>
            </a:endParaRPr>
          </a:p>
        </p:txBody>
      </p:sp>
      <p:cxnSp>
        <p:nvCxnSpPr>
          <p:cNvPr id="33" name="Straight Connector 32"/>
          <p:cNvCxnSpPr/>
          <p:nvPr/>
        </p:nvCxnSpPr>
        <p:spPr>
          <a:xfrm flipV="1">
            <a:off x="2514600" y="1905000"/>
            <a:ext cx="419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705600" y="19050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71600" y="4191000"/>
            <a:ext cx="7086600" cy="1754326"/>
          </a:xfrm>
          <a:prstGeom prst="rect">
            <a:avLst/>
          </a:prstGeom>
        </p:spPr>
        <p:txBody>
          <a:bodyPr wrap="square">
            <a:spAutoFit/>
          </a:bodyPr>
          <a:lstStyle/>
          <a:p>
            <a:pPr>
              <a:buFont typeface="Wingdings" pitchFamily="2" charset="2"/>
              <a:buChar char="v"/>
            </a:pPr>
            <a:r>
              <a:rPr lang="en-IN" dirty="0" smtClean="0">
                <a:latin typeface="Comic Sans MS" pitchFamily="66" charset="0"/>
              </a:rPr>
              <a:t>Text dependent approach identification of writers is based on specific targeted handwritten text where all the writers write the same </a:t>
            </a:r>
            <a:r>
              <a:rPr lang="en-IN" dirty="0" smtClean="0">
                <a:latin typeface="Comic Sans MS" pitchFamily="66" charset="0"/>
              </a:rPr>
              <a:t>text</a:t>
            </a:r>
          </a:p>
          <a:p>
            <a:endParaRPr lang="en-IN" dirty="0" smtClean="0">
              <a:latin typeface="Comic Sans MS" pitchFamily="66" charset="0"/>
            </a:endParaRPr>
          </a:p>
          <a:p>
            <a:pPr>
              <a:buFont typeface="Wingdings" pitchFamily="2" charset="2"/>
              <a:buChar char="v"/>
            </a:pPr>
            <a:r>
              <a:rPr lang="en-IN" dirty="0" smtClean="0">
                <a:latin typeface="Comic Sans MS" pitchFamily="66" charset="0"/>
              </a:rPr>
              <a:t>Text </a:t>
            </a:r>
            <a:r>
              <a:rPr lang="en-IN" dirty="0" smtClean="0">
                <a:latin typeface="Comic Sans MS" pitchFamily="66" charset="0"/>
              </a:rPr>
              <a:t>independent approach identification of document’s writer is based on any written text</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2" name="TextBox 1"/>
          <p:cNvSpPr txBox="1"/>
          <p:nvPr/>
        </p:nvSpPr>
        <p:spPr>
          <a:xfrm>
            <a:off x="1676400" y="914400"/>
            <a:ext cx="6553200" cy="646331"/>
          </a:xfrm>
          <a:prstGeom prst="rect">
            <a:avLst/>
          </a:prstGeom>
          <a:noFill/>
        </p:spPr>
        <p:txBody>
          <a:bodyPr wrap="square" rtlCol="0">
            <a:spAutoFit/>
          </a:bodyPr>
          <a:lstStyle/>
          <a:p>
            <a:r>
              <a:rPr lang="en-US" sz="3600" dirty="0" smtClean="0">
                <a:latin typeface="Comic Sans MS" pitchFamily="66" charset="0"/>
              </a:rPr>
              <a:t> CHALLENGE</a:t>
            </a:r>
            <a:endParaRPr lang="en-US" sz="3600" dirty="0">
              <a:latin typeface="Comic Sans MS" pitchFamily="66" charset="0"/>
            </a:endParaRPr>
          </a:p>
        </p:txBody>
      </p:sp>
      <p:sp>
        <p:nvSpPr>
          <p:cNvPr id="3" name="Rectangle 2"/>
          <p:cNvSpPr/>
          <p:nvPr/>
        </p:nvSpPr>
        <p:spPr>
          <a:xfrm>
            <a:off x="990600" y="5181600"/>
            <a:ext cx="7391400" cy="369332"/>
          </a:xfrm>
          <a:prstGeom prst="rect">
            <a:avLst/>
          </a:prstGeom>
        </p:spPr>
        <p:txBody>
          <a:bodyPr wrap="square">
            <a:spAutoFit/>
          </a:bodyPr>
          <a:lstStyle/>
          <a:p>
            <a:r>
              <a:rPr lang="en-US" dirty="0" smtClean="0"/>
              <a:t> </a:t>
            </a:r>
            <a:endParaRPr lang="en-US" dirty="0">
              <a:latin typeface="Comic Sans MS" pitchFamily="66" charset="0"/>
            </a:endParaRPr>
          </a:p>
        </p:txBody>
      </p:sp>
      <p:pic>
        <p:nvPicPr>
          <p:cNvPr id="4" name="Picture 3" descr="kuhlfonts1.gif"/>
          <p:cNvPicPr>
            <a:picLocks noChangeAspect="1"/>
          </p:cNvPicPr>
          <p:nvPr/>
        </p:nvPicPr>
        <p:blipFill>
          <a:blip r:embed="rId3" cstate="print"/>
          <a:stretch>
            <a:fillRect/>
          </a:stretch>
        </p:blipFill>
        <p:spPr>
          <a:xfrm>
            <a:off x="1981200" y="2152650"/>
            <a:ext cx="5105400" cy="2552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524000" y="5105400"/>
            <a:ext cx="6858000" cy="646331"/>
          </a:xfrm>
          <a:prstGeom prst="rect">
            <a:avLst/>
          </a:prstGeom>
          <a:noFill/>
        </p:spPr>
        <p:txBody>
          <a:bodyPr wrap="square" rtlCol="0">
            <a:spAutoFit/>
          </a:bodyPr>
          <a:lstStyle/>
          <a:p>
            <a:r>
              <a:rPr lang="en-US" dirty="0" smtClean="0">
                <a:latin typeface="Comic Sans MS" pitchFamily="66" charset="0"/>
              </a:rPr>
              <a:t>Writer Recognition is challenging as there is not only Between- Writer variation but also with-in writer variation.</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2" name="Content Placeholder 2"/>
          <p:cNvSpPr txBox="1">
            <a:spLocks/>
          </p:cNvSpPr>
          <p:nvPr/>
        </p:nvSpPr>
        <p:spPr>
          <a:xfrm>
            <a:off x="914400" y="1828800"/>
            <a:ext cx="82296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800" i="0" u="none" strike="noStrike" kern="1200" cap="none" spc="0" normalizeH="0" baseline="0" noProof="0" dirty="0" smtClean="0">
                <a:ln>
                  <a:noFill/>
                </a:ln>
                <a:solidFill>
                  <a:schemeClr val="tx1"/>
                </a:solidFill>
                <a:effectLst/>
                <a:uLnTx/>
                <a:uFillTx/>
                <a:latin typeface="Comic Sans MS" pitchFamily="66" charset="0"/>
                <a:cs typeface="Times New Roman" pitchFamily="18" charset="0"/>
              </a:rPr>
              <a:t>Problem description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800" i="0" u="none" strike="noStrike" kern="1200" cap="none" spc="0" normalizeH="0" baseline="0" noProof="0" dirty="0" smtClean="0">
                <a:ln>
                  <a:noFill/>
                </a:ln>
                <a:solidFill>
                  <a:schemeClr val="tx1"/>
                </a:solidFill>
                <a:effectLst/>
                <a:uLnTx/>
                <a:uFillTx/>
                <a:latin typeface="Comic Sans MS" pitchFamily="66" charset="0"/>
                <a:cs typeface="Times New Roman" pitchFamily="18" charset="0"/>
              </a:rPr>
              <a:t>Database used</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2800" dirty="0" smtClean="0">
                <a:latin typeface="Comic Sans MS" pitchFamily="66" charset="0"/>
                <a:cs typeface="Times New Roman" pitchFamily="18" charset="0"/>
              </a:rPr>
              <a:t>Classifier used</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800" i="0" u="none" strike="noStrike" kern="1200" cap="none" spc="0" normalizeH="0" baseline="0" noProof="0" dirty="0" smtClean="0">
                <a:ln>
                  <a:noFill/>
                </a:ln>
                <a:solidFill>
                  <a:schemeClr val="tx1"/>
                </a:solidFill>
                <a:effectLst/>
                <a:uLnTx/>
                <a:uFillTx/>
                <a:latin typeface="Comic Sans MS" pitchFamily="66" charset="0"/>
                <a:cs typeface="Times New Roman" pitchFamily="18" charset="0"/>
              </a:rPr>
              <a:t>Feature extraction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2800" dirty="0" smtClean="0">
                <a:latin typeface="Comic Sans MS" pitchFamily="66" charset="0"/>
                <a:cs typeface="Times New Roman" pitchFamily="18" charset="0"/>
              </a:rPr>
              <a:t>Classification and</a:t>
            </a:r>
            <a:r>
              <a:rPr kumimoji="0" lang="en-US" sz="2800" i="0" u="none" strike="noStrike" kern="1200" cap="none" spc="0" normalizeH="0" baseline="0" noProof="0" dirty="0" smtClean="0">
                <a:ln>
                  <a:noFill/>
                </a:ln>
                <a:solidFill>
                  <a:schemeClr val="tx1"/>
                </a:solidFill>
                <a:effectLst/>
                <a:uLnTx/>
                <a:uFillTx/>
                <a:latin typeface="Comic Sans MS" pitchFamily="66" charset="0"/>
                <a:cs typeface="Times New Roman" pitchFamily="18" charset="0"/>
              </a:rPr>
              <a:t> Recognition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2800" dirty="0" smtClean="0">
                <a:latin typeface="Comic Sans MS" pitchFamily="66" charset="0"/>
                <a:cs typeface="Times New Roman" pitchFamily="18" charset="0"/>
              </a:rPr>
              <a:t>Experimental Result</a:t>
            </a:r>
            <a:endParaRPr kumimoji="0" lang="en-US" sz="2800" i="0" u="none" strike="noStrike" kern="1200" cap="none" spc="0" normalizeH="0" baseline="0" noProof="0" dirty="0" smtClean="0">
              <a:ln>
                <a:noFill/>
              </a:ln>
              <a:solidFill>
                <a:schemeClr val="tx1"/>
              </a:solidFill>
              <a:effectLst/>
              <a:uLnTx/>
              <a:uFillTx/>
              <a:latin typeface="Comic Sans MS" pitchFamily="66"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3" pitchFamily="18" charset="2"/>
              <a:buNone/>
              <a:tabLst/>
              <a:defRPr/>
            </a:pPr>
            <a:r>
              <a:rPr kumimoji="0" lang="en-US" sz="3200" i="0" u="none" strike="noStrike" kern="1200" cap="none" spc="0" normalizeH="0" baseline="0" noProof="0" dirty="0" smtClean="0">
                <a:ln>
                  <a:noFill/>
                </a:ln>
                <a:solidFill>
                  <a:schemeClr val="tx1"/>
                </a:solidFill>
                <a:effectLst/>
                <a:uLnTx/>
                <a:uFillTx/>
                <a:latin typeface="Comic Sans MS" pitchFamily="66"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Wingdings 3" pitchFamily="18" charset="2"/>
              <a:buNone/>
              <a:tabLst/>
              <a:defRPr/>
            </a:pPr>
            <a:endParaRPr kumimoji="0" lang="en-US" sz="3200" i="0" u="none" strike="noStrike" kern="1200" cap="none" spc="0" normalizeH="0" baseline="0" noProof="0" dirty="0" smtClean="0">
              <a:ln>
                <a:noFill/>
              </a:ln>
              <a:solidFill>
                <a:schemeClr val="accent3">
                  <a:lumMod val="50000"/>
                </a:schemeClr>
              </a:solidFill>
              <a:effectLst/>
              <a:uLnTx/>
              <a:uFillTx/>
              <a:latin typeface="Comic Sans MS" pitchFamily="66" charset="0"/>
              <a:cs typeface="Times New Roman" pitchFamily="18" charset="0"/>
            </a:endParaRPr>
          </a:p>
        </p:txBody>
      </p:sp>
      <p:sp>
        <p:nvSpPr>
          <p:cNvPr id="3" name="Title 1"/>
          <p:cNvSpPr txBox="1">
            <a:spLocks/>
          </p:cNvSpPr>
          <p:nvPr/>
        </p:nvSpPr>
        <p:spPr>
          <a:xfrm>
            <a:off x="533400" y="228601"/>
            <a:ext cx="8229600" cy="1143000"/>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noProof="0" dirty="0" smtClean="0">
              <a:latin typeface="Comic Sans MS" pitchFamily="66"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Comic Sans MS" pitchFamily="66" charset="0"/>
                <a:ea typeface="+mj-ea"/>
                <a:cs typeface="Times New Roman" pitchFamily="18" charset="0"/>
              </a:rPr>
              <a:t>CONTENT</a:t>
            </a:r>
            <a:endParaRPr kumimoji="0" lang="en-US" sz="4400" i="0" u="none" strike="noStrike" kern="1200" cap="none" spc="0" normalizeH="0" baseline="0" noProof="0" dirty="0">
              <a:ln>
                <a:noFill/>
              </a:ln>
              <a:effectLst/>
              <a:uLnTx/>
              <a:uFillTx/>
              <a:latin typeface="Comic Sans MS" pitchFamily="66"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2" name="Rectangle 1"/>
          <p:cNvSpPr/>
          <p:nvPr/>
        </p:nvSpPr>
        <p:spPr>
          <a:xfrm>
            <a:off x="1600200" y="4495800"/>
            <a:ext cx="6629400" cy="1631216"/>
          </a:xfrm>
          <a:prstGeom prst="rect">
            <a:avLst/>
          </a:prstGeom>
        </p:spPr>
        <p:txBody>
          <a:bodyPr wrap="square">
            <a:spAutoFit/>
          </a:bodyPr>
          <a:lstStyle/>
          <a:p>
            <a:r>
              <a:rPr lang="en-US" sz="2000" dirty="0" smtClean="0">
                <a:latin typeface="Comic Sans MS" pitchFamily="66" charset="0"/>
              </a:rPr>
              <a:t>As each writer, handwriting visually differs from one another, each writer’s handwriting may be regarded as a different texture. These textures are taken as a unique characteristic to identify the writers. Identifying the unique feature is the challenge.</a:t>
            </a:r>
            <a:endParaRPr lang="en-US" sz="2000" dirty="0"/>
          </a:p>
        </p:txBody>
      </p:sp>
      <p:sp>
        <p:nvSpPr>
          <p:cNvPr id="4" name="TextBox 3"/>
          <p:cNvSpPr txBox="1"/>
          <p:nvPr/>
        </p:nvSpPr>
        <p:spPr>
          <a:xfrm>
            <a:off x="2286000" y="533400"/>
            <a:ext cx="5181600" cy="584775"/>
          </a:xfrm>
          <a:prstGeom prst="rect">
            <a:avLst/>
          </a:prstGeom>
          <a:noFill/>
        </p:spPr>
        <p:txBody>
          <a:bodyPr wrap="square" rtlCol="0">
            <a:spAutoFit/>
          </a:bodyPr>
          <a:lstStyle/>
          <a:p>
            <a:r>
              <a:rPr lang="en-US" sz="3200" dirty="0" smtClean="0">
                <a:latin typeface="Comic Sans MS" pitchFamily="66" charset="0"/>
              </a:rPr>
              <a:t>PROBLEM DESCRIPTION</a:t>
            </a:r>
            <a:endParaRPr lang="en-US" sz="3200" dirty="0">
              <a:latin typeface="Comic Sans MS" pitchFamily="66" charset="0"/>
            </a:endParaRPr>
          </a:p>
        </p:txBody>
      </p:sp>
      <p:pic>
        <p:nvPicPr>
          <p:cNvPr id="31746" name="Picture 2" descr="C:\Users\Ratna\Desktop\New folder (2)\word1(1) (1) (1).jpg"/>
          <p:cNvPicPr>
            <a:picLocks noChangeAspect="1" noChangeArrowheads="1"/>
          </p:cNvPicPr>
          <p:nvPr/>
        </p:nvPicPr>
        <p:blipFill>
          <a:blip r:embed="rId3" cstate="print"/>
          <a:srcRect/>
          <a:stretch>
            <a:fillRect/>
          </a:stretch>
        </p:blipFill>
        <p:spPr bwMode="auto">
          <a:xfrm>
            <a:off x="914400" y="2057400"/>
            <a:ext cx="2324100" cy="914400"/>
          </a:xfrm>
          <a:prstGeom prst="rect">
            <a:avLst/>
          </a:prstGeom>
          <a:noFill/>
        </p:spPr>
      </p:pic>
      <p:pic>
        <p:nvPicPr>
          <p:cNvPr id="31751" name="Picture 7" descr="C:\Users\Ratna\Desktop\New folder (2)\word1(7).jpg"/>
          <p:cNvPicPr>
            <a:picLocks noChangeAspect="1" noChangeArrowheads="1"/>
          </p:cNvPicPr>
          <p:nvPr/>
        </p:nvPicPr>
        <p:blipFill>
          <a:blip r:embed="rId4" cstate="print"/>
          <a:srcRect/>
          <a:stretch>
            <a:fillRect/>
          </a:stretch>
        </p:blipFill>
        <p:spPr bwMode="auto">
          <a:xfrm>
            <a:off x="3657600" y="2057400"/>
            <a:ext cx="2286000" cy="914400"/>
          </a:xfrm>
          <a:prstGeom prst="rect">
            <a:avLst/>
          </a:prstGeom>
          <a:noFill/>
        </p:spPr>
      </p:pic>
      <p:pic>
        <p:nvPicPr>
          <p:cNvPr id="31752" name="Picture 8" descr="C:\Users\Ratna\Desktop\New folder (2)\word1(8).jpg"/>
          <p:cNvPicPr>
            <a:picLocks noChangeAspect="1" noChangeArrowheads="1"/>
          </p:cNvPicPr>
          <p:nvPr/>
        </p:nvPicPr>
        <p:blipFill>
          <a:blip r:embed="rId5" cstate="print"/>
          <a:srcRect/>
          <a:stretch>
            <a:fillRect/>
          </a:stretch>
        </p:blipFill>
        <p:spPr bwMode="auto">
          <a:xfrm>
            <a:off x="6553200" y="2057400"/>
            <a:ext cx="2286000" cy="914400"/>
          </a:xfrm>
          <a:prstGeom prst="rect">
            <a:avLst/>
          </a:prstGeom>
          <a:noFill/>
        </p:spPr>
      </p:pic>
      <p:pic>
        <p:nvPicPr>
          <p:cNvPr id="31753" name="Picture 9" descr="C:\Users\Ratna\Desktop\New folder (2)\word1(19).jpg"/>
          <p:cNvPicPr>
            <a:picLocks noChangeAspect="1" noChangeArrowheads="1"/>
          </p:cNvPicPr>
          <p:nvPr/>
        </p:nvPicPr>
        <p:blipFill>
          <a:blip r:embed="rId6" cstate="print"/>
          <a:srcRect/>
          <a:stretch>
            <a:fillRect/>
          </a:stretch>
        </p:blipFill>
        <p:spPr bwMode="auto">
          <a:xfrm>
            <a:off x="2209800" y="3200400"/>
            <a:ext cx="2724150" cy="1143000"/>
          </a:xfrm>
          <a:prstGeom prst="rect">
            <a:avLst/>
          </a:prstGeom>
          <a:noFill/>
        </p:spPr>
      </p:pic>
      <p:pic>
        <p:nvPicPr>
          <p:cNvPr id="31754" name="Picture 10" descr="C:\Users\Ratna\Desktop\New folder (2)\word1(22).jpg"/>
          <p:cNvPicPr>
            <a:picLocks noChangeAspect="1" noChangeArrowheads="1"/>
          </p:cNvPicPr>
          <p:nvPr/>
        </p:nvPicPr>
        <p:blipFill>
          <a:blip r:embed="rId7" cstate="print"/>
          <a:srcRect/>
          <a:stretch>
            <a:fillRect/>
          </a:stretch>
        </p:blipFill>
        <p:spPr bwMode="auto">
          <a:xfrm>
            <a:off x="6019800" y="3200400"/>
            <a:ext cx="1809750" cy="11525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2" name="Title 2"/>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effectLst/>
                <a:uLnTx/>
                <a:uFillTx/>
                <a:latin typeface="Comic Sans MS" pitchFamily="66" charset="0"/>
                <a:ea typeface="+mj-ea"/>
                <a:cs typeface="+mj-cs"/>
              </a:rPr>
              <a:t>ISIHWD Database :</a:t>
            </a:r>
            <a:endParaRPr kumimoji="0" lang="en-US" sz="4400" b="0" i="0" u="none" strike="noStrike" kern="1200" cap="none" spc="0" normalizeH="0" baseline="0" noProof="0" dirty="0">
              <a:ln>
                <a:noFill/>
              </a:ln>
              <a:effectLst/>
              <a:uLnTx/>
              <a:uFillTx/>
              <a:latin typeface="Comic Sans MS" pitchFamily="66" charset="0"/>
              <a:ea typeface="+mj-ea"/>
              <a:cs typeface="+mj-cs"/>
            </a:endParaRPr>
          </a:p>
        </p:txBody>
      </p:sp>
      <p:sp>
        <p:nvSpPr>
          <p:cNvPr id="3" name="Rectangle 2"/>
          <p:cNvSpPr/>
          <p:nvPr/>
        </p:nvSpPr>
        <p:spPr>
          <a:xfrm>
            <a:off x="1219200" y="1676400"/>
            <a:ext cx="7620000" cy="2031325"/>
          </a:xfrm>
          <a:prstGeom prst="rect">
            <a:avLst/>
          </a:prstGeom>
        </p:spPr>
        <p:txBody>
          <a:bodyPr wrap="square">
            <a:spAutoFit/>
          </a:bodyPr>
          <a:lstStyle/>
          <a:p>
            <a:r>
              <a:rPr lang="en-US" dirty="0" smtClean="0">
                <a:latin typeface="Comic Sans MS" pitchFamily="66" charset="0"/>
                <a:cs typeface="Times New Roman" pitchFamily="18" charset="0"/>
              </a:rPr>
              <a:t>One  Two Three Four Five Six Seven Eight Nine Ten Eleven Twelve Thirteen Fourteen Fifteen Sixteen Seventeen Eighteen Nineteen Twenty Thirty Forty Fifty Sixty Seventy Eighty Ninety Rupees Only hundred thousand lakh  </a:t>
            </a:r>
            <a:r>
              <a:rPr lang="en-US" dirty="0" err="1" smtClean="0">
                <a:latin typeface="Comic Sans MS" pitchFamily="66" charset="0"/>
                <a:cs typeface="Times New Roman" pitchFamily="18" charset="0"/>
              </a:rPr>
              <a:t>crore</a:t>
            </a:r>
            <a:r>
              <a:rPr lang="en-US" dirty="0" smtClean="0">
                <a:latin typeface="Comic Sans MS" pitchFamily="66" charset="0"/>
                <a:cs typeface="Times New Roman" pitchFamily="18" charset="0"/>
              </a:rPr>
              <a:t>  one  two three four five six seven eight nine ten eleven twelve thirteen fourteen fifteen sixteen seventeen eighteen nineteen twenty thirty forty fifty sixty seventy eighty ninety rupees and only</a:t>
            </a:r>
            <a:endParaRPr lang="en-US" dirty="0">
              <a:latin typeface="Comic Sans MS" pitchFamily="66" charset="0"/>
              <a:cs typeface="Times New Roman" pitchFamily="18" charset="0"/>
            </a:endParaRPr>
          </a:p>
        </p:txBody>
      </p:sp>
      <p:sp>
        <p:nvSpPr>
          <p:cNvPr id="5" name="TextBox 4"/>
          <p:cNvSpPr txBox="1"/>
          <p:nvPr/>
        </p:nvSpPr>
        <p:spPr>
          <a:xfrm>
            <a:off x="1752600" y="3441680"/>
            <a:ext cx="5791200" cy="3416320"/>
          </a:xfrm>
          <a:prstGeom prst="rect">
            <a:avLst/>
          </a:prstGeom>
          <a:noFill/>
        </p:spPr>
        <p:txBody>
          <a:bodyPr wrap="square" rtlCol="0">
            <a:spAutoFit/>
          </a:bodyPr>
          <a:lstStyle/>
          <a:p>
            <a:endParaRPr lang="en-US" sz="2400" b="1" dirty="0" smtClean="0">
              <a:latin typeface="Comic Sans MS" pitchFamily="66" charset="0"/>
              <a:cs typeface="Times New Roman" pitchFamily="18" charset="0"/>
            </a:endParaRPr>
          </a:p>
          <a:p>
            <a:endParaRPr lang="en-US" sz="2400" b="1" dirty="0" smtClean="0">
              <a:latin typeface="Comic Sans MS" pitchFamily="66" charset="0"/>
              <a:cs typeface="Times New Roman" pitchFamily="18" charset="0"/>
            </a:endParaRPr>
          </a:p>
          <a:p>
            <a:r>
              <a:rPr lang="en-US" sz="2400" b="1" dirty="0" smtClean="0">
                <a:latin typeface="Comic Sans MS" pitchFamily="66" charset="0"/>
                <a:cs typeface="Times New Roman" pitchFamily="18" charset="0"/>
              </a:rPr>
              <a:t>Size</a:t>
            </a:r>
            <a:r>
              <a:rPr lang="en-US" sz="2400" dirty="0" smtClean="0">
                <a:latin typeface="Comic Sans MS" pitchFamily="66" charset="0"/>
                <a:cs typeface="Times New Roman" pitchFamily="18" charset="0"/>
              </a:rPr>
              <a:t>: (90x5x62)+(7x4x62)+(8x3x62)=</a:t>
            </a:r>
            <a:r>
              <a:rPr lang="en-US" sz="2400" b="1" dirty="0" smtClean="0">
                <a:latin typeface="Comic Sans MS" pitchFamily="66" charset="0"/>
                <a:cs typeface="Times New Roman" pitchFamily="18" charset="0"/>
              </a:rPr>
              <a:t>31124 </a:t>
            </a:r>
          </a:p>
          <a:p>
            <a:endParaRPr lang="en-US" sz="2400" b="1" dirty="0" smtClean="0">
              <a:latin typeface="Comic Sans MS" pitchFamily="66" charset="0"/>
              <a:cs typeface="Times New Roman" pitchFamily="18" charset="0"/>
            </a:endParaRPr>
          </a:p>
          <a:p>
            <a:endParaRPr lang="en-US" sz="2400" b="1" dirty="0" smtClean="0">
              <a:latin typeface="Comic Sans MS" pitchFamily="66" charset="0"/>
              <a:cs typeface="Times New Roman" pitchFamily="18" charset="0"/>
            </a:endParaRPr>
          </a:p>
          <a:p>
            <a:endParaRPr lang="en-US" sz="2400" b="1" dirty="0" smtClean="0">
              <a:latin typeface="Comic Sans MS" pitchFamily="66" charset="0"/>
              <a:cs typeface="Times New Roman" pitchFamily="18" charset="0"/>
            </a:endParaRPr>
          </a:p>
          <a:p>
            <a:endParaRPr lang="en-US" sz="2400" b="1" dirty="0" smtClean="0">
              <a:latin typeface="Comic Sans MS" pitchFamily="66" charset="0"/>
              <a:cs typeface="Times New Roman" pitchFamily="18" charset="0"/>
            </a:endParaRPr>
          </a:p>
          <a:p>
            <a:endParaRPr lang="en-US" sz="2400" b="1" dirty="0">
              <a:latin typeface="Comic Sans MS" pitchFamily="66"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ite-background-for-powerpoint-presentation-templates_341755.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1981200" y="381000"/>
            <a:ext cx="5562600" cy="646331"/>
          </a:xfrm>
          <a:prstGeom prst="rect">
            <a:avLst/>
          </a:prstGeom>
          <a:noFill/>
        </p:spPr>
        <p:txBody>
          <a:bodyPr wrap="square" rtlCol="0">
            <a:spAutoFit/>
          </a:bodyPr>
          <a:lstStyle/>
          <a:p>
            <a:r>
              <a:rPr lang="en-US" sz="3600" b="1" dirty="0" smtClean="0">
                <a:latin typeface="Comic Sans MS" pitchFamily="66" charset="0"/>
              </a:rPr>
              <a:t>Feature extraction</a:t>
            </a:r>
            <a:endParaRPr lang="en-US" sz="3600" b="1" dirty="0">
              <a:latin typeface="Comic Sans MS" pitchFamily="66" charset="0"/>
            </a:endParaRPr>
          </a:p>
        </p:txBody>
      </p:sp>
      <p:sp>
        <p:nvSpPr>
          <p:cNvPr id="4" name="TextBox 3"/>
          <p:cNvSpPr txBox="1"/>
          <p:nvPr/>
        </p:nvSpPr>
        <p:spPr>
          <a:xfrm>
            <a:off x="1219200" y="1981200"/>
            <a:ext cx="7239000" cy="369332"/>
          </a:xfrm>
          <a:prstGeom prst="rect">
            <a:avLst/>
          </a:prstGeom>
          <a:noFill/>
        </p:spPr>
        <p:txBody>
          <a:bodyPr wrap="square" rtlCol="0">
            <a:spAutoFit/>
          </a:bodyPr>
          <a:lstStyle/>
          <a:p>
            <a:endParaRPr lang="en-US" dirty="0">
              <a:latin typeface="Comic Sans MS" pitchFamily="66" charset="0"/>
            </a:endParaRPr>
          </a:p>
        </p:txBody>
      </p:sp>
      <p:graphicFrame>
        <p:nvGraphicFramePr>
          <p:cNvPr id="5" name="Diagram 4"/>
          <p:cNvGraphicFramePr/>
          <p:nvPr/>
        </p:nvGraphicFramePr>
        <p:xfrm>
          <a:off x="5791200" y="3200400"/>
          <a:ext cx="272415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914400" y="3048000"/>
            <a:ext cx="4419600" cy="461665"/>
          </a:xfrm>
          <a:prstGeom prst="rect">
            <a:avLst/>
          </a:prstGeom>
          <a:noFill/>
        </p:spPr>
        <p:txBody>
          <a:bodyPr wrap="square" rtlCol="0">
            <a:spAutoFit/>
          </a:bodyPr>
          <a:lstStyle/>
          <a:p>
            <a:r>
              <a:rPr lang="en-US" sz="2400" u="sng" dirty="0" smtClean="0">
                <a:latin typeface="Comic Sans MS" pitchFamily="66" charset="0"/>
              </a:rPr>
              <a:t>PRE- PROCESSING STEPS</a:t>
            </a:r>
            <a:endParaRPr lang="en-US" sz="2400" u="sng" dirty="0">
              <a:latin typeface="Comic Sans MS" pitchFamily="66" charset="0"/>
            </a:endParaRPr>
          </a:p>
        </p:txBody>
      </p:sp>
      <p:sp>
        <p:nvSpPr>
          <p:cNvPr id="7" name="TextBox 6"/>
          <p:cNvSpPr txBox="1"/>
          <p:nvPr/>
        </p:nvSpPr>
        <p:spPr>
          <a:xfrm>
            <a:off x="1066800" y="1066800"/>
            <a:ext cx="7620000" cy="1200329"/>
          </a:xfrm>
          <a:prstGeom prst="rect">
            <a:avLst/>
          </a:prstGeom>
          <a:noFill/>
        </p:spPr>
        <p:txBody>
          <a:bodyPr wrap="square" rtlCol="0">
            <a:spAutoFit/>
          </a:bodyPr>
          <a:lstStyle/>
          <a:p>
            <a:r>
              <a:rPr lang="en-US" dirty="0" smtClean="0">
                <a:latin typeface="Comic Sans MS" pitchFamily="66" charset="0"/>
              </a:rPr>
              <a:t>Feature extraction is the measured data and builds derived values (</a:t>
            </a:r>
            <a:r>
              <a:rPr lang="en-US" dirty="0" smtClean="0">
                <a:latin typeface="Comic Sans MS" pitchFamily="66" charset="0"/>
                <a:hlinkClick r:id="rId8" tooltip="Feature (machine learning)"/>
              </a:rPr>
              <a:t>features</a:t>
            </a:r>
            <a:r>
              <a:rPr lang="en-US" dirty="0" smtClean="0">
                <a:latin typeface="Comic Sans MS" pitchFamily="66" charset="0"/>
              </a:rPr>
              <a:t>) intended to be informative and non-redundant, facilitating the subsequent learning and generalization steps, and in some cases leading to better human interpretation</a:t>
            </a:r>
            <a:endParaRPr lang="en-US" dirty="0">
              <a:latin typeface="Comic Sans MS" pitchFamily="66" charset="0"/>
            </a:endParaRPr>
          </a:p>
        </p:txBody>
      </p:sp>
      <p:sp>
        <p:nvSpPr>
          <p:cNvPr id="8" name="TextBox 7"/>
          <p:cNvSpPr txBox="1"/>
          <p:nvPr/>
        </p:nvSpPr>
        <p:spPr>
          <a:xfrm>
            <a:off x="1143000" y="3886200"/>
            <a:ext cx="3810000" cy="1323439"/>
          </a:xfrm>
          <a:prstGeom prst="rect">
            <a:avLst/>
          </a:prstGeom>
          <a:noFill/>
        </p:spPr>
        <p:txBody>
          <a:bodyPr wrap="square" rtlCol="0">
            <a:spAutoFit/>
          </a:bodyPr>
          <a:lstStyle/>
          <a:p>
            <a:pPr>
              <a:buFont typeface="Wingdings" pitchFamily="2" charset="2"/>
              <a:buChar char="v"/>
            </a:pPr>
            <a:r>
              <a:rPr lang="en-US" sz="1600" dirty="0" smtClean="0">
                <a:latin typeface="Comic Sans MS" pitchFamily="66" charset="0"/>
              </a:rPr>
              <a:t> Resized to 70x70 and 68x144 and compared the result of both.</a:t>
            </a:r>
          </a:p>
          <a:p>
            <a:endParaRPr lang="en-US" sz="1600" dirty="0" smtClean="0">
              <a:latin typeface="Comic Sans MS" pitchFamily="66" charset="0"/>
            </a:endParaRPr>
          </a:p>
          <a:p>
            <a:pPr>
              <a:buFont typeface="Wingdings" pitchFamily="2" charset="2"/>
              <a:buChar char="v"/>
            </a:pPr>
            <a:r>
              <a:rPr lang="en-US" sz="1600" dirty="0" err="1" smtClean="0">
                <a:latin typeface="Comic Sans MS" pitchFamily="66" charset="0"/>
              </a:rPr>
              <a:t>Binarization</a:t>
            </a:r>
            <a:r>
              <a:rPr lang="en-US" sz="1600" dirty="0" smtClean="0">
                <a:latin typeface="Comic Sans MS" pitchFamily="66" charset="0"/>
              </a:rPr>
              <a:t> the given gray image for efficient extraction of  feature.</a:t>
            </a:r>
            <a:endParaRPr lang="en-US" sz="1600" dirty="0">
              <a:latin typeface="Comic Sans MS"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506</Words>
  <Application>Microsoft Office PowerPoint</Application>
  <PresentationFormat>On-screen Show (4:3)</PresentationFormat>
  <Paragraphs>93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 What is Writer recognition?</vt:lpstr>
      <vt:lpstr>   Classification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Ratna</dc:creator>
  <cp:lastModifiedBy>Ratna</cp:lastModifiedBy>
  <cp:revision>66</cp:revision>
  <dcterms:created xsi:type="dcterms:W3CDTF">2006-08-16T00:00:00Z</dcterms:created>
  <dcterms:modified xsi:type="dcterms:W3CDTF">2016-07-14T15:43:03Z</dcterms:modified>
</cp:coreProperties>
</file>