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 id="265" r:id="rId9"/>
    <p:sldId id="262"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8C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5" d="100"/>
          <a:sy n="75" d="100"/>
        </p:scale>
        <p:origin x="-1236" y="120"/>
      </p:cViewPr>
      <p:guideLst>
        <p:guide orient="horz" pos="2160"/>
        <p:guide pos="2880"/>
      </p:guideLst>
    </p:cSldViewPr>
  </p:slideViewPr>
  <p:outlineViewPr>
    <p:cViewPr>
      <p:scale>
        <a:sx n="33" d="100"/>
        <a:sy n="33" d="100"/>
      </p:scale>
      <p:origin x="0" y="25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4FAEBED-EE99-4F13-A229-A988457D1AD1}" type="datetimeFigureOut">
              <a:rPr lang="en-US" smtClean="0"/>
              <a:t>1/11/2021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163E7C0-2F3A-4231-B76E-889A9F3E4B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AEBED-EE99-4F13-A229-A988457D1AD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E7C0-2F3A-4231-B76E-889A9F3E4B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4FAEBED-EE99-4F13-A229-A988457D1AD1}" type="datetimeFigureOut">
              <a:rPr lang="en-US" smtClean="0"/>
              <a:t>1/11/2021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163E7C0-2F3A-4231-B76E-889A9F3E4B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4FAEBED-EE99-4F13-A229-A988457D1AD1}"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163E7C0-2F3A-4231-B76E-889A9F3E4B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4FAEBED-EE99-4F13-A229-A988457D1AD1}" type="datetimeFigureOut">
              <a:rPr lang="en-US" smtClean="0"/>
              <a:t>1/11/2021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163E7C0-2F3A-4231-B76E-889A9F3E4B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4FAEBED-EE99-4F13-A229-A988457D1AD1}" type="datetimeFigureOut">
              <a:rPr lang="en-US" smtClean="0"/>
              <a:t>1/11/2021</a:t>
            </a:fld>
            <a:endParaRPr lang="en-US"/>
          </a:p>
        </p:txBody>
      </p:sp>
      <p:sp>
        <p:nvSpPr>
          <p:cNvPr id="10" name="Slide Number Placeholder 9"/>
          <p:cNvSpPr>
            <a:spLocks noGrp="1"/>
          </p:cNvSpPr>
          <p:nvPr>
            <p:ph type="sldNum" sz="quarter" idx="16"/>
          </p:nvPr>
        </p:nvSpPr>
        <p:spPr/>
        <p:txBody>
          <a:bodyPr rtlCol="0"/>
          <a:lstStyle/>
          <a:p>
            <a:fld id="{6163E7C0-2F3A-4231-B76E-889A9F3E4B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4FAEBED-EE99-4F13-A229-A988457D1AD1}" type="datetimeFigureOut">
              <a:rPr lang="en-US" smtClean="0"/>
              <a:t>1/11/2021</a:t>
            </a:fld>
            <a:endParaRPr lang="en-US"/>
          </a:p>
        </p:txBody>
      </p:sp>
      <p:sp>
        <p:nvSpPr>
          <p:cNvPr id="12" name="Slide Number Placeholder 11"/>
          <p:cNvSpPr>
            <a:spLocks noGrp="1"/>
          </p:cNvSpPr>
          <p:nvPr>
            <p:ph type="sldNum" sz="quarter" idx="16"/>
          </p:nvPr>
        </p:nvSpPr>
        <p:spPr/>
        <p:txBody>
          <a:bodyPr rtlCol="0"/>
          <a:lstStyle/>
          <a:p>
            <a:fld id="{6163E7C0-2F3A-4231-B76E-889A9F3E4B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FAEBED-EE99-4F13-A229-A988457D1AD1}"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163E7C0-2F3A-4231-B76E-889A9F3E4B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AEBED-EE99-4F13-A229-A988457D1AD1}"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163E7C0-2F3A-4231-B76E-889A9F3E4B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FAEBED-EE99-4F13-A229-A988457D1AD1}"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163E7C0-2F3A-4231-B76E-889A9F3E4B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4FAEBED-EE99-4F13-A229-A988457D1AD1}" type="datetimeFigureOut">
              <a:rPr lang="en-US" smtClean="0"/>
              <a:t>1/11/2021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163E7C0-2F3A-4231-B76E-889A9F3E4B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4FAEBED-EE99-4F13-A229-A988457D1AD1}" type="datetimeFigureOut">
              <a:rPr lang="en-US" smtClean="0"/>
              <a:t>1/11/2021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163E7C0-2F3A-4231-B76E-889A9F3E4B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172200"/>
            <a:ext cx="2209800" cy="457200"/>
          </a:xfrm>
        </p:spPr>
        <p:txBody>
          <a:bodyPr>
            <a:noAutofit/>
          </a:bodyPr>
          <a:lstStyle/>
          <a:p>
            <a:pPr algn="ctr"/>
            <a:r>
              <a:rPr lang="en-US" sz="1500" b="1" cap="none" dirty="0" smtClean="0">
                <a:solidFill>
                  <a:schemeClr val="tx2">
                    <a:lumMod val="10000"/>
                  </a:schemeClr>
                </a:solidFill>
                <a:latin typeface="Adobe Gothic Std B" pitchFamily="34" charset="-128"/>
                <a:ea typeface="Adobe Gothic Std B" pitchFamily="34" charset="-128"/>
              </a:rPr>
              <a:t>By Swagata Katiyar</a:t>
            </a:r>
            <a:br>
              <a:rPr lang="en-US" sz="1500" b="1" cap="none" dirty="0" smtClean="0">
                <a:solidFill>
                  <a:schemeClr val="tx2">
                    <a:lumMod val="10000"/>
                  </a:schemeClr>
                </a:solidFill>
                <a:latin typeface="Adobe Gothic Std B" pitchFamily="34" charset="-128"/>
                <a:ea typeface="Adobe Gothic Std B" pitchFamily="34" charset="-128"/>
              </a:rPr>
            </a:br>
            <a:r>
              <a:rPr lang="en-US" sz="1500" b="1" cap="none" dirty="0" smtClean="0">
                <a:solidFill>
                  <a:schemeClr val="tx2">
                    <a:lumMod val="10000"/>
                  </a:schemeClr>
                </a:solidFill>
                <a:latin typeface="Adobe Gothic Std B" pitchFamily="34" charset="-128"/>
                <a:ea typeface="Adobe Gothic Std B" pitchFamily="34" charset="-128"/>
              </a:rPr>
              <a:t>(36115603118)</a:t>
            </a:r>
            <a:endParaRPr lang="en-US" sz="1500" b="1" cap="none" dirty="0">
              <a:solidFill>
                <a:schemeClr val="tx2">
                  <a:lumMod val="10000"/>
                </a:schemeClr>
              </a:solidFill>
              <a:latin typeface="Adobe Gothic Std B" pitchFamily="34" charset="-128"/>
              <a:ea typeface="Adobe Gothic Std B" pitchFamily="34" charset="-128"/>
            </a:endParaRPr>
          </a:p>
        </p:txBody>
      </p:sp>
      <p:sp>
        <p:nvSpPr>
          <p:cNvPr id="3" name="Subtitle 2"/>
          <p:cNvSpPr>
            <a:spLocks noGrp="1"/>
          </p:cNvSpPr>
          <p:nvPr>
            <p:ph type="subTitle" idx="1"/>
          </p:nvPr>
        </p:nvSpPr>
        <p:spPr/>
        <p:txBody>
          <a:bodyPr>
            <a:normAutofit/>
          </a:bodyPr>
          <a:lstStyle/>
          <a:p>
            <a:r>
              <a:rPr lang="en-US" sz="3200" b="1" dirty="0" smtClean="0">
                <a:latin typeface="Adobe Hebrew" pitchFamily="18" charset="-79"/>
                <a:cs typeface="Adobe Hebrew" pitchFamily="18" charset="-79"/>
              </a:rPr>
              <a:t>Online Brochure Order System</a:t>
            </a:r>
            <a:endParaRPr lang="en-US" sz="3200" b="1" dirty="0">
              <a:latin typeface="Adobe Hebrew" pitchFamily="18" charset="-79"/>
              <a:cs typeface="Adobe Hebrew" pitchFamily="18" charset="-79"/>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049317"/>
          </a:xfrm>
          <a:prstGeom prst="rect">
            <a:avLst/>
          </a:prstGeom>
        </p:spPr>
      </p:pic>
      <p:sp>
        <p:nvSpPr>
          <p:cNvPr id="7" name="TextBox 6"/>
          <p:cNvSpPr txBox="1"/>
          <p:nvPr/>
        </p:nvSpPr>
        <p:spPr>
          <a:xfrm>
            <a:off x="1295400" y="195590"/>
            <a:ext cx="6553200"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200" b="1" dirty="0" smtClean="0">
                <a:solidFill>
                  <a:schemeClr val="tx2">
                    <a:lumMod val="50000"/>
                  </a:schemeClr>
                </a:solidFill>
                <a:latin typeface="Adobe Hebrew" pitchFamily="18" charset="-79"/>
                <a:cs typeface="Adobe Hebrew" pitchFamily="18" charset="-79"/>
              </a:rPr>
              <a:t>ANDROID APP DEVELOPMENT</a:t>
            </a:r>
            <a:endParaRPr lang="en-US" sz="3200" b="1" dirty="0">
              <a:solidFill>
                <a:schemeClr val="tx2">
                  <a:lumMod val="50000"/>
                </a:schemeClr>
              </a:solidFill>
              <a:latin typeface="Adobe Hebrew" pitchFamily="18" charset="-79"/>
              <a:cs typeface="Adobe Hebrew" pitchFamily="18" charset="-79"/>
            </a:endParaRPr>
          </a:p>
        </p:txBody>
      </p:sp>
    </p:spTree>
    <p:extLst>
      <p:ext uri="{BB962C8B-B14F-4D97-AF65-F5344CB8AC3E}">
        <p14:creationId xmlns:p14="http://schemas.microsoft.com/office/powerpoint/2010/main" val="102241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0200" y="304800"/>
            <a:ext cx="7467600" cy="869950"/>
          </a:xfrm>
        </p:spPr>
        <p:txBody>
          <a:bodyPr/>
          <a:lstStyle/>
          <a:p>
            <a:pPr algn="ctr"/>
            <a:r>
              <a:rPr lang="en-US" dirty="0" smtClean="0">
                <a:latin typeface="Adobe Hebrew" pitchFamily="18" charset="-79"/>
                <a:cs typeface="Adobe Hebrew" pitchFamily="18" charset="-79"/>
              </a:rPr>
              <a:t>CONCLUSIONS</a:t>
            </a:r>
            <a:endParaRPr lang="en-US" dirty="0">
              <a:latin typeface="Adobe Hebrew" pitchFamily="18" charset="-79"/>
              <a:cs typeface="Adobe Hebrew" pitchFamily="18" charset="-79"/>
            </a:endParaRPr>
          </a:p>
        </p:txBody>
      </p:sp>
      <p:sp>
        <p:nvSpPr>
          <p:cNvPr id="6" name="Text Placeholder 5"/>
          <p:cNvSpPr>
            <a:spLocks noGrp="1"/>
          </p:cNvSpPr>
          <p:nvPr>
            <p:ph type="body" idx="2"/>
          </p:nvPr>
        </p:nvSpPr>
        <p:spPr>
          <a:xfrm>
            <a:off x="0" y="0"/>
            <a:ext cx="2209800" cy="6858000"/>
          </a:xfrm>
        </p:spPr>
        <p:txBody>
          <a:bodyPr/>
          <a:lstStyle/>
          <a:p>
            <a:endParaRPr lang="en-US" dirty="0"/>
          </a:p>
        </p:txBody>
      </p:sp>
      <p:sp>
        <p:nvSpPr>
          <p:cNvPr id="5" name="Content Placeholder 4"/>
          <p:cNvSpPr>
            <a:spLocks noGrp="1"/>
          </p:cNvSpPr>
          <p:nvPr>
            <p:ph sz="quarter" idx="1"/>
          </p:nvPr>
        </p:nvSpPr>
        <p:spPr/>
        <p:txBody>
          <a:bodyPr>
            <a:normAutofit/>
          </a:bodyPr>
          <a:lstStyle/>
          <a:p>
            <a:pPr algn="just">
              <a:lnSpc>
                <a:spcPct val="150000"/>
              </a:lnSpc>
              <a:buFont typeface="Wingdings" pitchFamily="2" charset="2"/>
              <a:buChar char="v"/>
            </a:pPr>
            <a:r>
              <a:rPr lang="en-IN" sz="1600" b="1" dirty="0" smtClean="0">
                <a:latin typeface="Adobe Hebrew" pitchFamily="18" charset="-79"/>
                <a:cs typeface="Adobe Hebrew" pitchFamily="18" charset="-79"/>
              </a:rPr>
              <a:t>Nowadays, people go online stores through their personal computers or mobile device to avoid the frustration and exhaustion. The online brochure management system helps you overcome all the problems faced by people during offline shopping.</a:t>
            </a:r>
          </a:p>
          <a:p>
            <a:pPr algn="just">
              <a:lnSpc>
                <a:spcPct val="150000"/>
              </a:lnSpc>
              <a:buFont typeface="Wingdings" pitchFamily="2" charset="2"/>
              <a:buChar char="v"/>
            </a:pPr>
            <a:endParaRPr lang="en-IN" sz="1600" b="1" dirty="0" smtClean="0">
              <a:latin typeface="Adobe Hebrew" pitchFamily="18" charset="-79"/>
              <a:cs typeface="Adobe Hebrew" pitchFamily="18" charset="-79"/>
            </a:endParaRPr>
          </a:p>
          <a:p>
            <a:pPr algn="just">
              <a:lnSpc>
                <a:spcPct val="150000"/>
              </a:lnSpc>
              <a:buFont typeface="Wingdings" pitchFamily="2" charset="2"/>
              <a:buChar char="v"/>
            </a:pPr>
            <a:r>
              <a:rPr lang="en-IN" sz="1600" b="1" dirty="0" smtClean="0">
                <a:latin typeface="Adobe Hebrew" pitchFamily="18" charset="-79"/>
                <a:cs typeface="Adobe Hebrew" pitchFamily="18" charset="-79"/>
              </a:rPr>
              <a:t>Furthermore, this project investigates non-functional aspects including extendibility, future scope, and usability. Overall, the project presents a comprehensive brochure management in the new developing mobile platform.</a:t>
            </a:r>
            <a:endParaRPr lang="en-US" sz="1600" b="1" dirty="0" smtClean="0">
              <a:latin typeface="Adobe Hebrew" pitchFamily="18" charset="-79"/>
              <a:cs typeface="Adobe Hebrew" pitchFamily="18" charset="-79"/>
            </a:endParaRPr>
          </a:p>
          <a:p>
            <a:endParaRPr lang="en-US" sz="1600" dirty="0"/>
          </a:p>
        </p:txBody>
      </p:sp>
    </p:spTree>
    <p:extLst>
      <p:ext uri="{BB962C8B-B14F-4D97-AF65-F5344CB8AC3E}">
        <p14:creationId xmlns:p14="http://schemas.microsoft.com/office/powerpoint/2010/main" val="262104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8610600" cy="5137081"/>
          </a:xfrm>
          <a:prstGeom prst="rect">
            <a:avLst/>
          </a:prstGeom>
        </p:spPr>
      </p:pic>
    </p:spTree>
    <p:extLst>
      <p:ext uri="{BB962C8B-B14F-4D97-AF65-F5344CB8AC3E}">
        <p14:creationId xmlns:p14="http://schemas.microsoft.com/office/powerpoint/2010/main" val="183520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71600" y="2743200"/>
            <a:ext cx="7123113" cy="4114800"/>
          </a:xfrm>
        </p:spPr>
        <p:txBody>
          <a:bodyPr>
            <a:normAutofit/>
          </a:bodyPr>
          <a:lstStyle/>
          <a:p>
            <a:pPr marL="285750" indent="-285750">
              <a:buFont typeface="Wingdings" pitchFamily="2" charset="2"/>
              <a:buChar char="q"/>
            </a:pPr>
            <a:r>
              <a:rPr lang="en-IN" sz="1600" b="1" dirty="0" smtClean="0">
                <a:solidFill>
                  <a:schemeClr val="tx1"/>
                </a:solidFill>
                <a:latin typeface="Adobe Hebrew" pitchFamily="18" charset="-79"/>
                <a:cs typeface="Adobe Hebrew" pitchFamily="18" charset="-79"/>
              </a:rPr>
              <a:t>“Brochureordersystem.apk" is an user friendly interface that gives you an efficient way to collect orders regarding brochures both on official and non- official level.</a:t>
            </a:r>
          </a:p>
          <a:p>
            <a:pPr marL="285750" indent="-285750">
              <a:buFont typeface="Wingdings" pitchFamily="2" charset="2"/>
              <a:buChar char="q"/>
            </a:pPr>
            <a:endParaRPr lang="en-IN" sz="1600" b="1" dirty="0" smtClean="0">
              <a:solidFill>
                <a:schemeClr val="tx1"/>
              </a:solidFill>
              <a:latin typeface="Adobe Hebrew" pitchFamily="18" charset="-79"/>
              <a:cs typeface="Adobe Hebrew" pitchFamily="18" charset="-79"/>
            </a:endParaRPr>
          </a:p>
          <a:p>
            <a:pPr marL="285750" indent="-285750">
              <a:buFont typeface="Wingdings" pitchFamily="2" charset="2"/>
              <a:buChar char="q"/>
            </a:pPr>
            <a:r>
              <a:rPr lang="en-IN" sz="1600" b="1" dirty="0" smtClean="0">
                <a:solidFill>
                  <a:schemeClr val="tx1"/>
                </a:solidFill>
                <a:latin typeface="Adobe Hebrew" pitchFamily="18" charset="-79"/>
                <a:cs typeface="Adobe Hebrew" pitchFamily="18" charset="-79"/>
              </a:rPr>
              <a:t>It collects details from customers, stores it in an database and updates the customer about their delivery.</a:t>
            </a:r>
          </a:p>
          <a:p>
            <a:pPr marL="285750" indent="-285750">
              <a:buFont typeface="Wingdings" pitchFamily="2" charset="2"/>
              <a:buChar char="q"/>
            </a:pPr>
            <a:endParaRPr lang="en-IN" sz="1600" b="1" dirty="0" smtClean="0">
              <a:solidFill>
                <a:schemeClr val="tx1"/>
              </a:solidFill>
              <a:latin typeface="Adobe Hebrew" pitchFamily="18" charset="-79"/>
              <a:cs typeface="Adobe Hebrew" pitchFamily="18" charset="-79"/>
            </a:endParaRPr>
          </a:p>
          <a:p>
            <a:pPr marL="285750" indent="-285750">
              <a:buFont typeface="Wingdings" pitchFamily="2" charset="2"/>
              <a:buChar char="q"/>
            </a:pPr>
            <a:r>
              <a:rPr lang="en-IN" sz="1600" b="1" dirty="0" smtClean="0">
                <a:solidFill>
                  <a:schemeClr val="tx1"/>
                </a:solidFill>
                <a:latin typeface="Adobe Hebrew" pitchFamily="18" charset="-79"/>
                <a:cs typeface="Adobe Hebrew" pitchFamily="18" charset="-79"/>
              </a:rPr>
              <a:t>Promotes integration  of  current technologies like Google Calendar, Google Map, Browser,etc.</a:t>
            </a:r>
          </a:p>
          <a:p>
            <a:pPr marL="285750" indent="-285750">
              <a:buFont typeface="Wingdings" pitchFamily="2" charset="2"/>
              <a:buChar char="q"/>
            </a:pPr>
            <a:endParaRPr lang="en-IN" sz="1600" b="1" dirty="0" smtClean="0">
              <a:solidFill>
                <a:schemeClr val="tx1"/>
              </a:solidFill>
              <a:latin typeface="Adobe Hebrew" pitchFamily="18" charset="-79"/>
              <a:cs typeface="Adobe Hebrew" pitchFamily="18" charset="-79"/>
            </a:endParaRPr>
          </a:p>
          <a:p>
            <a:pPr marL="285750" indent="-285750">
              <a:buFont typeface="Wingdings" pitchFamily="2" charset="2"/>
              <a:buChar char="q"/>
            </a:pPr>
            <a:r>
              <a:rPr lang="en-IN" sz="1600" b="1" dirty="0" smtClean="0">
                <a:solidFill>
                  <a:schemeClr val="tx1"/>
                </a:solidFill>
                <a:latin typeface="Adobe Hebrew" pitchFamily="18" charset="-79"/>
                <a:cs typeface="Adobe Hebrew" pitchFamily="18" charset="-79"/>
              </a:rPr>
              <a:t>Collectively, provides the customers with the easy and efficient way of ordering and saving their time and efforts.</a:t>
            </a:r>
            <a:endParaRPr lang="en-US" sz="1600" b="1" dirty="0" smtClean="0">
              <a:solidFill>
                <a:schemeClr val="tx1"/>
              </a:solidFill>
              <a:latin typeface="Adobe Hebrew" pitchFamily="18" charset="-79"/>
              <a:cs typeface="Adobe Hebrew" pitchFamily="18" charset="-79"/>
            </a:endParaRPr>
          </a:p>
          <a:p>
            <a:pPr marL="285750" indent="-285750">
              <a:buFont typeface="Arial" pitchFamily="34" charset="0"/>
              <a:buChar char="•"/>
            </a:pPr>
            <a:endParaRPr lang="en-IN" sz="1600" b="1" dirty="0" smtClean="0">
              <a:solidFill>
                <a:schemeClr val="tx1"/>
              </a:solidFill>
              <a:latin typeface="Adobe Hebrew" pitchFamily="18" charset="-79"/>
              <a:cs typeface="Adobe Hebrew" pitchFamily="18" charset="-79"/>
            </a:endParaRPr>
          </a:p>
          <a:p>
            <a:pPr marL="285750" indent="-285750">
              <a:buFont typeface="Arial" pitchFamily="34" charset="0"/>
              <a:buChar char="•"/>
            </a:pPr>
            <a:endParaRPr lang="en-IN" sz="1600" b="1" dirty="0">
              <a:solidFill>
                <a:schemeClr val="tx1"/>
              </a:solidFill>
              <a:latin typeface="Adobe Hebrew" pitchFamily="18" charset="-79"/>
              <a:cs typeface="Adobe Hebrew" pitchFamily="18" charset="-79"/>
            </a:endParaRPr>
          </a:p>
          <a:p>
            <a:pPr marL="285750" indent="-285750">
              <a:buFont typeface="Arial" pitchFamily="34" charset="0"/>
              <a:buChar char="•"/>
            </a:pPr>
            <a:endParaRPr lang="en-IN" sz="1600" b="1" dirty="0">
              <a:solidFill>
                <a:schemeClr val="tx1"/>
              </a:solidFill>
              <a:latin typeface="Adobe Hebrew" pitchFamily="18" charset="-79"/>
              <a:cs typeface="Adobe Hebrew" pitchFamily="18" charset="-79"/>
            </a:endParaRPr>
          </a:p>
        </p:txBody>
      </p:sp>
      <p:sp>
        <p:nvSpPr>
          <p:cNvPr id="2" name="Title 1"/>
          <p:cNvSpPr>
            <a:spLocks noGrp="1"/>
          </p:cNvSpPr>
          <p:nvPr>
            <p:ph type="title"/>
          </p:nvPr>
        </p:nvSpPr>
        <p:spPr/>
        <p:txBody>
          <a:bodyPr>
            <a:normAutofit/>
          </a:bodyPr>
          <a:lstStyle/>
          <a:p>
            <a:pPr algn="ctr"/>
            <a:r>
              <a:rPr lang="en-US" b="1" dirty="0" smtClean="0">
                <a:latin typeface="Adobe Hebrew" pitchFamily="18" charset="-79"/>
                <a:cs typeface="Adobe Hebrew" pitchFamily="18" charset="-79"/>
              </a:rPr>
              <a:t>INTRODUCTION</a:t>
            </a:r>
            <a:endParaRPr lang="en-US" b="1" dirty="0">
              <a:latin typeface="Adobe Hebrew" pitchFamily="18" charset="-79"/>
              <a:cs typeface="Adobe Hebrew" pitchFamily="18" charset="-79"/>
            </a:endParaRPr>
          </a:p>
        </p:txBody>
      </p:sp>
    </p:spTree>
    <p:extLst>
      <p:ext uri="{BB962C8B-B14F-4D97-AF65-F5344CB8AC3E}">
        <p14:creationId xmlns:p14="http://schemas.microsoft.com/office/powerpoint/2010/main" val="443254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solidFill>
                  <a:schemeClr val="tx2">
                    <a:lumMod val="50000"/>
                  </a:schemeClr>
                </a:solidFill>
              </a:rPr>
              <a:t>Existing System And Comparison </a:t>
            </a:r>
            <a:endParaRPr lang="en-US" dirty="0">
              <a:solidFill>
                <a:schemeClr val="tx2">
                  <a:lumMod val="50000"/>
                </a:schemeClr>
              </a:solidFill>
            </a:endParaRPr>
          </a:p>
        </p:txBody>
      </p:sp>
      <p:sp>
        <p:nvSpPr>
          <p:cNvPr id="6" name="Content Placeholder 5"/>
          <p:cNvSpPr>
            <a:spLocks noGrp="1"/>
          </p:cNvSpPr>
          <p:nvPr>
            <p:ph sz="quarter" idx="2"/>
          </p:nvPr>
        </p:nvSpPr>
        <p:spPr>
          <a:xfrm>
            <a:off x="609600" y="2438400"/>
            <a:ext cx="3886200" cy="3581400"/>
          </a:xfrm>
        </p:spPr>
        <p:txBody>
          <a:bodyPr>
            <a:normAutofit fontScale="85000" lnSpcReduction="10000"/>
          </a:bodyPr>
          <a:lstStyle/>
          <a:p>
            <a:pPr lvl="0">
              <a:lnSpc>
                <a:spcPct val="150000"/>
              </a:lnSpc>
            </a:pPr>
            <a:r>
              <a:rPr lang="en-IN" sz="2400" b="1" dirty="0" smtClean="0">
                <a:latin typeface="Adobe Hebrew" pitchFamily="18" charset="-79"/>
                <a:cs typeface="Adobe Hebrew" pitchFamily="18" charset="-79"/>
              </a:rPr>
              <a:t>Limited </a:t>
            </a:r>
            <a:r>
              <a:rPr lang="en-IN" sz="2400" b="1" dirty="0" smtClean="0">
                <a:latin typeface="Adobe Hebrew" pitchFamily="18" charset="-79"/>
                <a:cs typeface="Adobe Hebrew" pitchFamily="18" charset="-79"/>
              </a:rPr>
              <a:t>visualization of design </a:t>
            </a:r>
            <a:endParaRPr lang="en-US" sz="2400" b="1" dirty="0">
              <a:latin typeface="Adobe Hebrew" pitchFamily="18" charset="-79"/>
              <a:cs typeface="Adobe Hebrew" pitchFamily="18" charset="-79"/>
            </a:endParaRPr>
          </a:p>
          <a:p>
            <a:pPr lvl="0">
              <a:lnSpc>
                <a:spcPct val="150000"/>
              </a:lnSpc>
            </a:pPr>
            <a:r>
              <a:rPr lang="en-IN" sz="2400" b="1" dirty="0" smtClean="0">
                <a:latin typeface="Adobe Hebrew" pitchFamily="18" charset="-79"/>
                <a:cs typeface="Adobe Hebrew" pitchFamily="18" charset="-79"/>
              </a:rPr>
              <a:t>Long Queues</a:t>
            </a:r>
            <a:endParaRPr lang="en-US" sz="2400" b="1" dirty="0">
              <a:latin typeface="Adobe Hebrew" pitchFamily="18" charset="-79"/>
              <a:cs typeface="Adobe Hebrew" pitchFamily="18" charset="-79"/>
            </a:endParaRPr>
          </a:p>
          <a:p>
            <a:pPr>
              <a:lnSpc>
                <a:spcPct val="150000"/>
              </a:lnSpc>
            </a:pPr>
            <a:r>
              <a:rPr lang="en-IN" sz="2400" b="1" dirty="0" smtClean="0">
                <a:latin typeface="Adobe Hebrew" pitchFamily="18" charset="-79"/>
                <a:cs typeface="Adobe Hebrew" pitchFamily="18" charset="-79"/>
              </a:rPr>
              <a:t>No Comparison </a:t>
            </a:r>
          </a:p>
          <a:p>
            <a:pPr>
              <a:lnSpc>
                <a:spcPct val="160000"/>
              </a:lnSpc>
            </a:pPr>
            <a:r>
              <a:rPr lang="en-IN" sz="2400" b="1" dirty="0" smtClean="0">
                <a:latin typeface="Adobe Hebrew" pitchFamily="18" charset="-79"/>
                <a:cs typeface="Adobe Hebrew" pitchFamily="18" charset="-79"/>
              </a:rPr>
              <a:t>Waste </a:t>
            </a:r>
            <a:r>
              <a:rPr lang="en-IN" sz="2400" b="1" dirty="0">
                <a:latin typeface="Adobe Hebrew" pitchFamily="18" charset="-79"/>
                <a:cs typeface="Adobe Hebrew" pitchFamily="18" charset="-79"/>
              </a:rPr>
              <a:t>of energy and </a:t>
            </a:r>
            <a:r>
              <a:rPr lang="en-IN" sz="2400" b="1" dirty="0" smtClean="0">
                <a:latin typeface="Adobe Hebrew" pitchFamily="18" charset="-79"/>
                <a:cs typeface="Adobe Hebrew" pitchFamily="18" charset="-79"/>
              </a:rPr>
              <a:t>efforts</a:t>
            </a:r>
          </a:p>
          <a:p>
            <a:pPr>
              <a:lnSpc>
                <a:spcPct val="150000"/>
              </a:lnSpc>
            </a:pPr>
            <a:r>
              <a:rPr lang="en-IN" sz="2400" b="1" dirty="0" smtClean="0">
                <a:latin typeface="Adobe Hebrew" pitchFamily="18" charset="-79"/>
                <a:cs typeface="Adobe Hebrew" pitchFamily="18" charset="-79"/>
              </a:rPr>
              <a:t>Limited to shopping </a:t>
            </a:r>
            <a:r>
              <a:rPr lang="en-IN" sz="2400" b="1" dirty="0" smtClean="0">
                <a:latin typeface="Adobe Hebrew" pitchFamily="18" charset="-79"/>
                <a:cs typeface="Adobe Hebrew" pitchFamily="18" charset="-79"/>
              </a:rPr>
              <a:t>hours</a:t>
            </a:r>
          </a:p>
          <a:p>
            <a:pPr>
              <a:lnSpc>
                <a:spcPct val="150000"/>
              </a:lnSpc>
            </a:pPr>
            <a:r>
              <a:rPr lang="en-IN" sz="2400" b="1" dirty="0" smtClean="0">
                <a:latin typeface="Adobe Hebrew" pitchFamily="18" charset="-79"/>
                <a:cs typeface="Adobe Hebrew" pitchFamily="18" charset="-79"/>
              </a:rPr>
              <a:t>Collecting from store itself</a:t>
            </a:r>
          </a:p>
          <a:p>
            <a:pPr>
              <a:lnSpc>
                <a:spcPct val="200000"/>
              </a:lnSpc>
            </a:pPr>
            <a:endParaRPr lang="en-US" sz="1800" b="1" dirty="0" smtClean="0">
              <a:latin typeface="Adobe Hebrew" pitchFamily="18" charset="-79"/>
              <a:cs typeface="Adobe Hebrew" pitchFamily="18" charset="-79"/>
            </a:endParaRPr>
          </a:p>
        </p:txBody>
      </p:sp>
      <p:sp>
        <p:nvSpPr>
          <p:cNvPr id="8" name="Content Placeholder 7"/>
          <p:cNvSpPr>
            <a:spLocks noGrp="1"/>
          </p:cNvSpPr>
          <p:nvPr>
            <p:ph sz="quarter" idx="4"/>
          </p:nvPr>
        </p:nvSpPr>
        <p:spPr>
          <a:xfrm>
            <a:off x="4800600" y="2362200"/>
            <a:ext cx="3886200" cy="3581400"/>
          </a:xfrm>
        </p:spPr>
        <p:txBody>
          <a:bodyPr>
            <a:normAutofit/>
          </a:bodyPr>
          <a:lstStyle/>
          <a:p>
            <a:pPr>
              <a:lnSpc>
                <a:spcPct val="150000"/>
              </a:lnSpc>
            </a:pPr>
            <a:r>
              <a:rPr lang="en-US" sz="2000" b="1" dirty="0" smtClean="0">
                <a:latin typeface="Adobe Hebrew" pitchFamily="18" charset="-79"/>
                <a:cs typeface="Adobe Hebrew" pitchFamily="18" charset="-79"/>
              </a:rPr>
              <a:t>Proper </a:t>
            </a:r>
            <a:r>
              <a:rPr lang="en-US" sz="2000" b="1" dirty="0" smtClean="0">
                <a:latin typeface="Adobe Hebrew" pitchFamily="18" charset="-79"/>
                <a:cs typeface="Adobe Hebrew" pitchFamily="18" charset="-79"/>
              </a:rPr>
              <a:t>visualization</a:t>
            </a:r>
            <a:endParaRPr lang="en-US" sz="2000" b="1" dirty="0" smtClean="0">
              <a:latin typeface="Adobe Hebrew" pitchFamily="18" charset="-79"/>
              <a:cs typeface="Adobe Hebrew" pitchFamily="18" charset="-79"/>
            </a:endParaRPr>
          </a:p>
          <a:p>
            <a:pPr>
              <a:lnSpc>
                <a:spcPct val="150000"/>
              </a:lnSpc>
            </a:pPr>
            <a:r>
              <a:rPr lang="en-US" sz="2000" b="1" dirty="0" smtClean="0">
                <a:latin typeface="Adobe Hebrew" pitchFamily="18" charset="-79"/>
                <a:cs typeface="Adobe Hebrew" pitchFamily="18" charset="-79"/>
              </a:rPr>
              <a:t>Avoids Queues</a:t>
            </a:r>
            <a:endParaRPr lang="en-US" sz="2000" b="1" dirty="0" smtClean="0">
              <a:latin typeface="Adobe Hebrew" pitchFamily="18" charset="-79"/>
              <a:cs typeface="Adobe Hebrew" pitchFamily="18" charset="-79"/>
            </a:endParaRPr>
          </a:p>
          <a:p>
            <a:pPr>
              <a:lnSpc>
                <a:spcPct val="150000"/>
              </a:lnSpc>
            </a:pPr>
            <a:r>
              <a:rPr lang="en-US" sz="2000" b="1" dirty="0" smtClean="0">
                <a:latin typeface="Adobe Hebrew" pitchFamily="18" charset="-79"/>
                <a:cs typeface="Adobe Hebrew" pitchFamily="18" charset="-79"/>
              </a:rPr>
              <a:t>Ease of Comparison</a:t>
            </a:r>
            <a:endParaRPr lang="en-US" sz="2000" b="1" dirty="0" smtClean="0">
              <a:latin typeface="Adobe Hebrew" pitchFamily="18" charset="-79"/>
              <a:cs typeface="Adobe Hebrew" pitchFamily="18" charset="-79"/>
            </a:endParaRPr>
          </a:p>
          <a:p>
            <a:pPr>
              <a:lnSpc>
                <a:spcPct val="150000"/>
              </a:lnSpc>
            </a:pPr>
            <a:r>
              <a:rPr lang="en-US" sz="2000" b="1" dirty="0" smtClean="0">
                <a:latin typeface="Adobe Hebrew" pitchFamily="18" charset="-79"/>
                <a:cs typeface="Adobe Hebrew" pitchFamily="18" charset="-79"/>
              </a:rPr>
              <a:t>Energy and resources are saved</a:t>
            </a:r>
          </a:p>
          <a:p>
            <a:pPr>
              <a:lnSpc>
                <a:spcPct val="150000"/>
              </a:lnSpc>
            </a:pPr>
            <a:r>
              <a:rPr lang="en-US" sz="2000" b="1" dirty="0" smtClean="0">
                <a:latin typeface="Adobe Hebrew" pitchFamily="18" charset="-79"/>
                <a:cs typeface="Adobe Hebrew" pitchFamily="18" charset="-79"/>
              </a:rPr>
              <a:t>24 x 7 with No restrictions</a:t>
            </a:r>
            <a:endParaRPr lang="en-US" sz="2000" b="1" dirty="0" smtClean="0">
              <a:latin typeface="Adobe Hebrew" pitchFamily="18" charset="-79"/>
              <a:cs typeface="Adobe Hebrew" pitchFamily="18" charset="-79"/>
            </a:endParaRPr>
          </a:p>
          <a:p>
            <a:pPr>
              <a:lnSpc>
                <a:spcPct val="150000"/>
              </a:lnSpc>
            </a:pPr>
            <a:r>
              <a:rPr lang="en-US" sz="2000" b="1" dirty="0" smtClean="0">
                <a:latin typeface="Adobe Hebrew" pitchFamily="18" charset="-79"/>
                <a:cs typeface="Adobe Hebrew" pitchFamily="18" charset="-79"/>
              </a:rPr>
              <a:t>Door step delivery</a:t>
            </a:r>
          </a:p>
        </p:txBody>
      </p:sp>
      <p:sp>
        <p:nvSpPr>
          <p:cNvPr id="5" name="Text Placeholder 4"/>
          <p:cNvSpPr>
            <a:spLocks noGrp="1"/>
          </p:cNvSpPr>
          <p:nvPr>
            <p:ph type="body" sz="quarter" idx="1"/>
          </p:nvPr>
        </p:nvSpPr>
        <p:spPr>
          <a:xfrm>
            <a:off x="4800600" y="1676400"/>
            <a:ext cx="3886200" cy="640080"/>
          </a:xfrm>
        </p:spPr>
        <p:txBody>
          <a:bodyPr>
            <a:normAutofit fontScale="25000" lnSpcReduction="20000"/>
          </a:bodyPr>
          <a:lstStyle/>
          <a:p>
            <a:pPr algn="ctr">
              <a:lnSpc>
                <a:spcPct val="170000"/>
              </a:lnSpc>
            </a:pPr>
            <a:r>
              <a:rPr lang="en-IN" sz="12800" dirty="0" smtClean="0"/>
              <a:t>PROPOSED SYSTEM</a:t>
            </a:r>
          </a:p>
          <a:p>
            <a:endParaRPr lang="en-US" dirty="0"/>
          </a:p>
        </p:txBody>
      </p:sp>
      <p:sp>
        <p:nvSpPr>
          <p:cNvPr id="7" name="Text Placeholder 6"/>
          <p:cNvSpPr>
            <a:spLocks noGrp="1"/>
          </p:cNvSpPr>
          <p:nvPr>
            <p:ph type="body" sz="quarter" idx="3"/>
          </p:nvPr>
        </p:nvSpPr>
        <p:spPr>
          <a:xfrm>
            <a:off x="609600" y="1676400"/>
            <a:ext cx="3886200" cy="640080"/>
          </a:xfrm>
        </p:spPr>
        <p:txBody>
          <a:bodyPr>
            <a:normAutofit fontScale="25000" lnSpcReduction="20000"/>
          </a:bodyPr>
          <a:lstStyle/>
          <a:p>
            <a:pPr algn="ctr">
              <a:lnSpc>
                <a:spcPct val="170000"/>
              </a:lnSpc>
            </a:pPr>
            <a:r>
              <a:rPr lang="en-IN" sz="12800" dirty="0" smtClean="0"/>
              <a:t>EXISTING SYSTEM</a:t>
            </a:r>
          </a:p>
          <a:p>
            <a:endParaRPr lang="en-US" dirty="0"/>
          </a:p>
        </p:txBody>
      </p:sp>
    </p:spTree>
    <p:extLst>
      <p:ext uri="{BB962C8B-B14F-4D97-AF65-F5344CB8AC3E}">
        <p14:creationId xmlns:p14="http://schemas.microsoft.com/office/powerpoint/2010/main" val="2219849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524000" y="1600200"/>
            <a:ext cx="7620000" cy="990600"/>
          </a:xfrm>
        </p:spPr>
        <p:txBody>
          <a:bodyPr>
            <a:normAutofit fontScale="90000"/>
          </a:bodyPr>
          <a:lstStyle/>
          <a:p>
            <a:pPr algn="ctr"/>
            <a:r>
              <a:rPr lang="en-IN" dirty="0" smtClean="0">
                <a:solidFill>
                  <a:schemeClr val="tx2">
                    <a:lumMod val="50000"/>
                  </a:schemeClr>
                </a:solidFill>
                <a:latin typeface="Bahnschrift SemiBold" panose="020B0502040204020203" pitchFamily="34" charset="0"/>
              </a:rPr>
              <a:t/>
            </a:r>
            <a:br>
              <a:rPr lang="en-IN" dirty="0" smtClean="0">
                <a:solidFill>
                  <a:schemeClr val="tx2">
                    <a:lumMod val="50000"/>
                  </a:schemeClr>
                </a:solidFill>
                <a:latin typeface="Bahnschrift SemiBold" panose="020B0502040204020203" pitchFamily="34" charset="0"/>
              </a:rPr>
            </a:br>
            <a:r>
              <a:rPr lang="en-IN" dirty="0" smtClean="0">
                <a:solidFill>
                  <a:schemeClr val="bg1"/>
                </a:solidFill>
                <a:latin typeface="Bahnschrift SemiBold" panose="020B0502040204020203" pitchFamily="34" charset="0"/>
              </a:rPr>
              <a:t/>
            </a:r>
            <a:br>
              <a:rPr lang="en-IN" dirty="0" smtClean="0">
                <a:solidFill>
                  <a:schemeClr val="bg1"/>
                </a:solidFill>
                <a:latin typeface="Bahnschrift SemiBold" panose="020B0502040204020203" pitchFamily="34" charset="0"/>
              </a:rPr>
            </a:br>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622300"/>
            <a:ext cx="5613400" cy="5414855"/>
          </a:xfrm>
          <a:prstGeom prst="rect">
            <a:avLst/>
          </a:prstGeom>
        </p:spPr>
      </p:pic>
    </p:spTree>
    <p:extLst>
      <p:ext uri="{BB962C8B-B14F-4D97-AF65-F5344CB8AC3E}">
        <p14:creationId xmlns:p14="http://schemas.microsoft.com/office/powerpoint/2010/main" val="3386029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Adobe Hebrew" pitchFamily="18" charset="-79"/>
                <a:cs typeface="Adobe Hebrew" pitchFamily="18" charset="-79"/>
              </a:rPr>
              <a:t>SOFTWARE REQUIREMENTS</a:t>
            </a:r>
            <a:r>
              <a:rPr lang="en-US" b="1" dirty="0" smtClean="0"/>
              <a:t>:</a:t>
            </a:r>
            <a:endParaRPr lang="en-US" b="1" dirty="0"/>
          </a:p>
        </p:txBody>
      </p:sp>
      <p:sp>
        <p:nvSpPr>
          <p:cNvPr id="14" name="Content Placeholder 13"/>
          <p:cNvSpPr>
            <a:spLocks noGrp="1"/>
          </p:cNvSpPr>
          <p:nvPr>
            <p:ph sz="quarter" idx="1"/>
          </p:nvPr>
        </p:nvSpPr>
        <p:spPr/>
        <p:txBody>
          <a:bodyPr/>
          <a:lstStyle/>
          <a:p>
            <a:pPr algn="just">
              <a:lnSpc>
                <a:spcPct val="150000"/>
              </a:lnSpc>
            </a:pPr>
            <a:r>
              <a:rPr lang="en-IN" sz="3200" dirty="0" smtClean="0">
                <a:latin typeface="Adobe Hebrew" pitchFamily="18" charset="-79"/>
                <a:cs typeface="Adobe Hebrew" pitchFamily="18" charset="-79"/>
              </a:rPr>
              <a:t>Android Studio</a:t>
            </a:r>
          </a:p>
          <a:p>
            <a:pPr algn="just">
              <a:lnSpc>
                <a:spcPct val="150000"/>
              </a:lnSpc>
            </a:pPr>
            <a:r>
              <a:rPr lang="en-IN" sz="3200" dirty="0" err="1" smtClean="0">
                <a:latin typeface="Adobe Hebrew" pitchFamily="18" charset="-79"/>
                <a:cs typeface="Adobe Hebrew" pitchFamily="18" charset="-79"/>
              </a:rPr>
              <a:t>Xamp</a:t>
            </a:r>
            <a:r>
              <a:rPr lang="en-IN" sz="3200" dirty="0" smtClean="0">
                <a:latin typeface="Adobe Hebrew" pitchFamily="18" charset="-79"/>
                <a:cs typeface="Adobe Hebrew" pitchFamily="18" charset="-79"/>
              </a:rPr>
              <a:t> Server</a:t>
            </a:r>
            <a:endParaRPr lang="en-US" sz="3200" dirty="0" smtClean="0">
              <a:latin typeface="Adobe Hebrew" pitchFamily="18" charset="-79"/>
              <a:cs typeface="Adobe Hebrew" pitchFamily="18" charset="-79"/>
            </a:endParaRPr>
          </a:p>
          <a:p>
            <a:pPr algn="just">
              <a:lnSpc>
                <a:spcPct val="150000"/>
              </a:lnSpc>
            </a:pPr>
            <a:r>
              <a:rPr lang="en-US" sz="3200" dirty="0" err="1" smtClean="0">
                <a:latin typeface="Adobe Hebrew" pitchFamily="18" charset="-79"/>
                <a:cs typeface="Adobe Hebrew" pitchFamily="18" charset="-79"/>
              </a:rPr>
              <a:t>PhpMyAdmin</a:t>
            </a:r>
            <a:endParaRPr lang="en-US" sz="3200" dirty="0" smtClean="0">
              <a:latin typeface="Adobe Hebrew" pitchFamily="18" charset="-79"/>
              <a:cs typeface="Adobe Hebrew" pitchFamily="18" charset="-79"/>
            </a:endParaRPr>
          </a:p>
          <a:p>
            <a:pPr algn="just">
              <a:lnSpc>
                <a:spcPct val="150000"/>
              </a:lnSpc>
            </a:pPr>
            <a:r>
              <a:rPr lang="en-US" sz="3200" dirty="0" smtClean="0">
                <a:latin typeface="Adobe Hebrew" pitchFamily="18" charset="-79"/>
                <a:cs typeface="Adobe Hebrew" pitchFamily="18" charset="-79"/>
              </a:rPr>
              <a:t>Postman</a:t>
            </a:r>
          </a:p>
          <a:p>
            <a:pPr algn="just">
              <a:lnSpc>
                <a:spcPct val="150000"/>
              </a:lnSpc>
            </a:pPr>
            <a:r>
              <a:rPr lang="en-IN" sz="3200" dirty="0" smtClean="0">
                <a:latin typeface="Adobe Hebrew" pitchFamily="18" charset="-79"/>
                <a:cs typeface="Adobe Hebrew" pitchFamily="18" charset="-79"/>
              </a:rPr>
              <a:t>Sublime Text Editor</a:t>
            </a:r>
            <a:endParaRPr lang="en-US" sz="3200" dirty="0" smtClean="0">
              <a:latin typeface="Adobe Hebrew" pitchFamily="18" charset="-79"/>
              <a:cs typeface="Adobe Hebrew" pitchFamily="18" charset="-79"/>
            </a:endParaRPr>
          </a:p>
          <a:p>
            <a:endParaRPr lang="en-US" dirty="0" smtClean="0"/>
          </a:p>
        </p:txBody>
      </p:sp>
    </p:spTree>
    <p:extLst>
      <p:ext uri="{BB962C8B-B14F-4D97-AF65-F5344CB8AC3E}">
        <p14:creationId xmlns:p14="http://schemas.microsoft.com/office/powerpoint/2010/main" val="2489225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Adobe Hebrew" pitchFamily="18" charset="-79"/>
                <a:cs typeface="Adobe Hebrew" pitchFamily="18" charset="-79"/>
              </a:rPr>
              <a:t>LANGUAGES USED:</a:t>
            </a:r>
            <a:endParaRPr lang="en-US" dirty="0">
              <a:latin typeface="Adobe Hebrew" pitchFamily="18" charset="-79"/>
              <a:cs typeface="Adobe Hebrew" pitchFamily="18" charset="-79"/>
            </a:endParaRPr>
          </a:p>
        </p:txBody>
      </p:sp>
      <p:sp>
        <p:nvSpPr>
          <p:cNvPr id="6" name="Text Placeholder 5"/>
          <p:cNvSpPr>
            <a:spLocks noGrp="1"/>
          </p:cNvSpPr>
          <p:nvPr>
            <p:ph type="body" idx="2"/>
          </p:nvPr>
        </p:nvSpPr>
        <p:spPr>
          <a:xfrm>
            <a:off x="152400" y="1600200"/>
            <a:ext cx="1143000" cy="5181600"/>
          </a:xfrm>
        </p:spPr>
        <p:txBody>
          <a:bodyPr/>
          <a:lstStyle/>
          <a:p>
            <a:endParaRPr lang="en-US" dirty="0"/>
          </a:p>
        </p:txBody>
      </p:sp>
      <p:sp>
        <p:nvSpPr>
          <p:cNvPr id="5" name="Content Placeholder 4"/>
          <p:cNvSpPr>
            <a:spLocks noGrp="1"/>
          </p:cNvSpPr>
          <p:nvPr>
            <p:ph sz="quarter" idx="1"/>
          </p:nvPr>
        </p:nvSpPr>
        <p:spPr>
          <a:xfrm>
            <a:off x="1447800" y="1752600"/>
            <a:ext cx="7467600" cy="4419600"/>
          </a:xfrm>
        </p:spPr>
        <p:txBody>
          <a:bodyPr/>
          <a:lstStyle/>
          <a:p>
            <a:pPr algn="just"/>
            <a:r>
              <a:rPr lang="en-US" b="1" dirty="0" smtClean="0">
                <a:solidFill>
                  <a:schemeClr val="bg2">
                    <a:lumMod val="50000"/>
                  </a:schemeClr>
                </a:solidFill>
                <a:latin typeface="Adobe Hebrew" pitchFamily="18" charset="-79"/>
                <a:cs typeface="Adobe Hebrew" pitchFamily="18" charset="-79"/>
              </a:rPr>
              <a:t>JAVA-</a:t>
            </a:r>
            <a:r>
              <a:rPr lang="en-US" dirty="0" smtClean="0">
                <a:latin typeface="Adobe Hebrew" pitchFamily="18" charset="-79"/>
                <a:cs typeface="Adobe Hebrew" pitchFamily="18" charset="-79"/>
              </a:rPr>
              <a:t> </a:t>
            </a:r>
            <a:r>
              <a:rPr lang="en-US" sz="1800" dirty="0">
                <a:latin typeface="Adobe Hebrew" pitchFamily="18" charset="-79"/>
                <a:cs typeface="Adobe Hebrew" pitchFamily="18" charset="-79"/>
              </a:rPr>
              <a:t>The Android platform allows developers to write managed code using </a:t>
            </a:r>
            <a:r>
              <a:rPr lang="en-US" sz="1800" dirty="0" smtClean="0">
                <a:latin typeface="Adobe Hebrew" pitchFamily="18" charset="-79"/>
                <a:cs typeface="Adobe Hebrew" pitchFamily="18" charset="-79"/>
              </a:rPr>
              <a:t> Java </a:t>
            </a:r>
            <a:r>
              <a:rPr lang="en-US" sz="1800" dirty="0">
                <a:latin typeface="Adobe Hebrew" pitchFamily="18" charset="-79"/>
                <a:cs typeface="Adobe Hebrew" pitchFamily="18" charset="-79"/>
              </a:rPr>
              <a:t>to manage and control the Android device</a:t>
            </a:r>
            <a:r>
              <a:rPr lang="en-US" sz="1800" dirty="0" smtClean="0">
                <a:latin typeface="Adobe Hebrew" pitchFamily="18" charset="-79"/>
                <a:cs typeface="Adobe Hebrew" pitchFamily="18" charset="-79"/>
              </a:rPr>
              <a:t>.</a:t>
            </a:r>
          </a:p>
          <a:p>
            <a:pPr algn="just"/>
            <a:endParaRPr lang="en-US" sz="1600" dirty="0" smtClean="0">
              <a:latin typeface="Adobe Hebrew" pitchFamily="18" charset="-79"/>
              <a:cs typeface="Adobe Hebrew" pitchFamily="18" charset="-79"/>
            </a:endParaRPr>
          </a:p>
          <a:p>
            <a:pPr algn="just"/>
            <a:endParaRPr lang="en-US" sz="1600" dirty="0" smtClean="0">
              <a:latin typeface="Adobe Hebrew" pitchFamily="18" charset="-79"/>
              <a:cs typeface="Adobe Hebrew" pitchFamily="18" charset="-79"/>
            </a:endParaRPr>
          </a:p>
          <a:p>
            <a:r>
              <a:rPr lang="en-US" b="1" dirty="0" smtClean="0">
                <a:solidFill>
                  <a:schemeClr val="bg2">
                    <a:lumMod val="50000"/>
                  </a:schemeClr>
                </a:solidFill>
                <a:latin typeface="Adobe Hebrew" pitchFamily="18" charset="-79"/>
                <a:cs typeface="Adobe Hebrew" pitchFamily="18" charset="-79"/>
              </a:rPr>
              <a:t>XML-</a:t>
            </a:r>
            <a:r>
              <a:rPr lang="en-US" dirty="0" smtClean="0">
                <a:solidFill>
                  <a:schemeClr val="bg2">
                    <a:lumMod val="50000"/>
                  </a:schemeClr>
                </a:solidFill>
                <a:latin typeface="Adobe Hebrew" pitchFamily="18" charset="-79"/>
                <a:cs typeface="Adobe Hebrew" pitchFamily="18" charset="-79"/>
              </a:rPr>
              <a:t> </a:t>
            </a:r>
            <a:r>
              <a:rPr lang="en-US" sz="1800" dirty="0">
                <a:latin typeface="Adobe Hebrew" pitchFamily="18" charset="-79"/>
                <a:cs typeface="Adobe Hebrew" pitchFamily="18" charset="-79"/>
              </a:rPr>
              <a:t>Using Android's </a:t>
            </a:r>
            <a:r>
              <a:rPr lang="en-US" sz="1800" dirty="0" smtClean="0">
                <a:latin typeface="Adobe Hebrew" pitchFamily="18" charset="-79"/>
                <a:cs typeface="Adobe Hebrew" pitchFamily="18" charset="-79"/>
              </a:rPr>
              <a:t>XML, </a:t>
            </a:r>
            <a:r>
              <a:rPr lang="en-US" sz="1800" dirty="0">
                <a:latin typeface="Adobe Hebrew" pitchFamily="18" charset="-79"/>
                <a:cs typeface="Adobe Hebrew" pitchFamily="18" charset="-79"/>
              </a:rPr>
              <a:t>you can quickly design UI layouts and the screen elements they </a:t>
            </a:r>
            <a:r>
              <a:rPr lang="en-US" sz="1800" dirty="0" smtClean="0">
                <a:latin typeface="Adobe Hebrew" pitchFamily="18" charset="-79"/>
                <a:cs typeface="Adobe Hebrew" pitchFamily="18" charset="-79"/>
              </a:rPr>
              <a:t>contain</a:t>
            </a:r>
          </a:p>
          <a:p>
            <a:endParaRPr lang="en-US" sz="1800" dirty="0" smtClean="0">
              <a:latin typeface="Adobe Hebrew" pitchFamily="18" charset="-79"/>
              <a:cs typeface="Adobe Hebrew" pitchFamily="18" charset="-79"/>
            </a:endParaRPr>
          </a:p>
          <a:p>
            <a:endParaRPr lang="en-US" sz="1600" dirty="0" smtClean="0">
              <a:solidFill>
                <a:schemeClr val="bg2">
                  <a:lumMod val="50000"/>
                </a:schemeClr>
              </a:solidFill>
              <a:latin typeface="Adobe Hebrew" pitchFamily="18" charset="-79"/>
              <a:cs typeface="Adobe Hebrew" pitchFamily="18" charset="-79"/>
            </a:endParaRPr>
          </a:p>
          <a:p>
            <a:r>
              <a:rPr lang="en-US" b="1" dirty="0" smtClean="0">
                <a:solidFill>
                  <a:schemeClr val="bg2">
                    <a:lumMod val="50000"/>
                  </a:schemeClr>
                </a:solidFill>
                <a:latin typeface="Adobe Hebrew" pitchFamily="18" charset="-79"/>
                <a:cs typeface="Adobe Hebrew" pitchFamily="18" charset="-79"/>
              </a:rPr>
              <a:t>PHP &amp; MYSQL- </a:t>
            </a:r>
            <a:r>
              <a:rPr lang="en-US" sz="1800" dirty="0">
                <a:latin typeface="Adobe Hebrew" pitchFamily="18" charset="-79"/>
                <a:cs typeface="Adobe Hebrew" pitchFamily="18" charset="-79"/>
              </a:rPr>
              <a:t>MYSQL is used as a database </a:t>
            </a:r>
            <a:r>
              <a:rPr lang="en-US" sz="1800" dirty="0" smtClean="0">
                <a:latin typeface="Adobe Hebrew" pitchFamily="18" charset="-79"/>
                <a:cs typeface="Adobe Hebrew" pitchFamily="18" charset="-79"/>
              </a:rPr>
              <a:t>language at </a:t>
            </a:r>
            <a:r>
              <a:rPr lang="en-US" sz="1800" dirty="0">
                <a:latin typeface="Adobe Hebrew" pitchFamily="18" charset="-79"/>
                <a:cs typeface="Adobe Hebrew" pitchFamily="18" charset="-79"/>
              </a:rPr>
              <a:t>the webserver and PHP is used </a:t>
            </a:r>
            <a:r>
              <a:rPr lang="en-US" sz="1800" dirty="0" smtClean="0">
                <a:latin typeface="Adobe Hebrew" pitchFamily="18" charset="-79"/>
                <a:cs typeface="Adobe Hebrew" pitchFamily="18" charset="-79"/>
              </a:rPr>
              <a:t>to. </a:t>
            </a:r>
            <a:r>
              <a:rPr lang="en-US" sz="1800" dirty="0">
                <a:latin typeface="Adobe Hebrew" pitchFamily="18" charset="-79"/>
                <a:cs typeface="Adobe Hebrew" pitchFamily="18" charset="-79"/>
              </a:rPr>
              <a:t>fetch data from the database</a:t>
            </a:r>
            <a:endParaRPr lang="en-US" sz="1800" dirty="0">
              <a:solidFill>
                <a:schemeClr val="bg2">
                  <a:lumMod val="50000"/>
                </a:schemeClr>
              </a:solidFill>
              <a:latin typeface="Adobe Hebrew" pitchFamily="18" charset="-79"/>
              <a:cs typeface="Adobe Hebrew" pitchFamily="18" charset="-79"/>
            </a:endParaRPr>
          </a:p>
        </p:txBody>
      </p:sp>
    </p:spTree>
    <p:extLst>
      <p:ext uri="{BB962C8B-B14F-4D97-AF65-F5344CB8AC3E}">
        <p14:creationId xmlns:p14="http://schemas.microsoft.com/office/powerpoint/2010/main" val="137836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800" b="1" dirty="0" smtClean="0">
                <a:latin typeface="Adobe Hebrew" pitchFamily="18" charset="-79"/>
                <a:cs typeface="Adobe Hebrew" pitchFamily="18" charset="-79"/>
              </a:rPr>
              <a:t>WORKING</a:t>
            </a:r>
            <a:endParaRPr lang="en-US" sz="4800" b="1" dirty="0">
              <a:latin typeface="Adobe Hebrew" pitchFamily="18" charset="-79"/>
              <a:cs typeface="Adobe Hebrew" pitchFamily="18" charset="-79"/>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6000"/>
            <a:ext cx="7477490" cy="3371669"/>
          </a:xfrm>
          <a:prstGeom prst="rect">
            <a:avLst/>
          </a:prstGeom>
        </p:spPr>
      </p:pic>
    </p:spTree>
    <p:extLst>
      <p:ext uri="{BB962C8B-B14F-4D97-AF65-F5344CB8AC3E}">
        <p14:creationId xmlns:p14="http://schemas.microsoft.com/office/powerpoint/2010/main" val="2998285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F8C0E">
            <a:alpha val="89804"/>
          </a:srgb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675" y="1981200"/>
            <a:ext cx="4225925" cy="3810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1981200"/>
            <a:ext cx="4594225" cy="38100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4" y="658743"/>
            <a:ext cx="8820149" cy="5706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81200" y="304800"/>
            <a:ext cx="5486400" cy="707886"/>
          </a:xfrm>
          <a:prstGeom prst="rect">
            <a:avLst/>
          </a:prstGeom>
          <a:solidFill>
            <a:schemeClr val="tx1"/>
          </a:solidFill>
        </p:spPr>
        <p:txBody>
          <a:bodyPr wrap="square" rtlCol="0">
            <a:spAutoFit/>
          </a:bodyPr>
          <a:lstStyle/>
          <a:p>
            <a:pPr algn="ctr"/>
            <a:r>
              <a:rPr lang="en-US" sz="4000" dirty="0" smtClean="0">
                <a:solidFill>
                  <a:schemeClr val="bg1"/>
                </a:solidFill>
                <a:latin typeface="Adobe Hebrew" pitchFamily="18" charset="-79"/>
                <a:cs typeface="Adobe Hebrew" pitchFamily="18" charset="-79"/>
              </a:rPr>
              <a:t>UI / UX DESIGNS</a:t>
            </a:r>
            <a:endParaRPr lang="en-US" sz="4000" dirty="0">
              <a:solidFill>
                <a:schemeClr val="bg1"/>
              </a:solidFill>
              <a:latin typeface="Adobe Hebrew" pitchFamily="18" charset="-79"/>
              <a:cs typeface="Adobe Hebrew" pitchFamily="18" charset="-79"/>
            </a:endParaRPr>
          </a:p>
        </p:txBody>
      </p:sp>
    </p:spTree>
    <p:extLst>
      <p:ext uri="{BB962C8B-B14F-4D97-AF65-F5344CB8AC3E}">
        <p14:creationId xmlns:p14="http://schemas.microsoft.com/office/powerpoint/2010/main" val="689483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F8C0E">
            <a:alpha val="89804"/>
          </a:srgb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7917" t="27273" r="36523" b="9734"/>
          <a:stretch/>
        </p:blipFill>
        <p:spPr>
          <a:xfrm>
            <a:off x="3877343" y="1714498"/>
            <a:ext cx="4655887" cy="3810000"/>
          </a:xfrm>
          <a:prstGeom prst="rect">
            <a:avLst/>
          </a:prstGeom>
        </p:spPr>
      </p:pic>
      <p:sp>
        <p:nvSpPr>
          <p:cNvPr id="8" name="Right Arrow 7"/>
          <p:cNvSpPr/>
          <p:nvPr/>
        </p:nvSpPr>
        <p:spPr>
          <a:xfrm>
            <a:off x="3124200" y="2819400"/>
            <a:ext cx="711200" cy="533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ight Arrow 8"/>
          <p:cNvSpPr/>
          <p:nvPr/>
        </p:nvSpPr>
        <p:spPr>
          <a:xfrm>
            <a:off x="3124200" y="3848100"/>
            <a:ext cx="711200" cy="533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7361" t="5039" r="50416" b="8498"/>
          <a:stretch/>
        </p:blipFill>
        <p:spPr>
          <a:xfrm>
            <a:off x="533400" y="952499"/>
            <a:ext cx="2514600" cy="53339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11"/>
          <p:cNvSpPr/>
          <p:nvPr/>
        </p:nvSpPr>
        <p:spPr>
          <a:xfrm>
            <a:off x="228600" y="533400"/>
            <a:ext cx="8618286" cy="59436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57400" y="348734"/>
            <a:ext cx="5029200" cy="369332"/>
          </a:xfrm>
          <a:prstGeom prst="rect">
            <a:avLst/>
          </a:prstGeom>
          <a:solidFill>
            <a:schemeClr val="tx1"/>
          </a:solidFill>
        </p:spPr>
        <p:txBody>
          <a:bodyPr wrap="square" rtlCol="0">
            <a:spAutoFit/>
          </a:bodyPr>
          <a:lstStyle/>
          <a:p>
            <a:r>
              <a:rPr lang="en-US" dirty="0" smtClean="0">
                <a:solidFill>
                  <a:schemeClr val="bg1"/>
                </a:solidFill>
                <a:latin typeface="Adobe Hebrew" pitchFamily="18" charset="-79"/>
                <a:cs typeface="Adobe Hebrew" pitchFamily="18" charset="-79"/>
              </a:rPr>
              <a:t>Centralized Database Storage from Android Studio</a:t>
            </a:r>
            <a:endParaRPr lang="en-US" dirty="0">
              <a:solidFill>
                <a:schemeClr val="bg1"/>
              </a:solidFill>
              <a:latin typeface="Adobe Hebrew" pitchFamily="18" charset="-79"/>
              <a:cs typeface="Adobe Hebrew" pitchFamily="18" charset="-79"/>
            </a:endParaRPr>
          </a:p>
        </p:txBody>
      </p:sp>
    </p:spTree>
    <p:extLst>
      <p:ext uri="{BB962C8B-B14F-4D97-AF65-F5344CB8AC3E}">
        <p14:creationId xmlns:p14="http://schemas.microsoft.com/office/powerpoint/2010/main" val="354579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284</TotalTime>
  <Words>299</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By Swagata Katiyar (36115603118)</vt:lpstr>
      <vt:lpstr>INTRODUCTION</vt:lpstr>
      <vt:lpstr>Existing System And Comparison </vt:lpstr>
      <vt:lpstr>  </vt:lpstr>
      <vt:lpstr>SOFTWARE REQUIREMENTS:</vt:lpstr>
      <vt:lpstr>LANGUAGES USED:</vt:lpstr>
      <vt:lpstr>WORKING</vt:lpstr>
      <vt:lpstr>PowerPoint Presentation</vt:lpstr>
      <vt:lpstr>PowerPoint Presentation</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Brochure order system (APP-DEVELOPMENT)</dc:title>
  <dc:creator>Dell</dc:creator>
  <cp:lastModifiedBy>Dell</cp:lastModifiedBy>
  <cp:revision>25</cp:revision>
  <dcterms:created xsi:type="dcterms:W3CDTF">2021-01-10T15:25:00Z</dcterms:created>
  <dcterms:modified xsi:type="dcterms:W3CDTF">2021-01-11T16:44:29Z</dcterms:modified>
</cp:coreProperties>
</file>