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acifico"/>
      <p:regular r:id="rId36"/>
    </p:embeddedFont>
    <p:embeddedFont>
      <p:font typeface="Old Standard TT"/>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ldStandardTT-regular.fntdata"/><Relationship Id="rId14" Type="http://schemas.openxmlformats.org/officeDocument/2006/relationships/slide" Target="slides/slide9.xml"/><Relationship Id="rId36" Type="http://schemas.openxmlformats.org/officeDocument/2006/relationships/font" Target="fonts/Pacifico-regular.fntdata"/><Relationship Id="rId17" Type="http://schemas.openxmlformats.org/officeDocument/2006/relationships/slide" Target="slides/slide12.xml"/><Relationship Id="rId39" Type="http://schemas.openxmlformats.org/officeDocument/2006/relationships/font" Target="fonts/OldStandardTT-italic.fntdata"/><Relationship Id="rId16" Type="http://schemas.openxmlformats.org/officeDocument/2006/relationships/slide" Target="slides/slide11.xml"/><Relationship Id="rId38" Type="http://schemas.openxmlformats.org/officeDocument/2006/relationships/font" Target="fonts/OldStandardT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12861546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1286154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212861546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2128615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12861546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21286154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12861546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1286154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212861546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21286154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212861546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21286154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212861546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21286154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212861546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21286154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12861546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21286154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212861546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2128615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12861546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2128615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212861546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21286154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212861546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21286154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212861546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21286154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212861546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2128615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21286154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21286154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212861546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21286154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212861546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21286154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12861546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21286154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21286154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21286154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212861546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21286154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1286154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1286154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1286154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128615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212861546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2128615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21286154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2128615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oreilly.com/library/view/practical-statistics-for/9781491952955/ch01.html#Correlation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ARTIFICIAL INTELLIGENCE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 PROJECT</a:t>
            </a:r>
            <a:endParaRPr/>
          </a:p>
        </p:txBody>
      </p:sp>
      <p:sp>
        <p:nvSpPr>
          <p:cNvPr id="61" name="Google Shape;61;p13"/>
          <p:cNvSpPr txBox="1"/>
          <p:nvPr/>
        </p:nvSpPr>
        <p:spPr>
          <a:xfrm>
            <a:off x="2503575" y="532950"/>
            <a:ext cx="358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accent1"/>
                </a:highlight>
                <a:latin typeface="Old Standard TT"/>
                <a:ea typeface="Old Standard TT"/>
                <a:cs typeface="Old Standard TT"/>
                <a:sym typeface="Old Standard TT"/>
              </a:rPr>
              <a:t>Subhangi Ringasia RA1911003010663</a:t>
            </a:r>
            <a:endParaRPr>
              <a:solidFill>
                <a:schemeClr val="dk1"/>
              </a:solidFill>
              <a:highlight>
                <a:schemeClr val="accent1"/>
              </a:highlight>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a:solidFill>
                  <a:schemeClr val="dk1"/>
                </a:solidFill>
                <a:highlight>
                  <a:schemeClr val="accent1"/>
                </a:highlight>
                <a:latin typeface="Old Standard TT"/>
                <a:ea typeface="Old Standard TT"/>
                <a:cs typeface="Old Standard TT"/>
                <a:sym typeface="Old Standard TT"/>
              </a:rPr>
              <a:t>Swagata Das RA1911003010695</a:t>
            </a:r>
            <a:endParaRPr>
              <a:solidFill>
                <a:schemeClr val="dk1"/>
              </a:solidFill>
              <a:highlight>
                <a:schemeClr val="accent1"/>
              </a:highlight>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The first paper is Predicting the price of Used Car Using Machine Learning Techniques.</a:t>
            </a:r>
            <a:endParaRPr sz="1600"/>
          </a:p>
          <a:p>
            <a:pPr indent="0" lvl="0" marL="0" rtl="0" algn="l">
              <a:spcBef>
                <a:spcPts val="0"/>
              </a:spcBef>
              <a:spcAft>
                <a:spcPts val="0"/>
              </a:spcAft>
              <a:buClr>
                <a:schemeClr val="dk1"/>
              </a:buClr>
              <a:buSzPts val="1100"/>
              <a:buFont typeface="Arial"/>
              <a:buNone/>
            </a:pPr>
            <a:r>
              <a:rPr lang="en" sz="1600"/>
              <a:t>In this paper, they investigate the application of supervised machine learning techniques</a:t>
            </a:r>
            <a:endParaRPr sz="1600"/>
          </a:p>
          <a:p>
            <a:pPr indent="0" lvl="0" marL="0" rtl="0" algn="l">
              <a:spcBef>
                <a:spcPts val="0"/>
              </a:spcBef>
              <a:spcAft>
                <a:spcPts val="0"/>
              </a:spcAft>
              <a:buClr>
                <a:schemeClr val="dk1"/>
              </a:buClr>
              <a:buSzPts val="1100"/>
              <a:buFont typeface="Arial"/>
              <a:buNone/>
            </a:pPr>
            <a:r>
              <a:rPr lang="en" sz="1600"/>
              <a:t>to predict the price of used cars in Mauritius. The predictions are based on historical</a:t>
            </a:r>
            <a:endParaRPr sz="1600"/>
          </a:p>
          <a:p>
            <a:pPr indent="0" lvl="0" marL="0" rtl="0" algn="l">
              <a:spcBef>
                <a:spcPts val="0"/>
              </a:spcBef>
              <a:spcAft>
                <a:spcPts val="0"/>
              </a:spcAft>
              <a:buClr>
                <a:schemeClr val="dk1"/>
              </a:buClr>
              <a:buSzPts val="1100"/>
              <a:buFont typeface="Arial"/>
              <a:buNone/>
            </a:pPr>
            <a:r>
              <a:rPr lang="en" sz="1600"/>
              <a:t>data collected from daily newspapers. Different techniques like multiple linear</a:t>
            </a:r>
            <a:endParaRPr sz="1600"/>
          </a:p>
          <a:p>
            <a:pPr indent="0" lvl="0" marL="0" rtl="0" algn="l">
              <a:spcBef>
                <a:spcPts val="0"/>
              </a:spcBef>
              <a:spcAft>
                <a:spcPts val="0"/>
              </a:spcAft>
              <a:buClr>
                <a:schemeClr val="dk1"/>
              </a:buClr>
              <a:buSzPts val="1100"/>
              <a:buFont typeface="Arial"/>
              <a:buNone/>
            </a:pPr>
            <a:r>
              <a:rPr lang="en" sz="1600"/>
              <a:t>regression analysis, k-nearest neighbors, naïve bayes and decision trees have been</a:t>
            </a:r>
            <a:endParaRPr sz="1600"/>
          </a:p>
          <a:p>
            <a:pPr indent="0" lvl="0" marL="0" rtl="0" algn="l">
              <a:spcBef>
                <a:spcPts val="0"/>
              </a:spcBef>
              <a:spcAft>
                <a:spcPts val="0"/>
              </a:spcAft>
              <a:buClr>
                <a:schemeClr val="dk1"/>
              </a:buClr>
              <a:buSzPts val="1100"/>
              <a:buFont typeface="Arial"/>
              <a:buNone/>
            </a:pPr>
            <a:r>
              <a:rPr lang="en" sz="1600"/>
              <a:t>used to make the predictions.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The Second paper is Car Price Prediction Using Machine Learning Techniques.</a:t>
            </a:r>
            <a:endParaRPr sz="1600"/>
          </a:p>
          <a:p>
            <a:pPr indent="0" lvl="0" marL="0" rtl="0" algn="l">
              <a:spcBef>
                <a:spcPts val="0"/>
              </a:spcBef>
              <a:spcAft>
                <a:spcPts val="0"/>
              </a:spcAft>
              <a:buClr>
                <a:schemeClr val="dk1"/>
              </a:buClr>
              <a:buSzPts val="1100"/>
              <a:buFont typeface="Arial"/>
              <a:buNone/>
            </a:pPr>
            <a:r>
              <a:rPr lang="en" sz="1600"/>
              <a:t>Considerable number of distinct attributes are examined for the reliable and accurate</a:t>
            </a:r>
            <a:endParaRPr sz="1600"/>
          </a:p>
          <a:p>
            <a:pPr indent="0" lvl="0" marL="0" rtl="0" algn="l">
              <a:spcBef>
                <a:spcPts val="0"/>
              </a:spcBef>
              <a:spcAft>
                <a:spcPts val="0"/>
              </a:spcAft>
              <a:buClr>
                <a:schemeClr val="dk1"/>
              </a:buClr>
              <a:buSzPts val="1100"/>
              <a:buFont typeface="Arial"/>
              <a:buNone/>
            </a:pPr>
            <a:r>
              <a:rPr lang="en" sz="1600"/>
              <a:t>prediction. To build a model for predicting the price of used cars in Bosnia and</a:t>
            </a:r>
            <a:endParaRPr sz="1600"/>
          </a:p>
          <a:p>
            <a:pPr indent="0" lvl="0" marL="0" rtl="0" algn="l">
              <a:spcBef>
                <a:spcPts val="0"/>
              </a:spcBef>
              <a:spcAft>
                <a:spcPts val="0"/>
              </a:spcAft>
              <a:buClr>
                <a:schemeClr val="dk1"/>
              </a:buClr>
              <a:buSzPts val="1100"/>
              <a:buFont typeface="Arial"/>
              <a:buNone/>
            </a:pPr>
            <a:r>
              <a:rPr lang="en" sz="1600"/>
              <a:t>Herzegovina, they have applied three machine learning techniques (Artificial Neural</a:t>
            </a:r>
            <a:endParaRPr sz="1600"/>
          </a:p>
          <a:p>
            <a:pPr indent="0" lvl="0" marL="0" rtl="0" algn="l">
              <a:spcBef>
                <a:spcPts val="0"/>
              </a:spcBef>
              <a:spcAft>
                <a:spcPts val="0"/>
              </a:spcAft>
              <a:buClr>
                <a:schemeClr val="dk1"/>
              </a:buClr>
              <a:buSzPts val="1100"/>
              <a:buFont typeface="Arial"/>
              <a:buNone/>
            </a:pPr>
            <a:r>
              <a:rPr lang="en" sz="1600"/>
              <a:t>Network, Support Vector Machine and Random Forest).</a:t>
            </a:r>
            <a:endParaRPr sz="1600"/>
          </a:p>
          <a:p>
            <a:pPr indent="0" lvl="0" marL="0" rtl="0" algn="l">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The Third paper is Price Evaluation model in second hand car system based on BP</a:t>
            </a:r>
            <a:endParaRPr sz="1600"/>
          </a:p>
          <a:p>
            <a:pPr indent="0" lvl="0" marL="0" rtl="0" algn="l">
              <a:spcBef>
                <a:spcPts val="0"/>
              </a:spcBef>
              <a:spcAft>
                <a:spcPts val="0"/>
              </a:spcAft>
              <a:buClr>
                <a:schemeClr val="dk1"/>
              </a:buClr>
              <a:buSzPts val="1100"/>
              <a:buFont typeface="Arial"/>
              <a:buNone/>
            </a:pPr>
            <a:r>
              <a:rPr lang="en" sz="1600"/>
              <a:t>neural networks. In this paper, the price evaluation model based on big data analysis is</a:t>
            </a:r>
            <a:endParaRPr sz="1600"/>
          </a:p>
          <a:p>
            <a:pPr indent="0" lvl="0" marL="0" rtl="0" algn="l">
              <a:spcBef>
                <a:spcPts val="0"/>
              </a:spcBef>
              <a:spcAft>
                <a:spcPts val="0"/>
              </a:spcAft>
              <a:buClr>
                <a:schemeClr val="dk1"/>
              </a:buClr>
              <a:buSzPts val="1100"/>
              <a:buFont typeface="Arial"/>
              <a:buNone/>
            </a:pPr>
            <a:r>
              <a:rPr lang="en" sz="1600"/>
              <a:t>proposed, which takes advantage of widely circulated vehicle data and a large number</a:t>
            </a:r>
            <a:endParaRPr sz="1600"/>
          </a:p>
          <a:p>
            <a:pPr indent="0" lvl="0" marL="0" rtl="0" algn="l">
              <a:spcBef>
                <a:spcPts val="0"/>
              </a:spcBef>
              <a:spcAft>
                <a:spcPts val="0"/>
              </a:spcAft>
              <a:buClr>
                <a:schemeClr val="dk1"/>
              </a:buClr>
              <a:buSzPts val="1100"/>
              <a:buFont typeface="Arial"/>
              <a:buNone/>
            </a:pPr>
            <a:r>
              <a:rPr lang="en" sz="1600"/>
              <a:t>of vehicle transaction data to analyze the price data for each type of vehicles by using</a:t>
            </a:r>
            <a:endParaRPr sz="1600"/>
          </a:p>
          <a:p>
            <a:pPr indent="0" lvl="0" marL="0" rtl="0" algn="l">
              <a:spcBef>
                <a:spcPts val="0"/>
              </a:spcBef>
              <a:spcAft>
                <a:spcPts val="0"/>
              </a:spcAft>
              <a:buClr>
                <a:schemeClr val="dk1"/>
              </a:buClr>
              <a:buSzPts val="1100"/>
              <a:buFont typeface="Arial"/>
              <a:buNone/>
            </a:pPr>
            <a:r>
              <a:rPr lang="en" sz="1600"/>
              <a:t>the optimized BP neural network algorithm. It aims to establish a second-hand car price</a:t>
            </a:r>
            <a:endParaRPr sz="1600"/>
          </a:p>
          <a:p>
            <a:pPr indent="0" lvl="0" marL="0" rtl="0" algn="l">
              <a:spcBef>
                <a:spcPts val="0"/>
              </a:spcBef>
              <a:spcAft>
                <a:spcPts val="0"/>
              </a:spcAft>
              <a:buClr>
                <a:schemeClr val="dk1"/>
              </a:buClr>
              <a:buSzPts val="1100"/>
              <a:buFont typeface="Arial"/>
              <a:buNone/>
            </a:pPr>
            <a:r>
              <a:rPr lang="en" sz="1600"/>
              <a:t>evaluation model to get the price that best matches the car.</a:t>
            </a:r>
            <a:endParaRPr sz="1600"/>
          </a:p>
          <a:p>
            <a:pPr indent="0" lvl="0" marL="0" rtl="0" algn="l">
              <a:spcBef>
                <a:spcPts val="0"/>
              </a:spcBef>
              <a:spcAft>
                <a:spcPts val="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There are two primary phases in the system: 1. Training phase: The system is trained</a:t>
            </a:r>
            <a:endParaRPr sz="1600"/>
          </a:p>
          <a:p>
            <a:pPr indent="0" lvl="0" marL="0" rtl="0" algn="l">
              <a:spcBef>
                <a:spcPts val="0"/>
              </a:spcBef>
              <a:spcAft>
                <a:spcPts val="0"/>
              </a:spcAft>
              <a:buClr>
                <a:schemeClr val="dk1"/>
              </a:buClr>
              <a:buSzPts val="1100"/>
              <a:buFont typeface="Arial"/>
              <a:buNone/>
            </a:pPr>
            <a:r>
              <a:rPr lang="en" sz="1600"/>
              <a:t>by using the data in the data set and fits a model (line/curve) based on the algorithm</a:t>
            </a:r>
            <a:endParaRPr sz="1600"/>
          </a:p>
          <a:p>
            <a:pPr indent="0" lvl="0" marL="0" rtl="0" algn="l">
              <a:spcBef>
                <a:spcPts val="0"/>
              </a:spcBef>
              <a:spcAft>
                <a:spcPts val="0"/>
              </a:spcAft>
              <a:buClr>
                <a:schemeClr val="dk1"/>
              </a:buClr>
              <a:buSzPts val="1100"/>
              <a:buFont typeface="Arial"/>
              <a:buNone/>
            </a:pPr>
            <a:r>
              <a:rPr lang="en" sz="1600"/>
              <a:t>chosen accordingly. 2. Testing phase: the system is provided with the inputs and is</a:t>
            </a:r>
            <a:endParaRPr sz="1600"/>
          </a:p>
          <a:p>
            <a:pPr indent="0" lvl="0" marL="0" rtl="0" algn="l">
              <a:spcBef>
                <a:spcPts val="0"/>
              </a:spcBef>
              <a:spcAft>
                <a:spcPts val="0"/>
              </a:spcAft>
              <a:buClr>
                <a:schemeClr val="dk1"/>
              </a:buClr>
              <a:buSzPts val="1100"/>
              <a:buFont typeface="Arial"/>
              <a:buNone/>
            </a:pPr>
            <a:r>
              <a:rPr lang="en" sz="1600"/>
              <a:t>tested for its working. The accuracy is checked. And therefore, the data that is used to</a:t>
            </a:r>
            <a:endParaRPr sz="1600"/>
          </a:p>
          <a:p>
            <a:pPr indent="0" lvl="0" marL="0" rtl="0" algn="l">
              <a:spcBef>
                <a:spcPts val="0"/>
              </a:spcBef>
              <a:spcAft>
                <a:spcPts val="0"/>
              </a:spcAft>
              <a:buClr>
                <a:schemeClr val="dk1"/>
              </a:buClr>
              <a:buSzPts val="1100"/>
              <a:buFont typeface="Arial"/>
              <a:buNone/>
            </a:pPr>
            <a:r>
              <a:rPr lang="en" sz="1600"/>
              <a:t>train the model or test it, has to be appropriate. The system is designed to detect and</a:t>
            </a:r>
            <a:endParaRPr sz="1600"/>
          </a:p>
          <a:p>
            <a:pPr indent="0" lvl="0" marL="0" rtl="0" algn="l">
              <a:spcBef>
                <a:spcPts val="0"/>
              </a:spcBef>
              <a:spcAft>
                <a:spcPts val="0"/>
              </a:spcAft>
              <a:buClr>
                <a:schemeClr val="dk1"/>
              </a:buClr>
              <a:buSzPts val="1100"/>
              <a:buFont typeface="Arial"/>
              <a:buNone/>
            </a:pPr>
            <a:r>
              <a:rPr lang="en" sz="1600"/>
              <a:t>predict price of used car and hence appropriate algorithms must be used to do the two</a:t>
            </a:r>
            <a:endParaRPr sz="1600"/>
          </a:p>
          <a:p>
            <a:pPr indent="0" lvl="0" marL="0" rtl="0" algn="l">
              <a:spcBef>
                <a:spcPts val="0"/>
              </a:spcBef>
              <a:spcAft>
                <a:spcPts val="0"/>
              </a:spcAft>
              <a:buClr>
                <a:schemeClr val="dk1"/>
              </a:buClr>
              <a:buSzPts val="1100"/>
              <a:buFont typeface="Arial"/>
              <a:buNone/>
            </a:pPr>
            <a:r>
              <a:rPr lang="en" sz="1600"/>
              <a:t>different tasks. Before the algorithms are selected for further use, different algorithms</a:t>
            </a:r>
            <a:endParaRPr sz="1600"/>
          </a:p>
          <a:p>
            <a:pPr indent="0" lvl="0" marL="0" rtl="0" algn="l">
              <a:spcBef>
                <a:spcPts val="0"/>
              </a:spcBef>
              <a:spcAft>
                <a:spcPts val="0"/>
              </a:spcAft>
              <a:buClr>
                <a:schemeClr val="dk1"/>
              </a:buClr>
              <a:buSzPts val="1100"/>
              <a:buFont typeface="Arial"/>
              <a:buNone/>
            </a:pPr>
            <a:r>
              <a:rPr lang="en" sz="1600"/>
              <a:t>were compared for its accuracy. The well-suited one for the task was chosen.</a:t>
            </a:r>
            <a:endParaRPr sz="1600"/>
          </a:p>
          <a:p>
            <a:pPr indent="0" lvl="0" marL="0" rtl="0" algn="l">
              <a:spcBef>
                <a:spcPts val="0"/>
              </a:spcBef>
              <a:spcAft>
                <a:spcPts val="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Some other important phases of predicting values are as follows:</a:t>
            </a:r>
            <a:endParaRPr sz="1600"/>
          </a:p>
          <a:p>
            <a:pPr indent="-330200" lvl="0" marL="457200" rtl="0" algn="l">
              <a:spcBef>
                <a:spcPts val="0"/>
              </a:spcBef>
              <a:spcAft>
                <a:spcPts val="0"/>
              </a:spcAft>
              <a:buSzPts val="1600"/>
              <a:buAutoNum type="arabicPeriod"/>
            </a:pPr>
            <a:r>
              <a:rPr lang="en" sz="1600"/>
              <a:t>Data Acquisition – It is the primary stage of data analytics which includes a process of obtaining data. There may be more than one source to obtain the data such as downloading the data files from web, obtaining a real world data through sensors or surveys, or getting real world data from any organization or industry.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2. </a:t>
            </a:r>
            <a:r>
              <a:rPr lang="en" sz="1600"/>
              <a:t>Data Cleaning– It is the process of preparing data for analysis by deleting or altering data which is inaccurate, incomplete, irrelevant, duplicate, or in improper format. Data cleaning include  a variety  of tasks such  as  dealing  with missing  values, identifying duplicity  and removing it, coping with absurd values, and dealing with invalid formats, etc. It is a tedious task  which  can  become  interesting  and  amusing  with  the  help  of  visualizations  of data. Visualizations include various plots like histogram, line plot, bar graph, scatter plot, heat map, strip plot, regression plot, join plot, pair plot and many more.  </a:t>
            </a:r>
            <a:endParaRPr sz="1600"/>
          </a:p>
          <a:p>
            <a:pPr indent="0" lvl="0" marL="457200" rtl="0" algn="l">
              <a:spcBef>
                <a:spcPts val="0"/>
              </a:spcBef>
              <a:spcAft>
                <a:spcPts val="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3.</a:t>
            </a:r>
            <a:r>
              <a:rPr lang="en" sz="1600"/>
              <a:t> </a:t>
            </a:r>
            <a:r>
              <a:rPr lang="en" sz="1600"/>
              <a:t>Test Data– This stage can also be called as data splitting. There are two common approaches in which data split can take place. One approach is train- test split, in which data split takes place in two portions, training and testing dataset. In fact, the first part is a larger subset of data (such as 80% of the original data) and the second part is typically a smaller subset of data (the remaining 20% of the data). A predictive model is developed using the training set and such a trained model is then applied to the test set to make predictions. Figure 2 shows the pictorial representation of Train- Test split.</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4. Model Training &amp; Building– This stage is where the machine learning algorithms come into existence. Based on the type (i.e., continuous, categorical etc.) of target variable and many other circumstances of the analytical problem, one or more machine learning algorithms are chosen to build one or more models for the same problem. Some basic machine learning algorithms include linear regression, logistic regression, etc. Finally, the built model is trained using the training dataset.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5. Model Testing– In this stage, the trained model is tested by identifying errors in predictions. The errors in predictions are calculated by the difference between the actual value and the predicted value (using trained model) of target variable with the help of testing dataset.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Flow Diagram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Cab Price Prediction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2"/>
          <p:cNvPicPr preferRelativeResize="0"/>
          <p:nvPr/>
        </p:nvPicPr>
        <p:blipFill rotWithShape="1">
          <a:blip r:embed="rId3">
            <a:alphaModFix/>
          </a:blip>
          <a:srcRect b="1579" l="0" r="0" t="-1579"/>
          <a:stretch/>
        </p:blipFill>
        <p:spPr>
          <a:xfrm>
            <a:off x="2056075" y="88450"/>
            <a:ext cx="5031850" cy="481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As shown in the above figure, the process starts by collecting the dataset. The next step</a:t>
            </a:r>
            <a:endParaRPr sz="1600"/>
          </a:p>
          <a:p>
            <a:pPr indent="0" lvl="0" marL="0" rtl="0" algn="l">
              <a:spcBef>
                <a:spcPts val="0"/>
              </a:spcBef>
              <a:spcAft>
                <a:spcPts val="0"/>
              </a:spcAft>
              <a:buNone/>
            </a:pPr>
            <a:r>
              <a:rPr lang="en" sz="1600"/>
              <a:t>is to do Data Preprocessing which includes Data cleaning, Data reduction, Data</a:t>
            </a:r>
            <a:endParaRPr sz="1600"/>
          </a:p>
          <a:p>
            <a:pPr indent="0" lvl="0" marL="0" rtl="0" algn="l">
              <a:spcBef>
                <a:spcPts val="0"/>
              </a:spcBef>
              <a:spcAft>
                <a:spcPts val="0"/>
              </a:spcAft>
              <a:buNone/>
            </a:pPr>
            <a:r>
              <a:rPr lang="en" sz="1600"/>
              <a:t>Transformation. Then, using Linear Regression algorithm, we will predict the</a:t>
            </a:r>
            <a:endParaRPr sz="1600"/>
          </a:p>
          <a:p>
            <a:pPr indent="0" lvl="0" marL="0" rtl="0" algn="l">
              <a:spcBef>
                <a:spcPts val="0"/>
              </a:spcBef>
              <a:spcAft>
                <a:spcPts val="0"/>
              </a:spcAft>
              <a:buNone/>
            </a:pPr>
            <a:r>
              <a:rPr lang="en" sz="1600"/>
              <a:t>price.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model gives best accuracy.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discussion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rPr>
              <a:t>This project uses dataset obtained from kaggle to predict cab price. In this project Linear Regression algorithm is selected for high accuracy. With Linear Regression, there are multiple models you can generate for the same set of data. You can designate many different values for θ0 and θ1 (as noted in the diagrams above), and generate different lines to model the relationship between the input x and prediction ŷ. Simple linear regression models the relationship between the magnitude of one variable and that of a second—for example, as </a:t>
            </a:r>
            <a:r>
              <a:rPr i="1" lang="en" sz="1600">
                <a:solidFill>
                  <a:schemeClr val="lt1"/>
                </a:solidFill>
              </a:rPr>
              <a:t>X</a:t>
            </a:r>
            <a:r>
              <a:rPr lang="en" sz="1600">
                <a:solidFill>
                  <a:schemeClr val="lt1"/>
                </a:solidFill>
              </a:rPr>
              <a:t> increases, </a:t>
            </a:r>
            <a:r>
              <a:rPr i="1" lang="en" sz="1600">
                <a:solidFill>
                  <a:schemeClr val="lt1"/>
                </a:solidFill>
              </a:rPr>
              <a:t>Y</a:t>
            </a:r>
            <a:r>
              <a:rPr lang="en" sz="1600">
                <a:solidFill>
                  <a:schemeClr val="lt1"/>
                </a:solidFill>
              </a:rPr>
              <a:t> also increases. Or as </a:t>
            </a:r>
            <a:r>
              <a:rPr i="1" lang="en" sz="1600">
                <a:solidFill>
                  <a:schemeClr val="lt1"/>
                </a:solidFill>
              </a:rPr>
              <a:t>X</a:t>
            </a:r>
            <a:r>
              <a:rPr lang="en" sz="1600">
                <a:solidFill>
                  <a:schemeClr val="lt1"/>
                </a:solidFill>
              </a:rPr>
              <a:t> increases, </a:t>
            </a:r>
            <a:r>
              <a:rPr i="1" lang="en" sz="1600">
                <a:solidFill>
                  <a:schemeClr val="lt1"/>
                </a:solidFill>
              </a:rPr>
              <a:t>Y</a:t>
            </a:r>
            <a:r>
              <a:rPr lang="en" sz="1600">
                <a:solidFill>
                  <a:schemeClr val="lt1"/>
                </a:solidFill>
              </a:rPr>
              <a:t> decreases. Correlation is another way to measure how two variables are related: see the section </a:t>
            </a:r>
            <a:r>
              <a:rPr lang="en" sz="1600">
                <a:solidFill>
                  <a:schemeClr val="lt1"/>
                </a:solidFill>
                <a:uFill>
                  <a:noFill/>
                </a:uFill>
                <a:hlinkClick r:id="rId3">
                  <a:extLst>
                    <a:ext uri="{A12FA001-AC4F-418D-AE19-62706E023703}">
                      <ahyp:hlinkClr val="tx"/>
                    </a:ext>
                  </a:extLst>
                </a:hlinkClick>
              </a:rPr>
              <a:t>“Correlation”</a:t>
            </a:r>
            <a:r>
              <a:rPr lang="en" sz="1600">
                <a:solidFill>
                  <a:schemeClr val="lt1"/>
                </a:solidFill>
              </a:rPr>
              <a:t>. The difference is that while correlation measures the strength of an association between two variables, regression quantifies the nature of the relationship. </a:t>
            </a:r>
            <a:r>
              <a:rPr lang="en" sz="1600"/>
              <a:t>Linear Regression attempt to model the relationship between two variables by fitting a</a:t>
            </a:r>
            <a:endParaRPr sz="1600"/>
          </a:p>
          <a:p>
            <a:pPr indent="0" lvl="0" marL="0" rtl="0" algn="l">
              <a:spcBef>
                <a:spcPts val="0"/>
              </a:spcBef>
              <a:spcAft>
                <a:spcPts val="0"/>
              </a:spcAft>
              <a:buClr>
                <a:schemeClr val="dk1"/>
              </a:buClr>
              <a:buSzPts val="1100"/>
              <a:buFont typeface="Arial"/>
              <a:buNone/>
            </a:pPr>
            <a:r>
              <a:rPr lang="en" sz="1600"/>
              <a:t>linear equation to observed data. The other is considered to be dependent variable.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lt1"/>
              </a:solidFill>
            </a:endParaRPr>
          </a:p>
          <a:p>
            <a:pPr indent="0" lvl="0" marL="0" rtl="0" algn="l">
              <a:spcBef>
                <a:spcPts val="0"/>
              </a:spcBef>
              <a:spcAft>
                <a:spcPts val="0"/>
              </a:spcAft>
              <a:buNone/>
            </a:pPr>
            <a:r>
              <a:t/>
            </a:r>
            <a:endParaRPr sz="1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423450" y="44910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The best chosen algorithm analyses and processes the dataset for prediction of car</a:t>
            </a:r>
            <a:endParaRPr sz="1600"/>
          </a:p>
          <a:p>
            <a:pPr indent="0" lvl="0" marL="0" rtl="0" algn="l">
              <a:spcBef>
                <a:spcPts val="0"/>
              </a:spcBef>
              <a:spcAft>
                <a:spcPts val="0"/>
              </a:spcAft>
              <a:buNone/>
            </a:pPr>
            <a:r>
              <a:rPr lang="en" sz="1600"/>
              <a:t>Price giving an accuracy of 92.8%.</a:t>
            </a:r>
            <a:endParaRPr sz="1600"/>
          </a:p>
          <a:p>
            <a:pPr indent="0" lvl="0" marL="0" rtl="0" algn="l">
              <a:spcBef>
                <a:spcPts val="0"/>
              </a:spcBef>
              <a:spcAft>
                <a:spcPts val="0"/>
              </a:spcAft>
              <a:buNone/>
            </a:pPr>
            <a:r>
              <a:rPr lang="en" sz="1600"/>
              <a:t>In future this machine learning model may bind with various website which can provide</a:t>
            </a:r>
            <a:endParaRPr sz="1600"/>
          </a:p>
          <a:p>
            <a:pPr indent="0" lvl="0" marL="0" rtl="0" algn="l">
              <a:spcBef>
                <a:spcPts val="0"/>
              </a:spcBef>
              <a:spcAft>
                <a:spcPts val="0"/>
              </a:spcAft>
              <a:buNone/>
            </a:pPr>
            <a:r>
              <a:rPr lang="en" sz="1600"/>
              <a:t>real time data for price prediction. Also we may add large historical data of car price</a:t>
            </a:r>
            <a:endParaRPr sz="1600"/>
          </a:p>
          <a:p>
            <a:pPr indent="0" lvl="0" marL="0" rtl="0" algn="l">
              <a:spcBef>
                <a:spcPts val="0"/>
              </a:spcBef>
              <a:spcAft>
                <a:spcPts val="0"/>
              </a:spcAft>
              <a:buNone/>
            </a:pPr>
            <a:r>
              <a:rPr lang="en" sz="1600"/>
              <a:t>which can help to improve accuracy of the machine learning model. We can build an</a:t>
            </a:r>
            <a:endParaRPr sz="1600"/>
          </a:p>
          <a:p>
            <a:pPr indent="0" lvl="0" marL="0" rtl="0" algn="l">
              <a:spcBef>
                <a:spcPts val="0"/>
              </a:spcBef>
              <a:spcAft>
                <a:spcPts val="0"/>
              </a:spcAft>
              <a:buNone/>
            </a:pPr>
            <a:r>
              <a:rPr lang="en" sz="1600"/>
              <a:t>android app as user interface for interacting with user. For better performance, we plan</a:t>
            </a:r>
            <a:endParaRPr sz="1600"/>
          </a:p>
          <a:p>
            <a:pPr indent="0" lvl="0" marL="0" rtl="0" algn="l">
              <a:spcBef>
                <a:spcPts val="0"/>
              </a:spcBef>
              <a:spcAft>
                <a:spcPts val="0"/>
              </a:spcAft>
              <a:buNone/>
            </a:pPr>
            <a:r>
              <a:rPr lang="en" sz="1600"/>
              <a:t>to judiciously design deep learning network structures, use adaptive learning rates and</a:t>
            </a:r>
            <a:endParaRPr sz="1600"/>
          </a:p>
          <a:p>
            <a:pPr indent="0" lvl="0" marL="0" rtl="0" algn="l">
              <a:spcBef>
                <a:spcPts val="0"/>
              </a:spcBef>
              <a:spcAft>
                <a:spcPts val="0"/>
              </a:spcAft>
              <a:buNone/>
            </a:pPr>
            <a:r>
              <a:rPr lang="en" sz="1600"/>
              <a:t>train on clusters of data rather than the whole dataset.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37"/>
          <p:cNvPicPr preferRelativeResize="0"/>
          <p:nvPr/>
        </p:nvPicPr>
        <p:blipFill>
          <a:blip r:embed="rId3">
            <a:alphaModFix/>
          </a:blip>
          <a:stretch>
            <a:fillRect/>
          </a:stretch>
        </p:blipFill>
        <p:spPr>
          <a:xfrm>
            <a:off x="379900" y="290675"/>
            <a:ext cx="8249325" cy="4637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type="title"/>
          </p:nvPr>
        </p:nvSpPr>
        <p:spPr>
          <a:xfrm>
            <a:off x="423450" y="44910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The increased prices of new cars and the financial incapability of the customers to buy</a:t>
            </a:r>
            <a:endParaRPr sz="1600"/>
          </a:p>
          <a:p>
            <a:pPr indent="0" lvl="0" marL="0" rtl="0" algn="l">
              <a:spcBef>
                <a:spcPts val="0"/>
              </a:spcBef>
              <a:spcAft>
                <a:spcPts val="0"/>
              </a:spcAft>
              <a:buNone/>
            </a:pPr>
            <a:r>
              <a:rPr lang="en" sz="1600"/>
              <a:t>them, Used Car sales are on a global increase. Therefore, there is an urgent need for a</a:t>
            </a:r>
            <a:endParaRPr sz="1600"/>
          </a:p>
          <a:p>
            <a:pPr indent="0" lvl="0" marL="0" rtl="0" algn="l">
              <a:spcBef>
                <a:spcPts val="0"/>
              </a:spcBef>
              <a:spcAft>
                <a:spcPts val="0"/>
              </a:spcAft>
              <a:buNone/>
            </a:pPr>
            <a:r>
              <a:rPr lang="en" sz="1600"/>
              <a:t>Used Car Price Prediction system which effectively determines the worthiness of the car</a:t>
            </a:r>
            <a:endParaRPr sz="1600"/>
          </a:p>
          <a:p>
            <a:pPr indent="0" lvl="0" marL="0" rtl="0" algn="l">
              <a:spcBef>
                <a:spcPts val="0"/>
              </a:spcBef>
              <a:spcAft>
                <a:spcPts val="0"/>
              </a:spcAft>
              <a:buNone/>
            </a:pPr>
            <a:r>
              <a:rPr lang="en" sz="1600"/>
              <a:t>using a variety of features. The proposed system will help to determine the accurate</a:t>
            </a:r>
            <a:endParaRPr sz="1600"/>
          </a:p>
          <a:p>
            <a:pPr indent="0" lvl="0" marL="0" rtl="0" algn="l">
              <a:spcBef>
                <a:spcPts val="0"/>
              </a:spcBef>
              <a:spcAft>
                <a:spcPts val="0"/>
              </a:spcAft>
              <a:buNone/>
            </a:pPr>
            <a:r>
              <a:rPr lang="en" sz="1600"/>
              <a:t>price of used car price prediction. This paper uses Linear Regression to predict values.</a:t>
            </a:r>
            <a:endParaRPr sz="1600"/>
          </a:p>
          <a:p>
            <a:pPr indent="0" lvl="0" marL="0" rtl="0" algn="l">
              <a:spcBef>
                <a:spcPts val="0"/>
              </a:spcBef>
              <a:spcAft>
                <a:spcPts val="0"/>
              </a:spcAft>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311700" y="476550"/>
            <a:ext cx="8520600" cy="3397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t/>
            </a:r>
            <a:endParaRPr b="1" sz="1200">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en" sz="1200">
                <a:latin typeface="Arial"/>
                <a:ea typeface="Arial"/>
                <a:cs typeface="Arial"/>
                <a:sym typeface="Arial"/>
              </a:rPr>
              <a:t>[1] Sameerchand Pudaruth, “Predicting the Price of Used Cars using Machine Learning Techniques”;(IJICT 2014)</a:t>
            </a:r>
            <a:endParaRPr sz="1200">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en" sz="1200">
                <a:latin typeface="Arial"/>
                <a:ea typeface="Arial"/>
                <a:cs typeface="Arial"/>
                <a:sym typeface="Arial"/>
              </a:rPr>
              <a:t>[2] Enis gegic, Becir Isakovic, Dino Keco, Zerina Masetic, Jasmin Kevric, ”Car Price Prediction Using Machine Learning”; (TEM Journal 2019)</a:t>
            </a:r>
            <a:endParaRPr sz="1200">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en" sz="1200">
                <a:latin typeface="Arial"/>
                <a:ea typeface="Arial"/>
                <a:cs typeface="Arial"/>
                <a:sym typeface="Arial"/>
              </a:rPr>
              <a:t>[3] Ning sun, Hongxi Bai, Yuxia Geng, Huizhu Shi, “Price Evaluation Model In Second Hand Car System Based On BP Neural Network Theory”; (Hohai University Changzhou, China)</a:t>
            </a:r>
            <a:endParaRPr sz="1200">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en" sz="1200">
                <a:latin typeface="Arial"/>
                <a:ea typeface="Arial"/>
                <a:cs typeface="Arial"/>
                <a:sym typeface="Arial"/>
              </a:rPr>
              <a:t>[4] Nitis Monburinon, Prajak Chertchom, Thongchai Kaewkiriya, Suwat Rungpheung, Sabir Buya, Pitchayakit Boonpou, “Prediction of Prices for Used Car by using Regression Models” (ICBIR 2018)</a:t>
            </a:r>
            <a:endParaRPr sz="1200">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en" sz="1200">
                <a:latin typeface="Arial"/>
                <a:ea typeface="Arial"/>
                <a:cs typeface="Arial"/>
                <a:sym typeface="Arial"/>
              </a:rPr>
              <a:t>[5] Doan Van Thai, Luong Ngoc Son, Pham Vu Tien, Nguyen Nhat Anh, Nguyen Thi Ngoc Anh, “Prediction car prices using qualify qualitative data and knowledge-based system” (Hanoi National University)</a:t>
            </a:r>
            <a:endParaRPr sz="1200">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rPr lang="en" sz="1200">
                <a:latin typeface="Arial"/>
                <a:ea typeface="Arial"/>
                <a:cs typeface="Arial"/>
                <a:sym typeface="Arial"/>
              </a:rPr>
              <a:t> </a:t>
            </a:r>
            <a:endParaRPr sz="1200">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914150" y="2058000"/>
            <a:ext cx="8520600" cy="102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5000">
                <a:latin typeface="Pacifico"/>
                <a:ea typeface="Pacifico"/>
                <a:cs typeface="Pacifico"/>
                <a:sym typeface="Pacifico"/>
              </a:rPr>
              <a:t>                      </a:t>
            </a:r>
            <a:r>
              <a:rPr lang="en" sz="5000">
                <a:latin typeface="Pacifico"/>
                <a:ea typeface="Pacifico"/>
                <a:cs typeface="Pacifico"/>
                <a:sym typeface="Pacifico"/>
              </a:rPr>
              <a:t>Thank You</a:t>
            </a:r>
            <a:endParaRPr sz="5000">
              <a:latin typeface="Pacifico"/>
              <a:ea typeface="Pacifico"/>
              <a:cs typeface="Pacifico"/>
              <a:sym typeface="Pacific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Recent years are witnessing the rapidly rising worldwide ride-on-demand (RoD) services market, such as Uber and OLA cabs. RoD service attracts passengers by its comfort, affordable prices, and versatile service. In their  daily transportation, a  growing number of passengers now take RoD service  as a standard option. Dynamic pricing is the central and distinctive characteristic of the RoD service and represents the attempt to balance supply (the number of cars on the road) and demand (the number of requests from passengers): higher prices decrease demand and increase supply in a busy area, whereas lower prices in a non-busy area do the opposite. For both drivers and passengers, this makes the service more responsive. We extract relevant features and predict the dynamic prices based on the data, taking the dataset from Kaggle as an example. We consider travel distance, tiime and weather conditions as the main features for predicting dynamic prices by analyzing the associations between dynamic prices and different data features.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A linear regression model is trained to make predictions of the dynamic data price. Linear Regression is one of the machine learning algorithms where the outcome is estimated by the use of known parameters that are associated with output. Instead of trying to classify values into different groups, it is used to predict values within a continuous range. The known parameters are used to predict the unknown parameter or the result. When known and unknown parameters are plotted on the X and Y axes, it forms a continuous and steady slope.</a:t>
            </a:r>
            <a:endParaRPr sz="1200"/>
          </a:p>
          <a:p>
            <a:pPr indent="0" lvl="0" marL="0" rtl="0" algn="l">
              <a:spcBef>
                <a:spcPts val="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8"/>
          <p:cNvPicPr preferRelativeResize="0"/>
          <p:nvPr/>
        </p:nvPicPr>
        <p:blipFill>
          <a:blip r:embed="rId3">
            <a:alphaModFix/>
          </a:blip>
          <a:stretch>
            <a:fillRect/>
          </a:stretch>
        </p:blipFill>
        <p:spPr>
          <a:xfrm>
            <a:off x="490250" y="412475"/>
            <a:ext cx="7671025" cy="4640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90250" y="526350"/>
            <a:ext cx="8297100" cy="42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 To predict dynamic price (trip fare) by considering the features (travel distance, travel time and weather conditions) which are strongly correlated to dynamic price (trip fare)</a:t>
            </a:r>
            <a:endParaRPr sz="1900"/>
          </a:p>
          <a:p>
            <a:pPr indent="0" lvl="0" marL="0" rtl="0" algn="l">
              <a:spcBef>
                <a:spcPts val="0"/>
              </a:spcBef>
              <a:spcAft>
                <a:spcPts val="0"/>
              </a:spcAft>
              <a:buNone/>
            </a:pPr>
            <a:r>
              <a:rPr lang="en" sz="1900"/>
              <a:t>● To achieve good accuracy.</a:t>
            </a:r>
            <a:endParaRPr sz="1900"/>
          </a:p>
          <a:p>
            <a:pPr indent="0" lvl="0" marL="0" rtl="0" algn="l">
              <a:spcBef>
                <a:spcPts val="0"/>
              </a:spcBef>
              <a:spcAft>
                <a:spcPts val="0"/>
              </a:spcAft>
              <a:buNone/>
            </a:pPr>
            <a:r>
              <a:t/>
            </a:r>
            <a:endParaRPr sz="2600"/>
          </a:p>
          <a:p>
            <a:pPr indent="0" lvl="0" marL="0" rtl="0" algn="l">
              <a:spcBef>
                <a:spcPts val="0"/>
              </a:spcBef>
              <a:spcAft>
                <a:spcPts val="0"/>
              </a:spcAft>
              <a:buClr>
                <a:schemeClr val="dk1"/>
              </a:buClr>
              <a:buSzPts val="1100"/>
              <a:buFont typeface="Arial"/>
              <a:buNone/>
            </a:pPr>
            <a:r>
              <a:t/>
            </a:r>
            <a:endParaRPr sz="2500"/>
          </a:p>
          <a:p>
            <a:pPr indent="0" lvl="0" marL="0" rtl="0" algn="l">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survey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