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307" r:id="rId3"/>
    <p:sldId id="277" r:id="rId4"/>
    <p:sldId id="302" r:id="rId5"/>
    <p:sldId id="303" r:id="rId6"/>
    <p:sldId id="305" r:id="rId7"/>
    <p:sldId id="304" r:id="rId8"/>
    <p:sldId id="308" r:id="rId9"/>
    <p:sldId id="268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3AC0"/>
    <a:srgbClr val="954ECA"/>
    <a:srgbClr val="E9C7F1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50" autoAdjust="0"/>
  </p:normalViewPr>
  <p:slideViewPr>
    <p:cSldViewPr>
      <p:cViewPr varScale="1">
        <p:scale>
          <a:sx n="79" d="100"/>
          <a:sy n="79" d="100"/>
        </p:scale>
        <p:origin x="19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886200" y="0"/>
            <a:ext cx="3657600" cy="531495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Follow the </a:t>
            </a:r>
            <a:r>
              <a:rPr lang="en-US" b="1" dirty="0" smtClean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slide design principles</a:t>
            </a:r>
            <a:r>
              <a:rPr lang="en-US" dirty="0" smtClean="0">
                <a:solidFill>
                  <a:schemeClr val="tx2"/>
                </a:solidFill>
              </a:rPr>
              <a:t> from the</a:t>
            </a:r>
            <a:r>
              <a:rPr lang="en-US" baseline="0" dirty="0" smtClean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baseline="0" dirty="0" smtClean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Adhere to </a:t>
            </a:r>
            <a:r>
              <a:rPr lang="en-US" b="1" baseline="0" dirty="0" smtClean="0">
                <a:solidFill>
                  <a:schemeClr val="tx2"/>
                </a:solidFill>
              </a:rPr>
              <a:t>LCD ABC model </a:t>
            </a:r>
            <a:r>
              <a:rPr lang="en-US" baseline="0" dirty="0" smtClean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Recaps</a:t>
            </a:r>
            <a:r>
              <a:rPr lang="en-US" b="1" baseline="0" dirty="0" smtClean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b="0" baseline="0" dirty="0" smtClean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Allow time for questions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</a:rPr>
              <a:t>Each terminal and enabling objective must have a</a:t>
            </a:r>
            <a:r>
              <a:rPr lang="en-US" b="0" baseline="0" dirty="0" smtClean="0">
                <a:solidFill>
                  <a:schemeClr val="tx2"/>
                </a:solidFill>
              </a:rPr>
              <a:t>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Each check must align 100% with the objective statement (the check is the objective)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1" baseline="0" dirty="0" smtClean="0">
                <a:solidFill>
                  <a:schemeClr val="tx2"/>
                </a:solidFill>
              </a:rPr>
              <a:t>Practice</a:t>
            </a:r>
            <a:r>
              <a:rPr lang="en-US" b="0" baseline="0" dirty="0" smtClean="0">
                <a:solidFill>
                  <a:schemeClr val="tx2"/>
                </a:solidFill>
              </a:rPr>
              <a:t> checks in the </a:t>
            </a:r>
            <a:r>
              <a:rPr lang="en-US" b="1" baseline="0" dirty="0" smtClean="0">
                <a:solidFill>
                  <a:schemeClr val="tx2"/>
                </a:solidFill>
              </a:rPr>
              <a:t>B</a:t>
            </a:r>
            <a:r>
              <a:rPr lang="en-US" b="0" baseline="0" dirty="0" smtClean="0">
                <a:solidFill>
                  <a:schemeClr val="tx2"/>
                </a:solidFill>
              </a:rPr>
              <a:t>ody may be completed in groups, pairs or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b="0" baseline="0" dirty="0" smtClean="0">
                <a:solidFill>
                  <a:schemeClr val="tx2"/>
                </a:solidFill>
              </a:rPr>
              <a:t>checks in the </a:t>
            </a:r>
            <a:r>
              <a:rPr lang="en-US" b="1" baseline="0" dirty="0" smtClean="0">
                <a:solidFill>
                  <a:schemeClr val="tx2"/>
                </a:solidFill>
              </a:rPr>
              <a:t>C</a:t>
            </a:r>
            <a:r>
              <a:rPr lang="en-US" b="0" baseline="0" dirty="0" smtClean="0">
                <a:solidFill>
                  <a:schemeClr val="tx2"/>
                </a:solidFill>
              </a:rPr>
              <a:t>heck must be completed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Facilitator must confirm that each person completed </a:t>
            </a:r>
            <a:r>
              <a:rPr lang="en-US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b="0" baseline="0" dirty="0" smtClean="0">
                <a:solidFill>
                  <a:schemeClr val="tx2"/>
                </a:solidFill>
              </a:rPr>
              <a:t>check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During the C, restate the terminal objective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Restating objective confirms that the learners achieved exactly what was stated at the beginning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During the C or course wrap up, ask learner-centered questions about the overall experience such 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“How will you apply what you have learned on the job?”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“What are some of your key takeaways from this course?”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“What are you going to do differently based on what you have learned?”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What,</a:t>
            </a:r>
            <a:r>
              <a:rPr lang="en-US" b="1" baseline="0" dirty="0" smtClean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b="1" i="1" baseline="0" dirty="0" smtClean="0">
                <a:solidFill>
                  <a:schemeClr val="tx2"/>
                </a:solidFill>
              </a:rPr>
              <a:t>What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olidFill>
                  <a:schemeClr val="tx2"/>
                </a:solidFill>
              </a:rPr>
              <a:t>Explain </a:t>
            </a:r>
            <a:r>
              <a:rPr lang="en-US" b="1" i="1" baseline="0" dirty="0" smtClean="0">
                <a:solidFill>
                  <a:schemeClr val="tx2"/>
                </a:solidFill>
              </a:rPr>
              <a:t>How</a:t>
            </a:r>
            <a:r>
              <a:rPr lang="en-US" i="0" baseline="0" dirty="0" smtClean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olidFill>
                  <a:schemeClr val="tx2"/>
                </a:solidFill>
              </a:rPr>
              <a:t>State or display the </a:t>
            </a:r>
            <a:r>
              <a:rPr lang="en-US" b="1" i="1" baseline="0" dirty="0" smtClean="0">
                <a:solidFill>
                  <a:schemeClr val="tx2"/>
                </a:solidFill>
              </a:rPr>
              <a:t>Duration</a:t>
            </a:r>
            <a:r>
              <a:rPr lang="en-US" i="0" baseline="0" dirty="0" smtClean="0">
                <a:solidFill>
                  <a:schemeClr val="tx2"/>
                </a:solidFill>
              </a:rPr>
              <a:t> of the training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i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Interest: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Do something to spark the interest of the learners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Examples: Activity, quote, riddle,</a:t>
            </a:r>
            <a:r>
              <a:rPr lang="en-US" baseline="0" dirty="0" smtClean="0">
                <a:solidFill>
                  <a:schemeClr val="tx2"/>
                </a:solidFill>
              </a:rPr>
              <a:t> intriguing question, surprising statistic, video clip,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Use any slide formatting desired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A slide is not necessarily needed just do something to gain attention/interest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Terminal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Follow SMART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Include goal, condition, and standard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Terminal objective</a:t>
            </a:r>
            <a:r>
              <a:rPr lang="en-US" baseline="0" dirty="0" smtClean="0">
                <a:solidFill>
                  <a:schemeClr val="tx2"/>
                </a:solidFill>
              </a:rPr>
              <a:t> is the overarching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Each module will have a separate enabling objective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18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18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b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18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028700"/>
            <a:ext cx="11550316" cy="41148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3886200" y="0"/>
            <a:ext cx="3657600" cy="51435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dirty="0" smtClean="0">
                  <a:solidFill>
                    <a:schemeClr val="tx2"/>
                  </a:solidFill>
                </a:rPr>
                <a:t>Each </a:t>
              </a:r>
              <a:r>
                <a:rPr lang="en-US" b="0" baseline="0" dirty="0" smtClean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dirty="0" smtClean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886200" y="0"/>
            <a:ext cx="3657600" cy="51435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dirty="0" smtClean="0">
                  <a:solidFill>
                    <a:schemeClr val="tx2"/>
                  </a:solidFill>
                </a:rPr>
                <a:t>Dark background slides</a:t>
              </a:r>
              <a:r>
                <a:rPr lang="en-US" b="0" baseline="0" dirty="0" smtClean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Activities: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</a:rPr>
              <a:t>Use a consistent look and feel for activities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Dark blue color option is not required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Use any color but be consistent</a:t>
            </a: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rt/service1/customer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62343" y="1657352"/>
            <a:ext cx="8284633" cy="584775"/>
          </a:xfrm>
        </p:spPr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62343" y="2724150"/>
            <a:ext cx="8284633" cy="400110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Final Case Study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Instructions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4775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 the core services </a:t>
            </a:r>
            <a:r>
              <a:rPr lang="en-US" b="1" dirty="0">
                <a:solidFill>
                  <a:schemeClr val="bg1"/>
                </a:solidFill>
              </a:rPr>
              <a:t>customer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Item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 the composite service </a:t>
            </a:r>
            <a:r>
              <a:rPr lang="en-US" b="1" dirty="0">
                <a:solidFill>
                  <a:schemeClr val="bg1"/>
                </a:solidFill>
              </a:rPr>
              <a:t>sales order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Ensure to have implemented the following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Eureka – Discovery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side load balancing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Hystrix Circuit Breaker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Centralized configuration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4. Deploy all the services locally in the VM.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5. Using pivotal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	a. create discovery service, config service, RabbitMQ in pivotal.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	b. push and bind the core and composite microservices in pivotal.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7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Microservices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Item service (core)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Customer service (core)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Sales order service (composite)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 smtClean="0">
                <a:solidFill>
                  <a:srgbClr val="FFFF00"/>
                </a:solidFill>
              </a:rPr>
              <a:t>Please take a back-up of the source codes from the VM to avoid losing the content.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 Service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703141"/>
            <a:ext cx="8382000" cy="42308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Get customers – Return all customer details in the table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b="1" dirty="0" smtClean="0"/>
              <a:t>Get url: </a:t>
            </a:r>
            <a:r>
              <a:rPr lang="en-US" sz="1600" dirty="0" smtClean="0"/>
              <a:t>http://port/service1/customers</a:t>
            </a:r>
          </a:p>
          <a:p>
            <a:endParaRPr lang="en-US" sz="1600" dirty="0" smtClean="0"/>
          </a:p>
          <a:p>
            <a:r>
              <a:rPr lang="en-US" sz="1600" dirty="0" smtClean="0"/>
              <a:t>2.   Create a customer by sending in customer details.</a:t>
            </a:r>
            <a:endParaRPr lang="en-US" sz="1600" dirty="0"/>
          </a:p>
          <a:p>
            <a:r>
              <a:rPr lang="en-US" sz="1600" dirty="0"/>
              <a:t>	 </a:t>
            </a:r>
            <a:r>
              <a:rPr lang="en-US" sz="1600" b="1" dirty="0"/>
              <a:t>Get url: </a:t>
            </a:r>
            <a:r>
              <a:rPr lang="en-US" sz="1600" dirty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://port/service1/customer</a:t>
            </a:r>
            <a:endParaRPr lang="en-US" sz="1600" dirty="0" smtClean="0"/>
          </a:p>
          <a:p>
            <a:r>
              <a:rPr lang="en-US" sz="1600" dirty="0" smtClean="0"/>
              <a:t>	a. When  “create customer” method is invoked. Insert the details in the customer table and publish “CustomerCreated” event along with the customer details(customer id, email,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, last name).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b. Sales order service has to subscribe to the “CustomerCreated” event. For further details look into Sales Order Service slide.</a:t>
            </a:r>
          </a:p>
          <a:p>
            <a:endParaRPr lang="en-US" sz="1600" dirty="0"/>
          </a:p>
          <a:p>
            <a:r>
              <a:rPr lang="en-US" sz="1600" b="1" dirty="0" smtClean="0"/>
              <a:t>Table:</a:t>
            </a:r>
          </a:p>
          <a:p>
            <a:r>
              <a:rPr lang="en-US" sz="1600" dirty="0" smtClean="0"/>
              <a:t>1. Customer – id, email, </a:t>
            </a:r>
            <a:r>
              <a:rPr lang="en-US" sz="1600" dirty="0" err="1" smtClean="0"/>
              <a:t>first_name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last_name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8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Item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Service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29375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Get Items – Return all items in the table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Get url: </a:t>
            </a:r>
            <a:r>
              <a:rPr lang="en-US" sz="1600" dirty="0" smtClean="0"/>
              <a:t>http://port/service2/items</a:t>
            </a:r>
          </a:p>
          <a:p>
            <a:r>
              <a:rPr lang="en-US" sz="1600" dirty="0" smtClean="0"/>
              <a:t>2.   Get a item detail if item name is sent as parameter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b="1" dirty="0"/>
              <a:t>Get url: </a:t>
            </a:r>
            <a:r>
              <a:rPr lang="en-US" sz="1600" dirty="0" smtClean="0"/>
              <a:t>http://port/service2/items/{itemname}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/>
              <a:t>Table:</a:t>
            </a:r>
          </a:p>
          <a:p>
            <a:r>
              <a:rPr lang="en-US" sz="1600" dirty="0"/>
              <a:t>1. </a:t>
            </a:r>
            <a:r>
              <a:rPr lang="en-US" sz="1600" dirty="0" smtClean="0"/>
              <a:t>item </a:t>
            </a:r>
            <a:r>
              <a:rPr lang="en-US" sz="1600" dirty="0"/>
              <a:t>– </a:t>
            </a:r>
            <a:r>
              <a:rPr lang="en-US" sz="1600" dirty="0" smtClean="0"/>
              <a:t>id, name, description, price</a:t>
            </a:r>
            <a:endParaRPr lang="en-US" sz="1600" dirty="0"/>
          </a:p>
          <a:p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2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Sales Order Service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2" y="671390"/>
            <a:ext cx="8610597" cy="411016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Sales order customer – event subscription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a. When a “</a:t>
            </a:r>
            <a:r>
              <a:rPr lang="en-US" sz="1600" b="1" dirty="0" smtClean="0"/>
              <a:t>CustomerCreated</a:t>
            </a:r>
            <a:r>
              <a:rPr lang="en-US" sz="1600" dirty="0" smtClean="0"/>
              <a:t>” event is published, sales order service needs to subscribe to it. Fetch the customer details(customer id, email, first name and last name) and insert it into the local customer table.</a:t>
            </a:r>
          </a:p>
          <a:p>
            <a:endParaRPr lang="en-US" sz="1600" dirty="0"/>
          </a:p>
          <a:p>
            <a:r>
              <a:rPr lang="en-US" sz="1600" dirty="0" smtClean="0"/>
              <a:t>Table: Customer_SOS (cust_id, cust_first_name, cust_last_name, cust_email)</a:t>
            </a:r>
            <a:endParaRPr lang="en-US" sz="1600" dirty="0"/>
          </a:p>
          <a:p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7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Sales Order Service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2" y="671390"/>
            <a:ext cx="8610597" cy="41101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Order – create an order and return an order id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Post url: </a:t>
            </a:r>
            <a:r>
              <a:rPr lang="en-US" sz="1600" dirty="0" smtClean="0"/>
              <a:t>http://port/service3/orders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Input: </a:t>
            </a:r>
            <a:r>
              <a:rPr lang="en-US" sz="1600" dirty="0" smtClean="0"/>
              <a:t>Order Description, Order Date, customer id, list of item names</a:t>
            </a:r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Output: </a:t>
            </a:r>
            <a:r>
              <a:rPr lang="en-US" sz="1600" dirty="0" smtClean="0"/>
              <a:t>Order Id</a:t>
            </a:r>
          </a:p>
          <a:p>
            <a:endParaRPr lang="en-US" sz="1600" dirty="0" smtClean="0"/>
          </a:p>
          <a:p>
            <a:r>
              <a:rPr lang="en-US" sz="1600" dirty="0" smtClean="0"/>
              <a:t>	a</a:t>
            </a:r>
            <a:r>
              <a:rPr lang="en-US" sz="1600" dirty="0"/>
              <a:t>. validate customer </a:t>
            </a:r>
            <a:r>
              <a:rPr lang="en-US" sz="1600" dirty="0" smtClean="0"/>
              <a:t>by verifying the table “</a:t>
            </a:r>
            <a:r>
              <a:rPr lang="en-US" sz="1600" dirty="0" err="1" smtClean="0"/>
              <a:t>customer_sos</a:t>
            </a:r>
            <a:r>
              <a:rPr lang="en-US" sz="1600" dirty="0" smtClean="0"/>
              <a:t>” with cust_id.</a:t>
            </a:r>
            <a:endParaRPr lang="en-US" sz="1600" dirty="0"/>
          </a:p>
          <a:p>
            <a:r>
              <a:rPr lang="en-US" sz="1600" dirty="0"/>
              <a:t>	b. validate items by calling item service with item name</a:t>
            </a:r>
          </a:p>
          <a:p>
            <a:r>
              <a:rPr lang="en-US" sz="1600" dirty="0"/>
              <a:t>	c. create </a:t>
            </a:r>
            <a:r>
              <a:rPr lang="en-US" sz="1600" dirty="0" smtClean="0"/>
              <a:t>order by inserting the order details in order table and items for the order details in the order_line_item table.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Table</a:t>
            </a:r>
            <a:r>
              <a:rPr lang="en-US" sz="1600" dirty="0" smtClean="0"/>
              <a:t>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1. </a:t>
            </a:r>
            <a:r>
              <a:rPr lang="en-US" sz="1600" b="1" dirty="0" smtClean="0"/>
              <a:t>sales_order</a:t>
            </a:r>
            <a:r>
              <a:rPr lang="en-US" sz="1600" dirty="0" smtClean="0"/>
              <a:t> – id, </a:t>
            </a:r>
            <a:r>
              <a:rPr lang="en-US" sz="1600" dirty="0" err="1" smtClean="0"/>
              <a:t>order_date</a:t>
            </a:r>
            <a:r>
              <a:rPr lang="en-US" sz="1600" dirty="0" smtClean="0"/>
              <a:t>, cust_id, </a:t>
            </a:r>
            <a:r>
              <a:rPr lang="en-US" sz="1600" dirty="0" err="1" smtClean="0"/>
              <a:t>order_desc</a:t>
            </a:r>
            <a:r>
              <a:rPr lang="en-US" sz="1600" dirty="0" smtClean="0"/>
              <a:t>, </a:t>
            </a:r>
            <a:r>
              <a:rPr lang="en-US" sz="1600" dirty="0" err="1" smtClean="0"/>
              <a:t>total_price</a:t>
            </a:r>
            <a:endParaRPr lang="en-US" sz="1600" dirty="0"/>
          </a:p>
          <a:p>
            <a:r>
              <a:rPr lang="en-US" sz="1600" dirty="0" smtClean="0"/>
              <a:t>	2. </a:t>
            </a:r>
            <a:r>
              <a:rPr lang="en-US" sz="1600" b="1" dirty="0" smtClean="0"/>
              <a:t>order_line_item</a:t>
            </a:r>
            <a:r>
              <a:rPr lang="en-US" sz="1600" dirty="0" smtClean="0"/>
              <a:t> – id, item_name, </a:t>
            </a:r>
            <a:r>
              <a:rPr lang="en-US" sz="1600" dirty="0" err="1" smtClean="0"/>
              <a:t>item_quantity</a:t>
            </a:r>
            <a:r>
              <a:rPr lang="en-US" sz="1600" dirty="0" smtClean="0"/>
              <a:t>, order_id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7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MS Architecture to implement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819150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Eureka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1637445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Spring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2500" y="3125055"/>
            <a:ext cx="17145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Hystrix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2500" y="3943350"/>
            <a:ext cx="17145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Ribbon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10870" y="1561245"/>
            <a:ext cx="1143000" cy="806221"/>
            <a:chOff x="3996670" y="1561245"/>
            <a:chExt cx="1143000" cy="806221"/>
          </a:xfrm>
        </p:grpSpPr>
        <p:sp>
          <p:nvSpPr>
            <p:cNvPr id="14" name="Rectangle 13"/>
            <p:cNvSpPr/>
            <p:nvPr/>
          </p:nvSpPr>
          <p:spPr>
            <a:xfrm>
              <a:off x="3996670" y="1561245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Customer Service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343400" y="2038350"/>
              <a:ext cx="796270" cy="3291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DB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0870" y="3107898"/>
            <a:ext cx="1143000" cy="783568"/>
            <a:chOff x="3996670" y="3107898"/>
            <a:chExt cx="1143000" cy="783568"/>
          </a:xfrm>
        </p:grpSpPr>
        <p:sp>
          <p:nvSpPr>
            <p:cNvPr id="13" name="Rectangle 12"/>
            <p:cNvSpPr/>
            <p:nvPr/>
          </p:nvSpPr>
          <p:spPr>
            <a:xfrm>
              <a:off x="3996670" y="3107898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Item Service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43400" y="3562350"/>
              <a:ext cx="796270" cy="3291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DB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24000" y="2266950"/>
            <a:ext cx="1143000" cy="786316"/>
            <a:chOff x="2209800" y="2266950"/>
            <a:chExt cx="1143000" cy="786316"/>
          </a:xfrm>
        </p:grpSpPr>
        <p:sp>
          <p:nvSpPr>
            <p:cNvPr id="5" name="Rectangle 4"/>
            <p:cNvSpPr/>
            <p:nvPr/>
          </p:nvSpPr>
          <p:spPr>
            <a:xfrm>
              <a:off x="2209800" y="2266950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Sales Order Service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90800" y="2724150"/>
              <a:ext cx="762000" cy="32911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DB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6781800" y="819150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Service Discovery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811030" y="1605695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Spring cloud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781800" y="2991163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Circuit Breaker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6823730" y="3851030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Load Balancing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371600" y="1414653"/>
            <a:ext cx="1447800" cy="533400"/>
          </a:xfrm>
          <a:prstGeom prst="wedgeRoundRectCallout">
            <a:avLst>
              <a:gd name="adj1" fmla="val -9429"/>
              <a:gd name="adj2" fmla="val 8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Composite service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591906"/>
            <a:ext cx="378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DB – can use H2, </a:t>
            </a:r>
            <a:r>
              <a:rPr lang="en-US" sz="1600" dirty="0" err="1" smtClean="0"/>
              <a:t>MySql</a:t>
            </a:r>
            <a:r>
              <a:rPr lang="en-US" sz="1600" dirty="0" smtClean="0"/>
              <a:t>, Mongo, </a:t>
            </a:r>
            <a:r>
              <a:rPr lang="en-US" sz="1600" dirty="0" err="1" smtClean="0"/>
              <a:t>Redis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7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96215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43996</TotalTime>
  <Words>179</Words>
  <Application>Microsoft Office PowerPoint</Application>
  <PresentationFormat>On-screen Show (16:9)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Academy LCD Compliant Template</vt:lpstr>
      <vt:lpstr>PowerPoint Presentation</vt:lpstr>
      <vt:lpstr>Instructions </vt:lpstr>
      <vt:lpstr>Microservices</vt:lpstr>
      <vt:lpstr>Customer Service</vt:lpstr>
      <vt:lpstr>Item Service</vt:lpstr>
      <vt:lpstr>Sales Order Service</vt:lpstr>
      <vt:lpstr>Sales Order Service</vt:lpstr>
      <vt:lpstr>MS Architecture to implement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Periyasamy, Dhanalakshmi (Cognizant)</cp:lastModifiedBy>
  <cp:revision>298</cp:revision>
  <dcterms:created xsi:type="dcterms:W3CDTF">2017-03-29T15:02:08Z</dcterms:created>
  <dcterms:modified xsi:type="dcterms:W3CDTF">2019-12-05T05:56:07Z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