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20B77-9910-4695-861A-2926A2FF6B81}"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9DA16-119F-49F8-B481-5A77A3868EAB}" type="slidenum">
              <a:rPr lang="en-IN" smtClean="0"/>
              <a:t>‹#›</a:t>
            </a:fld>
            <a:endParaRPr lang="en-IN"/>
          </a:p>
        </p:txBody>
      </p:sp>
    </p:spTree>
    <p:extLst>
      <p:ext uri="{BB962C8B-B14F-4D97-AF65-F5344CB8AC3E}">
        <p14:creationId xmlns:p14="http://schemas.microsoft.com/office/powerpoint/2010/main" val="274833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69DA16-119F-49F8-B481-5A77A3868EAB}" type="slidenum">
              <a:rPr lang="en-IN" smtClean="0"/>
              <a:t>9</a:t>
            </a:fld>
            <a:endParaRPr lang="en-IN"/>
          </a:p>
        </p:txBody>
      </p:sp>
    </p:spTree>
    <p:extLst>
      <p:ext uri="{BB962C8B-B14F-4D97-AF65-F5344CB8AC3E}">
        <p14:creationId xmlns:p14="http://schemas.microsoft.com/office/powerpoint/2010/main" val="130394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42376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26609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0995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633742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819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1300111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1649445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411958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82674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9B2EF-FF63-4C58-92DA-908CE8A98866}"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328526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39B2EF-FF63-4C58-92DA-908CE8A98866}"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125387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39B2EF-FF63-4C58-92DA-908CE8A98866}"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205601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39B2EF-FF63-4C58-92DA-908CE8A98866}"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424599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9B2EF-FF63-4C58-92DA-908CE8A98866}"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229456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9B2EF-FF63-4C58-92DA-908CE8A98866}"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223481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39B2EF-FF63-4C58-92DA-908CE8A98866}"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3DF46-3030-40FA-B1BA-AADF2B3C6D6E}" type="slidenum">
              <a:rPr lang="en-IN" smtClean="0"/>
              <a:t>‹#›</a:t>
            </a:fld>
            <a:endParaRPr lang="en-IN"/>
          </a:p>
        </p:txBody>
      </p:sp>
    </p:spTree>
    <p:extLst>
      <p:ext uri="{BB962C8B-B14F-4D97-AF65-F5344CB8AC3E}">
        <p14:creationId xmlns:p14="http://schemas.microsoft.com/office/powerpoint/2010/main" val="198395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39B2EF-FF63-4C58-92DA-908CE8A98866}" type="datetimeFigureOut">
              <a:rPr lang="en-IN" smtClean="0"/>
              <a:t>05-05-2024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23DF46-3030-40FA-B1BA-AADF2B3C6D6E}" type="slidenum">
              <a:rPr lang="en-IN" smtClean="0"/>
              <a:t>‹#›</a:t>
            </a:fld>
            <a:endParaRPr lang="en-IN"/>
          </a:p>
        </p:txBody>
      </p:sp>
    </p:spTree>
    <p:extLst>
      <p:ext uri="{BB962C8B-B14F-4D97-AF65-F5344CB8AC3E}">
        <p14:creationId xmlns:p14="http://schemas.microsoft.com/office/powerpoint/2010/main" val="813404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views/top10_SaleRevenue/Sale_17?:language=en-US&amp;:sid=&amp;:display_count=n&amp;:origin=viz_share_link" TargetMode="External"/><Relationship Id="rId2" Type="http://schemas.openxmlformats.org/officeDocument/2006/relationships/hyperlink" Target="https://public.tableau.com/views/top10_profit_17145414386280/Sale_16?:language=en-US&amp;:sid=&amp;:display_count=n&amp;:origin=viz_share_link" TargetMode="External"/><Relationship Id="rId1" Type="http://schemas.openxmlformats.org/officeDocument/2006/relationships/slideLayout" Target="../slideLayouts/slideLayout2.xml"/><Relationship Id="rId4" Type="http://schemas.openxmlformats.org/officeDocument/2006/relationships/hyperlink" Target="https://public.tableau.com/views/top10_SaleUnits/Sale_18?:language=en-US&amp;:sid=&amp;:display_count=n&amp;:origin=viz_shar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folders/1c4XtmLWR-3tmwv17eRv5YsdoScC_kTxr?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8W2lTUZ24NaYHKnY_ZpdJCMhBo-3OpI8?usp=sharing" TargetMode="External"/><Relationship Id="rId2" Type="http://schemas.openxmlformats.org/officeDocument/2006/relationships/hyperlink" Target="https://colab.research.google.com/drive/10zmUkPEBUL1Csigq8kbgKH4TM_tn__3U?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TotalSale_monthly/Sale_4?:language=en-US&amp;:sid=&amp;:display_count=n&amp;:origin=viz_share_link" TargetMode="External"/><Relationship Id="rId2" Type="http://schemas.openxmlformats.org/officeDocument/2006/relationships/hyperlink" Target="https://public.tableau.com/views/TotalSale_yearly/Sale_2?:language=en-US&amp;:sid=&amp;:display_count=n&amp;:origin=viz_share_link" TargetMode="External"/><Relationship Id="rId1" Type="http://schemas.openxmlformats.org/officeDocument/2006/relationships/slideLayout" Target="../slideLayouts/slideLayout2.xml"/><Relationship Id="rId4" Type="http://schemas.openxmlformats.org/officeDocument/2006/relationships/hyperlink" Target="https://public.tableau.com/views/Sale_region/Sale_5?:language=en-US&amp;:sid=&amp;:display_count=n&amp;:origin=viz_share_link"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public.tableau.com/shared/N6B8FJSQ4?:display_count=n&amp;:origin=viz_share_lin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views/Dashboard_4_17145771557530/Dashboard4?:language=en-US&amp;:sid=&amp;:display_count=n&amp;:origin=viz_share_link" TargetMode="External"/><Relationship Id="rId2" Type="http://schemas.openxmlformats.org/officeDocument/2006/relationships/hyperlink" Target="https://public.tableau.com/shared/N6B8FJSQ4?:display_count=n&amp;:origin=viz_share_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Net_Profit_Margin_yearly/Sale_14?:language=en-US&amp;:sid=&amp;:display_count=n&amp;:origin=viz_share_lin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ublic.tableau.com/views/Dashboard_1_17145454023930/Dashboard1?:language=en-US&amp;:sid=&amp;:display_count=n&amp;:origin=viz_shar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C307-9D6E-4206-8522-69C8097AFA85}"/>
              </a:ext>
            </a:extLst>
          </p:cNvPr>
          <p:cNvSpPr>
            <a:spLocks noGrp="1"/>
          </p:cNvSpPr>
          <p:nvPr>
            <p:ph type="ctrTitle"/>
          </p:nvPr>
        </p:nvSpPr>
        <p:spPr>
          <a:xfrm>
            <a:off x="422035" y="114142"/>
            <a:ext cx="9566031" cy="1103526"/>
          </a:xfrm>
        </p:spPr>
        <p:txBody>
          <a:bodyPr/>
          <a:lstStyle/>
          <a:p>
            <a:pPr algn="ctr"/>
            <a:r>
              <a:rPr lang="en-IN" sz="3600" dirty="0">
                <a:solidFill>
                  <a:schemeClr val="accent1">
                    <a:lumMod val="75000"/>
                  </a:schemeClr>
                </a:solidFill>
              </a:rPr>
              <a:t>Analysing Amazon Sales data</a:t>
            </a:r>
            <a:endParaRPr lang="en-IN" sz="3600" b="1" dirty="0">
              <a:solidFill>
                <a:schemeClr val="accent1">
                  <a:lumMod val="75000"/>
                </a:schemeClr>
              </a:solidFill>
            </a:endParaRPr>
          </a:p>
        </p:txBody>
      </p:sp>
      <p:sp>
        <p:nvSpPr>
          <p:cNvPr id="3" name="Subtitle 2">
            <a:extLst>
              <a:ext uri="{FF2B5EF4-FFF2-40B4-BE49-F238E27FC236}">
                <a16:creationId xmlns:a16="http://schemas.microsoft.com/office/drawing/2014/main" id="{FFFB0DCC-7733-42E8-A2E6-CCF8B76827E8}"/>
              </a:ext>
            </a:extLst>
          </p:cNvPr>
          <p:cNvSpPr>
            <a:spLocks noGrp="1"/>
          </p:cNvSpPr>
          <p:nvPr>
            <p:ph type="subTitle" idx="1"/>
          </p:nvPr>
        </p:nvSpPr>
        <p:spPr>
          <a:xfrm>
            <a:off x="1507067" y="4050833"/>
            <a:ext cx="7766936" cy="1448819"/>
          </a:xfrm>
        </p:spPr>
        <p:txBody>
          <a:bodyPr>
            <a:normAutofit/>
          </a:bodyPr>
          <a:lstStyle/>
          <a:p>
            <a:r>
              <a:rPr lang="en-IN" dirty="0">
                <a:solidFill>
                  <a:schemeClr val="tx1"/>
                </a:solidFill>
              </a:rPr>
              <a:t>Submitted by,</a:t>
            </a:r>
          </a:p>
          <a:p>
            <a:r>
              <a:rPr lang="en-IN" dirty="0">
                <a:solidFill>
                  <a:schemeClr val="tx1"/>
                </a:solidFill>
              </a:rPr>
              <a:t>Name: Swagatika Meher</a:t>
            </a:r>
          </a:p>
          <a:p>
            <a:r>
              <a:rPr lang="en-IN" dirty="0">
                <a:solidFill>
                  <a:schemeClr val="tx1"/>
                </a:solidFill>
              </a:rPr>
              <a:t>Internship ID: UMIP5656</a:t>
            </a:r>
          </a:p>
        </p:txBody>
      </p:sp>
    </p:spTree>
    <p:extLst>
      <p:ext uri="{BB962C8B-B14F-4D97-AF65-F5344CB8AC3E}">
        <p14:creationId xmlns:p14="http://schemas.microsoft.com/office/powerpoint/2010/main" val="328337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EE7753B-B2B0-483A-BB8E-057CACF1897C}"/>
              </a:ext>
            </a:extLst>
          </p:cNvPr>
          <p:cNvSpPr txBox="1">
            <a:spLocks/>
          </p:cNvSpPr>
          <p:nvPr/>
        </p:nvSpPr>
        <p:spPr>
          <a:xfrm>
            <a:off x="263455" y="923764"/>
            <a:ext cx="10104434" cy="13692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Tableau Link: </a:t>
            </a:r>
            <a:r>
              <a:rPr lang="en-US" dirty="0">
                <a:hlinkClick r:id="rId2"/>
              </a:rPr>
              <a:t>https://public.tableau.com/views/top10_profit_17145414386280/Sale_16?:language=en-US&amp;:sid=&amp;:display_count=n&amp;:origin=viz_share_link</a:t>
            </a:r>
            <a:r>
              <a:rPr lang="en-US" dirty="0"/>
              <a:t> </a:t>
            </a:r>
          </a:p>
          <a:p>
            <a:r>
              <a:rPr lang="en-US" dirty="0"/>
              <a:t>In the dt.5</a:t>
            </a:r>
            <a:r>
              <a:rPr lang="en-US" baseline="30000" dirty="0"/>
              <a:t>th</a:t>
            </a:r>
            <a:r>
              <a:rPr lang="en-US" dirty="0"/>
              <a:t> July, 2013 and 20</a:t>
            </a:r>
            <a:r>
              <a:rPr lang="en-US" baseline="30000" dirty="0"/>
              <a:t>th</a:t>
            </a:r>
            <a:r>
              <a:rPr lang="en-US" dirty="0"/>
              <a:t> July, 2013, highest profit has been achieved. </a:t>
            </a:r>
          </a:p>
        </p:txBody>
      </p:sp>
      <p:sp>
        <p:nvSpPr>
          <p:cNvPr id="5" name="Title 1">
            <a:extLst>
              <a:ext uri="{FF2B5EF4-FFF2-40B4-BE49-F238E27FC236}">
                <a16:creationId xmlns:a16="http://schemas.microsoft.com/office/drawing/2014/main" id="{C341887B-9A9A-4F88-8A38-E7DB8E07558B}"/>
              </a:ext>
            </a:extLst>
          </p:cNvPr>
          <p:cNvSpPr txBox="1">
            <a:spLocks/>
          </p:cNvSpPr>
          <p:nvPr/>
        </p:nvSpPr>
        <p:spPr>
          <a:xfrm>
            <a:off x="251020" y="344747"/>
            <a:ext cx="8596668" cy="5790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70C0"/>
                </a:solidFill>
                <a:latin typeface="-apple-system"/>
              </a:rPr>
              <a:t>Top 10 days when Profits are highest:</a:t>
            </a:r>
            <a:endParaRPr lang="en-IN" sz="2800" dirty="0">
              <a:solidFill>
                <a:srgbClr val="0070C0"/>
              </a:solidFill>
            </a:endParaRPr>
          </a:p>
        </p:txBody>
      </p:sp>
      <p:sp>
        <p:nvSpPr>
          <p:cNvPr id="6" name="Content Placeholder 2">
            <a:extLst>
              <a:ext uri="{FF2B5EF4-FFF2-40B4-BE49-F238E27FC236}">
                <a16:creationId xmlns:a16="http://schemas.microsoft.com/office/drawing/2014/main" id="{C6ED5B8A-BCEC-402A-8DE4-8EA265F8FD9A}"/>
              </a:ext>
            </a:extLst>
          </p:cNvPr>
          <p:cNvSpPr txBox="1">
            <a:spLocks/>
          </p:cNvSpPr>
          <p:nvPr/>
        </p:nvSpPr>
        <p:spPr>
          <a:xfrm>
            <a:off x="275176" y="2989373"/>
            <a:ext cx="10104434" cy="13692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Tableau Link: </a:t>
            </a:r>
            <a:r>
              <a:rPr lang="en-US" dirty="0">
                <a:hlinkClick r:id="rId3"/>
              </a:rPr>
              <a:t>https://public.tableau.com/views/top10_SaleRevenue/Sale_17?:language=en-US&amp;:sid=&amp;:display_count=n&amp;:origin=viz_share_link</a:t>
            </a:r>
            <a:endParaRPr lang="en-US" dirty="0"/>
          </a:p>
          <a:p>
            <a:r>
              <a:rPr lang="en-US" dirty="0"/>
              <a:t>In the dt.8</a:t>
            </a:r>
            <a:r>
              <a:rPr lang="en-US" baseline="30000" dirty="0"/>
              <a:t>th</a:t>
            </a:r>
            <a:r>
              <a:rPr lang="en-US" dirty="0"/>
              <a:t> February, 2017 and 16</a:t>
            </a:r>
            <a:r>
              <a:rPr lang="en-US" baseline="30000" dirty="0"/>
              <a:t>th</a:t>
            </a:r>
            <a:r>
              <a:rPr lang="en-US" dirty="0"/>
              <a:t> January, 2015, sale revenues have been highest. </a:t>
            </a:r>
          </a:p>
        </p:txBody>
      </p:sp>
      <p:sp>
        <p:nvSpPr>
          <p:cNvPr id="7" name="Title 1">
            <a:extLst>
              <a:ext uri="{FF2B5EF4-FFF2-40B4-BE49-F238E27FC236}">
                <a16:creationId xmlns:a16="http://schemas.microsoft.com/office/drawing/2014/main" id="{C9E55DA8-10C8-4FE9-B553-F7E4B2D7FA44}"/>
              </a:ext>
            </a:extLst>
          </p:cNvPr>
          <p:cNvSpPr txBox="1">
            <a:spLocks/>
          </p:cNvSpPr>
          <p:nvPr/>
        </p:nvSpPr>
        <p:spPr>
          <a:xfrm>
            <a:off x="262741" y="2410356"/>
            <a:ext cx="8596668" cy="5790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70C0"/>
                </a:solidFill>
                <a:latin typeface="-apple-system"/>
              </a:rPr>
              <a:t>Top 10 days when Sale Revenue are highest:</a:t>
            </a:r>
            <a:endParaRPr lang="en-IN" sz="2800" dirty="0">
              <a:solidFill>
                <a:srgbClr val="0070C0"/>
              </a:solidFill>
            </a:endParaRPr>
          </a:p>
        </p:txBody>
      </p:sp>
      <p:sp>
        <p:nvSpPr>
          <p:cNvPr id="8" name="Content Placeholder 2">
            <a:extLst>
              <a:ext uri="{FF2B5EF4-FFF2-40B4-BE49-F238E27FC236}">
                <a16:creationId xmlns:a16="http://schemas.microsoft.com/office/drawing/2014/main" id="{0777CF43-479F-4D0D-938A-A7491F931C41}"/>
              </a:ext>
            </a:extLst>
          </p:cNvPr>
          <p:cNvSpPr txBox="1">
            <a:spLocks/>
          </p:cNvSpPr>
          <p:nvPr/>
        </p:nvSpPr>
        <p:spPr>
          <a:xfrm>
            <a:off x="258760" y="5012774"/>
            <a:ext cx="10104434" cy="13692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Tableau Link: </a:t>
            </a:r>
            <a:r>
              <a:rPr lang="en-US" dirty="0">
                <a:hlinkClick r:id="rId4"/>
              </a:rPr>
              <a:t>https://public.tableau.com/views/top10_SaleUnits/Sale_18?:language=en-US&amp;:sid=&amp;:display_count=n&amp;:origin=viz_share_link</a:t>
            </a:r>
            <a:endParaRPr lang="en-US" dirty="0"/>
          </a:p>
          <a:p>
            <a:r>
              <a:rPr lang="en-US" dirty="0"/>
              <a:t>In the dt.28</a:t>
            </a:r>
            <a:r>
              <a:rPr lang="en-US" baseline="30000" dirty="0"/>
              <a:t>th</a:t>
            </a:r>
            <a:r>
              <a:rPr lang="en-US" dirty="0"/>
              <a:t> May, 2010 and 30</a:t>
            </a:r>
            <a:r>
              <a:rPr lang="en-US" baseline="30000" dirty="0"/>
              <a:t>th</a:t>
            </a:r>
            <a:r>
              <a:rPr lang="en-US" dirty="0"/>
              <a:t> June, 2010, maximum sale units have been achieved. </a:t>
            </a:r>
          </a:p>
        </p:txBody>
      </p:sp>
      <p:sp>
        <p:nvSpPr>
          <p:cNvPr id="9" name="Title 1">
            <a:extLst>
              <a:ext uri="{FF2B5EF4-FFF2-40B4-BE49-F238E27FC236}">
                <a16:creationId xmlns:a16="http://schemas.microsoft.com/office/drawing/2014/main" id="{AB4E8820-FCCC-47B6-A559-AC1D63F7D878}"/>
              </a:ext>
            </a:extLst>
          </p:cNvPr>
          <p:cNvSpPr txBox="1">
            <a:spLocks/>
          </p:cNvSpPr>
          <p:nvPr/>
        </p:nvSpPr>
        <p:spPr>
          <a:xfrm>
            <a:off x="246325" y="4433757"/>
            <a:ext cx="8596668" cy="5790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70C0"/>
                </a:solidFill>
                <a:latin typeface="-apple-system"/>
              </a:rPr>
              <a:t>Top 10 days when Sale Units are highest:</a:t>
            </a:r>
            <a:endParaRPr lang="en-IN" sz="2800" dirty="0">
              <a:solidFill>
                <a:srgbClr val="0070C0"/>
              </a:solidFill>
            </a:endParaRPr>
          </a:p>
        </p:txBody>
      </p:sp>
    </p:spTree>
    <p:extLst>
      <p:ext uri="{BB962C8B-B14F-4D97-AF65-F5344CB8AC3E}">
        <p14:creationId xmlns:p14="http://schemas.microsoft.com/office/powerpoint/2010/main" val="10672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D9993F3-A090-48C2-833D-E27259DBFC68}"/>
              </a:ext>
            </a:extLst>
          </p:cNvPr>
          <p:cNvSpPr txBox="1">
            <a:spLocks/>
          </p:cNvSpPr>
          <p:nvPr/>
        </p:nvSpPr>
        <p:spPr>
          <a:xfrm>
            <a:off x="258760" y="890934"/>
            <a:ext cx="10104434" cy="3005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Total profit and total revenue is directly proportional to each other.</a:t>
            </a:r>
          </a:p>
          <a:p>
            <a:r>
              <a:rPr lang="en-US" dirty="0"/>
              <a:t>Total profit and units sold is directly proportional to each other.</a:t>
            </a:r>
          </a:p>
          <a:p>
            <a:r>
              <a:rPr lang="en-US" dirty="0"/>
              <a:t>The two variables 'Units Sold' and 'Unit Cost' are inversely proportional to each other to some extent. When more units of a product are sold, the unit cost of that product becomes lesser and vice versa.</a:t>
            </a:r>
          </a:p>
          <a:p>
            <a:r>
              <a:rPr lang="en-US" dirty="0"/>
              <a:t>Highest net profit margin has been achieved in the items ‘clothes’ and ‘cosmetics’. </a:t>
            </a:r>
          </a:p>
          <a:p>
            <a:endParaRPr lang="en-US" dirty="0"/>
          </a:p>
          <a:p>
            <a:endParaRPr lang="en-US" dirty="0"/>
          </a:p>
          <a:p>
            <a:endParaRPr lang="en-US" dirty="0"/>
          </a:p>
        </p:txBody>
      </p:sp>
      <p:sp>
        <p:nvSpPr>
          <p:cNvPr id="5" name="Title 1">
            <a:extLst>
              <a:ext uri="{FF2B5EF4-FFF2-40B4-BE49-F238E27FC236}">
                <a16:creationId xmlns:a16="http://schemas.microsoft.com/office/drawing/2014/main" id="{627B7E98-314D-4B4A-96CA-0846D57125CE}"/>
              </a:ext>
            </a:extLst>
          </p:cNvPr>
          <p:cNvSpPr txBox="1">
            <a:spLocks/>
          </p:cNvSpPr>
          <p:nvPr/>
        </p:nvSpPr>
        <p:spPr>
          <a:xfrm>
            <a:off x="246325" y="311917"/>
            <a:ext cx="8596668" cy="5790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70C0"/>
                </a:solidFill>
                <a:latin typeface="-apple-system"/>
              </a:rPr>
              <a:t>Conclusion:</a:t>
            </a:r>
            <a:endParaRPr lang="en-IN" sz="2800" dirty="0">
              <a:solidFill>
                <a:srgbClr val="0070C0"/>
              </a:solidFill>
            </a:endParaRPr>
          </a:p>
        </p:txBody>
      </p:sp>
    </p:spTree>
    <p:extLst>
      <p:ext uri="{BB962C8B-B14F-4D97-AF65-F5344CB8AC3E}">
        <p14:creationId xmlns:p14="http://schemas.microsoft.com/office/powerpoint/2010/main" val="157243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8E9B-580E-4636-8590-5FC75C47F3FC}"/>
              </a:ext>
            </a:extLst>
          </p:cNvPr>
          <p:cNvSpPr>
            <a:spLocks noGrp="1"/>
          </p:cNvSpPr>
          <p:nvPr>
            <p:ph type="title"/>
          </p:nvPr>
        </p:nvSpPr>
        <p:spPr>
          <a:xfrm>
            <a:off x="240012" y="233542"/>
            <a:ext cx="8596668" cy="583096"/>
          </a:xfrm>
        </p:spPr>
        <p:txBody>
          <a:bodyPr>
            <a:normAutofit fontScale="90000"/>
          </a:bodyPr>
          <a:lstStyle/>
          <a:p>
            <a:r>
              <a:rPr lang="en-IN" dirty="0">
                <a:solidFill>
                  <a:schemeClr val="accent2">
                    <a:lumMod val="75000"/>
                  </a:schemeClr>
                </a:solidFill>
              </a:rPr>
              <a:t>Problem Statement:</a:t>
            </a:r>
          </a:p>
        </p:txBody>
      </p:sp>
      <p:sp>
        <p:nvSpPr>
          <p:cNvPr id="3" name="Content Placeholder 2">
            <a:extLst>
              <a:ext uri="{FF2B5EF4-FFF2-40B4-BE49-F238E27FC236}">
                <a16:creationId xmlns:a16="http://schemas.microsoft.com/office/drawing/2014/main" id="{FAEC0919-5F23-4E4A-BDC4-08ED62B768ED}"/>
              </a:ext>
            </a:extLst>
          </p:cNvPr>
          <p:cNvSpPr>
            <a:spLocks noGrp="1"/>
          </p:cNvSpPr>
          <p:nvPr>
            <p:ph idx="1"/>
          </p:nvPr>
        </p:nvSpPr>
        <p:spPr>
          <a:xfrm>
            <a:off x="240011" y="1166677"/>
            <a:ext cx="9424493" cy="2888488"/>
          </a:xfrm>
        </p:spPr>
        <p:txBody>
          <a:bodyPr/>
          <a:lstStyle/>
          <a:p>
            <a:pPr algn="just"/>
            <a:r>
              <a:rPr lang="en-US" dirty="0"/>
              <a:t>Sales management has gained importance to meet increasing competition and the need for improved methods of distribution to reduce cost and to increase profits. Sales management today is the most important function in a commercial and business enterprise. </a:t>
            </a:r>
          </a:p>
          <a:p>
            <a:pPr algn="just"/>
            <a:r>
              <a:rPr lang="en-US" dirty="0"/>
              <a:t>Do ETL: Extract-Transform-Load some Amazon dataset and find for me Sales-trend -&gt; month-wise, year-wise, yearly month-wise.</a:t>
            </a:r>
          </a:p>
          <a:p>
            <a:pPr algn="just"/>
            <a:r>
              <a:rPr lang="en-US" dirty="0"/>
              <a:t>Find key metrics and factors and show the meaningful relationships between attributes. </a:t>
            </a:r>
            <a:endParaRPr lang="en-IN" dirty="0"/>
          </a:p>
        </p:txBody>
      </p:sp>
      <p:sp>
        <p:nvSpPr>
          <p:cNvPr id="4" name="Title 1">
            <a:extLst>
              <a:ext uri="{FF2B5EF4-FFF2-40B4-BE49-F238E27FC236}">
                <a16:creationId xmlns:a16="http://schemas.microsoft.com/office/drawing/2014/main" id="{3ECF47EC-548A-43E9-A604-9624901BD065}"/>
              </a:ext>
            </a:extLst>
          </p:cNvPr>
          <p:cNvSpPr txBox="1">
            <a:spLocks/>
          </p:cNvSpPr>
          <p:nvPr/>
        </p:nvSpPr>
        <p:spPr>
          <a:xfrm>
            <a:off x="206884" y="4268826"/>
            <a:ext cx="8596668" cy="5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chemeClr val="accent2">
                    <a:lumMod val="75000"/>
                  </a:schemeClr>
                </a:solidFill>
              </a:rPr>
              <a:t>Dataset:</a:t>
            </a:r>
          </a:p>
        </p:txBody>
      </p:sp>
      <p:sp>
        <p:nvSpPr>
          <p:cNvPr id="5" name="Content Placeholder 2">
            <a:extLst>
              <a:ext uri="{FF2B5EF4-FFF2-40B4-BE49-F238E27FC236}">
                <a16:creationId xmlns:a16="http://schemas.microsoft.com/office/drawing/2014/main" id="{22694387-4C51-4393-8162-0BB6045875B2}"/>
              </a:ext>
            </a:extLst>
          </p:cNvPr>
          <p:cNvSpPr txBox="1">
            <a:spLocks/>
          </p:cNvSpPr>
          <p:nvPr/>
        </p:nvSpPr>
        <p:spPr>
          <a:xfrm>
            <a:off x="220136" y="5268227"/>
            <a:ext cx="8616544" cy="13711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Click on this </a:t>
            </a:r>
            <a:r>
              <a:rPr lang="en-US" dirty="0">
                <a:solidFill>
                  <a:schemeClr val="accent2">
                    <a:lumMod val="75000"/>
                  </a:schemeClr>
                </a:solidFill>
                <a:hlinkClick r:id="rId2">
                  <a:extLst>
                    <a:ext uri="{A12FA001-AC4F-418D-AE19-62706E023703}">
                      <ahyp:hlinkClr xmlns:ahyp="http://schemas.microsoft.com/office/drawing/2018/hyperlinkcolor" val="tx"/>
                    </a:ext>
                  </a:extLst>
                </a:hlinkClick>
              </a:rPr>
              <a:t>link</a:t>
            </a:r>
            <a:r>
              <a:rPr lang="en-US" dirty="0"/>
              <a:t> to find the dataset.</a:t>
            </a:r>
          </a:p>
        </p:txBody>
      </p:sp>
    </p:spTree>
    <p:extLst>
      <p:ext uri="{BB962C8B-B14F-4D97-AF65-F5344CB8AC3E}">
        <p14:creationId xmlns:p14="http://schemas.microsoft.com/office/powerpoint/2010/main" val="55291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6EBF-481F-4B7E-BDCE-CA69EAE6CEE5}"/>
              </a:ext>
            </a:extLst>
          </p:cNvPr>
          <p:cNvSpPr>
            <a:spLocks noGrp="1"/>
          </p:cNvSpPr>
          <p:nvPr>
            <p:ph type="title"/>
          </p:nvPr>
        </p:nvSpPr>
        <p:spPr>
          <a:xfrm>
            <a:off x="372534" y="2398648"/>
            <a:ext cx="8596668" cy="622853"/>
          </a:xfrm>
        </p:spPr>
        <p:txBody>
          <a:bodyPr>
            <a:normAutofit/>
          </a:bodyPr>
          <a:lstStyle/>
          <a:p>
            <a:r>
              <a:rPr lang="en-IN" sz="3200" dirty="0">
                <a:solidFill>
                  <a:schemeClr val="accent2">
                    <a:lumMod val="75000"/>
                  </a:schemeClr>
                </a:solidFill>
              </a:rPr>
              <a:t>Approach:</a:t>
            </a:r>
          </a:p>
        </p:txBody>
      </p:sp>
      <p:sp>
        <p:nvSpPr>
          <p:cNvPr id="3" name="Content Placeholder 2">
            <a:extLst>
              <a:ext uri="{FF2B5EF4-FFF2-40B4-BE49-F238E27FC236}">
                <a16:creationId xmlns:a16="http://schemas.microsoft.com/office/drawing/2014/main" id="{BAD16CF6-C7BF-43A7-9BD0-598CE457CE6D}"/>
              </a:ext>
            </a:extLst>
          </p:cNvPr>
          <p:cNvSpPr>
            <a:spLocks noGrp="1"/>
          </p:cNvSpPr>
          <p:nvPr>
            <p:ph idx="1"/>
          </p:nvPr>
        </p:nvSpPr>
        <p:spPr>
          <a:xfrm>
            <a:off x="372534" y="3097933"/>
            <a:ext cx="9314805" cy="3504721"/>
          </a:xfrm>
        </p:spPr>
        <p:txBody>
          <a:bodyPr>
            <a:normAutofit/>
          </a:bodyPr>
          <a:lstStyle/>
          <a:p>
            <a:pPr algn="just"/>
            <a:r>
              <a:rPr lang="en-US" b="0" i="0" dirty="0">
                <a:solidFill>
                  <a:srgbClr val="1F2328"/>
                </a:solidFill>
                <a:effectLst/>
                <a:latin typeface="-apple-system"/>
              </a:rPr>
              <a:t>The main goal of the project is to find key metrics and factors and then show meaningful relationships between them based on different features available in the dataset.</a:t>
            </a:r>
          </a:p>
          <a:p>
            <a:pPr algn="just"/>
            <a:r>
              <a:rPr kumimoji="0" lang="en-US" altLang="en-US" sz="1800" b="0" i="0" u="none" strike="noStrike" cap="none" normalizeH="0" baseline="0" dirty="0">
                <a:ln>
                  <a:noFill/>
                </a:ln>
                <a:solidFill>
                  <a:srgbClr val="1F2328"/>
                </a:solidFill>
                <a:effectLst/>
                <a:latin typeface="var(--fontStack-monospace, ui-monospace, SFMono-Regular, SF Mono, Menlo, Consolas, Liberation Mono, monospace)"/>
              </a:rPr>
              <a:t>Data Collection : Imported data from various datasets available in the project using Pandas library. </a:t>
            </a:r>
          </a:p>
          <a:p>
            <a:pPr algn="just"/>
            <a:r>
              <a:rPr kumimoji="0" lang="en-US" altLang="en-US" sz="1800" b="0" i="0" u="none" strike="noStrike" cap="none" normalizeH="0" baseline="0" dirty="0">
                <a:ln>
                  <a:noFill/>
                </a:ln>
                <a:solidFill>
                  <a:srgbClr val="1F2328"/>
                </a:solidFill>
                <a:effectLst/>
                <a:latin typeface="var(--fontStack-monospace, ui-monospace, SFMono-Regular, SF Mono, Menlo, Consolas, Liberation Mono, monospace)"/>
              </a:rPr>
              <a:t>Data Cleaning : Removed missing values and created new features as per insights. </a:t>
            </a:r>
          </a:p>
          <a:p>
            <a:pPr algn="just"/>
            <a:r>
              <a:rPr kumimoji="0" lang="en-US" altLang="en-US" sz="1800" b="0" i="0" u="none" strike="noStrike" cap="none" normalizeH="0" baseline="0" dirty="0">
                <a:ln>
                  <a:noFill/>
                </a:ln>
                <a:solidFill>
                  <a:srgbClr val="1F2328"/>
                </a:solidFill>
                <a:effectLst/>
                <a:latin typeface="var(--fontStack-monospace, ui-monospace, SFMono-Regular, SF Mono, Menlo, Consolas, Liberation Mono, monospace)"/>
              </a:rPr>
              <a:t>Data Preprocessing : Modified the structure of data in order to make it more understandable and suitable and convenient for statistical analysis. </a:t>
            </a:r>
          </a:p>
          <a:p>
            <a:pPr algn="just"/>
            <a:r>
              <a:rPr kumimoji="0" lang="en-US" altLang="en-US" sz="1800" b="0" i="0" u="none" strike="noStrike" cap="none" normalizeH="0" baseline="0" dirty="0">
                <a:ln>
                  <a:noFill/>
                </a:ln>
                <a:solidFill>
                  <a:srgbClr val="1F2328"/>
                </a:solidFill>
                <a:effectLst/>
                <a:latin typeface="var(--fontStack-monospace, ui-monospace, SFMono-Regular, SF Mono, Menlo, Consolas, Liberation Mono, monospace)"/>
              </a:rPr>
              <a:t>Data Analysis : I started analyzing dataset using Pandas, NumPy, Matplotlib and Seaborn. </a:t>
            </a:r>
          </a:p>
          <a:p>
            <a:pPr algn="just"/>
            <a:r>
              <a:rPr kumimoji="0" lang="en-US" altLang="en-US" sz="1800" b="0" i="0" u="none" strike="noStrike" cap="none" normalizeH="0" baseline="0" dirty="0">
                <a:ln>
                  <a:noFill/>
                </a:ln>
                <a:solidFill>
                  <a:srgbClr val="1F2328"/>
                </a:solidFill>
                <a:effectLst/>
                <a:latin typeface="var(--fontStack-monospace, ui-monospace, SFMono-Regular, SF Mono, Menlo, Consolas, Liberation Mono, monospace)"/>
              </a:rPr>
              <a:t>Data Visualization : Plotted graphs to get insights about dependent and independent variables. Also used Tableau for data visualization.</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gn="just"/>
            <a:endParaRPr lang="en-IN" dirty="0"/>
          </a:p>
        </p:txBody>
      </p:sp>
      <p:sp>
        <p:nvSpPr>
          <p:cNvPr id="5" name="Title 1">
            <a:extLst>
              <a:ext uri="{FF2B5EF4-FFF2-40B4-BE49-F238E27FC236}">
                <a16:creationId xmlns:a16="http://schemas.microsoft.com/office/drawing/2014/main" id="{F87A1049-B99C-4969-BE4A-5C269FAED78A}"/>
              </a:ext>
            </a:extLst>
          </p:cNvPr>
          <p:cNvSpPr txBox="1">
            <a:spLocks/>
          </p:cNvSpPr>
          <p:nvPr/>
        </p:nvSpPr>
        <p:spPr>
          <a:xfrm>
            <a:off x="372534" y="344567"/>
            <a:ext cx="8596668" cy="194806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chemeClr val="accent2">
                    <a:lumMod val="75000"/>
                  </a:schemeClr>
                </a:solidFill>
              </a:rPr>
              <a:t>Technologies:  </a:t>
            </a:r>
            <a:r>
              <a:rPr lang="en-IN" sz="2400" dirty="0">
                <a:solidFill>
                  <a:schemeClr val="tx1"/>
                </a:solidFill>
              </a:rPr>
              <a:t>Data Science</a:t>
            </a:r>
          </a:p>
          <a:p>
            <a:r>
              <a:rPr lang="en-IN" sz="3200" dirty="0">
                <a:solidFill>
                  <a:schemeClr val="accent2">
                    <a:lumMod val="75000"/>
                  </a:schemeClr>
                </a:solidFill>
              </a:rPr>
              <a:t>Domain: </a:t>
            </a:r>
            <a:r>
              <a:rPr lang="en-IN" sz="2800" dirty="0">
                <a:solidFill>
                  <a:schemeClr val="tx1">
                    <a:lumMod val="95000"/>
                    <a:lumOff val="5000"/>
                  </a:schemeClr>
                </a:solidFill>
              </a:rPr>
              <a:t>E-commerce</a:t>
            </a:r>
          </a:p>
          <a:p>
            <a:r>
              <a:rPr lang="en-IN" sz="3200" dirty="0">
                <a:solidFill>
                  <a:schemeClr val="accent2">
                    <a:lumMod val="75000"/>
                  </a:schemeClr>
                </a:solidFill>
              </a:rPr>
              <a:t>Tools:</a:t>
            </a:r>
            <a:r>
              <a:rPr lang="en-IN" sz="2400" dirty="0">
                <a:solidFill>
                  <a:schemeClr val="accent2">
                    <a:lumMod val="75000"/>
                  </a:schemeClr>
                </a:solidFill>
              </a:rPr>
              <a:t> </a:t>
            </a:r>
            <a:r>
              <a:rPr lang="en-IN" sz="2400" dirty="0">
                <a:solidFill>
                  <a:schemeClr val="tx1"/>
                </a:solidFill>
              </a:rPr>
              <a:t>Tableau Public</a:t>
            </a:r>
          </a:p>
          <a:p>
            <a:r>
              <a:rPr lang="en-IN" sz="3200" dirty="0">
                <a:solidFill>
                  <a:schemeClr val="accent2">
                    <a:lumMod val="75000"/>
                  </a:schemeClr>
                </a:solidFill>
              </a:rPr>
              <a:t>Language:</a:t>
            </a:r>
            <a:r>
              <a:rPr lang="en-IN" sz="2400" dirty="0">
                <a:solidFill>
                  <a:schemeClr val="accent2">
                    <a:lumMod val="75000"/>
                  </a:schemeClr>
                </a:solidFill>
              </a:rPr>
              <a:t> </a:t>
            </a:r>
            <a:r>
              <a:rPr lang="en-IN" sz="2400" dirty="0">
                <a:solidFill>
                  <a:schemeClr val="tx1"/>
                </a:solidFill>
              </a:rPr>
              <a:t>Python</a:t>
            </a:r>
          </a:p>
          <a:p>
            <a:endParaRPr lang="en-IN" sz="2400" dirty="0">
              <a:solidFill>
                <a:schemeClr val="tx1"/>
              </a:solidFill>
            </a:endParaRPr>
          </a:p>
        </p:txBody>
      </p:sp>
    </p:spTree>
    <p:extLst>
      <p:ext uri="{BB962C8B-B14F-4D97-AF65-F5344CB8AC3E}">
        <p14:creationId xmlns:p14="http://schemas.microsoft.com/office/powerpoint/2010/main" val="283103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CC06D-5400-4C42-AC2B-8495BDCEF94E}"/>
              </a:ext>
            </a:extLst>
          </p:cNvPr>
          <p:cNvSpPr>
            <a:spLocks noGrp="1"/>
          </p:cNvSpPr>
          <p:nvPr>
            <p:ph idx="1"/>
          </p:nvPr>
        </p:nvSpPr>
        <p:spPr>
          <a:xfrm>
            <a:off x="346030" y="1126922"/>
            <a:ext cx="8596668" cy="476593"/>
          </a:xfrm>
        </p:spPr>
        <p:txBody>
          <a:bodyPr/>
          <a:lstStyle/>
          <a:p>
            <a:r>
              <a:rPr lang="en-IN" dirty="0"/>
              <a:t>Python is used for the data analysis. </a:t>
            </a:r>
            <a:r>
              <a:rPr lang="en-IN" dirty="0">
                <a:solidFill>
                  <a:srgbClr val="00B050"/>
                </a:solidFill>
                <a:hlinkClick r:id="rId2"/>
              </a:rPr>
              <a:t>Link:</a:t>
            </a:r>
            <a:r>
              <a:rPr lang="en-IN" dirty="0">
                <a:solidFill>
                  <a:srgbClr val="00B050"/>
                </a:solidFill>
              </a:rPr>
              <a:t> </a:t>
            </a:r>
            <a:r>
              <a:rPr lang="en-IN" dirty="0" err="1">
                <a:solidFill>
                  <a:srgbClr val="00B050"/>
                </a:solidFill>
                <a:hlinkClick r:id="rId3"/>
              </a:rPr>
              <a:t>Amazon_sales_data_analysis.ipynb</a:t>
            </a:r>
            <a:endParaRPr lang="en-IN" dirty="0">
              <a:solidFill>
                <a:schemeClr val="accent2">
                  <a:lumMod val="50000"/>
                </a:schemeClr>
              </a:solidFill>
            </a:endParaRPr>
          </a:p>
        </p:txBody>
      </p:sp>
      <p:sp>
        <p:nvSpPr>
          <p:cNvPr id="4" name="Title 1">
            <a:extLst>
              <a:ext uri="{FF2B5EF4-FFF2-40B4-BE49-F238E27FC236}">
                <a16:creationId xmlns:a16="http://schemas.microsoft.com/office/drawing/2014/main" id="{379F0446-1EFE-4E84-A701-8357AF1A5FB7}"/>
              </a:ext>
            </a:extLst>
          </p:cNvPr>
          <p:cNvSpPr>
            <a:spLocks noGrp="1"/>
          </p:cNvSpPr>
          <p:nvPr>
            <p:ph type="title"/>
          </p:nvPr>
        </p:nvSpPr>
        <p:spPr>
          <a:xfrm>
            <a:off x="213508" y="293178"/>
            <a:ext cx="8596668" cy="660980"/>
          </a:xfrm>
        </p:spPr>
        <p:txBody>
          <a:bodyPr>
            <a:normAutofit/>
          </a:bodyPr>
          <a:lstStyle/>
          <a:p>
            <a:r>
              <a:rPr lang="en-US" dirty="0">
                <a:solidFill>
                  <a:schemeClr val="accent2">
                    <a:lumMod val="75000"/>
                  </a:schemeClr>
                </a:solidFill>
                <a:latin typeface="-apple-system"/>
              </a:rPr>
              <a:t>Data Collection, Data Cleaning, Data Analysis:</a:t>
            </a:r>
            <a:endParaRPr lang="en-IN" dirty="0">
              <a:solidFill>
                <a:schemeClr val="accent2">
                  <a:lumMod val="75000"/>
                </a:schemeClr>
              </a:solidFill>
            </a:endParaRPr>
          </a:p>
        </p:txBody>
      </p:sp>
      <p:sp>
        <p:nvSpPr>
          <p:cNvPr id="5" name="Title 1">
            <a:extLst>
              <a:ext uri="{FF2B5EF4-FFF2-40B4-BE49-F238E27FC236}">
                <a16:creationId xmlns:a16="http://schemas.microsoft.com/office/drawing/2014/main" id="{6216869D-A5BA-4D20-9331-5583B4287AE4}"/>
              </a:ext>
            </a:extLst>
          </p:cNvPr>
          <p:cNvSpPr txBox="1">
            <a:spLocks/>
          </p:cNvSpPr>
          <p:nvPr/>
        </p:nvSpPr>
        <p:spPr>
          <a:xfrm>
            <a:off x="220136" y="1744294"/>
            <a:ext cx="8596668" cy="6609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75000"/>
                  </a:schemeClr>
                </a:solidFill>
                <a:latin typeface="-apple-system"/>
              </a:rPr>
              <a:t>Case Studies:</a:t>
            </a:r>
            <a:endParaRPr lang="en-IN" dirty="0">
              <a:solidFill>
                <a:schemeClr val="accent2">
                  <a:lumMod val="75000"/>
                </a:schemeClr>
              </a:solidFill>
            </a:endParaRPr>
          </a:p>
        </p:txBody>
      </p:sp>
      <p:sp>
        <p:nvSpPr>
          <p:cNvPr id="6" name="Content Placeholder 2">
            <a:extLst>
              <a:ext uri="{FF2B5EF4-FFF2-40B4-BE49-F238E27FC236}">
                <a16:creationId xmlns:a16="http://schemas.microsoft.com/office/drawing/2014/main" id="{303B807D-D521-4D8F-B01D-79A8128A816D}"/>
              </a:ext>
            </a:extLst>
          </p:cNvPr>
          <p:cNvSpPr txBox="1">
            <a:spLocks/>
          </p:cNvSpPr>
          <p:nvPr/>
        </p:nvSpPr>
        <p:spPr>
          <a:xfrm>
            <a:off x="403218" y="2546053"/>
            <a:ext cx="9944282" cy="42064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dirty="0">
                <a:solidFill>
                  <a:schemeClr val="tx1">
                    <a:lumMod val="95000"/>
                    <a:lumOff val="5000"/>
                  </a:schemeClr>
                </a:solidFill>
              </a:rPr>
              <a:t>Year wise Analysis</a:t>
            </a:r>
          </a:p>
          <a:p>
            <a:pPr algn="just"/>
            <a:r>
              <a:rPr lang="en-IN" dirty="0">
                <a:solidFill>
                  <a:schemeClr val="tx1">
                    <a:lumMod val="95000"/>
                    <a:lumOff val="5000"/>
                  </a:schemeClr>
                </a:solidFill>
              </a:rPr>
              <a:t>Month wise Analysis</a:t>
            </a:r>
          </a:p>
          <a:p>
            <a:pPr algn="just"/>
            <a:r>
              <a:rPr lang="en-IN" dirty="0">
                <a:solidFill>
                  <a:schemeClr val="tx1">
                    <a:lumMod val="95000"/>
                    <a:lumOff val="5000"/>
                  </a:schemeClr>
                </a:solidFill>
              </a:rPr>
              <a:t>Yearly – month wise Analysis </a:t>
            </a:r>
          </a:p>
        </p:txBody>
      </p:sp>
    </p:spTree>
    <p:extLst>
      <p:ext uri="{BB962C8B-B14F-4D97-AF65-F5344CB8AC3E}">
        <p14:creationId xmlns:p14="http://schemas.microsoft.com/office/powerpoint/2010/main" val="170677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3900878-BFE2-42AD-873E-66934EF47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08" y="625413"/>
            <a:ext cx="7680960" cy="2152950"/>
          </a:xfrm>
          <a:prstGeom prst="rect">
            <a:avLst/>
          </a:prstGeom>
        </p:spPr>
      </p:pic>
      <p:sp>
        <p:nvSpPr>
          <p:cNvPr id="6" name="TextBox 5">
            <a:extLst>
              <a:ext uri="{FF2B5EF4-FFF2-40B4-BE49-F238E27FC236}">
                <a16:creationId xmlns:a16="http://schemas.microsoft.com/office/drawing/2014/main" id="{A106FF95-005E-46AA-A8A6-23963FBF3812}"/>
              </a:ext>
            </a:extLst>
          </p:cNvPr>
          <p:cNvSpPr txBox="1"/>
          <p:nvPr/>
        </p:nvSpPr>
        <p:spPr>
          <a:xfrm>
            <a:off x="562708" y="2823990"/>
            <a:ext cx="9340947" cy="3970318"/>
          </a:xfrm>
          <a:prstGeom prst="rect">
            <a:avLst/>
          </a:prstGeom>
          <a:noFill/>
        </p:spPr>
        <p:txBody>
          <a:bodyPr wrap="square">
            <a:spAutoFit/>
          </a:bodyPr>
          <a:lstStyle/>
          <a:p>
            <a:pPr algn="just"/>
            <a:r>
              <a:rPr lang="en-US" b="0" dirty="0">
                <a:solidFill>
                  <a:srgbClr val="0000FF"/>
                </a:solidFill>
                <a:effectLst/>
                <a:latin typeface="+mj-lt"/>
              </a:rPr>
              <a:t>1. </a:t>
            </a:r>
            <a:r>
              <a:rPr lang="en-US" b="0" dirty="0">
                <a:solidFill>
                  <a:srgbClr val="000000"/>
                </a:solidFill>
                <a:effectLst/>
                <a:latin typeface="+mj-lt"/>
              </a:rPr>
              <a:t>Total Revenue and Total Profit have a high Pearson correlation coefficient, indicating a strong relationship between the two variables. Greater profit will be made if revenue is strong, and vice versa. </a:t>
            </a:r>
          </a:p>
          <a:p>
            <a:pPr algn="just"/>
            <a:r>
              <a:rPr lang="en-US" b="0" dirty="0">
                <a:solidFill>
                  <a:srgbClr val="0000FF"/>
                </a:solidFill>
                <a:effectLst/>
                <a:latin typeface="+mj-lt"/>
              </a:rPr>
              <a:t>2. </a:t>
            </a:r>
            <a:r>
              <a:rPr lang="en-US" b="0" dirty="0">
                <a:solidFill>
                  <a:srgbClr val="000000"/>
                </a:solidFill>
                <a:effectLst/>
                <a:latin typeface="+mj-lt"/>
              </a:rPr>
              <a:t>The correlation coefficient between units sold and unit cost is negative, which suggests that the relationship between product quantity and cost is inverse. The situation with units sold and units priced is the same. The more expensive a product is, the fewer units it is available in.</a:t>
            </a:r>
          </a:p>
          <a:p>
            <a:pPr algn="just"/>
            <a:r>
              <a:rPr lang="en-US" b="0" dirty="0">
                <a:solidFill>
                  <a:srgbClr val="0000FF"/>
                </a:solidFill>
                <a:effectLst/>
                <a:latin typeface="+mj-lt"/>
              </a:rPr>
              <a:t>3. </a:t>
            </a:r>
            <a:r>
              <a:rPr lang="en-US" b="0" dirty="0">
                <a:solidFill>
                  <a:srgbClr val="000000"/>
                </a:solidFill>
                <a:effectLst/>
                <a:latin typeface="+mj-lt"/>
              </a:rPr>
              <a:t>We may deduce from the heatmap above that there is a substantial correlation between Total Cost, Unit Price, Unit Cost, and Total Profit. </a:t>
            </a:r>
          </a:p>
          <a:p>
            <a:pPr algn="just"/>
            <a:r>
              <a:rPr lang="en-US" b="0" dirty="0">
                <a:solidFill>
                  <a:srgbClr val="0000FF"/>
                </a:solidFill>
                <a:effectLst/>
                <a:latin typeface="+mj-lt"/>
              </a:rPr>
              <a:t>4. </a:t>
            </a:r>
            <a:r>
              <a:rPr lang="en-US" b="0" dirty="0">
                <a:solidFill>
                  <a:srgbClr val="A31515"/>
                </a:solidFill>
                <a:effectLst/>
                <a:latin typeface="+mj-lt"/>
              </a:rPr>
              <a:t>[Unit Price and Unit Cost]</a:t>
            </a:r>
            <a:r>
              <a:rPr lang="en-US" b="0" dirty="0">
                <a:solidFill>
                  <a:srgbClr val="000000"/>
                </a:solidFill>
                <a:effectLst/>
                <a:latin typeface="+mj-lt"/>
              </a:rPr>
              <a:t> and Units Sold are entirely separate entities. The quantity of a product sold is unaffected by the price per unit, just as the cost of a unit is unaffected by the quantity of units sold. </a:t>
            </a:r>
          </a:p>
          <a:p>
            <a:pPr algn="just"/>
            <a:r>
              <a:rPr lang="en-US" b="0" dirty="0">
                <a:solidFill>
                  <a:srgbClr val="0000FF"/>
                </a:solidFill>
                <a:effectLst/>
                <a:latin typeface="+mj-lt"/>
              </a:rPr>
              <a:t>5. </a:t>
            </a:r>
            <a:r>
              <a:rPr lang="en-US" b="0" dirty="0">
                <a:solidFill>
                  <a:srgbClr val="000000"/>
                </a:solidFill>
                <a:effectLst/>
                <a:latin typeface="+mj-lt"/>
              </a:rPr>
              <a:t>The relationship between Total Revenue and Unit Cost, Unit Price, and Total Cost is essentially nonexistent.</a:t>
            </a:r>
          </a:p>
        </p:txBody>
      </p:sp>
      <p:sp>
        <p:nvSpPr>
          <p:cNvPr id="7" name="Title 1">
            <a:extLst>
              <a:ext uri="{FF2B5EF4-FFF2-40B4-BE49-F238E27FC236}">
                <a16:creationId xmlns:a16="http://schemas.microsoft.com/office/drawing/2014/main" id="{0941680D-64D2-43E4-AD4B-BB260FBB0F40}"/>
              </a:ext>
            </a:extLst>
          </p:cNvPr>
          <p:cNvSpPr>
            <a:spLocks noGrp="1"/>
          </p:cNvSpPr>
          <p:nvPr>
            <p:ph type="title"/>
          </p:nvPr>
        </p:nvSpPr>
        <p:spPr>
          <a:xfrm>
            <a:off x="213508" y="-2249"/>
            <a:ext cx="8596668" cy="660980"/>
          </a:xfrm>
        </p:spPr>
        <p:txBody>
          <a:bodyPr>
            <a:normAutofit/>
          </a:bodyPr>
          <a:lstStyle/>
          <a:p>
            <a:r>
              <a:rPr lang="en-US" sz="3200" dirty="0">
                <a:solidFill>
                  <a:schemeClr val="accent2">
                    <a:lumMod val="75000"/>
                  </a:schemeClr>
                </a:solidFill>
                <a:latin typeface="-apple-system"/>
              </a:rPr>
              <a:t>Correlation between dataset:</a:t>
            </a:r>
            <a:endParaRPr lang="en-IN" sz="3200" dirty="0">
              <a:solidFill>
                <a:schemeClr val="accent2">
                  <a:lumMod val="75000"/>
                </a:schemeClr>
              </a:solidFill>
            </a:endParaRPr>
          </a:p>
        </p:txBody>
      </p:sp>
    </p:spTree>
    <p:extLst>
      <p:ext uri="{BB962C8B-B14F-4D97-AF65-F5344CB8AC3E}">
        <p14:creationId xmlns:p14="http://schemas.microsoft.com/office/powerpoint/2010/main" val="267956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3A1DE1A-B867-4EA6-AAB1-0931AC4D5945}"/>
              </a:ext>
            </a:extLst>
          </p:cNvPr>
          <p:cNvSpPr>
            <a:spLocks noGrp="1"/>
          </p:cNvSpPr>
          <p:nvPr>
            <p:ph idx="1"/>
          </p:nvPr>
        </p:nvSpPr>
        <p:spPr>
          <a:xfrm>
            <a:off x="240012" y="604907"/>
            <a:ext cx="10170080" cy="1871003"/>
          </a:xfrm>
        </p:spPr>
        <p:txBody>
          <a:bodyPr>
            <a:normAutofit/>
          </a:bodyPr>
          <a:lstStyle/>
          <a:p>
            <a:pPr algn="just"/>
            <a:r>
              <a:rPr lang="en-US" dirty="0"/>
              <a:t>Tableau Link: </a:t>
            </a:r>
            <a:r>
              <a:rPr lang="en-US" dirty="0">
                <a:hlinkClick r:id="rId2"/>
              </a:rPr>
              <a:t>https://public.tableau.com/views/TotalSale_yearly/Sale_2?:language=en-US&amp;:sid=&amp;:display_count=n&amp;:origin=viz_share_link</a:t>
            </a:r>
            <a:endParaRPr lang="en-US" dirty="0"/>
          </a:p>
          <a:p>
            <a:pPr algn="just"/>
            <a:r>
              <a:rPr lang="en-US" dirty="0"/>
              <a:t>As we can see, total profit and total revenue is directly proportional to each other. Maximum profit and maximum revenue have been achieved in </a:t>
            </a:r>
            <a:r>
              <a:rPr lang="en-US" b="1" dirty="0"/>
              <a:t>2012</a:t>
            </a:r>
            <a:r>
              <a:rPr lang="en-US" dirty="0"/>
              <a:t>.  </a:t>
            </a:r>
          </a:p>
          <a:p>
            <a:pPr algn="just"/>
            <a:r>
              <a:rPr lang="en-US" dirty="0"/>
              <a:t>Minimum profit and minimum revenue have been achieved in </a:t>
            </a:r>
            <a:r>
              <a:rPr lang="en-US" b="1" dirty="0"/>
              <a:t>2011</a:t>
            </a:r>
            <a:r>
              <a:rPr lang="en-US" dirty="0"/>
              <a:t>.</a:t>
            </a:r>
          </a:p>
          <a:p>
            <a:pPr marL="0" indent="0" algn="just">
              <a:buNone/>
            </a:pPr>
            <a:endParaRPr lang="en-US" dirty="0"/>
          </a:p>
        </p:txBody>
      </p:sp>
      <p:sp>
        <p:nvSpPr>
          <p:cNvPr id="3" name="Title 1">
            <a:extLst>
              <a:ext uri="{FF2B5EF4-FFF2-40B4-BE49-F238E27FC236}">
                <a16:creationId xmlns:a16="http://schemas.microsoft.com/office/drawing/2014/main" id="{AE094477-B302-4060-B9BA-B6B9E36DBB6C}"/>
              </a:ext>
            </a:extLst>
          </p:cNvPr>
          <p:cNvSpPr>
            <a:spLocks noGrp="1"/>
          </p:cNvSpPr>
          <p:nvPr>
            <p:ph type="title"/>
          </p:nvPr>
        </p:nvSpPr>
        <p:spPr>
          <a:xfrm>
            <a:off x="213508" y="25887"/>
            <a:ext cx="8596668" cy="660980"/>
          </a:xfrm>
        </p:spPr>
        <p:txBody>
          <a:bodyPr>
            <a:normAutofit/>
          </a:bodyPr>
          <a:lstStyle/>
          <a:p>
            <a:r>
              <a:rPr lang="en-US" sz="3200" dirty="0">
                <a:solidFill>
                  <a:srgbClr val="0070C0"/>
                </a:solidFill>
                <a:latin typeface="-apple-system"/>
              </a:rPr>
              <a:t>Yearly Analysis:</a:t>
            </a:r>
            <a:endParaRPr lang="en-IN" sz="3200" dirty="0">
              <a:solidFill>
                <a:srgbClr val="0070C0"/>
              </a:solidFill>
            </a:endParaRPr>
          </a:p>
        </p:txBody>
      </p:sp>
      <p:sp>
        <p:nvSpPr>
          <p:cNvPr id="4" name="Title 1">
            <a:extLst>
              <a:ext uri="{FF2B5EF4-FFF2-40B4-BE49-F238E27FC236}">
                <a16:creationId xmlns:a16="http://schemas.microsoft.com/office/drawing/2014/main" id="{A8107B8E-DBB1-4DEC-A6CF-C13EF17D02DC}"/>
              </a:ext>
            </a:extLst>
          </p:cNvPr>
          <p:cNvSpPr txBox="1">
            <a:spLocks/>
          </p:cNvSpPr>
          <p:nvPr/>
        </p:nvSpPr>
        <p:spPr>
          <a:xfrm>
            <a:off x="295568" y="2415047"/>
            <a:ext cx="8596668" cy="6609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70C0"/>
                </a:solidFill>
                <a:latin typeface="-apple-system"/>
              </a:rPr>
              <a:t>Monthly Analysis:</a:t>
            </a:r>
            <a:endParaRPr lang="en-IN" sz="3200" dirty="0">
              <a:solidFill>
                <a:srgbClr val="0070C0"/>
              </a:solidFill>
            </a:endParaRPr>
          </a:p>
        </p:txBody>
      </p:sp>
      <p:sp>
        <p:nvSpPr>
          <p:cNvPr id="6" name="Content Placeholder 2">
            <a:extLst>
              <a:ext uri="{FF2B5EF4-FFF2-40B4-BE49-F238E27FC236}">
                <a16:creationId xmlns:a16="http://schemas.microsoft.com/office/drawing/2014/main" id="{D49D38DD-B374-4C77-BC23-75ADF2E1BDD9}"/>
              </a:ext>
            </a:extLst>
          </p:cNvPr>
          <p:cNvSpPr txBox="1">
            <a:spLocks/>
          </p:cNvSpPr>
          <p:nvPr/>
        </p:nvSpPr>
        <p:spPr>
          <a:xfrm>
            <a:off x="251732" y="3022205"/>
            <a:ext cx="10170080" cy="18710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Tableau Link: </a:t>
            </a:r>
            <a:r>
              <a:rPr lang="en-US" dirty="0">
                <a:hlinkClick r:id="rId3"/>
              </a:rPr>
              <a:t>https://public.tableau.com/views/TotalSale_monthly/Sale_4?:language=en-US&amp;:sid=&amp;:display_count=n&amp;:origin=viz_share_link</a:t>
            </a:r>
            <a:endParaRPr lang="en-US" dirty="0"/>
          </a:p>
          <a:p>
            <a:pPr algn="just"/>
            <a:r>
              <a:rPr lang="en-US" dirty="0"/>
              <a:t>Total profit and total revenue is directly proportional to each other. Maximum profit and maximum revenue have been achieved in the month of </a:t>
            </a:r>
            <a:r>
              <a:rPr lang="en-US" b="1" dirty="0"/>
              <a:t>February</a:t>
            </a:r>
            <a:r>
              <a:rPr lang="en-US" dirty="0"/>
              <a:t>.  </a:t>
            </a:r>
          </a:p>
          <a:p>
            <a:pPr algn="just"/>
            <a:r>
              <a:rPr lang="en-US" dirty="0"/>
              <a:t>Minimum profit and minimum revenue have been achieved in the month of </a:t>
            </a:r>
            <a:r>
              <a:rPr lang="en-US" b="1" dirty="0"/>
              <a:t>august</a:t>
            </a:r>
            <a:r>
              <a:rPr lang="en-US" dirty="0"/>
              <a:t>.</a:t>
            </a:r>
          </a:p>
          <a:p>
            <a:pPr marL="0" indent="0" algn="just">
              <a:buFont typeface="Wingdings 3" charset="2"/>
              <a:buNone/>
            </a:pPr>
            <a:endParaRPr lang="en-US" dirty="0"/>
          </a:p>
        </p:txBody>
      </p:sp>
      <p:sp>
        <p:nvSpPr>
          <p:cNvPr id="7" name="Content Placeholder 2">
            <a:extLst>
              <a:ext uri="{FF2B5EF4-FFF2-40B4-BE49-F238E27FC236}">
                <a16:creationId xmlns:a16="http://schemas.microsoft.com/office/drawing/2014/main" id="{07397877-209A-4E5D-85B7-17213FA6777B}"/>
              </a:ext>
            </a:extLst>
          </p:cNvPr>
          <p:cNvSpPr txBox="1">
            <a:spLocks/>
          </p:cNvSpPr>
          <p:nvPr/>
        </p:nvSpPr>
        <p:spPr>
          <a:xfrm>
            <a:off x="249384" y="5298839"/>
            <a:ext cx="10170080" cy="15380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Tableau Link: </a:t>
            </a:r>
            <a:r>
              <a:rPr lang="en-US" dirty="0">
                <a:hlinkClick r:id="rId4"/>
              </a:rPr>
              <a:t>https://public.tableau.com/views/Sale_region/Sale_5?:language=en-US&amp;:sid=&amp;:display_count=n&amp;:origin=viz_share_link</a:t>
            </a:r>
            <a:endParaRPr lang="en-US" dirty="0"/>
          </a:p>
          <a:p>
            <a:pPr algn="just"/>
            <a:r>
              <a:rPr lang="en-US" dirty="0"/>
              <a:t>Maximum profit and maximum revenue have been in </a:t>
            </a:r>
            <a:r>
              <a:rPr lang="en-US" b="1" dirty="0"/>
              <a:t>Sub-Saharan Africa </a:t>
            </a:r>
            <a:r>
              <a:rPr lang="en-US" dirty="0"/>
              <a:t>region.  </a:t>
            </a:r>
          </a:p>
          <a:p>
            <a:pPr algn="just"/>
            <a:r>
              <a:rPr lang="en-US" dirty="0"/>
              <a:t>Lowest profit and lowest revenue have been in </a:t>
            </a:r>
            <a:r>
              <a:rPr lang="en-US" b="1" dirty="0"/>
              <a:t>North America </a:t>
            </a:r>
            <a:r>
              <a:rPr lang="en-US" dirty="0"/>
              <a:t>region.</a:t>
            </a:r>
          </a:p>
          <a:p>
            <a:pPr marL="0" indent="0" algn="just">
              <a:buFont typeface="Wingdings 3" charset="2"/>
              <a:buNone/>
            </a:pPr>
            <a:endParaRPr lang="en-US" dirty="0"/>
          </a:p>
        </p:txBody>
      </p:sp>
      <p:sp>
        <p:nvSpPr>
          <p:cNvPr id="8" name="Title 1">
            <a:extLst>
              <a:ext uri="{FF2B5EF4-FFF2-40B4-BE49-F238E27FC236}">
                <a16:creationId xmlns:a16="http://schemas.microsoft.com/office/drawing/2014/main" id="{6479A489-E2BC-4151-BD5B-F41D6BEE60CD}"/>
              </a:ext>
            </a:extLst>
          </p:cNvPr>
          <p:cNvSpPr txBox="1">
            <a:spLocks/>
          </p:cNvSpPr>
          <p:nvPr/>
        </p:nvSpPr>
        <p:spPr>
          <a:xfrm>
            <a:off x="265084" y="4705741"/>
            <a:ext cx="8596668" cy="6609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70C0"/>
                </a:solidFill>
                <a:latin typeface="-apple-system"/>
              </a:rPr>
              <a:t>Region wise Analysis:</a:t>
            </a:r>
            <a:endParaRPr lang="en-IN" sz="3200" dirty="0">
              <a:solidFill>
                <a:srgbClr val="0070C0"/>
              </a:solidFill>
            </a:endParaRPr>
          </a:p>
        </p:txBody>
      </p:sp>
    </p:spTree>
    <p:extLst>
      <p:ext uri="{BB962C8B-B14F-4D97-AF65-F5344CB8AC3E}">
        <p14:creationId xmlns:p14="http://schemas.microsoft.com/office/powerpoint/2010/main" val="47086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CCA7B-8A34-439B-B1EB-48E6C7298A09}"/>
              </a:ext>
            </a:extLst>
          </p:cNvPr>
          <p:cNvSpPr>
            <a:spLocks noGrp="1"/>
          </p:cNvSpPr>
          <p:nvPr>
            <p:ph idx="1"/>
          </p:nvPr>
        </p:nvSpPr>
        <p:spPr>
          <a:xfrm>
            <a:off x="240011" y="534567"/>
            <a:ext cx="9368223" cy="1871003"/>
          </a:xfrm>
        </p:spPr>
        <p:txBody>
          <a:bodyPr>
            <a:normAutofit/>
          </a:bodyPr>
          <a:lstStyle/>
          <a:p>
            <a:r>
              <a:rPr lang="en-US" dirty="0"/>
              <a:t>Tableau Dashboard: </a:t>
            </a:r>
            <a:r>
              <a:rPr lang="en-US" dirty="0">
                <a:hlinkClick r:id="rId2"/>
              </a:rPr>
              <a:t>https://public.tableau.com/shared/N6B8FJSQ4?:display_count=n&amp;:origin=viz_share_link</a:t>
            </a:r>
            <a:endParaRPr lang="en-US" dirty="0"/>
          </a:p>
          <a:p>
            <a:r>
              <a:rPr lang="en-US" dirty="0"/>
              <a:t>As we can see, maximum profit has been generated when the number of units sold were between 5000 and 10000 i.e. more the number of units sold, more will be the profit generated.</a:t>
            </a:r>
          </a:p>
        </p:txBody>
      </p:sp>
      <p:sp>
        <p:nvSpPr>
          <p:cNvPr id="5" name="Title 1">
            <a:extLst>
              <a:ext uri="{FF2B5EF4-FFF2-40B4-BE49-F238E27FC236}">
                <a16:creationId xmlns:a16="http://schemas.microsoft.com/office/drawing/2014/main" id="{E17C68C8-C6F2-4AC7-8539-80CC4501F130}"/>
              </a:ext>
            </a:extLst>
          </p:cNvPr>
          <p:cNvSpPr>
            <a:spLocks noGrp="1"/>
          </p:cNvSpPr>
          <p:nvPr>
            <p:ph type="title"/>
          </p:nvPr>
        </p:nvSpPr>
        <p:spPr>
          <a:xfrm>
            <a:off x="213508" y="25887"/>
            <a:ext cx="8596668" cy="579020"/>
          </a:xfrm>
        </p:spPr>
        <p:txBody>
          <a:bodyPr>
            <a:normAutofit/>
          </a:bodyPr>
          <a:lstStyle/>
          <a:p>
            <a:r>
              <a:rPr lang="en-US" sz="2800" dirty="0">
                <a:solidFill>
                  <a:srgbClr val="0070C0"/>
                </a:solidFill>
                <a:latin typeface="-apple-system"/>
              </a:rPr>
              <a:t>Units Sold vs. Total Profit:</a:t>
            </a:r>
            <a:endParaRPr lang="en-IN" sz="2800" dirty="0">
              <a:solidFill>
                <a:srgbClr val="0070C0"/>
              </a:solidFill>
            </a:endParaRPr>
          </a:p>
        </p:txBody>
      </p:sp>
      <p:sp>
        <p:nvSpPr>
          <p:cNvPr id="6" name="Content Placeholder 2">
            <a:extLst>
              <a:ext uri="{FF2B5EF4-FFF2-40B4-BE49-F238E27FC236}">
                <a16:creationId xmlns:a16="http://schemas.microsoft.com/office/drawing/2014/main" id="{7E914A9D-CBA1-4FFB-8477-90519CE5CF42}"/>
              </a:ext>
            </a:extLst>
          </p:cNvPr>
          <p:cNvSpPr txBox="1">
            <a:spLocks/>
          </p:cNvSpPr>
          <p:nvPr/>
        </p:nvSpPr>
        <p:spPr>
          <a:xfrm>
            <a:off x="223594" y="2965925"/>
            <a:ext cx="10214633" cy="13552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Tableau Dashboard: </a:t>
            </a:r>
            <a:r>
              <a:rPr lang="en-US" dirty="0">
                <a:hlinkClick r:id="rId2"/>
              </a:rPr>
              <a:t>https://public.tableau.com/shared/N6B8FJSQ4?:display_count=n&amp;:origin=viz_share_link</a:t>
            </a:r>
            <a:endParaRPr lang="en-US" dirty="0"/>
          </a:p>
          <a:p>
            <a:r>
              <a:rPr lang="en-US" dirty="0"/>
              <a:t>The scatter plot suggests that total profit and total revenue are directly proportional to each other.</a:t>
            </a:r>
          </a:p>
        </p:txBody>
      </p:sp>
      <p:sp>
        <p:nvSpPr>
          <p:cNvPr id="7" name="Title 1">
            <a:extLst>
              <a:ext uri="{FF2B5EF4-FFF2-40B4-BE49-F238E27FC236}">
                <a16:creationId xmlns:a16="http://schemas.microsoft.com/office/drawing/2014/main" id="{86CA976A-53C6-4A53-B126-86F601748508}"/>
              </a:ext>
            </a:extLst>
          </p:cNvPr>
          <p:cNvSpPr txBox="1">
            <a:spLocks/>
          </p:cNvSpPr>
          <p:nvPr/>
        </p:nvSpPr>
        <p:spPr>
          <a:xfrm>
            <a:off x="197092" y="2415041"/>
            <a:ext cx="8596668" cy="6609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70C0"/>
                </a:solidFill>
                <a:latin typeface="-apple-system"/>
              </a:rPr>
              <a:t>Total Revenue vs. Total Profit:</a:t>
            </a:r>
            <a:endParaRPr lang="en-IN" sz="2800" dirty="0">
              <a:solidFill>
                <a:srgbClr val="0070C0"/>
              </a:solidFill>
            </a:endParaRPr>
          </a:p>
        </p:txBody>
      </p:sp>
      <p:sp>
        <p:nvSpPr>
          <p:cNvPr id="8" name="Content Placeholder 2">
            <a:extLst>
              <a:ext uri="{FF2B5EF4-FFF2-40B4-BE49-F238E27FC236}">
                <a16:creationId xmlns:a16="http://schemas.microsoft.com/office/drawing/2014/main" id="{8556DEB0-3FDC-4225-AF39-AB65CCF36A69}"/>
              </a:ext>
            </a:extLst>
          </p:cNvPr>
          <p:cNvSpPr txBox="1">
            <a:spLocks/>
          </p:cNvSpPr>
          <p:nvPr/>
        </p:nvSpPr>
        <p:spPr>
          <a:xfrm>
            <a:off x="209531" y="4907267"/>
            <a:ext cx="10538186" cy="18710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Tableau Dashboard: </a:t>
            </a:r>
            <a:r>
              <a:rPr lang="en-US" dirty="0">
                <a:hlinkClick r:id="rId2"/>
              </a:rPr>
              <a:t>https://public.tableau.com/shared/N6B8FJSQ4?:display_count=n&amp;:origin=viz_share_link</a:t>
            </a:r>
            <a:endParaRPr lang="en-US" dirty="0"/>
          </a:p>
          <a:p>
            <a:r>
              <a:rPr lang="en-US" dirty="0"/>
              <a:t>Here, the two variables 'Units Sold' and 'Unit Cost' are inversely proportional to each other to some extent. When more units of a product are sold, the unit cost of that product becomes lesser and vice versa.</a:t>
            </a:r>
          </a:p>
        </p:txBody>
      </p:sp>
      <p:sp>
        <p:nvSpPr>
          <p:cNvPr id="9" name="Title 1">
            <a:extLst>
              <a:ext uri="{FF2B5EF4-FFF2-40B4-BE49-F238E27FC236}">
                <a16:creationId xmlns:a16="http://schemas.microsoft.com/office/drawing/2014/main" id="{40F365C9-79BE-46E4-A691-9BA6A028E661}"/>
              </a:ext>
            </a:extLst>
          </p:cNvPr>
          <p:cNvSpPr txBox="1">
            <a:spLocks/>
          </p:cNvSpPr>
          <p:nvPr/>
        </p:nvSpPr>
        <p:spPr>
          <a:xfrm>
            <a:off x="183028" y="4328247"/>
            <a:ext cx="8596668" cy="6609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70C0"/>
                </a:solidFill>
                <a:latin typeface="-apple-system"/>
              </a:rPr>
              <a:t>Units Cost vs. Units Sold:</a:t>
            </a:r>
            <a:endParaRPr lang="en-IN" sz="2800" dirty="0">
              <a:solidFill>
                <a:srgbClr val="0070C0"/>
              </a:solidFill>
            </a:endParaRPr>
          </a:p>
        </p:txBody>
      </p:sp>
    </p:spTree>
    <p:extLst>
      <p:ext uri="{BB962C8B-B14F-4D97-AF65-F5344CB8AC3E}">
        <p14:creationId xmlns:p14="http://schemas.microsoft.com/office/powerpoint/2010/main" val="77255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7FA4972-8487-4A79-A4C5-987598316ECE}"/>
              </a:ext>
            </a:extLst>
          </p:cNvPr>
          <p:cNvSpPr>
            <a:spLocks noGrp="1"/>
          </p:cNvSpPr>
          <p:nvPr>
            <p:ph idx="1"/>
          </p:nvPr>
        </p:nvSpPr>
        <p:spPr>
          <a:xfrm>
            <a:off x="240011" y="998802"/>
            <a:ext cx="9368223" cy="1674061"/>
          </a:xfrm>
        </p:spPr>
        <p:txBody>
          <a:bodyPr>
            <a:normAutofit fontScale="92500"/>
          </a:bodyPr>
          <a:lstStyle/>
          <a:p>
            <a:r>
              <a:rPr lang="en-US" dirty="0"/>
              <a:t>Tableau Dashboard: </a:t>
            </a:r>
            <a:r>
              <a:rPr lang="en-US" dirty="0">
                <a:hlinkClick r:id="rId2"/>
              </a:rPr>
              <a:t>https://public.tableau.com/shared/N6B8FJSQ4?:display_count=n&amp;:origin=viz_share_link</a:t>
            </a:r>
            <a:endParaRPr lang="en-US" dirty="0"/>
          </a:p>
          <a:p>
            <a:r>
              <a:rPr lang="en-US" dirty="0"/>
              <a:t>As we can see, maximum cost has been generated when the number of units sold were between 7000 and 9000. More the number of units sold of a product, more will be the total cost associated with it.</a:t>
            </a:r>
          </a:p>
        </p:txBody>
      </p:sp>
      <p:sp>
        <p:nvSpPr>
          <p:cNvPr id="5" name="Title 1">
            <a:extLst>
              <a:ext uri="{FF2B5EF4-FFF2-40B4-BE49-F238E27FC236}">
                <a16:creationId xmlns:a16="http://schemas.microsoft.com/office/drawing/2014/main" id="{49DD11DC-7221-42D9-9714-F4393FEC9786}"/>
              </a:ext>
            </a:extLst>
          </p:cNvPr>
          <p:cNvSpPr>
            <a:spLocks noGrp="1"/>
          </p:cNvSpPr>
          <p:nvPr>
            <p:ph type="title"/>
          </p:nvPr>
        </p:nvSpPr>
        <p:spPr>
          <a:xfrm>
            <a:off x="213508" y="250971"/>
            <a:ext cx="8596668" cy="579020"/>
          </a:xfrm>
        </p:spPr>
        <p:txBody>
          <a:bodyPr>
            <a:normAutofit/>
          </a:bodyPr>
          <a:lstStyle/>
          <a:p>
            <a:r>
              <a:rPr lang="en-US" sz="2800" dirty="0">
                <a:solidFill>
                  <a:srgbClr val="0070C0"/>
                </a:solidFill>
                <a:latin typeface="-apple-system"/>
              </a:rPr>
              <a:t>Total Cost vs. Units Sold:</a:t>
            </a:r>
            <a:endParaRPr lang="en-IN" sz="2800" dirty="0">
              <a:solidFill>
                <a:srgbClr val="0070C0"/>
              </a:solidFill>
            </a:endParaRPr>
          </a:p>
        </p:txBody>
      </p:sp>
      <p:sp>
        <p:nvSpPr>
          <p:cNvPr id="6" name="Content Placeholder 2">
            <a:extLst>
              <a:ext uri="{FF2B5EF4-FFF2-40B4-BE49-F238E27FC236}">
                <a16:creationId xmlns:a16="http://schemas.microsoft.com/office/drawing/2014/main" id="{57DC4137-D9D3-4DCD-92AD-7446374CFDBB}"/>
              </a:ext>
            </a:extLst>
          </p:cNvPr>
          <p:cNvSpPr txBox="1">
            <a:spLocks/>
          </p:cNvSpPr>
          <p:nvPr/>
        </p:nvSpPr>
        <p:spPr>
          <a:xfrm>
            <a:off x="237664" y="3613048"/>
            <a:ext cx="9919210" cy="28299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Tableau Dashboard: </a:t>
            </a:r>
            <a:r>
              <a:rPr lang="en-US" dirty="0">
                <a:hlinkClick r:id="rId3"/>
              </a:rPr>
              <a:t>https://public.tableau.com/views/Dashboard_4_17145771557530/Dashboard4?:language=en-US&amp;:sid=&amp;:display_count=n&amp;:origin=viz_share_link</a:t>
            </a:r>
            <a:endParaRPr lang="en-US" dirty="0"/>
          </a:p>
          <a:p>
            <a:r>
              <a:rPr lang="en-US" dirty="0"/>
              <a:t>As we can see, maximum units has been sold having the items ‘Cosmetics' and ‘Clothes' closely followed by ‘Beverages’.</a:t>
            </a:r>
          </a:p>
          <a:p>
            <a:r>
              <a:rPr lang="en-US" dirty="0"/>
              <a:t>Even though higher units of clothes sold, less profit and less revenue has been generated.</a:t>
            </a:r>
          </a:p>
          <a:p>
            <a:r>
              <a:rPr lang="en-US" dirty="0"/>
              <a:t>Maximum revenue has been generated from the items ‘Office supplies' and 'Cosmetics' closely followed by ‘Household’.</a:t>
            </a:r>
          </a:p>
          <a:p>
            <a:r>
              <a:rPr lang="en-US" dirty="0"/>
              <a:t>Highest net profit margin has been achieved in ‘clothes’ and ‘cosmetics’. </a:t>
            </a:r>
          </a:p>
          <a:p>
            <a:endParaRPr lang="en-US" dirty="0"/>
          </a:p>
        </p:txBody>
      </p:sp>
      <p:sp>
        <p:nvSpPr>
          <p:cNvPr id="7" name="Title 1">
            <a:extLst>
              <a:ext uri="{FF2B5EF4-FFF2-40B4-BE49-F238E27FC236}">
                <a16:creationId xmlns:a16="http://schemas.microsoft.com/office/drawing/2014/main" id="{2B99B2B8-D2E1-4910-A2F1-E0C373625329}"/>
              </a:ext>
            </a:extLst>
          </p:cNvPr>
          <p:cNvSpPr txBox="1">
            <a:spLocks/>
          </p:cNvSpPr>
          <p:nvPr/>
        </p:nvSpPr>
        <p:spPr>
          <a:xfrm>
            <a:off x="211161" y="2851149"/>
            <a:ext cx="8596668" cy="5790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70C0"/>
                </a:solidFill>
                <a:latin typeface="-apple-system"/>
              </a:rPr>
              <a:t>Selling Item Type:</a:t>
            </a:r>
            <a:endParaRPr lang="en-IN" sz="2800" dirty="0">
              <a:solidFill>
                <a:srgbClr val="0070C0"/>
              </a:solidFill>
            </a:endParaRPr>
          </a:p>
        </p:txBody>
      </p:sp>
    </p:spTree>
    <p:extLst>
      <p:ext uri="{BB962C8B-B14F-4D97-AF65-F5344CB8AC3E}">
        <p14:creationId xmlns:p14="http://schemas.microsoft.com/office/powerpoint/2010/main" val="7612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0D470A-E8AB-4E6C-9AFD-AB19C2808EA6}"/>
              </a:ext>
            </a:extLst>
          </p:cNvPr>
          <p:cNvSpPr>
            <a:spLocks noGrp="1"/>
          </p:cNvSpPr>
          <p:nvPr>
            <p:ph idx="1"/>
          </p:nvPr>
        </p:nvSpPr>
        <p:spPr>
          <a:xfrm>
            <a:off x="240011" y="520499"/>
            <a:ext cx="9368223" cy="1674061"/>
          </a:xfrm>
        </p:spPr>
        <p:txBody>
          <a:bodyPr>
            <a:normAutofit/>
          </a:bodyPr>
          <a:lstStyle/>
          <a:p>
            <a:r>
              <a:rPr lang="en-US" dirty="0"/>
              <a:t>Tableau Link: </a:t>
            </a:r>
            <a:r>
              <a:rPr lang="en-US" dirty="0">
                <a:hlinkClick r:id="rId3"/>
              </a:rPr>
              <a:t>https://public.tableau.com/views/Net_Profit_Margin_yearly/Sale_14?:language=en-US&amp;:sid=&amp;:display_count=n&amp;:origin=viz_share_link</a:t>
            </a:r>
            <a:endParaRPr lang="en-US" dirty="0"/>
          </a:p>
          <a:p>
            <a:r>
              <a:rPr lang="en-US" dirty="0"/>
              <a:t>Highest net profit margin has been achieved in the year 2012 and lowest profit margin has been achieved in the year 2011.</a:t>
            </a:r>
          </a:p>
        </p:txBody>
      </p:sp>
      <p:sp>
        <p:nvSpPr>
          <p:cNvPr id="5" name="Title 1">
            <a:extLst>
              <a:ext uri="{FF2B5EF4-FFF2-40B4-BE49-F238E27FC236}">
                <a16:creationId xmlns:a16="http://schemas.microsoft.com/office/drawing/2014/main" id="{4DF5C5C6-BEF3-4FD1-8C92-69E47B4B160E}"/>
              </a:ext>
            </a:extLst>
          </p:cNvPr>
          <p:cNvSpPr>
            <a:spLocks noGrp="1"/>
          </p:cNvSpPr>
          <p:nvPr>
            <p:ph type="title"/>
          </p:nvPr>
        </p:nvSpPr>
        <p:spPr>
          <a:xfrm>
            <a:off x="213508" y="11816"/>
            <a:ext cx="8596668" cy="579020"/>
          </a:xfrm>
        </p:spPr>
        <p:txBody>
          <a:bodyPr>
            <a:normAutofit/>
          </a:bodyPr>
          <a:lstStyle/>
          <a:p>
            <a:r>
              <a:rPr lang="en-US" sz="2800" dirty="0">
                <a:solidFill>
                  <a:srgbClr val="0070C0"/>
                </a:solidFill>
                <a:latin typeface="-apple-system"/>
              </a:rPr>
              <a:t>Net Profit margin yearly:</a:t>
            </a:r>
            <a:endParaRPr lang="en-IN" sz="2800" dirty="0">
              <a:solidFill>
                <a:srgbClr val="0070C0"/>
              </a:solidFill>
            </a:endParaRPr>
          </a:p>
        </p:txBody>
      </p:sp>
      <p:sp>
        <p:nvSpPr>
          <p:cNvPr id="6" name="Content Placeholder 2">
            <a:extLst>
              <a:ext uri="{FF2B5EF4-FFF2-40B4-BE49-F238E27FC236}">
                <a16:creationId xmlns:a16="http://schemas.microsoft.com/office/drawing/2014/main" id="{3C4B7D15-1E7D-4009-9D7F-9CA779E01F65}"/>
              </a:ext>
            </a:extLst>
          </p:cNvPr>
          <p:cNvSpPr txBox="1">
            <a:spLocks/>
          </p:cNvSpPr>
          <p:nvPr/>
        </p:nvSpPr>
        <p:spPr>
          <a:xfrm>
            <a:off x="265800" y="2768979"/>
            <a:ext cx="9368223" cy="16740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Tableau Link: </a:t>
            </a:r>
            <a:r>
              <a:rPr lang="en-US" dirty="0">
                <a:hlinkClick r:id="rId3"/>
              </a:rPr>
              <a:t>https://public.tableau.com/views/Net_Profit_Margin_yearly/Sale_14?:language=en-US&amp;:sid=&amp;:display_count=n&amp;:origin=viz_share_link</a:t>
            </a:r>
            <a:endParaRPr lang="en-US" dirty="0"/>
          </a:p>
          <a:p>
            <a:r>
              <a:rPr lang="en-US" dirty="0"/>
              <a:t>Highest net profit margin has been achieved in the month of </a:t>
            </a:r>
            <a:r>
              <a:rPr lang="en-US" dirty="0" err="1"/>
              <a:t>july</a:t>
            </a:r>
            <a:r>
              <a:rPr lang="en-US" dirty="0"/>
              <a:t> and lowest profit margin has been achieved in the month of </a:t>
            </a:r>
            <a:r>
              <a:rPr lang="en-US" dirty="0" err="1"/>
              <a:t>december</a:t>
            </a:r>
            <a:r>
              <a:rPr lang="en-US" dirty="0"/>
              <a:t>.</a:t>
            </a:r>
          </a:p>
        </p:txBody>
      </p:sp>
      <p:sp>
        <p:nvSpPr>
          <p:cNvPr id="7" name="Title 1">
            <a:extLst>
              <a:ext uri="{FF2B5EF4-FFF2-40B4-BE49-F238E27FC236}">
                <a16:creationId xmlns:a16="http://schemas.microsoft.com/office/drawing/2014/main" id="{1F1D7CFE-986E-4316-A0BF-A4D829533F1E}"/>
              </a:ext>
            </a:extLst>
          </p:cNvPr>
          <p:cNvSpPr txBox="1">
            <a:spLocks/>
          </p:cNvSpPr>
          <p:nvPr/>
        </p:nvSpPr>
        <p:spPr>
          <a:xfrm>
            <a:off x="239297" y="2161826"/>
            <a:ext cx="8596668" cy="5790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70C0"/>
                </a:solidFill>
                <a:latin typeface="-apple-system"/>
              </a:rPr>
              <a:t>Net Profit margin monthly:</a:t>
            </a:r>
            <a:endParaRPr lang="en-IN" sz="2800" dirty="0">
              <a:solidFill>
                <a:srgbClr val="0070C0"/>
              </a:solidFill>
            </a:endParaRPr>
          </a:p>
        </p:txBody>
      </p:sp>
      <p:sp>
        <p:nvSpPr>
          <p:cNvPr id="8" name="Content Placeholder 2">
            <a:extLst>
              <a:ext uri="{FF2B5EF4-FFF2-40B4-BE49-F238E27FC236}">
                <a16:creationId xmlns:a16="http://schemas.microsoft.com/office/drawing/2014/main" id="{63FD5302-5E40-42C3-841D-7174CD9FBDCC}"/>
              </a:ext>
            </a:extLst>
          </p:cNvPr>
          <p:cNvSpPr txBox="1">
            <a:spLocks/>
          </p:cNvSpPr>
          <p:nvPr/>
        </p:nvSpPr>
        <p:spPr>
          <a:xfrm>
            <a:off x="263455" y="5045601"/>
            <a:ext cx="9865283" cy="16740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Tableau Dashboard: </a:t>
            </a:r>
            <a:r>
              <a:rPr lang="en-US" dirty="0">
                <a:hlinkClick r:id="rId4"/>
              </a:rPr>
              <a:t>https://public.tableau.com/views/Dashboard_1_17145454023930/Dashboard1?:language=en-US&amp;:sid=&amp;:display_count=n&amp;:origin=viz_share_link</a:t>
            </a:r>
            <a:endParaRPr lang="en-US" dirty="0"/>
          </a:p>
          <a:p>
            <a:r>
              <a:rPr lang="en-US" dirty="0"/>
              <a:t>Maximum units sold in the year 2012 and in the month July. Minimum units sold in the year 2016 and in the month march.</a:t>
            </a:r>
          </a:p>
        </p:txBody>
      </p:sp>
      <p:sp>
        <p:nvSpPr>
          <p:cNvPr id="9" name="Title 1">
            <a:extLst>
              <a:ext uri="{FF2B5EF4-FFF2-40B4-BE49-F238E27FC236}">
                <a16:creationId xmlns:a16="http://schemas.microsoft.com/office/drawing/2014/main" id="{68E71A41-B0D7-4714-A4CE-2699B85FF5D3}"/>
              </a:ext>
            </a:extLst>
          </p:cNvPr>
          <p:cNvSpPr txBox="1">
            <a:spLocks/>
          </p:cNvSpPr>
          <p:nvPr/>
        </p:nvSpPr>
        <p:spPr>
          <a:xfrm>
            <a:off x="251020" y="4466584"/>
            <a:ext cx="8596668" cy="5790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0070C0"/>
                </a:solidFill>
                <a:latin typeface="-apple-system"/>
              </a:rPr>
              <a:t>Units Sold year-month wise:</a:t>
            </a:r>
            <a:endParaRPr lang="en-IN" sz="2800" dirty="0">
              <a:solidFill>
                <a:srgbClr val="0070C0"/>
              </a:solidFill>
            </a:endParaRPr>
          </a:p>
        </p:txBody>
      </p:sp>
    </p:spTree>
    <p:extLst>
      <p:ext uri="{BB962C8B-B14F-4D97-AF65-F5344CB8AC3E}">
        <p14:creationId xmlns:p14="http://schemas.microsoft.com/office/powerpoint/2010/main" val="26536681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1170</TotalTime>
  <Words>1615</Words>
  <Application>Microsoft Office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Trebuchet MS</vt:lpstr>
      <vt:lpstr>var(--fontStack-monospace, ui-monospace, SFMono-Regular, SF Mono, Menlo, Consolas, Liberation Mono, monospace)</vt:lpstr>
      <vt:lpstr>Wingdings 3</vt:lpstr>
      <vt:lpstr>Facet</vt:lpstr>
      <vt:lpstr>Analysing Amazon Sales data</vt:lpstr>
      <vt:lpstr>Problem Statement:</vt:lpstr>
      <vt:lpstr>Approach:</vt:lpstr>
      <vt:lpstr>Data Collection, Data Cleaning, Data Analysis:</vt:lpstr>
      <vt:lpstr>Correlation between dataset:</vt:lpstr>
      <vt:lpstr>Yearly Analysis:</vt:lpstr>
      <vt:lpstr>Units Sold vs. Total Profit:</vt:lpstr>
      <vt:lpstr>Total Cost vs. Units Sold:</vt:lpstr>
      <vt:lpstr>Net Profit margin yearly: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Direct Investment Analytics</dc:title>
  <dc:creator>Swagatika</dc:creator>
  <cp:lastModifiedBy>Swagatika</cp:lastModifiedBy>
  <cp:revision>48</cp:revision>
  <dcterms:created xsi:type="dcterms:W3CDTF">2024-05-04T03:54:13Z</dcterms:created>
  <dcterms:modified xsi:type="dcterms:W3CDTF">2024-05-05T08:00:55Z</dcterms:modified>
</cp:coreProperties>
</file>