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1" r:id="rId2"/>
    <p:sldId id="263" r:id="rId3"/>
    <p:sldId id="267" r:id="rId4"/>
    <p:sldId id="268" r:id="rId5"/>
    <p:sldId id="269" r:id="rId6"/>
    <p:sldId id="270" r:id="rId7"/>
    <p:sldId id="271" r:id="rId8"/>
    <p:sldId id="272" r:id="rId9"/>
    <p:sldId id="278" r:id="rId10"/>
    <p:sldId id="273" r:id="rId11"/>
    <p:sldId id="274" r:id="rId12"/>
    <p:sldId id="276"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B516CA-C793-4E99-88BF-0E7B1E68E166}" type="datetimeFigureOut">
              <a:rPr lang="en-IN" smtClean="0"/>
              <a:t>29-01-2023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E90AE1-45F9-430F-90A3-8B2E0D03F360}" type="slidenum">
              <a:rPr lang="en-IN" smtClean="0"/>
              <a:t>‹#›</a:t>
            </a:fld>
            <a:endParaRPr lang="en-IN"/>
          </a:p>
        </p:txBody>
      </p:sp>
    </p:spTree>
    <p:extLst>
      <p:ext uri="{BB962C8B-B14F-4D97-AF65-F5344CB8AC3E}">
        <p14:creationId xmlns:p14="http://schemas.microsoft.com/office/powerpoint/2010/main" val="414891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B516CA-C793-4E99-88BF-0E7B1E68E166}" type="datetimeFigureOut">
              <a:rPr lang="en-IN" smtClean="0"/>
              <a:t>29-01-2023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E90AE1-45F9-430F-90A3-8B2E0D03F360}" type="slidenum">
              <a:rPr lang="en-IN" smtClean="0"/>
              <a:t>‹#›</a:t>
            </a:fld>
            <a:endParaRPr lang="en-IN"/>
          </a:p>
        </p:txBody>
      </p:sp>
    </p:spTree>
    <p:extLst>
      <p:ext uri="{BB962C8B-B14F-4D97-AF65-F5344CB8AC3E}">
        <p14:creationId xmlns:p14="http://schemas.microsoft.com/office/powerpoint/2010/main" val="4215560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B516CA-C793-4E99-88BF-0E7B1E68E166}" type="datetimeFigureOut">
              <a:rPr lang="en-IN" smtClean="0"/>
              <a:t>29-01-2023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E90AE1-45F9-430F-90A3-8B2E0D03F360}"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442657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B516CA-C793-4E99-88BF-0E7B1E68E166}" type="datetimeFigureOut">
              <a:rPr lang="en-IN" smtClean="0"/>
              <a:t>29-01-2023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E90AE1-45F9-430F-90A3-8B2E0D03F360}" type="slidenum">
              <a:rPr lang="en-IN" smtClean="0"/>
              <a:t>‹#›</a:t>
            </a:fld>
            <a:endParaRPr lang="en-IN"/>
          </a:p>
        </p:txBody>
      </p:sp>
    </p:spTree>
    <p:extLst>
      <p:ext uri="{BB962C8B-B14F-4D97-AF65-F5344CB8AC3E}">
        <p14:creationId xmlns:p14="http://schemas.microsoft.com/office/powerpoint/2010/main" val="38787131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B516CA-C793-4E99-88BF-0E7B1E68E166}" type="datetimeFigureOut">
              <a:rPr lang="en-IN" smtClean="0"/>
              <a:t>29-01-2023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E90AE1-45F9-430F-90A3-8B2E0D03F36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248235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B516CA-C793-4E99-88BF-0E7B1E68E166}" type="datetimeFigureOut">
              <a:rPr lang="en-IN" smtClean="0"/>
              <a:t>29-01-2023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E90AE1-45F9-430F-90A3-8B2E0D03F360}" type="slidenum">
              <a:rPr lang="en-IN" smtClean="0"/>
              <a:t>‹#›</a:t>
            </a:fld>
            <a:endParaRPr lang="en-IN"/>
          </a:p>
        </p:txBody>
      </p:sp>
    </p:spTree>
    <p:extLst>
      <p:ext uri="{BB962C8B-B14F-4D97-AF65-F5344CB8AC3E}">
        <p14:creationId xmlns:p14="http://schemas.microsoft.com/office/powerpoint/2010/main" val="11609571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516CA-C793-4E99-88BF-0E7B1E68E166}" type="datetimeFigureOut">
              <a:rPr lang="en-IN" smtClean="0"/>
              <a:t>29-01-2023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E90AE1-45F9-430F-90A3-8B2E0D03F360}" type="slidenum">
              <a:rPr lang="en-IN" smtClean="0"/>
              <a:t>‹#›</a:t>
            </a:fld>
            <a:endParaRPr lang="en-IN"/>
          </a:p>
        </p:txBody>
      </p:sp>
    </p:spTree>
    <p:extLst>
      <p:ext uri="{BB962C8B-B14F-4D97-AF65-F5344CB8AC3E}">
        <p14:creationId xmlns:p14="http://schemas.microsoft.com/office/powerpoint/2010/main" val="41226418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516CA-C793-4E99-88BF-0E7B1E68E166}" type="datetimeFigureOut">
              <a:rPr lang="en-IN" smtClean="0"/>
              <a:t>29-01-2023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E90AE1-45F9-430F-90A3-8B2E0D03F360}" type="slidenum">
              <a:rPr lang="en-IN" smtClean="0"/>
              <a:t>‹#›</a:t>
            </a:fld>
            <a:endParaRPr lang="en-IN"/>
          </a:p>
        </p:txBody>
      </p:sp>
    </p:spTree>
    <p:extLst>
      <p:ext uri="{BB962C8B-B14F-4D97-AF65-F5344CB8AC3E}">
        <p14:creationId xmlns:p14="http://schemas.microsoft.com/office/powerpoint/2010/main" val="3029691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516CA-C793-4E99-88BF-0E7B1E68E166}" type="datetimeFigureOut">
              <a:rPr lang="en-IN" smtClean="0"/>
              <a:t>29-01-2023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E90AE1-45F9-430F-90A3-8B2E0D03F360}" type="slidenum">
              <a:rPr lang="en-IN" smtClean="0"/>
              <a:t>‹#›</a:t>
            </a:fld>
            <a:endParaRPr lang="en-IN"/>
          </a:p>
        </p:txBody>
      </p:sp>
    </p:spTree>
    <p:extLst>
      <p:ext uri="{BB962C8B-B14F-4D97-AF65-F5344CB8AC3E}">
        <p14:creationId xmlns:p14="http://schemas.microsoft.com/office/powerpoint/2010/main" val="4055050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B516CA-C793-4E99-88BF-0E7B1E68E166}" type="datetimeFigureOut">
              <a:rPr lang="en-IN" smtClean="0"/>
              <a:t>29-01-2023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E90AE1-45F9-430F-90A3-8B2E0D03F360}" type="slidenum">
              <a:rPr lang="en-IN" smtClean="0"/>
              <a:t>‹#›</a:t>
            </a:fld>
            <a:endParaRPr lang="en-IN"/>
          </a:p>
        </p:txBody>
      </p:sp>
    </p:spTree>
    <p:extLst>
      <p:ext uri="{BB962C8B-B14F-4D97-AF65-F5344CB8AC3E}">
        <p14:creationId xmlns:p14="http://schemas.microsoft.com/office/powerpoint/2010/main" val="1477287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B516CA-C793-4E99-88BF-0E7B1E68E166}" type="datetimeFigureOut">
              <a:rPr lang="en-IN" smtClean="0"/>
              <a:t>29-01-2023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E90AE1-45F9-430F-90A3-8B2E0D03F360}" type="slidenum">
              <a:rPr lang="en-IN" smtClean="0"/>
              <a:t>‹#›</a:t>
            </a:fld>
            <a:endParaRPr lang="en-IN"/>
          </a:p>
        </p:txBody>
      </p:sp>
    </p:spTree>
    <p:extLst>
      <p:ext uri="{BB962C8B-B14F-4D97-AF65-F5344CB8AC3E}">
        <p14:creationId xmlns:p14="http://schemas.microsoft.com/office/powerpoint/2010/main" val="2470656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B516CA-C793-4E99-88BF-0E7B1E68E166}" type="datetimeFigureOut">
              <a:rPr lang="en-IN" smtClean="0"/>
              <a:t>29-01-2023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1E90AE1-45F9-430F-90A3-8B2E0D03F360}" type="slidenum">
              <a:rPr lang="en-IN" smtClean="0"/>
              <a:t>‹#›</a:t>
            </a:fld>
            <a:endParaRPr lang="en-IN"/>
          </a:p>
        </p:txBody>
      </p:sp>
    </p:spTree>
    <p:extLst>
      <p:ext uri="{BB962C8B-B14F-4D97-AF65-F5344CB8AC3E}">
        <p14:creationId xmlns:p14="http://schemas.microsoft.com/office/powerpoint/2010/main" val="1401212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B516CA-C793-4E99-88BF-0E7B1E68E166}" type="datetimeFigureOut">
              <a:rPr lang="en-IN" smtClean="0"/>
              <a:t>29-01-2023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1E90AE1-45F9-430F-90A3-8B2E0D03F360}" type="slidenum">
              <a:rPr lang="en-IN" smtClean="0"/>
              <a:t>‹#›</a:t>
            </a:fld>
            <a:endParaRPr lang="en-IN"/>
          </a:p>
        </p:txBody>
      </p:sp>
    </p:spTree>
    <p:extLst>
      <p:ext uri="{BB962C8B-B14F-4D97-AF65-F5344CB8AC3E}">
        <p14:creationId xmlns:p14="http://schemas.microsoft.com/office/powerpoint/2010/main" val="2685957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B516CA-C793-4E99-88BF-0E7B1E68E166}" type="datetimeFigureOut">
              <a:rPr lang="en-IN" smtClean="0"/>
              <a:t>29-01-2023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1E90AE1-45F9-430F-90A3-8B2E0D03F360}" type="slidenum">
              <a:rPr lang="en-IN" smtClean="0"/>
              <a:t>‹#›</a:t>
            </a:fld>
            <a:endParaRPr lang="en-IN"/>
          </a:p>
        </p:txBody>
      </p:sp>
    </p:spTree>
    <p:extLst>
      <p:ext uri="{BB962C8B-B14F-4D97-AF65-F5344CB8AC3E}">
        <p14:creationId xmlns:p14="http://schemas.microsoft.com/office/powerpoint/2010/main" val="1326029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B516CA-C793-4E99-88BF-0E7B1E68E166}" type="datetimeFigureOut">
              <a:rPr lang="en-IN" smtClean="0"/>
              <a:t>29-01-2023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E90AE1-45F9-430F-90A3-8B2E0D03F360}" type="slidenum">
              <a:rPr lang="en-IN" smtClean="0"/>
              <a:t>‹#›</a:t>
            </a:fld>
            <a:endParaRPr lang="en-IN"/>
          </a:p>
        </p:txBody>
      </p:sp>
    </p:spTree>
    <p:extLst>
      <p:ext uri="{BB962C8B-B14F-4D97-AF65-F5344CB8AC3E}">
        <p14:creationId xmlns:p14="http://schemas.microsoft.com/office/powerpoint/2010/main" val="1812648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B516CA-C793-4E99-88BF-0E7B1E68E166}" type="datetimeFigureOut">
              <a:rPr lang="en-IN" smtClean="0"/>
              <a:t>29-01-2023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E90AE1-45F9-430F-90A3-8B2E0D03F360}" type="slidenum">
              <a:rPr lang="en-IN" smtClean="0"/>
              <a:t>‹#›</a:t>
            </a:fld>
            <a:endParaRPr lang="en-IN"/>
          </a:p>
        </p:txBody>
      </p:sp>
    </p:spTree>
    <p:extLst>
      <p:ext uri="{BB962C8B-B14F-4D97-AF65-F5344CB8AC3E}">
        <p14:creationId xmlns:p14="http://schemas.microsoft.com/office/powerpoint/2010/main" val="2969298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7B516CA-C793-4E99-88BF-0E7B1E68E166}" type="datetimeFigureOut">
              <a:rPr lang="en-IN" smtClean="0"/>
              <a:t>29-01-2023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1E90AE1-45F9-430F-90A3-8B2E0D03F360}" type="slidenum">
              <a:rPr lang="en-IN" smtClean="0"/>
              <a:t>‹#›</a:t>
            </a:fld>
            <a:endParaRPr lang="en-IN"/>
          </a:p>
        </p:txBody>
      </p:sp>
    </p:spTree>
    <p:extLst>
      <p:ext uri="{BB962C8B-B14F-4D97-AF65-F5344CB8AC3E}">
        <p14:creationId xmlns:p14="http://schemas.microsoft.com/office/powerpoint/2010/main" val="22346529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E286C7C6-F4B8-CCFA-6D3C-36D2BAF181CE}"/>
              </a:ext>
            </a:extLst>
          </p:cNvPr>
          <p:cNvCxnSpPr>
            <a:cxnSpLocks/>
          </p:cNvCxnSpPr>
          <p:nvPr/>
        </p:nvCxnSpPr>
        <p:spPr>
          <a:xfrm flipV="1">
            <a:off x="0" y="1162050"/>
            <a:ext cx="12192000" cy="9525"/>
          </a:xfrm>
          <a:prstGeom prst="line">
            <a:avLst/>
          </a:prstGeom>
        </p:spPr>
        <p:style>
          <a:lnRef idx="1">
            <a:schemeClr val="accent1"/>
          </a:lnRef>
          <a:fillRef idx="0">
            <a:schemeClr val="accent1"/>
          </a:fillRef>
          <a:effectRef idx="0">
            <a:schemeClr val="accent1"/>
          </a:effectRef>
          <a:fontRef idx="minor">
            <a:schemeClr val="tx1"/>
          </a:fontRef>
        </p:style>
      </p:cxnSp>
      <p:sp>
        <p:nvSpPr>
          <p:cNvPr id="11" name="Subtitle 2">
            <a:extLst>
              <a:ext uri="{FF2B5EF4-FFF2-40B4-BE49-F238E27FC236}">
                <a16:creationId xmlns:a16="http://schemas.microsoft.com/office/drawing/2014/main" id="{FCAADC7A-20F3-62F7-3B85-428C4D156317}"/>
              </a:ext>
            </a:extLst>
          </p:cNvPr>
          <p:cNvSpPr>
            <a:spLocks noGrp="1"/>
          </p:cNvSpPr>
          <p:nvPr>
            <p:ph type="subTitle" idx="1"/>
          </p:nvPr>
        </p:nvSpPr>
        <p:spPr>
          <a:xfrm>
            <a:off x="2047873" y="2836068"/>
            <a:ext cx="5314951" cy="790575"/>
          </a:xfrm>
        </p:spPr>
        <p:txBody>
          <a:bodyPr>
            <a:normAutofit fontScale="85000" lnSpcReduction="10000"/>
          </a:bodyPr>
          <a:lstStyle/>
          <a:p>
            <a:pPr algn="l"/>
            <a:r>
              <a:rPr lang="en-IN" sz="3200" dirty="0">
                <a:solidFill>
                  <a:schemeClr val="tx1"/>
                </a:solidFill>
              </a:rPr>
              <a:t>AI Chatbot for Kisan Call Centre</a:t>
            </a:r>
          </a:p>
        </p:txBody>
      </p:sp>
      <p:sp>
        <p:nvSpPr>
          <p:cNvPr id="2" name="Subtitle 2">
            <a:extLst>
              <a:ext uri="{FF2B5EF4-FFF2-40B4-BE49-F238E27FC236}">
                <a16:creationId xmlns:a16="http://schemas.microsoft.com/office/drawing/2014/main" id="{A37F9209-0D2F-1A49-EC5C-14FABAFA84CF}"/>
              </a:ext>
            </a:extLst>
          </p:cNvPr>
          <p:cNvSpPr txBox="1">
            <a:spLocks/>
          </p:cNvSpPr>
          <p:nvPr/>
        </p:nvSpPr>
        <p:spPr>
          <a:xfrm>
            <a:off x="7705726" y="3831433"/>
            <a:ext cx="2209800" cy="1893092"/>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en-IN" sz="2000" dirty="0">
                <a:solidFill>
                  <a:schemeClr val="tx1"/>
                </a:solidFill>
                <a:latin typeface="Roboto" panose="02000000000000000000" pitchFamily="2" charset="0"/>
              </a:rPr>
              <a:t>Aslam Pasha</a:t>
            </a:r>
          </a:p>
          <a:p>
            <a:pPr algn="l"/>
            <a:r>
              <a:rPr lang="en-IN" sz="2000" dirty="0">
                <a:solidFill>
                  <a:schemeClr val="tx1"/>
                </a:solidFill>
                <a:latin typeface="Roboto" panose="02000000000000000000" pitchFamily="2" charset="0"/>
              </a:rPr>
              <a:t>Divya Abraham</a:t>
            </a:r>
          </a:p>
          <a:p>
            <a:pPr algn="l"/>
            <a:r>
              <a:rPr lang="en-IN" sz="2000" dirty="0">
                <a:solidFill>
                  <a:schemeClr val="tx1"/>
                </a:solidFill>
                <a:latin typeface="Roboto" panose="02000000000000000000" pitchFamily="2" charset="0"/>
              </a:rPr>
              <a:t>Swagatika Samal</a:t>
            </a:r>
          </a:p>
          <a:p>
            <a:pPr algn="l"/>
            <a:r>
              <a:rPr lang="en-IN" sz="2000" dirty="0">
                <a:solidFill>
                  <a:schemeClr val="tx1"/>
                </a:solidFill>
                <a:latin typeface="Roboto" panose="02000000000000000000" pitchFamily="2" charset="0"/>
              </a:rPr>
              <a:t>Vishnu Bansal</a:t>
            </a:r>
          </a:p>
          <a:p>
            <a:pPr algn="l"/>
            <a:endParaRPr lang="en-IN" sz="3200" dirty="0"/>
          </a:p>
        </p:txBody>
      </p:sp>
      <p:sp>
        <p:nvSpPr>
          <p:cNvPr id="3" name="Subtitle 2">
            <a:extLst>
              <a:ext uri="{FF2B5EF4-FFF2-40B4-BE49-F238E27FC236}">
                <a16:creationId xmlns:a16="http://schemas.microsoft.com/office/drawing/2014/main" id="{CA1D043E-4CDB-00E6-0BEE-CA00E5BCB4F5}"/>
              </a:ext>
            </a:extLst>
          </p:cNvPr>
          <p:cNvSpPr txBox="1">
            <a:spLocks/>
          </p:cNvSpPr>
          <p:nvPr/>
        </p:nvSpPr>
        <p:spPr>
          <a:xfrm>
            <a:off x="828676" y="320277"/>
            <a:ext cx="7734300" cy="790575"/>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en-IN" sz="3900" dirty="0">
                <a:solidFill>
                  <a:srgbClr val="92D050"/>
                </a:solidFill>
              </a:rPr>
              <a:t>Capstone Project Presentation</a:t>
            </a:r>
          </a:p>
        </p:txBody>
      </p:sp>
    </p:spTree>
    <p:extLst>
      <p:ext uri="{BB962C8B-B14F-4D97-AF65-F5344CB8AC3E}">
        <p14:creationId xmlns:p14="http://schemas.microsoft.com/office/powerpoint/2010/main" val="5183968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E286C7C6-F4B8-CCFA-6D3C-36D2BAF181CE}"/>
              </a:ext>
            </a:extLst>
          </p:cNvPr>
          <p:cNvCxnSpPr>
            <a:cxnSpLocks/>
          </p:cNvCxnSpPr>
          <p:nvPr/>
        </p:nvCxnSpPr>
        <p:spPr>
          <a:xfrm flipV="1">
            <a:off x="0" y="1162050"/>
            <a:ext cx="12192000" cy="9525"/>
          </a:xfrm>
          <a:prstGeom prst="line">
            <a:avLst/>
          </a:prstGeom>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D7E091A6-1C78-AEE8-A70A-1C3C30AF10DA}"/>
              </a:ext>
            </a:extLst>
          </p:cNvPr>
          <p:cNvSpPr>
            <a:spLocks noGrp="1"/>
          </p:cNvSpPr>
          <p:nvPr>
            <p:ph type="subTitle" idx="1"/>
          </p:nvPr>
        </p:nvSpPr>
        <p:spPr>
          <a:xfrm>
            <a:off x="4171950" y="2743198"/>
            <a:ext cx="1828800" cy="1657351"/>
          </a:xfrm>
        </p:spPr>
        <p:txBody>
          <a:bodyPr>
            <a:normAutofit/>
          </a:bodyPr>
          <a:lstStyle/>
          <a:p>
            <a:pPr algn="l"/>
            <a:endParaRPr lang="en-US" sz="4200" dirty="0"/>
          </a:p>
          <a:p>
            <a:pPr algn="l"/>
            <a:r>
              <a:rPr lang="en-US" sz="3200" dirty="0">
                <a:solidFill>
                  <a:schemeClr val="tx1"/>
                </a:solidFill>
                <a:latin typeface="Calibri" panose="020F0502020204030204" pitchFamily="34" charset="0"/>
                <a:cs typeface="Calibri" panose="020F0502020204030204" pitchFamily="34" charset="0"/>
              </a:rPr>
              <a:t>Demo</a:t>
            </a:r>
          </a:p>
          <a:p>
            <a:pPr marL="457200" indent="-457200" algn="l">
              <a:buFont typeface="Arial" panose="020B0604020202020204" pitchFamily="34" charset="0"/>
              <a:buChar char="•"/>
            </a:pPr>
            <a:endParaRPr lang="en-US" sz="4200" dirty="0"/>
          </a:p>
        </p:txBody>
      </p:sp>
      <p:sp>
        <p:nvSpPr>
          <p:cNvPr id="6" name="Title 1">
            <a:extLst>
              <a:ext uri="{FF2B5EF4-FFF2-40B4-BE49-F238E27FC236}">
                <a16:creationId xmlns:a16="http://schemas.microsoft.com/office/drawing/2014/main" id="{621A0394-22E9-CA88-65AA-54BC61A4A297}"/>
              </a:ext>
            </a:extLst>
          </p:cNvPr>
          <p:cNvSpPr txBox="1">
            <a:spLocks/>
          </p:cNvSpPr>
          <p:nvPr/>
        </p:nvSpPr>
        <p:spPr>
          <a:xfrm>
            <a:off x="1047750" y="218281"/>
            <a:ext cx="4124325" cy="735012"/>
          </a:xfrm>
          <a:prstGeom prst="rect">
            <a:avLst/>
          </a:prstGeom>
        </p:spPr>
        <p:txBody>
          <a:bodyPr vert="horz" lIns="91440" tIns="45720" rIns="91440" bIns="45720" rtlCol="0" anchor="b">
            <a:normAutofit fontScale="97500"/>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4000" dirty="0"/>
              <a:t> </a:t>
            </a:r>
          </a:p>
        </p:txBody>
      </p:sp>
    </p:spTree>
    <p:extLst>
      <p:ext uri="{BB962C8B-B14F-4D97-AF65-F5344CB8AC3E}">
        <p14:creationId xmlns:p14="http://schemas.microsoft.com/office/powerpoint/2010/main" val="32191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E286C7C6-F4B8-CCFA-6D3C-36D2BAF181CE}"/>
              </a:ext>
            </a:extLst>
          </p:cNvPr>
          <p:cNvCxnSpPr>
            <a:cxnSpLocks/>
          </p:cNvCxnSpPr>
          <p:nvPr/>
        </p:nvCxnSpPr>
        <p:spPr>
          <a:xfrm flipV="1">
            <a:off x="0" y="1162050"/>
            <a:ext cx="12192000" cy="9525"/>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621A0394-22E9-CA88-65AA-54BC61A4A297}"/>
              </a:ext>
            </a:extLst>
          </p:cNvPr>
          <p:cNvSpPr txBox="1">
            <a:spLocks/>
          </p:cNvSpPr>
          <p:nvPr/>
        </p:nvSpPr>
        <p:spPr>
          <a:xfrm>
            <a:off x="1047750" y="218281"/>
            <a:ext cx="4124325" cy="735012"/>
          </a:xfrm>
          <a:prstGeom prst="rect">
            <a:avLst/>
          </a:prstGeom>
        </p:spPr>
        <p:txBody>
          <a:bodyPr vert="horz" lIns="91440" tIns="45720" rIns="91440" bIns="45720" rtlCol="0" anchor="b">
            <a:normAutofit fontScale="97500"/>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4000" dirty="0"/>
              <a:t> </a:t>
            </a:r>
          </a:p>
        </p:txBody>
      </p:sp>
      <p:sp>
        <p:nvSpPr>
          <p:cNvPr id="2" name="Subtitle 2">
            <a:extLst>
              <a:ext uri="{FF2B5EF4-FFF2-40B4-BE49-F238E27FC236}">
                <a16:creationId xmlns:a16="http://schemas.microsoft.com/office/drawing/2014/main" id="{B0F8BD22-0D84-C7D6-A9D1-9229F155CC85}"/>
              </a:ext>
            </a:extLst>
          </p:cNvPr>
          <p:cNvSpPr txBox="1">
            <a:spLocks/>
          </p:cNvSpPr>
          <p:nvPr/>
        </p:nvSpPr>
        <p:spPr>
          <a:xfrm>
            <a:off x="628650" y="1380332"/>
            <a:ext cx="8743950" cy="5076825"/>
          </a:xfrm>
          <a:prstGeom prst="rect">
            <a:avLst/>
          </a:prstGeom>
        </p:spPr>
        <p:txBody>
          <a:bodyPr vert="horz" lIns="91440" tIns="45720" rIns="91440" bIns="45720" rtlCol="0" anchor="t">
            <a:normAutofit fontScale="92500" lnSpcReduction="20000"/>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457200" indent="-457200" algn="l">
              <a:buFont typeface="Arial" panose="020B0604020202020204" pitchFamily="34" charset="0"/>
              <a:buChar char="•"/>
            </a:pPr>
            <a:r>
              <a:rPr lang="en-US" sz="2600" dirty="0">
                <a:solidFill>
                  <a:schemeClr val="tx1"/>
                </a:solidFill>
                <a:latin typeface="Calibri" panose="020F0502020204030204" pitchFamily="34" charset="0"/>
                <a:cs typeface="Calibri" panose="020F0502020204030204" pitchFamily="34" charset="0"/>
              </a:rPr>
              <a:t>Agri chatbot is the basic working model built top of Rasa framework. This will be enhance to build below functionality</a:t>
            </a:r>
          </a:p>
          <a:p>
            <a:pPr marL="457200" indent="-457200" algn="l">
              <a:buFont typeface="Arial" panose="020B0604020202020204" pitchFamily="34" charset="0"/>
              <a:buChar char="•"/>
            </a:pPr>
            <a:r>
              <a:rPr lang="en-US" sz="2600" b="1" dirty="0">
                <a:solidFill>
                  <a:schemeClr val="tx1"/>
                </a:solidFill>
                <a:latin typeface="Calibri" panose="020F0502020204030204" pitchFamily="34" charset="0"/>
                <a:cs typeface="Calibri" panose="020F0502020204030204" pitchFamily="34" charset="0"/>
              </a:rPr>
              <a:t>Virtual conversational Chatbot: </a:t>
            </a:r>
            <a:r>
              <a:rPr lang="en-US" sz="2600" dirty="0">
                <a:solidFill>
                  <a:schemeClr val="tx1"/>
                </a:solidFill>
                <a:latin typeface="Calibri" panose="020F0502020204030204" pitchFamily="34" charset="0"/>
                <a:cs typeface="Calibri" panose="020F0502020204030204" pitchFamily="34" charset="0"/>
              </a:rPr>
              <a:t>Based on study, Formers are not highly educated in India and they prefer </a:t>
            </a:r>
            <a:r>
              <a:rPr lang="en-IN" sz="2600" dirty="0">
                <a:solidFill>
                  <a:schemeClr val="tx1"/>
                </a:solidFill>
                <a:latin typeface="Calibri" panose="020F0502020204030204" pitchFamily="34" charset="0"/>
                <a:cs typeface="Calibri" panose="020F0502020204030204" pitchFamily="34" charset="0"/>
              </a:rPr>
              <a:t>verbal</a:t>
            </a:r>
            <a:r>
              <a:rPr lang="en-US" sz="2600" dirty="0">
                <a:solidFill>
                  <a:schemeClr val="tx1"/>
                </a:solidFill>
                <a:latin typeface="Calibri" panose="020F0502020204030204" pitchFamily="34" charset="0"/>
                <a:cs typeface="Calibri" panose="020F0502020204030204" pitchFamily="34" charset="0"/>
              </a:rPr>
              <a:t> communicate in local language. Bot should support voice &amp; text based conversation in multiple language</a:t>
            </a:r>
          </a:p>
          <a:p>
            <a:pPr marL="457200" indent="-457200" algn="l">
              <a:buFont typeface="Arial" panose="020B0604020202020204" pitchFamily="34" charset="0"/>
              <a:buChar char="•"/>
            </a:pPr>
            <a:r>
              <a:rPr lang="en-US" sz="2600" b="1" dirty="0" err="1">
                <a:solidFill>
                  <a:schemeClr val="tx1"/>
                </a:solidFill>
                <a:latin typeface="Calibri" panose="020F0502020204030204" pitchFamily="34" charset="0"/>
                <a:cs typeface="Calibri" panose="020F0502020204030204" pitchFamily="34" charset="0"/>
              </a:rPr>
              <a:t>ChatbotGPT</a:t>
            </a:r>
            <a:r>
              <a:rPr lang="en-US" sz="2600" b="1" dirty="0">
                <a:solidFill>
                  <a:schemeClr val="tx1"/>
                </a:solidFill>
                <a:latin typeface="Calibri" panose="020F0502020204030204" pitchFamily="34" charset="0"/>
                <a:cs typeface="Calibri" panose="020F0502020204030204" pitchFamily="34" charset="0"/>
              </a:rPr>
              <a:t>:</a:t>
            </a:r>
            <a:r>
              <a:rPr lang="en-US" sz="2600" dirty="0">
                <a:solidFill>
                  <a:schemeClr val="tx1"/>
                </a:solidFill>
                <a:latin typeface="Calibri" panose="020F0502020204030204" pitchFamily="34" charset="0"/>
                <a:cs typeface="Calibri" panose="020F0502020204030204" pitchFamily="34" charset="0"/>
              </a:rPr>
              <a:t> Chat GPT is defined as a generative language model developed by </a:t>
            </a:r>
            <a:r>
              <a:rPr lang="en-IN" sz="2600" dirty="0" err="1">
                <a:solidFill>
                  <a:schemeClr val="tx1"/>
                </a:solidFill>
                <a:latin typeface="Calibri" panose="020F0502020204030204" pitchFamily="34" charset="0"/>
                <a:cs typeface="Calibri" panose="020F0502020204030204" pitchFamily="34" charset="0"/>
              </a:rPr>
              <a:t>OpenAI</a:t>
            </a:r>
            <a:r>
              <a:rPr lang="en-IN" sz="2600" dirty="0">
                <a:solidFill>
                  <a:schemeClr val="tx1"/>
                </a:solidFill>
                <a:latin typeface="Calibri" panose="020F0502020204030204" pitchFamily="34" charset="0"/>
                <a:cs typeface="Calibri" panose="020F0502020204030204" pitchFamily="34" charset="0"/>
              </a:rPr>
              <a:t> This is a latest innovation to </a:t>
            </a:r>
            <a:r>
              <a:rPr lang="en-US" sz="2600" dirty="0">
                <a:solidFill>
                  <a:schemeClr val="tx1"/>
                </a:solidFill>
                <a:latin typeface="Calibri" panose="020F0502020204030204" pitchFamily="34" charset="0"/>
                <a:cs typeface="Calibri" panose="020F0502020204030204" pitchFamily="34" charset="0"/>
              </a:rPr>
              <a:t>analyzing the quantitative and qualitative data in many ways to make interaction like human being.</a:t>
            </a:r>
          </a:p>
          <a:p>
            <a:pPr marL="457200" indent="-457200" algn="l">
              <a:buFont typeface="Arial" panose="020B0604020202020204" pitchFamily="34" charset="0"/>
              <a:buChar char="•"/>
            </a:pPr>
            <a:r>
              <a:rPr lang="en-US" sz="2600" b="1" dirty="0">
                <a:solidFill>
                  <a:schemeClr val="tx1"/>
                </a:solidFill>
                <a:latin typeface="Calibri" panose="020F0502020204030204" pitchFamily="34" charset="0"/>
                <a:cs typeface="Calibri" panose="020F0502020204030204" pitchFamily="34" charset="0"/>
              </a:rPr>
              <a:t>Rasa with BERT Model</a:t>
            </a:r>
            <a:r>
              <a:rPr lang="en-US" sz="2600" dirty="0">
                <a:solidFill>
                  <a:schemeClr val="tx1"/>
                </a:solidFill>
                <a:latin typeface="Calibri" panose="020F0502020204030204" pitchFamily="34" charset="0"/>
                <a:cs typeface="Calibri" panose="020F0502020204030204" pitchFamily="34" charset="0"/>
              </a:rPr>
              <a:t>: Bidirectional Encoder Representations from Transformers, is a deep learning model in which every output element is connected to every input element. General language model read text </a:t>
            </a:r>
            <a:r>
              <a:rPr lang="en-IN" sz="2600" dirty="0">
                <a:solidFill>
                  <a:schemeClr val="tx1"/>
                </a:solidFill>
                <a:latin typeface="Calibri" panose="020F0502020204030204" pitchFamily="34" charset="0"/>
                <a:cs typeface="Calibri" panose="020F0502020204030204" pitchFamily="34" charset="0"/>
              </a:rPr>
              <a:t>sequentially</a:t>
            </a:r>
            <a:r>
              <a:rPr lang="en-US" sz="2600" dirty="0">
                <a:solidFill>
                  <a:schemeClr val="tx1"/>
                </a:solidFill>
                <a:latin typeface="Calibri" panose="020F0502020204030204" pitchFamily="34" charset="0"/>
                <a:cs typeface="Calibri" panose="020F0502020204030204" pitchFamily="34" charset="0"/>
              </a:rPr>
              <a:t> but BERT read data </a:t>
            </a:r>
            <a:r>
              <a:rPr lang="en-IN" sz="2600" dirty="0">
                <a:solidFill>
                  <a:schemeClr val="tx1"/>
                </a:solidFill>
                <a:latin typeface="Calibri" panose="020F0502020204030204" pitchFamily="34" charset="0"/>
                <a:cs typeface="Calibri" panose="020F0502020204030204" pitchFamily="34" charset="0"/>
              </a:rPr>
              <a:t>bidirectionality.</a:t>
            </a:r>
            <a:endParaRPr lang="en-US" sz="2600" dirty="0">
              <a:solidFill>
                <a:schemeClr val="tx1"/>
              </a:solidFill>
              <a:latin typeface="Calibri" panose="020F0502020204030204" pitchFamily="34" charset="0"/>
              <a:cs typeface="Calibri" panose="020F0502020204030204" pitchFamily="34" charset="0"/>
            </a:endParaRPr>
          </a:p>
          <a:p>
            <a:pPr marL="457200" indent="-457200" algn="l">
              <a:buFont typeface="Arial" panose="020B0604020202020204" pitchFamily="34" charset="0"/>
              <a:buChar char="•"/>
            </a:pPr>
            <a:endParaRPr lang="en-US" sz="2600" dirty="0">
              <a:latin typeface="Calibri" panose="020F0502020204030204" pitchFamily="34" charset="0"/>
              <a:cs typeface="Calibri" panose="020F0502020204030204" pitchFamily="34" charset="0"/>
            </a:endParaRPr>
          </a:p>
          <a:p>
            <a:pPr marL="457200" indent="-457200" algn="l">
              <a:buFont typeface="Arial" panose="020B0604020202020204" pitchFamily="34" charset="0"/>
              <a:buChar char="•"/>
            </a:pPr>
            <a:endParaRPr lang="en-US" sz="2600" dirty="0">
              <a:latin typeface="Calibri" panose="020F0502020204030204" pitchFamily="34" charset="0"/>
              <a:cs typeface="Calibri" panose="020F0502020204030204" pitchFamily="34" charset="0"/>
            </a:endParaRPr>
          </a:p>
          <a:p>
            <a:pPr marL="457200" indent="-457200" algn="l">
              <a:buFont typeface="Arial" panose="020B0604020202020204" pitchFamily="34" charset="0"/>
              <a:buChar char="•"/>
            </a:pPr>
            <a:endParaRPr lang="en-US" sz="2600" dirty="0">
              <a:latin typeface="Calibri" panose="020F0502020204030204" pitchFamily="34" charset="0"/>
              <a:cs typeface="Calibri" panose="020F0502020204030204" pitchFamily="34" charset="0"/>
            </a:endParaRPr>
          </a:p>
        </p:txBody>
      </p:sp>
      <p:sp>
        <p:nvSpPr>
          <p:cNvPr id="7" name="Title 1">
            <a:extLst>
              <a:ext uri="{FF2B5EF4-FFF2-40B4-BE49-F238E27FC236}">
                <a16:creationId xmlns:a16="http://schemas.microsoft.com/office/drawing/2014/main" id="{A04FB915-668F-3EBF-50D8-C9AAC50871B1}"/>
              </a:ext>
            </a:extLst>
          </p:cNvPr>
          <p:cNvSpPr txBox="1">
            <a:spLocks/>
          </p:cNvSpPr>
          <p:nvPr/>
        </p:nvSpPr>
        <p:spPr>
          <a:xfrm>
            <a:off x="1047749" y="322660"/>
            <a:ext cx="4124325" cy="735012"/>
          </a:xfrm>
          <a:prstGeom prst="rect">
            <a:avLst/>
          </a:prstGeom>
        </p:spPr>
        <p:txBody>
          <a:bodyPr vert="horz" lIns="91440" tIns="45720" rIns="91440" bIns="45720" rtlCol="0" anchor="b">
            <a:normAutofit fontScale="97500"/>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IN" sz="4000" dirty="0"/>
              <a:t>Future Scope </a:t>
            </a:r>
          </a:p>
        </p:txBody>
      </p:sp>
    </p:spTree>
    <p:extLst>
      <p:ext uri="{BB962C8B-B14F-4D97-AF65-F5344CB8AC3E}">
        <p14:creationId xmlns:p14="http://schemas.microsoft.com/office/powerpoint/2010/main" val="3488643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426D8EF-ADD6-C29A-BEB2-C5DEBFEF09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572" y="1380332"/>
            <a:ext cx="8618793" cy="5067739"/>
          </a:xfrm>
          <a:prstGeom prst="rect">
            <a:avLst/>
          </a:prstGeom>
        </p:spPr>
      </p:pic>
      <p:cxnSp>
        <p:nvCxnSpPr>
          <p:cNvPr id="5" name="Straight Connector 4">
            <a:extLst>
              <a:ext uri="{FF2B5EF4-FFF2-40B4-BE49-F238E27FC236}">
                <a16:creationId xmlns:a16="http://schemas.microsoft.com/office/drawing/2014/main" id="{E286C7C6-F4B8-CCFA-6D3C-36D2BAF181CE}"/>
              </a:ext>
            </a:extLst>
          </p:cNvPr>
          <p:cNvCxnSpPr>
            <a:cxnSpLocks/>
          </p:cNvCxnSpPr>
          <p:nvPr/>
        </p:nvCxnSpPr>
        <p:spPr>
          <a:xfrm flipV="1">
            <a:off x="0" y="1162050"/>
            <a:ext cx="12192000" cy="9525"/>
          </a:xfrm>
          <a:prstGeom prst="line">
            <a:avLst/>
          </a:prstGeom>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D7E091A6-1C78-AEE8-A70A-1C3C30AF10DA}"/>
              </a:ext>
            </a:extLst>
          </p:cNvPr>
          <p:cNvSpPr>
            <a:spLocks noGrp="1"/>
          </p:cNvSpPr>
          <p:nvPr>
            <p:ph type="subTitle" idx="1"/>
          </p:nvPr>
        </p:nvSpPr>
        <p:spPr>
          <a:xfrm>
            <a:off x="3790949" y="2780508"/>
            <a:ext cx="3200401" cy="2124868"/>
          </a:xfrm>
        </p:spPr>
        <p:txBody>
          <a:bodyPr>
            <a:normAutofit/>
          </a:bodyPr>
          <a:lstStyle/>
          <a:p>
            <a:pPr algn="l"/>
            <a:endParaRPr lang="en-US" sz="4200" dirty="0"/>
          </a:p>
          <a:p>
            <a:pPr algn="l"/>
            <a:endParaRPr lang="en-US" sz="2600" dirty="0">
              <a:latin typeface="Calibri" panose="020F0502020204030204" pitchFamily="34" charset="0"/>
              <a:cs typeface="Calibri" panose="020F0502020204030204" pitchFamily="34" charset="0"/>
            </a:endParaRPr>
          </a:p>
          <a:p>
            <a:pPr marL="457200" indent="-457200" algn="l">
              <a:buFont typeface="Arial" panose="020B0604020202020204" pitchFamily="34" charset="0"/>
              <a:buChar char="•"/>
            </a:pPr>
            <a:endParaRPr lang="en-US" sz="4200" dirty="0"/>
          </a:p>
        </p:txBody>
      </p:sp>
      <p:sp>
        <p:nvSpPr>
          <p:cNvPr id="6" name="Title 1">
            <a:extLst>
              <a:ext uri="{FF2B5EF4-FFF2-40B4-BE49-F238E27FC236}">
                <a16:creationId xmlns:a16="http://schemas.microsoft.com/office/drawing/2014/main" id="{621A0394-22E9-CA88-65AA-54BC61A4A297}"/>
              </a:ext>
            </a:extLst>
          </p:cNvPr>
          <p:cNvSpPr txBox="1">
            <a:spLocks/>
          </p:cNvSpPr>
          <p:nvPr/>
        </p:nvSpPr>
        <p:spPr>
          <a:xfrm>
            <a:off x="1047750" y="218281"/>
            <a:ext cx="4124325" cy="735012"/>
          </a:xfrm>
          <a:prstGeom prst="rect">
            <a:avLst/>
          </a:prstGeom>
        </p:spPr>
        <p:txBody>
          <a:bodyPr vert="horz" lIns="91440" tIns="45720" rIns="91440" bIns="45720" rtlCol="0" anchor="b">
            <a:normAutofit fontScale="97500"/>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4000" dirty="0"/>
              <a:t> </a:t>
            </a:r>
          </a:p>
        </p:txBody>
      </p:sp>
      <p:sp>
        <p:nvSpPr>
          <p:cNvPr id="2" name="Title 1">
            <a:extLst>
              <a:ext uri="{FF2B5EF4-FFF2-40B4-BE49-F238E27FC236}">
                <a16:creationId xmlns:a16="http://schemas.microsoft.com/office/drawing/2014/main" id="{D7BD2E75-B77D-FF72-CDA7-ECD3DD26C9D6}"/>
              </a:ext>
            </a:extLst>
          </p:cNvPr>
          <p:cNvSpPr txBox="1">
            <a:spLocks/>
          </p:cNvSpPr>
          <p:nvPr/>
        </p:nvSpPr>
        <p:spPr>
          <a:xfrm>
            <a:off x="871643" y="297761"/>
            <a:ext cx="4124325" cy="764966"/>
          </a:xfrm>
          <a:prstGeom prst="rect">
            <a:avLst/>
          </a:prstGeom>
        </p:spPr>
        <p:txBody>
          <a:bodyPr vert="horz" lIns="91440" tIns="45720" rIns="91440" bIns="45720" rtlCol="0" anchor="b">
            <a:normAutofit fontScale="97500"/>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IN" sz="4000" dirty="0">
                <a:solidFill>
                  <a:srgbClr val="92D050"/>
                </a:solidFill>
                <a:latin typeface="Calibri" panose="020F0502020204030204" pitchFamily="34" charset="0"/>
                <a:cs typeface="Calibri" panose="020F0502020204030204" pitchFamily="34" charset="0"/>
              </a:rPr>
              <a:t>References</a:t>
            </a:r>
          </a:p>
        </p:txBody>
      </p:sp>
    </p:spTree>
    <p:extLst>
      <p:ext uri="{BB962C8B-B14F-4D97-AF65-F5344CB8AC3E}">
        <p14:creationId xmlns:p14="http://schemas.microsoft.com/office/powerpoint/2010/main" val="23058262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2A4181C-5102-360D-CE04-49B99EEF106E}"/>
              </a:ext>
            </a:extLst>
          </p:cNvPr>
          <p:cNvSpPr>
            <a:spLocks noGrp="1"/>
          </p:cNvSpPr>
          <p:nvPr>
            <p:ph type="subTitle" idx="1"/>
          </p:nvPr>
        </p:nvSpPr>
        <p:spPr>
          <a:xfrm>
            <a:off x="4181475" y="3267072"/>
            <a:ext cx="3095625" cy="533406"/>
          </a:xfrm>
        </p:spPr>
        <p:txBody>
          <a:bodyPr>
            <a:normAutofit/>
          </a:bodyPr>
          <a:lstStyle/>
          <a:p>
            <a:pPr algn="l"/>
            <a:r>
              <a:rPr lang="en-US" sz="2600" dirty="0">
                <a:solidFill>
                  <a:schemeClr val="tx1"/>
                </a:solidFill>
              </a:rPr>
              <a:t>Thank you</a:t>
            </a:r>
            <a:endParaRPr lang="en-US" sz="2100" dirty="0">
              <a:solidFill>
                <a:schemeClr val="tx1"/>
              </a:solidFill>
            </a:endParaRPr>
          </a:p>
          <a:p>
            <a:pPr marL="914400" lvl="1" indent="-457200" algn="l">
              <a:buFont typeface="Arial" panose="020B0604020202020204" pitchFamily="34" charset="0"/>
              <a:buChar char="•"/>
            </a:pPr>
            <a:endParaRPr lang="en-US" sz="3000" dirty="0"/>
          </a:p>
          <a:p>
            <a:pPr marL="457200" indent="-457200" algn="l">
              <a:buFont typeface="Arial" panose="020B0604020202020204" pitchFamily="34" charset="0"/>
              <a:buChar char="•"/>
            </a:pPr>
            <a:endParaRPr lang="en-US" sz="3200" dirty="0"/>
          </a:p>
          <a:p>
            <a:pPr algn="l"/>
            <a:endParaRPr lang="en-IN" sz="3200" dirty="0"/>
          </a:p>
        </p:txBody>
      </p:sp>
      <p:cxnSp>
        <p:nvCxnSpPr>
          <p:cNvPr id="5" name="Straight Connector 4">
            <a:extLst>
              <a:ext uri="{FF2B5EF4-FFF2-40B4-BE49-F238E27FC236}">
                <a16:creationId xmlns:a16="http://schemas.microsoft.com/office/drawing/2014/main" id="{E286C7C6-F4B8-CCFA-6D3C-36D2BAF181CE}"/>
              </a:ext>
            </a:extLst>
          </p:cNvPr>
          <p:cNvCxnSpPr>
            <a:cxnSpLocks/>
          </p:cNvCxnSpPr>
          <p:nvPr/>
        </p:nvCxnSpPr>
        <p:spPr>
          <a:xfrm flipV="1">
            <a:off x="0" y="1162050"/>
            <a:ext cx="12192000" cy="952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6803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E286C7C6-F4B8-CCFA-6D3C-36D2BAF181CE}"/>
              </a:ext>
            </a:extLst>
          </p:cNvPr>
          <p:cNvCxnSpPr>
            <a:cxnSpLocks/>
          </p:cNvCxnSpPr>
          <p:nvPr/>
        </p:nvCxnSpPr>
        <p:spPr>
          <a:xfrm flipV="1">
            <a:off x="0" y="1162050"/>
            <a:ext cx="12192000" cy="9525"/>
          </a:xfrm>
          <a:prstGeom prst="line">
            <a:avLst/>
          </a:prstGeom>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D7E091A6-1C78-AEE8-A70A-1C3C30AF10DA}"/>
              </a:ext>
            </a:extLst>
          </p:cNvPr>
          <p:cNvSpPr>
            <a:spLocks noGrp="1"/>
          </p:cNvSpPr>
          <p:nvPr>
            <p:ph type="subTitle" idx="1"/>
          </p:nvPr>
        </p:nvSpPr>
        <p:spPr>
          <a:xfrm>
            <a:off x="552450" y="1593406"/>
            <a:ext cx="5505450" cy="4693096"/>
          </a:xfrm>
        </p:spPr>
        <p:txBody>
          <a:bodyPr>
            <a:normAutofit fontScale="85000" lnSpcReduction="10000"/>
          </a:bodyPr>
          <a:lstStyle/>
          <a:p>
            <a:pPr algn="l"/>
            <a:endParaRPr lang="en-US" sz="4200" dirty="0"/>
          </a:p>
          <a:p>
            <a:pPr algn="l"/>
            <a:r>
              <a:rPr lang="en-US" sz="2600" dirty="0">
                <a:solidFill>
                  <a:schemeClr val="tx1"/>
                </a:solidFill>
                <a:latin typeface="Calibri" panose="020F0502020204030204" pitchFamily="34" charset="0"/>
                <a:cs typeface="Calibri" panose="020F0502020204030204" pitchFamily="34" charset="0"/>
              </a:rPr>
              <a:t>Why a Chatbot on Agriculture?</a:t>
            </a:r>
          </a:p>
          <a:p>
            <a:pPr marL="457200" indent="-457200" algn="l">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rPr>
              <a:t>~31 percent of Indian workforce worked in Agriculture which contribute around 15.4 percent of Indian GDP</a:t>
            </a:r>
          </a:p>
          <a:p>
            <a:pPr marL="457200" indent="-457200" algn="l">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rPr>
              <a:t>People working in this industries is not highly educated and may not have proper guidance </a:t>
            </a:r>
          </a:p>
          <a:p>
            <a:pPr marL="457200" indent="-457200" algn="l">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rPr>
              <a:t>Farmers are looking for help from Government and they are able to provide during working hours</a:t>
            </a:r>
          </a:p>
          <a:p>
            <a:pPr marL="457200" indent="-457200" algn="l">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rPr>
              <a:t>AI based Chatbot is addressing this problem and will be available 24*7 to provide help.</a:t>
            </a:r>
          </a:p>
          <a:p>
            <a:pPr marL="457200" indent="-457200" algn="l">
              <a:buFont typeface="Arial" panose="020B0604020202020204" pitchFamily="34" charset="0"/>
              <a:buChar char="•"/>
            </a:pPr>
            <a:endParaRPr lang="en-US" sz="4200" dirty="0"/>
          </a:p>
        </p:txBody>
      </p:sp>
      <p:sp>
        <p:nvSpPr>
          <p:cNvPr id="6" name="Title 1">
            <a:extLst>
              <a:ext uri="{FF2B5EF4-FFF2-40B4-BE49-F238E27FC236}">
                <a16:creationId xmlns:a16="http://schemas.microsoft.com/office/drawing/2014/main" id="{621A0394-22E9-CA88-65AA-54BC61A4A297}"/>
              </a:ext>
            </a:extLst>
          </p:cNvPr>
          <p:cNvSpPr txBox="1">
            <a:spLocks/>
          </p:cNvSpPr>
          <p:nvPr/>
        </p:nvSpPr>
        <p:spPr>
          <a:xfrm>
            <a:off x="1047750" y="218281"/>
            <a:ext cx="4514850" cy="735012"/>
          </a:xfrm>
          <a:prstGeom prst="rect">
            <a:avLst/>
          </a:prstGeom>
        </p:spPr>
        <p:txBody>
          <a:bodyPr vert="horz" lIns="91440" tIns="45720" rIns="91440" bIns="45720" rtlCol="0" anchor="b">
            <a:normAutofit fontScale="97500"/>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IN" sz="4000" dirty="0"/>
              <a:t>Problem statement</a:t>
            </a:r>
          </a:p>
        </p:txBody>
      </p:sp>
      <p:pic>
        <p:nvPicPr>
          <p:cNvPr id="2" name="Picture 1">
            <a:extLst>
              <a:ext uri="{FF2B5EF4-FFF2-40B4-BE49-F238E27FC236}">
                <a16:creationId xmlns:a16="http://schemas.microsoft.com/office/drawing/2014/main" id="{D25BB92B-1B31-4B09-0E35-D746A1A25E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0494" y="1171575"/>
            <a:ext cx="5811931" cy="5463283"/>
          </a:xfrm>
          <a:prstGeom prst="rect">
            <a:avLst/>
          </a:prstGeom>
        </p:spPr>
      </p:pic>
    </p:spTree>
    <p:extLst>
      <p:ext uri="{BB962C8B-B14F-4D97-AF65-F5344CB8AC3E}">
        <p14:creationId xmlns:p14="http://schemas.microsoft.com/office/powerpoint/2010/main" val="391352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E286C7C6-F4B8-CCFA-6D3C-36D2BAF181CE}"/>
              </a:ext>
            </a:extLst>
          </p:cNvPr>
          <p:cNvCxnSpPr>
            <a:cxnSpLocks/>
          </p:cNvCxnSpPr>
          <p:nvPr/>
        </p:nvCxnSpPr>
        <p:spPr>
          <a:xfrm flipV="1">
            <a:off x="0" y="1162050"/>
            <a:ext cx="12192000" cy="9525"/>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621A0394-22E9-CA88-65AA-54BC61A4A297}"/>
              </a:ext>
            </a:extLst>
          </p:cNvPr>
          <p:cNvSpPr txBox="1">
            <a:spLocks/>
          </p:cNvSpPr>
          <p:nvPr/>
        </p:nvSpPr>
        <p:spPr>
          <a:xfrm>
            <a:off x="1047750" y="218281"/>
            <a:ext cx="4514850" cy="735012"/>
          </a:xfrm>
          <a:prstGeom prst="rect">
            <a:avLst/>
          </a:prstGeom>
        </p:spPr>
        <p:txBody>
          <a:bodyPr vert="horz" lIns="91440" tIns="45720" rIns="91440" bIns="45720" rtlCol="0" anchor="b">
            <a:normAutofit fontScale="97500"/>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IN" sz="4000" dirty="0"/>
              <a:t>Literature Survey</a:t>
            </a:r>
          </a:p>
        </p:txBody>
      </p:sp>
      <p:pic>
        <p:nvPicPr>
          <p:cNvPr id="4" name="Picture 2" descr="Evolution of Chatbots - Capacity">
            <a:extLst>
              <a:ext uri="{FF2B5EF4-FFF2-40B4-BE49-F238E27FC236}">
                <a16:creationId xmlns:a16="http://schemas.microsoft.com/office/drawing/2014/main" id="{B7D7AA0D-7CD5-10B9-3FB5-1FA6DCB282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669" y="1324374"/>
            <a:ext cx="8116414" cy="3057125"/>
          </a:xfrm>
          <a:prstGeom prst="rect">
            <a:avLst/>
          </a:prstGeom>
          <a:noFill/>
          <a:extLst>
            <a:ext uri="{909E8E84-426E-40DD-AFC4-6F175D3DCCD1}">
              <a14:hiddenFill xmlns:a14="http://schemas.microsoft.com/office/drawing/2010/main">
                <a:solidFill>
                  <a:srgbClr val="FFFFFF"/>
                </a:solidFill>
              </a14:hiddenFill>
            </a:ext>
          </a:extLst>
        </p:spPr>
      </p:pic>
      <p:sp>
        <p:nvSpPr>
          <p:cNvPr id="9" name="Subtitle 2">
            <a:extLst>
              <a:ext uri="{FF2B5EF4-FFF2-40B4-BE49-F238E27FC236}">
                <a16:creationId xmlns:a16="http://schemas.microsoft.com/office/drawing/2014/main" id="{A1571FDC-8FED-4423-A9E7-2F40141DF029}"/>
              </a:ext>
            </a:extLst>
          </p:cNvPr>
          <p:cNvSpPr>
            <a:spLocks noGrp="1"/>
          </p:cNvSpPr>
          <p:nvPr>
            <p:ph type="subTitle" idx="1"/>
          </p:nvPr>
        </p:nvSpPr>
        <p:spPr>
          <a:xfrm>
            <a:off x="533400" y="1201341"/>
            <a:ext cx="2771775" cy="496096"/>
          </a:xfrm>
        </p:spPr>
        <p:txBody>
          <a:bodyPr>
            <a:normAutofit/>
          </a:bodyPr>
          <a:lstStyle/>
          <a:p>
            <a:pPr algn="l"/>
            <a:r>
              <a:rPr lang="en-IN" sz="2000" dirty="0">
                <a:solidFill>
                  <a:schemeClr val="tx1"/>
                </a:solidFill>
              </a:rPr>
              <a:t>Evolution of chatbots</a:t>
            </a:r>
          </a:p>
        </p:txBody>
      </p:sp>
      <p:pic>
        <p:nvPicPr>
          <p:cNvPr id="2" name="Picture 1" descr="Chart&#10;&#10;Description automatically generated with low confidence">
            <a:extLst>
              <a:ext uri="{FF2B5EF4-FFF2-40B4-BE49-F238E27FC236}">
                <a16:creationId xmlns:a16="http://schemas.microsoft.com/office/drawing/2014/main" id="{288D1BA3-17C7-8717-91CE-62537C4807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545" y="4154570"/>
            <a:ext cx="7976505" cy="2838843"/>
          </a:xfrm>
          <a:prstGeom prst="rect">
            <a:avLst/>
          </a:prstGeom>
        </p:spPr>
      </p:pic>
      <p:sp>
        <p:nvSpPr>
          <p:cNvPr id="3" name="Subtitle 2">
            <a:extLst>
              <a:ext uri="{FF2B5EF4-FFF2-40B4-BE49-F238E27FC236}">
                <a16:creationId xmlns:a16="http://schemas.microsoft.com/office/drawing/2014/main" id="{08CEE849-A0E4-C9C5-E76A-F73569CAA06E}"/>
              </a:ext>
            </a:extLst>
          </p:cNvPr>
          <p:cNvSpPr txBox="1">
            <a:spLocks/>
          </p:cNvSpPr>
          <p:nvPr/>
        </p:nvSpPr>
        <p:spPr>
          <a:xfrm>
            <a:off x="424545" y="3783490"/>
            <a:ext cx="2524125" cy="496096"/>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en-IN" sz="2000" dirty="0">
                <a:solidFill>
                  <a:schemeClr val="tx1"/>
                </a:solidFill>
              </a:rPr>
              <a:t>Types of Chatbots</a:t>
            </a:r>
          </a:p>
        </p:txBody>
      </p:sp>
    </p:spTree>
    <p:extLst>
      <p:ext uri="{BB962C8B-B14F-4D97-AF65-F5344CB8AC3E}">
        <p14:creationId xmlns:p14="http://schemas.microsoft.com/office/powerpoint/2010/main" val="2541338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E286C7C6-F4B8-CCFA-6D3C-36D2BAF181CE}"/>
              </a:ext>
            </a:extLst>
          </p:cNvPr>
          <p:cNvCxnSpPr>
            <a:cxnSpLocks/>
          </p:cNvCxnSpPr>
          <p:nvPr/>
        </p:nvCxnSpPr>
        <p:spPr>
          <a:xfrm flipV="1">
            <a:off x="0" y="1162050"/>
            <a:ext cx="12192000" cy="9525"/>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621A0394-22E9-CA88-65AA-54BC61A4A297}"/>
              </a:ext>
            </a:extLst>
          </p:cNvPr>
          <p:cNvSpPr txBox="1">
            <a:spLocks/>
          </p:cNvSpPr>
          <p:nvPr/>
        </p:nvSpPr>
        <p:spPr>
          <a:xfrm>
            <a:off x="1047750" y="189706"/>
            <a:ext cx="4514850" cy="735012"/>
          </a:xfrm>
          <a:prstGeom prst="rect">
            <a:avLst/>
          </a:prstGeom>
        </p:spPr>
        <p:txBody>
          <a:bodyPr vert="horz" lIns="91440" tIns="45720" rIns="91440" bIns="45720" rtlCol="0" anchor="b">
            <a:normAutofit fontScale="97500"/>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IN" sz="4000" dirty="0"/>
              <a:t>Literature Survey</a:t>
            </a:r>
          </a:p>
        </p:txBody>
      </p:sp>
      <p:sp>
        <p:nvSpPr>
          <p:cNvPr id="7" name="TextBox 6">
            <a:extLst>
              <a:ext uri="{FF2B5EF4-FFF2-40B4-BE49-F238E27FC236}">
                <a16:creationId xmlns:a16="http://schemas.microsoft.com/office/drawing/2014/main" id="{E29236A5-E408-6937-622A-02C05AF82F4F}"/>
              </a:ext>
            </a:extLst>
          </p:cNvPr>
          <p:cNvSpPr txBox="1"/>
          <p:nvPr/>
        </p:nvSpPr>
        <p:spPr>
          <a:xfrm>
            <a:off x="589279" y="1825129"/>
            <a:ext cx="9123681" cy="4308872"/>
          </a:xfrm>
          <a:prstGeom prst="rect">
            <a:avLst/>
          </a:prstGeom>
          <a:noFill/>
        </p:spPr>
        <p:txBody>
          <a:bodyPr wrap="square" rtlCol="0">
            <a:spAutoFit/>
          </a:bodyPr>
          <a:lstStyle/>
          <a:p>
            <a:pPr marL="285750" indent="-285750">
              <a:buFont typeface="Arial" panose="020B0604020202020204" pitchFamily="34" charset="0"/>
              <a:buChar char="•"/>
            </a:pPr>
            <a:r>
              <a:rPr lang="en-IN" sz="1600" b="1" dirty="0">
                <a:latin typeface="Calibri" panose="020F0502020204030204" pitchFamily="34" charset="0"/>
                <a:cs typeface="Calibri" panose="020F0502020204030204" pitchFamily="34" charset="0"/>
              </a:rPr>
              <a:t>Pattern Recognition : </a:t>
            </a:r>
            <a:r>
              <a:rPr lang="en-US" sz="1600" b="1" dirty="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Pattern recognition is a data analysis method that uses machine learning algorithms to automatically recognize patterns and regularities in data. This data can be anything from text and images to sounds or other definable qualities. Pattern recognition systems can recognize familiar patterns quickly and accurately.</a:t>
            </a:r>
            <a:endParaRPr lang="en-IN" sz="16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1600" b="1" dirty="0">
                <a:latin typeface="Calibri" panose="020F0502020204030204" pitchFamily="34" charset="0"/>
                <a:cs typeface="Calibri" panose="020F0502020204030204" pitchFamily="34" charset="0"/>
              </a:rPr>
              <a:t>Canned Responses : </a:t>
            </a:r>
            <a:r>
              <a:rPr lang="en-US" sz="1600" i="0" dirty="0">
                <a:solidFill>
                  <a:srgbClr val="202124"/>
                </a:solidFill>
                <a:effectLst/>
                <a:latin typeface="Calibri" panose="020F0502020204030204" pitchFamily="34" charset="0"/>
                <a:cs typeface="Calibri" panose="020F0502020204030204" pitchFamily="34" charset="0"/>
              </a:rPr>
              <a:t>Canned responses are quick replies that you can create and save in your customer support tools such as live chat or email. Once a customer asks a routine question, you can pick the answer and send it to them, without typing.</a:t>
            </a:r>
            <a:endParaRPr lang="en-IN" sz="16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1600" b="1" dirty="0">
                <a:latin typeface="Calibri" panose="020F0502020204030204" pitchFamily="34" charset="0"/>
                <a:cs typeface="Calibri" panose="020F0502020204030204" pitchFamily="34" charset="0"/>
              </a:rPr>
              <a:t>Encoder Decoder : </a:t>
            </a:r>
            <a:r>
              <a:rPr lang="en-US" sz="1600" i="0" dirty="0">
                <a:solidFill>
                  <a:srgbClr val="202124"/>
                </a:solidFill>
                <a:effectLst/>
                <a:latin typeface="Calibri" panose="020F0502020204030204" pitchFamily="34" charset="0"/>
                <a:cs typeface="Calibri" panose="020F0502020204030204" pitchFamily="34" charset="0"/>
              </a:rPr>
              <a:t>It predicts a word given in the user input and then each of the next words is predicted using the probability of likelihood of that word to occur. In building our Generative chatbot we will use this approach for text generation given in the user input.</a:t>
            </a: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1600" b="1" dirty="0">
                <a:latin typeface="Calibri" panose="020F0502020204030204" pitchFamily="34" charset="0"/>
                <a:cs typeface="Calibri" panose="020F0502020204030204" pitchFamily="34" charset="0"/>
              </a:rPr>
              <a:t>Turing Test : </a:t>
            </a:r>
            <a:r>
              <a:rPr lang="en-US" sz="1600" i="0" dirty="0">
                <a:solidFill>
                  <a:srgbClr val="202124"/>
                </a:solidFill>
                <a:effectLst/>
                <a:latin typeface="Calibri" panose="020F0502020204030204" pitchFamily="34" charset="0"/>
                <a:cs typeface="Calibri" panose="020F0502020204030204" pitchFamily="34" charset="0"/>
              </a:rPr>
              <a:t>The Turing Test is a method of inquiry in artificial intelligence (AI) for determining whether or not a computer is capable of thinking like a human being</a:t>
            </a:r>
            <a:r>
              <a:rPr lang="en-US" sz="1600" b="0" i="0" dirty="0">
                <a:solidFill>
                  <a:srgbClr val="202124"/>
                </a:solidFill>
                <a:effectLst/>
                <a:latin typeface="Calibri" panose="020F0502020204030204" pitchFamily="34" charset="0"/>
                <a:cs typeface="Calibri" panose="020F0502020204030204" pitchFamily="34" charset="0"/>
              </a:rPr>
              <a:t>. </a:t>
            </a:r>
            <a:endParaRPr lang="en-IN" sz="16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025751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E286C7C6-F4B8-CCFA-6D3C-36D2BAF181CE}"/>
              </a:ext>
            </a:extLst>
          </p:cNvPr>
          <p:cNvCxnSpPr>
            <a:cxnSpLocks/>
          </p:cNvCxnSpPr>
          <p:nvPr/>
        </p:nvCxnSpPr>
        <p:spPr>
          <a:xfrm flipV="1">
            <a:off x="0" y="1162050"/>
            <a:ext cx="12192000" cy="9525"/>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621A0394-22E9-CA88-65AA-54BC61A4A297}"/>
              </a:ext>
            </a:extLst>
          </p:cNvPr>
          <p:cNvSpPr txBox="1">
            <a:spLocks/>
          </p:cNvSpPr>
          <p:nvPr/>
        </p:nvSpPr>
        <p:spPr>
          <a:xfrm>
            <a:off x="1047750" y="218281"/>
            <a:ext cx="4514850" cy="735012"/>
          </a:xfrm>
          <a:prstGeom prst="rect">
            <a:avLst/>
          </a:prstGeom>
        </p:spPr>
        <p:txBody>
          <a:bodyPr vert="horz" lIns="91440" tIns="45720" rIns="91440" bIns="45720" rtlCol="0" anchor="b">
            <a:normAutofit fontScale="97500"/>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IN" sz="4000" dirty="0"/>
              <a:t>Rasa Architecture</a:t>
            </a:r>
          </a:p>
        </p:txBody>
      </p:sp>
      <p:pic>
        <p:nvPicPr>
          <p:cNvPr id="1026" name="Picture 2">
            <a:extLst>
              <a:ext uri="{FF2B5EF4-FFF2-40B4-BE49-F238E27FC236}">
                <a16:creationId xmlns:a16="http://schemas.microsoft.com/office/drawing/2014/main" id="{B6B972AC-FA41-9A69-956D-C4C6E105B7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7953" y="1519236"/>
            <a:ext cx="4595050" cy="477286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A2A16EE-1F80-102C-1BBE-A418D9B82761}"/>
              </a:ext>
            </a:extLst>
          </p:cNvPr>
          <p:cNvSpPr txBox="1"/>
          <p:nvPr/>
        </p:nvSpPr>
        <p:spPr>
          <a:xfrm>
            <a:off x="581025" y="1645443"/>
            <a:ext cx="6991350" cy="4093428"/>
          </a:xfrm>
          <a:prstGeom prst="rect">
            <a:avLst/>
          </a:prstGeom>
          <a:noFill/>
        </p:spPr>
        <p:txBody>
          <a:bodyPr wrap="square">
            <a:spAutoFit/>
          </a:bodyPr>
          <a:lstStyle/>
          <a:p>
            <a:r>
              <a:rPr lang="en-US" sz="2000" dirty="0">
                <a:latin typeface="Calibri" panose="020F0502020204030204" pitchFamily="34" charset="0"/>
                <a:cs typeface="Calibri" panose="020F0502020204030204" pitchFamily="34" charset="0"/>
              </a:rPr>
              <a:t>Rasa is an open source chatbot framework which has two main components: </a:t>
            </a:r>
          </a:p>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 Rasa NLU (Natural Language Understanding): Rasa NLU  is natural language processing tool for intent classification and entity extraction which helps the chatbot to understand the user input. </a:t>
            </a:r>
          </a:p>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 Rasa Core: Machine learning-based dialogue management which takes the structured input from the NLU and predicts the next best action using a probabilistic model using LSTM or Neural Network. it also uses reinforcement learning to improve the prediction of the next best action</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52177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E286C7C6-F4B8-CCFA-6D3C-36D2BAF181CE}"/>
              </a:ext>
            </a:extLst>
          </p:cNvPr>
          <p:cNvCxnSpPr>
            <a:cxnSpLocks/>
          </p:cNvCxnSpPr>
          <p:nvPr/>
        </p:nvCxnSpPr>
        <p:spPr>
          <a:xfrm flipV="1">
            <a:off x="0" y="1162050"/>
            <a:ext cx="12192000" cy="9525"/>
          </a:xfrm>
          <a:prstGeom prst="line">
            <a:avLst/>
          </a:prstGeom>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D7E091A6-1C78-AEE8-A70A-1C3C30AF10DA}"/>
              </a:ext>
            </a:extLst>
          </p:cNvPr>
          <p:cNvSpPr>
            <a:spLocks noGrp="1"/>
          </p:cNvSpPr>
          <p:nvPr>
            <p:ph type="subTitle" idx="1"/>
          </p:nvPr>
        </p:nvSpPr>
        <p:spPr>
          <a:xfrm>
            <a:off x="590550" y="1600199"/>
            <a:ext cx="8782050" cy="1180090"/>
          </a:xfrm>
        </p:spPr>
        <p:txBody>
          <a:bodyPr>
            <a:normAutofit/>
          </a:bodyPr>
          <a:lstStyle/>
          <a:p>
            <a:pPr algn="l"/>
            <a:endParaRPr lang="en-US" sz="4200" dirty="0"/>
          </a:p>
          <a:p>
            <a:pPr algn="l"/>
            <a:endParaRPr lang="en-US" sz="4200" dirty="0"/>
          </a:p>
        </p:txBody>
      </p:sp>
      <p:sp>
        <p:nvSpPr>
          <p:cNvPr id="6" name="Title 1">
            <a:extLst>
              <a:ext uri="{FF2B5EF4-FFF2-40B4-BE49-F238E27FC236}">
                <a16:creationId xmlns:a16="http://schemas.microsoft.com/office/drawing/2014/main" id="{621A0394-22E9-CA88-65AA-54BC61A4A297}"/>
              </a:ext>
            </a:extLst>
          </p:cNvPr>
          <p:cNvSpPr txBox="1">
            <a:spLocks/>
          </p:cNvSpPr>
          <p:nvPr/>
        </p:nvSpPr>
        <p:spPr>
          <a:xfrm>
            <a:off x="1047748" y="189706"/>
            <a:ext cx="7515227" cy="735012"/>
          </a:xfrm>
          <a:prstGeom prst="rect">
            <a:avLst/>
          </a:prstGeom>
        </p:spPr>
        <p:txBody>
          <a:bodyPr vert="horz" lIns="91440" tIns="45720" rIns="91440" bIns="45720" rtlCol="0" anchor="b">
            <a:normAutofit fontScale="97500"/>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IN" sz="4000" dirty="0"/>
              <a:t>Kisan call centre Dataset</a:t>
            </a:r>
          </a:p>
        </p:txBody>
      </p:sp>
      <p:pic>
        <p:nvPicPr>
          <p:cNvPr id="3" name="Picture 2">
            <a:extLst>
              <a:ext uri="{FF2B5EF4-FFF2-40B4-BE49-F238E27FC236}">
                <a16:creationId xmlns:a16="http://schemas.microsoft.com/office/drawing/2014/main" id="{8BD0CDD3-715F-033E-4AF5-619DE175C814}"/>
              </a:ext>
            </a:extLst>
          </p:cNvPr>
          <p:cNvPicPr>
            <a:picLocks noChangeAspect="1"/>
          </p:cNvPicPr>
          <p:nvPr/>
        </p:nvPicPr>
        <p:blipFill>
          <a:blip r:embed="rId2"/>
          <a:stretch>
            <a:fillRect/>
          </a:stretch>
        </p:blipFill>
        <p:spPr>
          <a:xfrm>
            <a:off x="1047749" y="4448013"/>
            <a:ext cx="9010651" cy="1870406"/>
          </a:xfrm>
          <a:prstGeom prst="rect">
            <a:avLst/>
          </a:prstGeom>
        </p:spPr>
      </p:pic>
      <p:sp>
        <p:nvSpPr>
          <p:cNvPr id="4" name="TextBox 3">
            <a:extLst>
              <a:ext uri="{FF2B5EF4-FFF2-40B4-BE49-F238E27FC236}">
                <a16:creationId xmlns:a16="http://schemas.microsoft.com/office/drawing/2014/main" id="{2E349879-D03F-C075-C3B5-5D6BF4383CBB}"/>
              </a:ext>
            </a:extLst>
          </p:cNvPr>
          <p:cNvSpPr txBox="1"/>
          <p:nvPr/>
        </p:nvSpPr>
        <p:spPr>
          <a:xfrm>
            <a:off x="590550" y="1341434"/>
            <a:ext cx="8924925" cy="1631216"/>
          </a:xfrm>
          <a:prstGeom prst="rect">
            <a:avLst/>
          </a:prstGeom>
          <a:noFill/>
        </p:spPr>
        <p:txBody>
          <a:bodyPr wrap="square">
            <a:spAutoFit/>
          </a:bodyPr>
          <a:lstStyle/>
          <a:p>
            <a:endParaRPr lang="en-US" sz="20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Kisan call center dataset collected from Govt website for Rajasthan Jan 2016 </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Row data was in </a:t>
            </a:r>
            <a:r>
              <a:rPr lang="en-US" sz="2000" dirty="0" err="1">
                <a:latin typeface="Calibri" panose="020F0502020204030204" pitchFamily="34" charset="0"/>
                <a:cs typeface="Calibri" panose="020F0502020204030204" pitchFamily="34" charset="0"/>
              </a:rPr>
              <a:t>json</a:t>
            </a:r>
            <a:r>
              <a:rPr lang="en-US" sz="2000" dirty="0">
                <a:latin typeface="Calibri" panose="020F0502020204030204" pitchFamily="34" charset="0"/>
                <a:cs typeface="Calibri" panose="020F0502020204030204" pitchFamily="34" charset="0"/>
              </a:rPr>
              <a:t> format which was cleaned and converted to csv format</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Data consist of majority of calls related to the following from Kisan call center </a:t>
            </a:r>
          </a:p>
          <a:p>
            <a:pPr marL="342900" indent="-34290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p:txBody>
      </p:sp>
      <p:graphicFrame>
        <p:nvGraphicFramePr>
          <p:cNvPr id="7" name="Table 6">
            <a:extLst>
              <a:ext uri="{FF2B5EF4-FFF2-40B4-BE49-F238E27FC236}">
                <a16:creationId xmlns:a16="http://schemas.microsoft.com/office/drawing/2014/main" id="{A4EB1848-F929-432E-DB9F-ACDE58F3A821}"/>
              </a:ext>
            </a:extLst>
          </p:cNvPr>
          <p:cNvGraphicFramePr>
            <a:graphicFrameLocks noGrp="1"/>
          </p:cNvGraphicFramePr>
          <p:nvPr>
            <p:extLst>
              <p:ext uri="{D42A27DB-BD31-4B8C-83A1-F6EECF244321}">
                <p14:modId xmlns:p14="http://schemas.microsoft.com/office/powerpoint/2010/main" val="3271825843"/>
              </p:ext>
            </p:extLst>
          </p:nvPr>
        </p:nvGraphicFramePr>
        <p:xfrm>
          <a:off x="1047749" y="2818388"/>
          <a:ext cx="2514600" cy="1473200"/>
        </p:xfrm>
        <a:graphic>
          <a:graphicData uri="http://schemas.openxmlformats.org/drawingml/2006/table">
            <a:tbl>
              <a:tblPr/>
              <a:tblGrid>
                <a:gridCol w="1905000">
                  <a:extLst>
                    <a:ext uri="{9D8B030D-6E8A-4147-A177-3AD203B41FA5}">
                      <a16:colId xmlns:a16="http://schemas.microsoft.com/office/drawing/2014/main" val="1031324182"/>
                    </a:ext>
                  </a:extLst>
                </a:gridCol>
                <a:gridCol w="609600">
                  <a:extLst>
                    <a:ext uri="{9D8B030D-6E8A-4147-A177-3AD203B41FA5}">
                      <a16:colId xmlns:a16="http://schemas.microsoft.com/office/drawing/2014/main" val="2265556266"/>
                    </a:ext>
                  </a:extLst>
                </a:gridCol>
              </a:tblGrid>
              <a:tr h="184150">
                <a:tc>
                  <a:txBody>
                    <a:bodyPr/>
                    <a:lstStyle/>
                    <a:p>
                      <a:pPr algn="l" fontAlgn="b"/>
                      <a:r>
                        <a:rPr lang="en-IN" sz="900" b="0" i="0" u="none" strike="noStrike">
                          <a:solidFill>
                            <a:srgbClr val="000000"/>
                          </a:solidFill>
                          <a:effectLst/>
                          <a:latin typeface="Calibri" panose="020F0502020204030204" pitchFamily="34" charset="0"/>
                        </a:rPr>
                        <a:t>Query Type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IN" sz="900" b="0" i="0" u="none" strike="noStrike">
                          <a:solidFill>
                            <a:srgbClr val="000000"/>
                          </a:solidFill>
                          <a:effectLst/>
                          <a:latin typeface="Calibri" panose="020F0502020204030204" pitchFamily="34" charset="0"/>
                        </a:rPr>
                        <a:t>Query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extLst>
                  <a:ext uri="{0D108BD9-81ED-4DB2-BD59-A6C34878D82A}">
                    <a16:rowId xmlns:a16="http://schemas.microsoft.com/office/drawing/2014/main" val="4282206559"/>
                  </a:ext>
                </a:extLst>
              </a:tr>
              <a:tr h="184150">
                <a:tc>
                  <a:txBody>
                    <a:bodyPr/>
                    <a:lstStyle/>
                    <a:p>
                      <a:pPr algn="l" fontAlgn="b"/>
                      <a:r>
                        <a:rPr lang="en-IN" sz="900" b="0" i="0" u="none" strike="noStrike">
                          <a:solidFill>
                            <a:srgbClr val="000000"/>
                          </a:solidFill>
                          <a:effectLst/>
                          <a:latin typeface="Calibri" panose="020F0502020204030204" pitchFamily="34" charset="0"/>
                        </a:rPr>
                        <a:t>Plant Protection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a:solidFill>
                            <a:srgbClr val="000000"/>
                          </a:solidFill>
                          <a:effectLst/>
                          <a:latin typeface="Calibri" panose="020F0502020204030204" pitchFamily="34" charset="0"/>
                        </a:rPr>
                        <a:t>12.33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1992271"/>
                  </a:ext>
                </a:extLst>
              </a:tr>
              <a:tr h="184150">
                <a:tc>
                  <a:txBody>
                    <a:bodyPr/>
                    <a:lstStyle/>
                    <a:p>
                      <a:pPr algn="l" fontAlgn="b"/>
                      <a:r>
                        <a:rPr lang="en-IN" sz="900" b="0" i="0" u="none" strike="noStrike">
                          <a:solidFill>
                            <a:srgbClr val="000000"/>
                          </a:solidFill>
                          <a:effectLst/>
                          <a:latin typeface="Calibri" panose="020F0502020204030204" pitchFamily="34" charset="0"/>
                        </a:rPr>
                        <a:t>Weather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a:solidFill>
                            <a:srgbClr val="000000"/>
                          </a:solidFill>
                          <a:effectLst/>
                          <a:latin typeface="Calibri" panose="020F0502020204030204" pitchFamily="34" charset="0"/>
                        </a:rPr>
                        <a:t>22.73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07150541"/>
                  </a:ext>
                </a:extLst>
              </a:tr>
              <a:tr h="184150">
                <a:tc>
                  <a:txBody>
                    <a:bodyPr/>
                    <a:lstStyle/>
                    <a:p>
                      <a:pPr algn="l" fontAlgn="b"/>
                      <a:r>
                        <a:rPr lang="en-IN" sz="900" b="0" i="0" u="none" strike="noStrike">
                          <a:solidFill>
                            <a:srgbClr val="000000"/>
                          </a:solidFill>
                          <a:effectLst/>
                          <a:latin typeface="Calibri" panose="020F0502020204030204" pitchFamily="34" charset="0"/>
                        </a:rPr>
                        <a:t>Market Information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a:solidFill>
                            <a:srgbClr val="000000"/>
                          </a:solidFill>
                          <a:effectLst/>
                          <a:latin typeface="Calibri" panose="020F0502020204030204" pitchFamily="34" charset="0"/>
                        </a:rPr>
                        <a:t>11.5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84865616"/>
                  </a:ext>
                </a:extLst>
              </a:tr>
              <a:tr h="184150">
                <a:tc>
                  <a:txBody>
                    <a:bodyPr/>
                    <a:lstStyle/>
                    <a:p>
                      <a:pPr algn="l" fontAlgn="b"/>
                      <a:r>
                        <a:rPr lang="en-IN" sz="900" b="0" i="0" u="none" strike="noStrike">
                          <a:solidFill>
                            <a:srgbClr val="000000"/>
                          </a:solidFill>
                          <a:effectLst/>
                          <a:latin typeface="Calibri" panose="020F0502020204030204" pitchFamily="34" charset="0"/>
                        </a:rPr>
                        <a:t>Fertilizer Use and Availability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a:solidFill>
                            <a:srgbClr val="000000"/>
                          </a:solidFill>
                          <a:effectLst/>
                          <a:latin typeface="Calibri" panose="020F0502020204030204" pitchFamily="34" charset="0"/>
                        </a:rPr>
                        <a:t>11.79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56320809"/>
                  </a:ext>
                </a:extLst>
              </a:tr>
              <a:tr h="184150">
                <a:tc>
                  <a:txBody>
                    <a:bodyPr/>
                    <a:lstStyle/>
                    <a:p>
                      <a:pPr algn="l" fontAlgn="b"/>
                      <a:r>
                        <a:rPr lang="en-IN" sz="900" b="0" i="0" u="none" strike="noStrike">
                          <a:solidFill>
                            <a:srgbClr val="000000"/>
                          </a:solidFill>
                          <a:effectLst/>
                          <a:latin typeface="Calibri" panose="020F0502020204030204" pitchFamily="34" charset="0"/>
                        </a:rPr>
                        <a:t>Soil testing</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a:solidFill>
                            <a:srgbClr val="000000"/>
                          </a:solidFill>
                          <a:effectLst/>
                          <a:latin typeface="Calibri" panose="020F0502020204030204" pitchFamily="34" charset="0"/>
                        </a:rPr>
                        <a:t>6.78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44499561"/>
                  </a:ext>
                </a:extLst>
              </a:tr>
              <a:tr h="184150">
                <a:tc>
                  <a:txBody>
                    <a:bodyPr/>
                    <a:lstStyle/>
                    <a:p>
                      <a:pPr algn="l" fontAlgn="b"/>
                      <a:r>
                        <a:rPr lang="en-IN" sz="900" b="0" i="0" u="none" strike="noStrike">
                          <a:solidFill>
                            <a:srgbClr val="000000"/>
                          </a:solidFill>
                          <a:effectLst/>
                          <a:latin typeface="Calibri" panose="020F0502020204030204" pitchFamily="34" charset="0"/>
                        </a:rPr>
                        <a:t>Nutrient Management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a:solidFill>
                            <a:srgbClr val="000000"/>
                          </a:solidFill>
                          <a:effectLst/>
                          <a:latin typeface="Calibri" panose="020F0502020204030204" pitchFamily="34" charset="0"/>
                        </a:rPr>
                        <a:t>14.67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89726335"/>
                  </a:ext>
                </a:extLst>
              </a:tr>
              <a:tr h="184150">
                <a:tc>
                  <a:txBody>
                    <a:bodyPr/>
                    <a:lstStyle/>
                    <a:p>
                      <a:pPr algn="l" fontAlgn="b"/>
                      <a:r>
                        <a:rPr lang="en-IN" sz="900" b="0" i="0" u="none" strike="noStrike">
                          <a:solidFill>
                            <a:srgbClr val="000000"/>
                          </a:solidFill>
                          <a:effectLst/>
                          <a:latin typeface="Calibri" panose="020F0502020204030204" pitchFamily="34" charset="0"/>
                        </a:rPr>
                        <a:t>Others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900" b="0" i="0" u="none" strike="noStrike" dirty="0">
                          <a:solidFill>
                            <a:srgbClr val="000000"/>
                          </a:solidFill>
                          <a:effectLst/>
                          <a:latin typeface="Calibri" panose="020F0502020204030204" pitchFamily="34" charset="0"/>
                        </a:rPr>
                        <a:t>20.2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86396759"/>
                  </a:ext>
                </a:extLst>
              </a:tr>
            </a:tbl>
          </a:graphicData>
        </a:graphic>
      </p:graphicFrame>
    </p:spTree>
    <p:extLst>
      <p:ext uri="{BB962C8B-B14F-4D97-AF65-F5344CB8AC3E}">
        <p14:creationId xmlns:p14="http://schemas.microsoft.com/office/powerpoint/2010/main" val="2722765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E286C7C6-F4B8-CCFA-6D3C-36D2BAF181CE}"/>
              </a:ext>
            </a:extLst>
          </p:cNvPr>
          <p:cNvCxnSpPr>
            <a:cxnSpLocks/>
          </p:cNvCxnSpPr>
          <p:nvPr/>
        </p:nvCxnSpPr>
        <p:spPr>
          <a:xfrm flipV="1">
            <a:off x="0" y="1162050"/>
            <a:ext cx="12192000" cy="9525"/>
          </a:xfrm>
          <a:prstGeom prst="line">
            <a:avLst/>
          </a:prstGeom>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D7E091A6-1C78-AEE8-A70A-1C3C30AF10DA}"/>
              </a:ext>
            </a:extLst>
          </p:cNvPr>
          <p:cNvSpPr>
            <a:spLocks noGrp="1"/>
          </p:cNvSpPr>
          <p:nvPr>
            <p:ph type="subTitle" idx="1"/>
          </p:nvPr>
        </p:nvSpPr>
        <p:spPr>
          <a:xfrm>
            <a:off x="628650" y="1380333"/>
            <a:ext cx="8782050" cy="2124868"/>
          </a:xfrm>
        </p:spPr>
        <p:txBody>
          <a:bodyPr>
            <a:normAutofit fontScale="92500" lnSpcReduction="10000"/>
          </a:bodyPr>
          <a:lstStyle/>
          <a:p>
            <a:pPr marL="457200" indent="-457200" algn="l">
              <a:buFont typeface="Arial" panose="020B0604020202020204" pitchFamily="34" charset="0"/>
              <a:buChar char="•"/>
            </a:pPr>
            <a:r>
              <a:rPr lang="en-US" sz="2600" dirty="0">
                <a:solidFill>
                  <a:schemeClr val="tx1"/>
                </a:solidFill>
                <a:latin typeface="Calibri" panose="020F0502020204030204" pitchFamily="34" charset="0"/>
                <a:cs typeface="Calibri" panose="020F0502020204030204" pitchFamily="34" charset="0"/>
              </a:rPr>
              <a:t>Identified the intent and entity from the query </a:t>
            </a:r>
          </a:p>
          <a:p>
            <a:pPr marL="457200" indent="-457200" algn="l">
              <a:buFont typeface="Arial" panose="020B0604020202020204" pitchFamily="34" charset="0"/>
              <a:buChar char="•"/>
            </a:pPr>
            <a:r>
              <a:rPr lang="en-US" sz="2600" dirty="0" err="1">
                <a:solidFill>
                  <a:schemeClr val="tx1"/>
                </a:solidFill>
                <a:latin typeface="Calibri" panose="020F0502020204030204" pitchFamily="34" charset="0"/>
                <a:cs typeface="Calibri" panose="020F0502020204030204" pitchFamily="34" charset="0"/>
              </a:rPr>
              <a:t>nlu.yml</a:t>
            </a:r>
            <a:r>
              <a:rPr lang="en-US" sz="2600" dirty="0">
                <a:solidFill>
                  <a:schemeClr val="tx1"/>
                </a:solidFill>
                <a:latin typeface="Calibri" panose="020F0502020204030204" pitchFamily="34" charset="0"/>
                <a:cs typeface="Calibri" panose="020F0502020204030204" pitchFamily="34" charset="0"/>
              </a:rPr>
              <a:t> file has all the intent and corresponding query text</a:t>
            </a:r>
          </a:p>
          <a:p>
            <a:pPr marL="457200" indent="-457200" algn="l">
              <a:buFont typeface="Arial" panose="020B0604020202020204" pitchFamily="34" charset="0"/>
              <a:buChar char="•"/>
            </a:pPr>
            <a:r>
              <a:rPr lang="en-US" sz="2600" dirty="0" err="1">
                <a:solidFill>
                  <a:schemeClr val="tx1"/>
                </a:solidFill>
                <a:latin typeface="Calibri" panose="020F0502020204030204" pitchFamily="34" charset="0"/>
                <a:cs typeface="Calibri" panose="020F0502020204030204" pitchFamily="34" charset="0"/>
              </a:rPr>
              <a:t>story.yml</a:t>
            </a:r>
            <a:r>
              <a:rPr lang="en-US" sz="2600" dirty="0">
                <a:solidFill>
                  <a:schemeClr val="tx1"/>
                </a:solidFill>
                <a:latin typeface="Calibri" panose="020F0502020204030204" pitchFamily="34" charset="0"/>
                <a:cs typeface="Calibri" panose="020F0502020204030204" pitchFamily="34" charset="0"/>
              </a:rPr>
              <a:t> file has all the systematic way of conversation including intent and actions </a:t>
            </a:r>
          </a:p>
          <a:p>
            <a:pPr marL="457200" indent="-457200" algn="l">
              <a:buFont typeface="Arial" panose="020B0604020202020204" pitchFamily="34" charset="0"/>
              <a:buChar char="•"/>
            </a:pPr>
            <a:r>
              <a:rPr lang="en-US" sz="2600" dirty="0" err="1">
                <a:solidFill>
                  <a:schemeClr val="tx1"/>
                </a:solidFill>
                <a:latin typeface="Calibri" panose="020F0502020204030204" pitchFamily="34" charset="0"/>
                <a:cs typeface="Calibri" panose="020F0502020204030204" pitchFamily="34" charset="0"/>
              </a:rPr>
              <a:t>domain.yml</a:t>
            </a:r>
            <a:r>
              <a:rPr lang="en-US" sz="2600" dirty="0">
                <a:solidFill>
                  <a:schemeClr val="tx1"/>
                </a:solidFill>
                <a:latin typeface="Calibri" panose="020F0502020204030204" pitchFamily="34" charset="0"/>
                <a:cs typeface="Calibri" panose="020F0502020204030204" pitchFamily="34" charset="0"/>
              </a:rPr>
              <a:t> file has  intent, action, response and query answer</a:t>
            </a:r>
          </a:p>
          <a:p>
            <a:pPr marL="457200" indent="-457200" algn="l">
              <a:buFont typeface="Arial" panose="020B0604020202020204" pitchFamily="34" charset="0"/>
              <a:buChar char="•"/>
            </a:pPr>
            <a:endParaRPr lang="en-US" sz="4200" dirty="0"/>
          </a:p>
        </p:txBody>
      </p:sp>
      <p:sp>
        <p:nvSpPr>
          <p:cNvPr id="6" name="Title 1">
            <a:extLst>
              <a:ext uri="{FF2B5EF4-FFF2-40B4-BE49-F238E27FC236}">
                <a16:creationId xmlns:a16="http://schemas.microsoft.com/office/drawing/2014/main" id="{621A0394-22E9-CA88-65AA-54BC61A4A297}"/>
              </a:ext>
            </a:extLst>
          </p:cNvPr>
          <p:cNvSpPr txBox="1">
            <a:spLocks/>
          </p:cNvSpPr>
          <p:nvPr/>
        </p:nvSpPr>
        <p:spPr>
          <a:xfrm>
            <a:off x="1047749" y="218281"/>
            <a:ext cx="6581776" cy="735012"/>
          </a:xfrm>
          <a:prstGeom prst="rect">
            <a:avLst/>
          </a:prstGeom>
        </p:spPr>
        <p:txBody>
          <a:bodyPr vert="horz" lIns="91440" tIns="45720" rIns="91440" bIns="45720" rtlCol="0" anchor="b">
            <a:normAutofit fontScale="97500"/>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IN" sz="4000" dirty="0"/>
              <a:t>Training dataset Preparation </a:t>
            </a:r>
          </a:p>
        </p:txBody>
      </p:sp>
      <p:grpSp>
        <p:nvGrpSpPr>
          <p:cNvPr id="2" name="Group 1">
            <a:extLst>
              <a:ext uri="{FF2B5EF4-FFF2-40B4-BE49-F238E27FC236}">
                <a16:creationId xmlns:a16="http://schemas.microsoft.com/office/drawing/2014/main" id="{91A7A6E9-C8A2-25CC-5395-EE10EE362C24}"/>
              </a:ext>
            </a:extLst>
          </p:cNvPr>
          <p:cNvGrpSpPr/>
          <p:nvPr/>
        </p:nvGrpSpPr>
        <p:grpSpPr>
          <a:xfrm>
            <a:off x="460282" y="3429000"/>
            <a:ext cx="8782287" cy="3428999"/>
            <a:chOff x="269782" y="3638551"/>
            <a:chExt cx="8782287" cy="2933804"/>
          </a:xfrm>
        </p:grpSpPr>
        <p:pic>
          <p:nvPicPr>
            <p:cNvPr id="3" name="Picture 2">
              <a:extLst>
                <a:ext uri="{FF2B5EF4-FFF2-40B4-BE49-F238E27FC236}">
                  <a16:creationId xmlns:a16="http://schemas.microsoft.com/office/drawing/2014/main" id="{1C024218-710C-CDEA-E31D-5A71459AC8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3638551"/>
              <a:ext cx="2956069" cy="2676524"/>
            </a:xfrm>
            <a:prstGeom prst="rect">
              <a:avLst/>
            </a:prstGeom>
          </p:spPr>
        </p:pic>
        <p:pic>
          <p:nvPicPr>
            <p:cNvPr id="7" name="Picture 6">
              <a:extLst>
                <a:ext uri="{FF2B5EF4-FFF2-40B4-BE49-F238E27FC236}">
                  <a16:creationId xmlns:a16="http://schemas.microsoft.com/office/drawing/2014/main" id="{7A67730E-0778-E035-B8BF-5E64E9ED38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782" y="3638551"/>
              <a:ext cx="2638578" cy="2933804"/>
            </a:xfrm>
            <a:prstGeom prst="rect">
              <a:avLst/>
            </a:prstGeom>
          </p:spPr>
        </p:pic>
        <p:pic>
          <p:nvPicPr>
            <p:cNvPr id="10" name="Picture 9">
              <a:extLst>
                <a:ext uri="{FF2B5EF4-FFF2-40B4-BE49-F238E27FC236}">
                  <a16:creationId xmlns:a16="http://schemas.microsoft.com/office/drawing/2014/main" id="{CE7AF02B-919E-722E-B42F-AA62FA08BF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10324" y="3638551"/>
              <a:ext cx="1783712" cy="2933804"/>
            </a:xfrm>
            <a:prstGeom prst="rect">
              <a:avLst/>
            </a:prstGeom>
          </p:spPr>
        </p:pic>
      </p:grpSp>
    </p:spTree>
    <p:extLst>
      <p:ext uri="{BB962C8B-B14F-4D97-AF65-F5344CB8AC3E}">
        <p14:creationId xmlns:p14="http://schemas.microsoft.com/office/powerpoint/2010/main" val="1961020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E286C7C6-F4B8-CCFA-6D3C-36D2BAF181CE}"/>
              </a:ext>
            </a:extLst>
          </p:cNvPr>
          <p:cNvCxnSpPr>
            <a:cxnSpLocks/>
          </p:cNvCxnSpPr>
          <p:nvPr/>
        </p:nvCxnSpPr>
        <p:spPr>
          <a:xfrm flipV="1">
            <a:off x="0" y="1162050"/>
            <a:ext cx="12192000" cy="9525"/>
          </a:xfrm>
          <a:prstGeom prst="line">
            <a:avLst/>
          </a:prstGeom>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D7E091A6-1C78-AEE8-A70A-1C3C30AF10DA}"/>
              </a:ext>
            </a:extLst>
          </p:cNvPr>
          <p:cNvSpPr>
            <a:spLocks noGrp="1"/>
          </p:cNvSpPr>
          <p:nvPr>
            <p:ph type="subTitle" idx="1"/>
          </p:nvPr>
        </p:nvSpPr>
        <p:spPr>
          <a:xfrm>
            <a:off x="628650" y="1380332"/>
            <a:ext cx="5376864" cy="5076825"/>
          </a:xfrm>
        </p:spPr>
        <p:txBody>
          <a:bodyPr>
            <a:normAutofit fontScale="32500" lnSpcReduction="20000"/>
          </a:bodyPr>
          <a:lstStyle/>
          <a:p>
            <a:pPr marL="457200" indent="-457200" algn="l">
              <a:buFont typeface="Arial" panose="020B0604020202020204" pitchFamily="34" charset="0"/>
              <a:buChar char="•"/>
            </a:pPr>
            <a:r>
              <a:rPr lang="en-US" sz="4600" dirty="0">
                <a:solidFill>
                  <a:schemeClr val="tx1"/>
                </a:solidFill>
                <a:latin typeface="Calibri" panose="020F0502020204030204" pitchFamily="34" charset="0"/>
                <a:cs typeface="Calibri" panose="020F0502020204030204" pitchFamily="34" charset="0"/>
              </a:rPr>
              <a:t>Model pipeline design to perform the activity in sequence</a:t>
            </a:r>
          </a:p>
          <a:p>
            <a:pPr marL="457200" indent="-457200" algn="l">
              <a:buFont typeface="Arial" panose="020B0604020202020204" pitchFamily="34" charset="0"/>
              <a:buChar char="•"/>
            </a:pPr>
            <a:r>
              <a:rPr lang="en-US" sz="4600" b="1" dirty="0">
                <a:solidFill>
                  <a:schemeClr val="tx1"/>
                </a:solidFill>
                <a:latin typeface="Calibri" panose="020F0502020204030204" pitchFamily="34" charset="0"/>
                <a:cs typeface="Calibri" panose="020F0502020204030204" pitchFamily="34" charset="0"/>
              </a:rPr>
              <a:t>Language model component: </a:t>
            </a:r>
            <a:r>
              <a:rPr lang="en-US" sz="4600" dirty="0">
                <a:solidFill>
                  <a:schemeClr val="tx1"/>
                </a:solidFill>
                <a:latin typeface="Calibri" panose="020F0502020204030204" pitchFamily="34" charset="0"/>
                <a:cs typeface="Calibri" panose="020F0502020204030204" pitchFamily="34" charset="0"/>
              </a:rPr>
              <a:t>Agri Chatbot  used a </a:t>
            </a:r>
            <a:r>
              <a:rPr lang="en-US" sz="4600" dirty="0" err="1">
                <a:solidFill>
                  <a:schemeClr val="tx1"/>
                </a:solidFill>
                <a:latin typeface="Calibri" panose="020F0502020204030204" pitchFamily="34" charset="0"/>
                <a:cs typeface="Calibri" panose="020F0502020204030204" pitchFamily="34" charset="0"/>
              </a:rPr>
              <a:t>LanguageModelFeaturizer</a:t>
            </a:r>
            <a:r>
              <a:rPr lang="en-US" sz="4600" dirty="0">
                <a:solidFill>
                  <a:schemeClr val="tx1"/>
                </a:solidFill>
                <a:latin typeface="Calibri" panose="020F0502020204030204" pitchFamily="34" charset="0"/>
                <a:cs typeface="Calibri" panose="020F0502020204030204" pitchFamily="34" charset="0"/>
              </a:rPr>
              <a:t>  to support English language. </a:t>
            </a:r>
          </a:p>
          <a:p>
            <a:pPr marL="457200" indent="-457200" algn="l">
              <a:buFont typeface="Arial" panose="020B0604020202020204" pitchFamily="34" charset="0"/>
              <a:buChar char="•"/>
            </a:pPr>
            <a:r>
              <a:rPr lang="en-US" sz="4600" b="1" dirty="0">
                <a:solidFill>
                  <a:schemeClr val="tx1"/>
                </a:solidFill>
                <a:latin typeface="Calibri" panose="020F0502020204030204" pitchFamily="34" charset="0"/>
                <a:cs typeface="Calibri" panose="020F0502020204030204" pitchFamily="34" charset="0"/>
              </a:rPr>
              <a:t>Tokenizer component: </a:t>
            </a:r>
            <a:r>
              <a:rPr lang="en-US" sz="4600" dirty="0">
                <a:solidFill>
                  <a:schemeClr val="tx1"/>
                </a:solidFill>
                <a:latin typeface="Calibri" panose="020F0502020204030204" pitchFamily="34" charset="0"/>
                <a:cs typeface="Calibri" panose="020F0502020204030204" pitchFamily="34" charset="0"/>
              </a:rPr>
              <a:t>Tokenizer components are closely related to languages. No tokenizer can support all languages. You should choose the appropriate tokenizer according to your language. </a:t>
            </a:r>
            <a:r>
              <a:rPr lang="en-US" sz="4600" dirty="0" err="1">
                <a:solidFill>
                  <a:schemeClr val="tx1"/>
                </a:solidFill>
                <a:latin typeface="Calibri" panose="020F0502020204030204" pitchFamily="34" charset="0"/>
                <a:cs typeface="Calibri" panose="020F0502020204030204" pitchFamily="34" charset="0"/>
              </a:rPr>
              <a:t>WhitespaceTokenizer</a:t>
            </a:r>
            <a:r>
              <a:rPr lang="en-US" sz="4600" dirty="0">
                <a:solidFill>
                  <a:schemeClr val="tx1"/>
                </a:solidFill>
                <a:latin typeface="Calibri" panose="020F0502020204030204" pitchFamily="34" charset="0"/>
                <a:cs typeface="Calibri" panose="020F0502020204030204" pitchFamily="34" charset="0"/>
              </a:rPr>
              <a:t> can be used for space-splitable languages.</a:t>
            </a:r>
          </a:p>
          <a:p>
            <a:pPr marL="457200" indent="-457200" algn="l">
              <a:buFont typeface="Arial" panose="020B0604020202020204" pitchFamily="34" charset="0"/>
              <a:buChar char="•"/>
            </a:pPr>
            <a:r>
              <a:rPr lang="en-US" sz="4600" b="1" dirty="0" err="1">
                <a:solidFill>
                  <a:schemeClr val="tx1"/>
                </a:solidFill>
                <a:latin typeface="Calibri" panose="020F0502020204030204" pitchFamily="34" charset="0"/>
                <a:cs typeface="Calibri" panose="020F0502020204030204" pitchFamily="34" charset="0"/>
              </a:rPr>
              <a:t>Featurizer</a:t>
            </a:r>
            <a:r>
              <a:rPr lang="en-US" sz="4600" b="1" dirty="0">
                <a:solidFill>
                  <a:schemeClr val="tx1"/>
                </a:solidFill>
                <a:latin typeface="Calibri" panose="020F0502020204030204" pitchFamily="34" charset="0"/>
                <a:cs typeface="Calibri" panose="020F0502020204030204" pitchFamily="34" charset="0"/>
              </a:rPr>
              <a:t> component</a:t>
            </a:r>
            <a:r>
              <a:rPr lang="en-US" sz="4600" dirty="0">
                <a:solidFill>
                  <a:schemeClr val="tx1"/>
                </a:solidFill>
                <a:latin typeface="Calibri" panose="020F0502020204030204" pitchFamily="34" charset="0"/>
                <a:cs typeface="Calibri" panose="020F0502020204030204" pitchFamily="34" charset="0"/>
              </a:rPr>
              <a:t>: This extracts features from token sequences using </a:t>
            </a:r>
            <a:r>
              <a:rPr lang="en-IN" sz="4600" dirty="0" err="1">
                <a:solidFill>
                  <a:schemeClr val="tx1"/>
                </a:solidFill>
                <a:latin typeface="Calibri" panose="020F0502020204030204" pitchFamily="34" charset="0"/>
                <a:cs typeface="Calibri" panose="020F0502020204030204" pitchFamily="34" charset="0"/>
              </a:rPr>
              <a:t>RegexFeaturizer</a:t>
            </a:r>
            <a:r>
              <a:rPr lang="en-US" sz="4600" dirty="0">
                <a:solidFill>
                  <a:schemeClr val="tx1"/>
                </a:solidFill>
                <a:latin typeface="Calibri" panose="020F0502020204030204" pitchFamily="34" charset="0"/>
                <a:cs typeface="Calibri" panose="020F0502020204030204" pitchFamily="34" charset="0"/>
              </a:rPr>
              <a:t>. There can be multiple feature extraction components to generate different features. </a:t>
            </a:r>
          </a:p>
          <a:p>
            <a:pPr marL="457200" indent="-457200" algn="l">
              <a:buFont typeface="Arial" panose="020B0604020202020204" pitchFamily="34" charset="0"/>
              <a:buChar char="•"/>
            </a:pPr>
            <a:r>
              <a:rPr lang="en-US" sz="4600" b="1" dirty="0">
                <a:solidFill>
                  <a:schemeClr val="tx1"/>
                </a:solidFill>
                <a:latin typeface="Calibri" panose="020F0502020204030204" pitchFamily="34" charset="0"/>
                <a:cs typeface="Calibri" panose="020F0502020204030204" pitchFamily="34" charset="0"/>
              </a:rPr>
              <a:t>Entity extractor component</a:t>
            </a:r>
            <a:r>
              <a:rPr lang="en-US" sz="4600" dirty="0">
                <a:solidFill>
                  <a:schemeClr val="tx1"/>
                </a:solidFill>
                <a:latin typeface="Calibri" panose="020F0502020204030204" pitchFamily="34" charset="0"/>
                <a:cs typeface="Calibri" panose="020F0502020204030204" pitchFamily="34" charset="0"/>
              </a:rPr>
              <a:t>: </a:t>
            </a:r>
            <a:r>
              <a:rPr lang="en-IN" sz="4600" dirty="0" err="1">
                <a:solidFill>
                  <a:schemeClr val="tx1"/>
                </a:solidFill>
                <a:latin typeface="Calibri" panose="020F0502020204030204" pitchFamily="34" charset="0"/>
                <a:cs typeface="Calibri" panose="020F0502020204030204" pitchFamily="34" charset="0"/>
              </a:rPr>
              <a:t>DIETClassifier</a:t>
            </a:r>
            <a:r>
              <a:rPr lang="en-US" sz="4600" dirty="0">
                <a:solidFill>
                  <a:schemeClr val="tx1"/>
                </a:solidFill>
                <a:latin typeface="Calibri" panose="020F0502020204030204" pitchFamily="34" charset="0"/>
                <a:cs typeface="Calibri" panose="020F0502020204030204" pitchFamily="34" charset="0"/>
              </a:rPr>
              <a:t> performs named entity extraction on the text using the features provided by the previous components</a:t>
            </a:r>
          </a:p>
          <a:p>
            <a:pPr marL="457200" indent="-457200" algn="l">
              <a:buFont typeface="Arial" panose="020B0604020202020204" pitchFamily="34" charset="0"/>
              <a:buChar char="•"/>
            </a:pPr>
            <a:r>
              <a:rPr lang="en-US" sz="4600" b="1" dirty="0">
                <a:solidFill>
                  <a:schemeClr val="tx1"/>
                </a:solidFill>
                <a:latin typeface="Calibri" panose="020F0502020204030204" pitchFamily="34" charset="0"/>
                <a:cs typeface="Calibri" panose="020F0502020204030204" pitchFamily="34" charset="0"/>
              </a:rPr>
              <a:t>Intent classifier component</a:t>
            </a:r>
            <a:r>
              <a:rPr lang="en-US" sz="4600" dirty="0">
                <a:solidFill>
                  <a:schemeClr val="tx1"/>
                </a:solidFill>
                <a:latin typeface="Calibri" panose="020F0502020204030204" pitchFamily="34" charset="0"/>
                <a:cs typeface="Calibri" panose="020F0502020204030204" pitchFamily="34" charset="0"/>
              </a:rPr>
              <a:t>: </a:t>
            </a:r>
            <a:r>
              <a:rPr lang="en-US" sz="4600" dirty="0" err="1">
                <a:solidFill>
                  <a:schemeClr val="tx1"/>
                </a:solidFill>
                <a:latin typeface="Calibri" panose="020F0502020204030204" pitchFamily="34" charset="0"/>
                <a:cs typeface="Calibri" panose="020F0502020204030204" pitchFamily="34" charset="0"/>
              </a:rPr>
              <a:t>DIETClassifier</a:t>
            </a:r>
            <a:r>
              <a:rPr lang="en-US" sz="4600" dirty="0">
                <a:solidFill>
                  <a:schemeClr val="tx1"/>
                </a:solidFill>
                <a:latin typeface="Calibri" panose="020F0502020204030204" pitchFamily="34" charset="0"/>
                <a:cs typeface="Calibri" panose="020F0502020204030204" pitchFamily="34" charset="0"/>
              </a:rPr>
              <a:t> classifies text into different user intents according to context</a:t>
            </a:r>
          </a:p>
          <a:p>
            <a:pPr marL="457200" indent="-457200" algn="l">
              <a:buFont typeface="Arial" panose="020B0604020202020204" pitchFamily="34" charset="0"/>
              <a:buChar char="•"/>
            </a:pPr>
            <a:r>
              <a:rPr lang="en-US" sz="4600" b="1" dirty="0">
                <a:solidFill>
                  <a:schemeClr val="tx1"/>
                </a:solidFill>
                <a:latin typeface="Calibri" panose="020F0502020204030204" pitchFamily="34" charset="0"/>
                <a:cs typeface="Calibri" panose="020F0502020204030204" pitchFamily="34" charset="0"/>
              </a:rPr>
              <a:t>Structure output</a:t>
            </a:r>
            <a:r>
              <a:rPr lang="en-US" sz="4600" dirty="0">
                <a:solidFill>
                  <a:schemeClr val="tx1"/>
                </a:solidFill>
                <a:latin typeface="Calibri" panose="020F0502020204030204" pitchFamily="34" charset="0"/>
                <a:cs typeface="Calibri" panose="020F0502020204030204" pitchFamily="34" charset="0"/>
              </a:rPr>
              <a:t>: This organizes the prediction results into structured data and outputs it. This part is not a component but a built-in function within the pipeline. Developers are not able to directly access it as a component.</a:t>
            </a:r>
          </a:p>
          <a:p>
            <a:pPr marL="457200" indent="-457200" algn="l">
              <a:buFont typeface="Arial" panose="020B0604020202020204" pitchFamily="34" charset="0"/>
              <a:buChar char="•"/>
            </a:pPr>
            <a:endParaRPr lang="en-US" sz="4200" dirty="0"/>
          </a:p>
        </p:txBody>
      </p:sp>
      <p:sp>
        <p:nvSpPr>
          <p:cNvPr id="6" name="Title 1">
            <a:extLst>
              <a:ext uri="{FF2B5EF4-FFF2-40B4-BE49-F238E27FC236}">
                <a16:creationId xmlns:a16="http://schemas.microsoft.com/office/drawing/2014/main" id="{621A0394-22E9-CA88-65AA-54BC61A4A297}"/>
              </a:ext>
            </a:extLst>
          </p:cNvPr>
          <p:cNvSpPr txBox="1">
            <a:spLocks/>
          </p:cNvSpPr>
          <p:nvPr/>
        </p:nvSpPr>
        <p:spPr>
          <a:xfrm>
            <a:off x="1047750" y="218281"/>
            <a:ext cx="4124325" cy="735012"/>
          </a:xfrm>
          <a:prstGeom prst="rect">
            <a:avLst/>
          </a:prstGeom>
        </p:spPr>
        <p:txBody>
          <a:bodyPr vert="horz" lIns="91440" tIns="45720" rIns="91440" bIns="45720" rtlCol="0" anchor="b">
            <a:normAutofit fontScale="97500"/>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IN" sz="4000" dirty="0"/>
              <a:t>Train the Model </a:t>
            </a:r>
          </a:p>
        </p:txBody>
      </p:sp>
      <p:pic>
        <p:nvPicPr>
          <p:cNvPr id="3" name="Picture 2">
            <a:extLst>
              <a:ext uri="{FF2B5EF4-FFF2-40B4-BE49-F238E27FC236}">
                <a16:creationId xmlns:a16="http://schemas.microsoft.com/office/drawing/2014/main" id="{B48A5D56-F1B7-353F-534E-259D2A0CAB13}"/>
              </a:ext>
            </a:extLst>
          </p:cNvPr>
          <p:cNvPicPr>
            <a:picLocks noChangeAspect="1"/>
          </p:cNvPicPr>
          <p:nvPr/>
        </p:nvPicPr>
        <p:blipFill>
          <a:blip r:embed="rId2"/>
          <a:stretch>
            <a:fillRect/>
          </a:stretch>
        </p:blipFill>
        <p:spPr>
          <a:xfrm>
            <a:off x="6096000" y="1522809"/>
            <a:ext cx="4262437" cy="4791870"/>
          </a:xfrm>
          <a:prstGeom prst="rect">
            <a:avLst/>
          </a:prstGeom>
        </p:spPr>
      </p:pic>
    </p:spTree>
    <p:extLst>
      <p:ext uri="{BB962C8B-B14F-4D97-AF65-F5344CB8AC3E}">
        <p14:creationId xmlns:p14="http://schemas.microsoft.com/office/powerpoint/2010/main" val="3566633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E286C7C6-F4B8-CCFA-6D3C-36D2BAF181CE}"/>
              </a:ext>
            </a:extLst>
          </p:cNvPr>
          <p:cNvCxnSpPr>
            <a:cxnSpLocks/>
          </p:cNvCxnSpPr>
          <p:nvPr/>
        </p:nvCxnSpPr>
        <p:spPr>
          <a:xfrm flipV="1">
            <a:off x="0" y="1162050"/>
            <a:ext cx="12192000" cy="9525"/>
          </a:xfrm>
          <a:prstGeom prst="line">
            <a:avLst/>
          </a:prstGeom>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D7E091A6-1C78-AEE8-A70A-1C3C30AF10DA}"/>
              </a:ext>
            </a:extLst>
          </p:cNvPr>
          <p:cNvSpPr>
            <a:spLocks noGrp="1"/>
          </p:cNvSpPr>
          <p:nvPr>
            <p:ph type="subTitle" idx="1"/>
          </p:nvPr>
        </p:nvSpPr>
        <p:spPr>
          <a:xfrm>
            <a:off x="3790949" y="2780508"/>
            <a:ext cx="3200401" cy="2124868"/>
          </a:xfrm>
        </p:spPr>
        <p:txBody>
          <a:bodyPr>
            <a:normAutofit/>
          </a:bodyPr>
          <a:lstStyle/>
          <a:p>
            <a:pPr algn="l"/>
            <a:endParaRPr lang="en-US" sz="2600" dirty="0">
              <a:latin typeface="Calibri" panose="020F0502020204030204" pitchFamily="34" charset="0"/>
              <a:cs typeface="Calibri" panose="020F0502020204030204" pitchFamily="34" charset="0"/>
            </a:endParaRPr>
          </a:p>
          <a:p>
            <a:pPr marL="457200" indent="-457200" algn="l">
              <a:buFont typeface="Arial" panose="020B0604020202020204" pitchFamily="34" charset="0"/>
              <a:buChar char="•"/>
            </a:pPr>
            <a:endParaRPr lang="en-US" sz="4200" dirty="0"/>
          </a:p>
        </p:txBody>
      </p:sp>
      <p:sp>
        <p:nvSpPr>
          <p:cNvPr id="6" name="Title 1">
            <a:extLst>
              <a:ext uri="{FF2B5EF4-FFF2-40B4-BE49-F238E27FC236}">
                <a16:creationId xmlns:a16="http://schemas.microsoft.com/office/drawing/2014/main" id="{621A0394-22E9-CA88-65AA-54BC61A4A297}"/>
              </a:ext>
            </a:extLst>
          </p:cNvPr>
          <p:cNvSpPr txBox="1">
            <a:spLocks/>
          </p:cNvSpPr>
          <p:nvPr/>
        </p:nvSpPr>
        <p:spPr>
          <a:xfrm>
            <a:off x="1047750" y="218281"/>
            <a:ext cx="4124325" cy="735012"/>
          </a:xfrm>
          <a:prstGeom prst="rect">
            <a:avLst/>
          </a:prstGeom>
        </p:spPr>
        <p:txBody>
          <a:bodyPr vert="horz" lIns="91440" tIns="45720" rIns="91440" bIns="45720" rtlCol="0" anchor="b">
            <a:normAutofit fontScale="97500"/>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4000" dirty="0"/>
              <a:t> </a:t>
            </a:r>
          </a:p>
        </p:txBody>
      </p:sp>
      <p:sp>
        <p:nvSpPr>
          <p:cNvPr id="3" name="TextBox 2">
            <a:extLst>
              <a:ext uri="{FF2B5EF4-FFF2-40B4-BE49-F238E27FC236}">
                <a16:creationId xmlns:a16="http://schemas.microsoft.com/office/drawing/2014/main" id="{2B0AA39B-4B83-A9D1-2748-0061D2FC4726}"/>
              </a:ext>
            </a:extLst>
          </p:cNvPr>
          <p:cNvSpPr txBox="1"/>
          <p:nvPr/>
        </p:nvSpPr>
        <p:spPr>
          <a:xfrm>
            <a:off x="449467" y="2312654"/>
            <a:ext cx="6465570" cy="2616101"/>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We have tested the built model and found it to be satisfactory in providing a relevant response.</a:t>
            </a:r>
          </a:p>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AGRI Chatbot was able to successfully converse with the user.</a:t>
            </a:r>
          </a:p>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It Identified the </a:t>
            </a:r>
            <a:r>
              <a:rPr lang="en-US" sz="2400" b="1" dirty="0">
                <a:latin typeface="Calibri" panose="020F0502020204030204" pitchFamily="34" charset="0"/>
                <a:cs typeface="Calibri" panose="020F0502020204030204" pitchFamily="34" charset="0"/>
              </a:rPr>
              <a:t>intent</a:t>
            </a:r>
            <a:r>
              <a:rPr lang="en-US" sz="2400" dirty="0">
                <a:latin typeface="Calibri" panose="020F0502020204030204" pitchFamily="34" charset="0"/>
                <a:cs typeface="Calibri" panose="020F0502020204030204" pitchFamily="34" charset="0"/>
              </a:rPr>
              <a:t> and </a:t>
            </a:r>
            <a:r>
              <a:rPr lang="en-US" sz="2400" b="1" dirty="0">
                <a:latin typeface="Calibri" panose="020F0502020204030204" pitchFamily="34" charset="0"/>
                <a:cs typeface="Calibri" panose="020F0502020204030204" pitchFamily="34" charset="0"/>
              </a:rPr>
              <a:t>entity</a:t>
            </a:r>
            <a:r>
              <a:rPr lang="en-US" sz="2400" dirty="0">
                <a:latin typeface="Calibri" panose="020F0502020204030204" pitchFamily="34" charset="0"/>
                <a:cs typeface="Calibri" panose="020F0502020204030204" pitchFamily="34" charset="0"/>
              </a:rPr>
              <a:t> for which it was trained.</a:t>
            </a:r>
          </a:p>
          <a:p>
            <a:endParaRPr lang="en-IN" sz="2000"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1560CEB5-518E-2F86-3441-1F895D08CB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0047" y="1190628"/>
            <a:ext cx="5091953" cy="5667372"/>
          </a:xfrm>
          <a:prstGeom prst="rect">
            <a:avLst/>
          </a:prstGeom>
        </p:spPr>
      </p:pic>
      <p:sp>
        <p:nvSpPr>
          <p:cNvPr id="7" name="Title 1">
            <a:extLst>
              <a:ext uri="{FF2B5EF4-FFF2-40B4-BE49-F238E27FC236}">
                <a16:creationId xmlns:a16="http://schemas.microsoft.com/office/drawing/2014/main" id="{E828AD23-82EC-64DC-8076-183D54A94A8B}"/>
              </a:ext>
            </a:extLst>
          </p:cNvPr>
          <p:cNvSpPr txBox="1">
            <a:spLocks/>
          </p:cNvSpPr>
          <p:nvPr/>
        </p:nvSpPr>
        <p:spPr>
          <a:xfrm>
            <a:off x="885825" y="431800"/>
            <a:ext cx="4124325" cy="735012"/>
          </a:xfrm>
          <a:prstGeom prst="rect">
            <a:avLst/>
          </a:prstGeom>
        </p:spPr>
        <p:txBody>
          <a:bodyPr vert="horz" lIns="91440" tIns="45720" rIns="91440" bIns="45720" rtlCol="0" anchor="b">
            <a:normAutofit fontScale="97500"/>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IN" sz="4000" dirty="0"/>
              <a:t>Results </a:t>
            </a:r>
          </a:p>
        </p:txBody>
      </p:sp>
    </p:spTree>
    <p:extLst>
      <p:ext uri="{BB962C8B-B14F-4D97-AF65-F5344CB8AC3E}">
        <p14:creationId xmlns:p14="http://schemas.microsoft.com/office/powerpoint/2010/main" val="190234343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863</TotalTime>
  <Words>840</Words>
  <Application>Microsoft Office PowerPoint</Application>
  <PresentationFormat>Widescreen</PresentationFormat>
  <Paragraphs>84</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Processing Architecture</dc:title>
  <dc:creator>sangeeta bansal</dc:creator>
  <cp:lastModifiedBy>Divya Abraham</cp:lastModifiedBy>
  <cp:revision>67</cp:revision>
  <dcterms:created xsi:type="dcterms:W3CDTF">2022-11-17T04:17:12Z</dcterms:created>
  <dcterms:modified xsi:type="dcterms:W3CDTF">2023-01-29T10:40:07Z</dcterms:modified>
</cp:coreProperties>
</file>