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24" r:id="rId5"/>
    <p:sldId id="302" r:id="rId6"/>
    <p:sldId id="315" r:id="rId7"/>
    <p:sldId id="334" r:id="rId8"/>
    <p:sldId id="327" r:id="rId9"/>
    <p:sldId id="325" r:id="rId10"/>
    <p:sldId id="333" r:id="rId11"/>
    <p:sldId id="328" r:id="rId12"/>
    <p:sldId id="330" r:id="rId13"/>
    <p:sldId id="329" r:id="rId14"/>
    <p:sldId id="336" r:id="rId15"/>
    <p:sldId id="331" r:id="rId16"/>
    <p:sldId id="337" r:id="rId17"/>
    <p:sldId id="332" r:id="rId18"/>
    <p:sldId id="338" r:id="rId19"/>
    <p:sldId id="32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664" autoAdjust="0"/>
  </p:normalViewPr>
  <p:slideViewPr>
    <p:cSldViewPr snapToGrid="0">
      <p:cViewPr varScale="1">
        <p:scale>
          <a:sx n="63" d="100"/>
          <a:sy n="63" d="100"/>
        </p:scale>
        <p:origin x="1020" y="6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3/22/2024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Tree>
    <p:extLst>
      <p:ext uri="{BB962C8B-B14F-4D97-AF65-F5344CB8AC3E}">
        <p14:creationId xmlns:p14="http://schemas.microsoft.com/office/powerpoint/2010/main" val="3204484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11</a:t>
            </a:fld>
            <a:endParaRPr lang="en-US" noProof="0" dirty="0"/>
          </a:p>
        </p:txBody>
      </p:sp>
    </p:spTree>
    <p:extLst>
      <p:ext uri="{BB962C8B-B14F-4D97-AF65-F5344CB8AC3E}">
        <p14:creationId xmlns:p14="http://schemas.microsoft.com/office/powerpoint/2010/main" val="2447918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3/22/2024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ftr="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017060"/>
            <a:ext cx="3924935" cy="2255338"/>
          </a:xfrm>
        </p:spPr>
        <p:txBody>
          <a:bodyPr/>
          <a:lstStyle/>
          <a:p>
            <a:br>
              <a:rPr lang="en-US" dirty="0"/>
            </a:br>
            <a:r>
              <a:rPr lang="en-US" dirty="0"/>
              <a:t>BANK LOAN CASE</a:t>
            </a:r>
            <a:br>
              <a:rPr lang="en-US" dirty="0"/>
            </a:br>
            <a:br>
              <a:rPr lang="en-US" dirty="0"/>
            </a:br>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sz="2400" b="1" i="1" dirty="0"/>
              <a:t>SWAGATIKA SAMAL</a:t>
            </a:r>
          </a:p>
          <a:p>
            <a:endParaRPr lang="en-US" dirty="0"/>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Q3</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542925" y="1664972"/>
            <a:ext cx="2428875" cy="438150"/>
          </a:xfrm>
        </p:spPr>
        <p:txBody>
          <a:bodyPr/>
          <a:lstStyle/>
          <a:p>
            <a:r>
              <a:rPr lang="en-US" dirty="0"/>
              <a:t>Data Imbalance</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399" y="2255520"/>
            <a:ext cx="1808481" cy="4045267"/>
          </a:xfrm>
        </p:spPr>
        <p:txBody>
          <a:bodyPr/>
          <a:lstStyle/>
          <a:p>
            <a:pPr marL="0" indent="0" rtl="0">
              <a:buNone/>
            </a:pPr>
            <a:r>
              <a:rPr lang="en-US" sz="1600" b="0" i="0" dirty="0">
                <a:solidFill>
                  <a:srgbClr val="0D0D0D"/>
                </a:solidFill>
                <a:effectLst/>
              </a:rPr>
              <a:t>The objective is to assess whether there is a data imbalance within the  dataset and compute the ratio of this imbalance using Excel functions.</a:t>
            </a:r>
          </a:p>
          <a:p>
            <a:pPr marL="0" indent="0" rtl="0">
              <a:buNone/>
            </a:pPr>
            <a:r>
              <a:rPr lang="en-US" sz="1600" dirty="0">
                <a:solidFill>
                  <a:srgbClr val="0D0D0D"/>
                </a:solidFill>
              </a:rPr>
              <a:t>I have used pivot table to represent data imbalance in </a:t>
            </a:r>
            <a:r>
              <a:rPr lang="en-US" sz="1600" dirty="0" err="1">
                <a:solidFill>
                  <a:srgbClr val="0D0D0D"/>
                </a:solidFill>
              </a:rPr>
              <a:t>previous_application</a:t>
            </a:r>
            <a:r>
              <a:rPr lang="en-US" sz="1600" dirty="0">
                <a:solidFill>
                  <a:srgbClr val="0D0D0D"/>
                </a:solidFill>
              </a:rPr>
              <a:t> dataset in the form of graph.</a:t>
            </a:r>
            <a:br>
              <a:rPr lang="en-US" sz="1600" dirty="0"/>
            </a:br>
            <a:endParaRPr lang="en-US" sz="1600"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5646737" y="1341438"/>
            <a:ext cx="5080000" cy="438150"/>
          </a:xfrm>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779D4D7A-B139-9681-F3B3-65EDCA21E68B}"/>
              </a:ext>
            </a:extLst>
          </p:cNvPr>
          <p:cNvPicPr>
            <a:picLocks noChangeAspect="1"/>
          </p:cNvPicPr>
          <p:nvPr/>
        </p:nvPicPr>
        <p:blipFill>
          <a:blip r:embed="rId3"/>
          <a:stretch>
            <a:fillRect/>
          </a:stretch>
        </p:blipFill>
        <p:spPr>
          <a:xfrm>
            <a:off x="2759923" y="1966654"/>
            <a:ext cx="3553321" cy="1392064"/>
          </a:xfrm>
          <a:prstGeom prst="rect">
            <a:avLst/>
          </a:prstGeom>
        </p:spPr>
      </p:pic>
      <p:pic>
        <p:nvPicPr>
          <p:cNvPr id="10" name="Picture 9">
            <a:extLst>
              <a:ext uri="{FF2B5EF4-FFF2-40B4-BE49-F238E27FC236}">
                <a16:creationId xmlns:a16="http://schemas.microsoft.com/office/drawing/2014/main" id="{8FD30DB0-B5D3-3A72-E99E-9FE6CFF022DD}"/>
              </a:ext>
            </a:extLst>
          </p:cNvPr>
          <p:cNvPicPr>
            <a:picLocks noChangeAspect="1"/>
          </p:cNvPicPr>
          <p:nvPr/>
        </p:nvPicPr>
        <p:blipFill>
          <a:blip r:embed="rId4"/>
          <a:stretch>
            <a:fillRect/>
          </a:stretch>
        </p:blipFill>
        <p:spPr>
          <a:xfrm>
            <a:off x="6313244" y="1946966"/>
            <a:ext cx="4628359" cy="1392064"/>
          </a:xfrm>
          <a:prstGeom prst="rect">
            <a:avLst/>
          </a:prstGeom>
        </p:spPr>
      </p:pic>
      <p:pic>
        <p:nvPicPr>
          <p:cNvPr id="16" name="Picture 15">
            <a:extLst>
              <a:ext uri="{FF2B5EF4-FFF2-40B4-BE49-F238E27FC236}">
                <a16:creationId xmlns:a16="http://schemas.microsoft.com/office/drawing/2014/main" id="{5EC7CB30-991F-187F-CFFF-52DED54D2A5E}"/>
              </a:ext>
            </a:extLst>
          </p:cNvPr>
          <p:cNvPicPr>
            <a:picLocks noChangeAspect="1"/>
          </p:cNvPicPr>
          <p:nvPr/>
        </p:nvPicPr>
        <p:blipFill>
          <a:blip r:embed="rId5"/>
          <a:stretch>
            <a:fillRect/>
          </a:stretch>
        </p:blipFill>
        <p:spPr>
          <a:xfrm>
            <a:off x="2797969" y="3409510"/>
            <a:ext cx="9235440" cy="1019317"/>
          </a:xfrm>
          <a:prstGeom prst="rect">
            <a:avLst/>
          </a:prstGeom>
        </p:spPr>
      </p:pic>
      <p:pic>
        <p:nvPicPr>
          <p:cNvPr id="18" name="Picture 17">
            <a:extLst>
              <a:ext uri="{FF2B5EF4-FFF2-40B4-BE49-F238E27FC236}">
                <a16:creationId xmlns:a16="http://schemas.microsoft.com/office/drawing/2014/main" id="{C5A730D3-AD56-0643-9274-40910E9E3902}"/>
              </a:ext>
            </a:extLst>
          </p:cNvPr>
          <p:cNvPicPr>
            <a:picLocks noChangeAspect="1"/>
          </p:cNvPicPr>
          <p:nvPr/>
        </p:nvPicPr>
        <p:blipFill>
          <a:blip r:embed="rId6"/>
          <a:stretch>
            <a:fillRect/>
          </a:stretch>
        </p:blipFill>
        <p:spPr>
          <a:xfrm>
            <a:off x="2797969" y="4475272"/>
            <a:ext cx="7968533" cy="2253637"/>
          </a:xfrm>
          <a:prstGeom prst="rect">
            <a:avLst/>
          </a:prstGeom>
        </p:spPr>
      </p:pic>
    </p:spTree>
    <p:extLst>
      <p:ext uri="{BB962C8B-B14F-4D97-AF65-F5344CB8AC3E}">
        <p14:creationId xmlns:p14="http://schemas.microsoft.com/office/powerpoint/2010/main" val="3872513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3"/>
          <a:srcRect t="10082" b="10082"/>
          <a:stretch/>
        </p:blipFill>
        <p:spPr>
          <a:xfrm>
            <a:off x="9261475" y="0"/>
            <a:ext cx="2930525" cy="1560513"/>
          </a:xfrm>
        </p:spPr>
      </p:pic>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736600" y="561181"/>
            <a:ext cx="5080000" cy="438150"/>
          </a:xfrm>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10" name="Picture 9">
            <a:extLst>
              <a:ext uri="{FF2B5EF4-FFF2-40B4-BE49-F238E27FC236}">
                <a16:creationId xmlns:a16="http://schemas.microsoft.com/office/drawing/2014/main" id="{80F9BCDD-D9A5-0B53-C984-9D14D6FA80F2}"/>
              </a:ext>
            </a:extLst>
          </p:cNvPr>
          <p:cNvPicPr>
            <a:picLocks noChangeAspect="1"/>
          </p:cNvPicPr>
          <p:nvPr/>
        </p:nvPicPr>
        <p:blipFill>
          <a:blip r:embed="rId4"/>
          <a:stretch>
            <a:fillRect/>
          </a:stretch>
        </p:blipFill>
        <p:spPr>
          <a:xfrm>
            <a:off x="520533" y="1245645"/>
            <a:ext cx="6291747" cy="1593118"/>
          </a:xfrm>
          <a:prstGeom prst="rect">
            <a:avLst/>
          </a:prstGeom>
        </p:spPr>
      </p:pic>
      <p:pic>
        <p:nvPicPr>
          <p:cNvPr id="15" name="Picture 14">
            <a:extLst>
              <a:ext uri="{FF2B5EF4-FFF2-40B4-BE49-F238E27FC236}">
                <a16:creationId xmlns:a16="http://schemas.microsoft.com/office/drawing/2014/main" id="{934C60BF-0C21-1A83-632E-3ADE2EB57146}"/>
              </a:ext>
            </a:extLst>
          </p:cNvPr>
          <p:cNvPicPr>
            <a:picLocks noChangeAspect="1"/>
          </p:cNvPicPr>
          <p:nvPr/>
        </p:nvPicPr>
        <p:blipFill>
          <a:blip r:embed="rId5"/>
          <a:stretch>
            <a:fillRect/>
          </a:stretch>
        </p:blipFill>
        <p:spPr>
          <a:xfrm>
            <a:off x="520533" y="2958683"/>
            <a:ext cx="6291747" cy="2935288"/>
          </a:xfrm>
          <a:prstGeom prst="rect">
            <a:avLst/>
          </a:prstGeom>
        </p:spPr>
      </p:pic>
    </p:spTree>
    <p:extLst>
      <p:ext uri="{BB962C8B-B14F-4D97-AF65-F5344CB8AC3E}">
        <p14:creationId xmlns:p14="http://schemas.microsoft.com/office/powerpoint/2010/main" val="1329591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Q4</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699" y="1636211"/>
            <a:ext cx="8613775" cy="604069"/>
          </a:xfrm>
        </p:spPr>
        <p:txBody>
          <a:bodyPr/>
          <a:lstStyle/>
          <a:p>
            <a:r>
              <a:rPr lang="en-IN" b="1" i="0" dirty="0">
                <a:solidFill>
                  <a:srgbClr val="8492A6"/>
                </a:solidFill>
                <a:effectLst/>
                <a:latin typeface="Manrope"/>
              </a:rPr>
              <a:t> </a:t>
            </a:r>
            <a:r>
              <a:rPr lang="en-IN" b="1" i="0" dirty="0">
                <a:effectLst/>
              </a:rPr>
              <a:t>Univariate, Segmented Univariate, and Bivariate</a:t>
            </a:r>
            <a:r>
              <a:rPr lang="en-US" b="1" i="0" dirty="0">
                <a:effectLst/>
              </a:rPr>
              <a:t> Analysis</a:t>
            </a:r>
            <a:endParaRPr lang="en-US" dirty="0"/>
          </a:p>
          <a:p>
            <a:endParaRPr lang="en-US" dirty="0"/>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364377" y="2315978"/>
            <a:ext cx="11463245" cy="1372102"/>
          </a:xfrm>
        </p:spPr>
        <p:txBody>
          <a:bodyPr/>
          <a:lstStyle/>
          <a:p>
            <a:pPr marL="0" indent="0">
              <a:buNone/>
            </a:pPr>
            <a:r>
              <a:rPr lang="en-US" sz="1600" b="0" i="0" dirty="0">
                <a:solidFill>
                  <a:srgbClr val="0D0D0D"/>
                </a:solidFill>
                <a:effectLst/>
              </a:rPr>
              <a:t>Initially, I consolidated the two datasets: application data and previous application, following the application of appropriate cleaning techniques to ensure accurate visualization.</a:t>
            </a:r>
          </a:p>
          <a:p>
            <a:pPr marL="0" indent="0">
              <a:buNone/>
            </a:pPr>
            <a:r>
              <a:rPr lang="en-US" sz="1600" b="0" i="0" dirty="0">
                <a:solidFill>
                  <a:srgbClr val="0D0D0D"/>
                </a:solidFill>
                <a:effectLst/>
              </a:rPr>
              <a:t>Then, I conducted univariate analysis to comprehend the distribution of individual variables, segmented univariate analysis to compare variable distributions across different scenarios, and bivariate analysis to investigate relationships between variables and the target variable using Excel's functions and features.</a:t>
            </a:r>
            <a:br>
              <a:rPr lang="en-US" sz="1600" dirty="0"/>
            </a:br>
            <a:r>
              <a:rPr lang="en-US" dirty="0"/>
              <a:t> </a:t>
            </a:r>
          </a:p>
          <a:p>
            <a:pPr marL="0" indent="0">
              <a:buNone/>
            </a:pPr>
            <a:endParaRPr lang="en-US" dirty="0"/>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948AE4D4-BD71-4050-7057-14340A392BFD}"/>
              </a:ext>
            </a:extLst>
          </p:cNvPr>
          <p:cNvPicPr>
            <a:picLocks noChangeAspect="1"/>
          </p:cNvPicPr>
          <p:nvPr/>
        </p:nvPicPr>
        <p:blipFill>
          <a:blip r:embed="rId3"/>
          <a:stretch>
            <a:fillRect/>
          </a:stretch>
        </p:blipFill>
        <p:spPr>
          <a:xfrm>
            <a:off x="364377" y="3763779"/>
            <a:ext cx="11294223" cy="3047628"/>
          </a:xfrm>
          <a:prstGeom prst="rect">
            <a:avLst/>
          </a:prstGeom>
        </p:spPr>
      </p:pic>
    </p:spTree>
    <p:extLst>
      <p:ext uri="{BB962C8B-B14F-4D97-AF65-F5344CB8AC3E}">
        <p14:creationId xmlns:p14="http://schemas.microsoft.com/office/powerpoint/2010/main" val="1183205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a:xfrm>
            <a:off x="660400" y="805213"/>
            <a:ext cx="7919720" cy="830997"/>
          </a:xfrm>
        </p:spPr>
        <p:txBody>
          <a:bodyPr/>
          <a:lstStyle/>
          <a:p>
            <a:r>
              <a:rPr lang="en-US" sz="3200" dirty="0"/>
              <a:t>Representation as a graph </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699" y="1636211"/>
            <a:ext cx="8613775" cy="604069"/>
          </a:xfrm>
        </p:spPr>
        <p:txBody>
          <a:bodyPr/>
          <a:lstStyle/>
          <a:p>
            <a:r>
              <a:rPr lang="en-IN" b="1" i="0" dirty="0">
                <a:solidFill>
                  <a:srgbClr val="8492A6"/>
                </a:solidFill>
                <a:effectLst/>
                <a:latin typeface="Manrope"/>
              </a:rPr>
              <a:t> </a:t>
            </a:r>
            <a:r>
              <a:rPr lang="en-IN" b="1" i="0" dirty="0">
                <a:effectLst/>
              </a:rPr>
              <a:t>Univariate, Segmented Univariate, and Bivariate</a:t>
            </a:r>
            <a:r>
              <a:rPr lang="en-US" b="1" i="0" dirty="0">
                <a:effectLst/>
              </a:rPr>
              <a:t> Analysis</a:t>
            </a:r>
            <a:endParaRPr lang="en-US" dirty="0"/>
          </a:p>
          <a:p>
            <a:endParaRPr lang="en-US" dirty="0"/>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7" name="Picture 6">
            <a:extLst>
              <a:ext uri="{FF2B5EF4-FFF2-40B4-BE49-F238E27FC236}">
                <a16:creationId xmlns:a16="http://schemas.microsoft.com/office/drawing/2014/main" id="{E5E3921E-C425-C9DC-835F-A8D2D4D1912A}"/>
              </a:ext>
            </a:extLst>
          </p:cNvPr>
          <p:cNvPicPr>
            <a:picLocks noChangeAspect="1"/>
          </p:cNvPicPr>
          <p:nvPr/>
        </p:nvPicPr>
        <p:blipFill>
          <a:blip r:embed="rId3"/>
          <a:stretch>
            <a:fillRect/>
          </a:stretch>
        </p:blipFill>
        <p:spPr>
          <a:xfrm>
            <a:off x="533400" y="2144182"/>
            <a:ext cx="6468378" cy="3586058"/>
          </a:xfrm>
          <a:prstGeom prst="rect">
            <a:avLst/>
          </a:prstGeom>
        </p:spPr>
      </p:pic>
      <p:pic>
        <p:nvPicPr>
          <p:cNvPr id="11" name="Picture 10">
            <a:extLst>
              <a:ext uri="{FF2B5EF4-FFF2-40B4-BE49-F238E27FC236}">
                <a16:creationId xmlns:a16="http://schemas.microsoft.com/office/drawing/2014/main" id="{A0BCEED8-C87B-A057-6354-3B6E836BF24C}"/>
              </a:ext>
            </a:extLst>
          </p:cNvPr>
          <p:cNvPicPr>
            <a:picLocks noChangeAspect="1"/>
          </p:cNvPicPr>
          <p:nvPr/>
        </p:nvPicPr>
        <p:blipFill>
          <a:blip r:embed="rId4"/>
          <a:stretch>
            <a:fillRect/>
          </a:stretch>
        </p:blipFill>
        <p:spPr>
          <a:xfrm>
            <a:off x="7116077" y="2159740"/>
            <a:ext cx="5075923" cy="3893047"/>
          </a:xfrm>
          <a:prstGeom prst="rect">
            <a:avLst/>
          </a:prstGeom>
        </p:spPr>
      </p:pic>
      <p:pic>
        <p:nvPicPr>
          <p:cNvPr id="14" name="Picture 13">
            <a:extLst>
              <a:ext uri="{FF2B5EF4-FFF2-40B4-BE49-F238E27FC236}">
                <a16:creationId xmlns:a16="http://schemas.microsoft.com/office/drawing/2014/main" id="{D81E1DB7-3BDD-AF42-9765-E1BD65F617CA}"/>
              </a:ext>
            </a:extLst>
          </p:cNvPr>
          <p:cNvPicPr>
            <a:picLocks noChangeAspect="1"/>
          </p:cNvPicPr>
          <p:nvPr/>
        </p:nvPicPr>
        <p:blipFill>
          <a:blip r:embed="rId5"/>
          <a:stretch>
            <a:fillRect/>
          </a:stretch>
        </p:blipFill>
        <p:spPr>
          <a:xfrm>
            <a:off x="533400" y="5747605"/>
            <a:ext cx="6449325" cy="981212"/>
          </a:xfrm>
          <a:prstGeom prst="rect">
            <a:avLst/>
          </a:prstGeom>
        </p:spPr>
      </p:pic>
    </p:spTree>
    <p:extLst>
      <p:ext uri="{BB962C8B-B14F-4D97-AF65-F5344CB8AC3E}">
        <p14:creationId xmlns:p14="http://schemas.microsoft.com/office/powerpoint/2010/main" val="80780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Q5</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3347720" cy="438151"/>
          </a:xfrm>
        </p:spPr>
        <p:txBody>
          <a:bodyPr/>
          <a:lstStyle/>
          <a:p>
            <a:r>
              <a:rPr lang="en-US" dirty="0"/>
              <a:t>Correlation</a:t>
            </a:r>
          </a:p>
          <a:p>
            <a:endParaRPr lang="en-US" dirty="0"/>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258022"/>
            <a:ext cx="10586720" cy="1244716"/>
          </a:xfrm>
        </p:spPr>
        <p:txBody>
          <a:bodyPr/>
          <a:lstStyle/>
          <a:p>
            <a:pPr marL="0" indent="0" rtl="0">
              <a:lnSpc>
                <a:spcPct val="100000"/>
              </a:lnSpc>
              <a:buNone/>
            </a:pPr>
            <a:r>
              <a:rPr lang="en-US" sz="1600" b="0" i="0" dirty="0">
                <a:solidFill>
                  <a:srgbClr val="0D0D0D"/>
                </a:solidFill>
                <a:effectLst/>
              </a:rPr>
              <a:t>I have divided the dataset into segments based on various scenarios (e.g., clients with payment difficulties and all other cases) and determined the most significant correlations within each segmented data using Excel functions. </a:t>
            </a:r>
            <a:r>
              <a:rPr lang="en-US" sz="1600" dirty="0">
                <a:solidFill>
                  <a:srgbClr val="0D0D0D"/>
                </a:solidFill>
              </a:rPr>
              <a:t>I have </a:t>
            </a:r>
            <a:r>
              <a:rPr lang="en-US" sz="1600" b="0" i="0" dirty="0">
                <a:solidFill>
                  <a:srgbClr val="0D0D0D"/>
                </a:solidFill>
                <a:effectLst/>
              </a:rPr>
              <a:t>utilized functions like CORREL to compute correlation coefficients between variables and the target variable within each segment. </a:t>
            </a:r>
            <a:r>
              <a:rPr lang="en-US" sz="1600" dirty="0">
                <a:solidFill>
                  <a:srgbClr val="0D0D0D"/>
                </a:solidFill>
              </a:rPr>
              <a:t>Then, ranked</a:t>
            </a:r>
            <a:r>
              <a:rPr lang="en-US" sz="1600" b="0" i="0" dirty="0">
                <a:solidFill>
                  <a:srgbClr val="0D0D0D"/>
                </a:solidFill>
                <a:effectLst/>
              </a:rPr>
              <a:t> these correlations to pinpoint the primary indicators of loan default for each scenario.</a:t>
            </a:r>
            <a:br>
              <a:rPr lang="en-US" dirty="0"/>
            </a:b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20238403-5A07-0221-3E6D-6DC40E9C47AD}"/>
              </a:ext>
            </a:extLst>
          </p:cNvPr>
          <p:cNvPicPr>
            <a:picLocks noChangeAspect="1"/>
          </p:cNvPicPr>
          <p:nvPr/>
        </p:nvPicPr>
        <p:blipFill>
          <a:blip r:embed="rId3"/>
          <a:stretch>
            <a:fillRect/>
          </a:stretch>
        </p:blipFill>
        <p:spPr>
          <a:xfrm>
            <a:off x="647700" y="3918237"/>
            <a:ext cx="10248900" cy="2810672"/>
          </a:xfrm>
          <a:prstGeom prst="rect">
            <a:avLst/>
          </a:prstGeom>
        </p:spPr>
      </p:pic>
      <p:sp>
        <p:nvSpPr>
          <p:cNvPr id="6" name="TextBox 5">
            <a:extLst>
              <a:ext uri="{FF2B5EF4-FFF2-40B4-BE49-F238E27FC236}">
                <a16:creationId xmlns:a16="http://schemas.microsoft.com/office/drawing/2014/main" id="{4FB284DC-5A21-7821-1B98-F7754EA90F25}"/>
              </a:ext>
            </a:extLst>
          </p:cNvPr>
          <p:cNvSpPr txBox="1"/>
          <p:nvPr/>
        </p:nvSpPr>
        <p:spPr>
          <a:xfrm>
            <a:off x="660401" y="3502738"/>
            <a:ext cx="8799154" cy="369332"/>
          </a:xfrm>
          <a:prstGeom prst="rect">
            <a:avLst/>
          </a:prstGeom>
          <a:noFill/>
        </p:spPr>
        <p:txBody>
          <a:bodyPr wrap="square" rtlCol="0">
            <a:spAutoFit/>
          </a:bodyPr>
          <a:lstStyle/>
          <a:p>
            <a:pPr algn="ctr"/>
            <a:r>
              <a:rPr lang="en-IN" b="1" dirty="0"/>
              <a:t>Top 10 </a:t>
            </a:r>
            <a:r>
              <a:rPr lang="en-IN" b="1" dirty="0" err="1"/>
              <a:t>Repayers</a:t>
            </a:r>
            <a:r>
              <a:rPr lang="en-IN" b="1" dirty="0"/>
              <a:t>’ Correlation</a:t>
            </a:r>
          </a:p>
        </p:txBody>
      </p:sp>
    </p:spTree>
    <p:extLst>
      <p:ext uri="{BB962C8B-B14F-4D97-AF65-F5344CB8AC3E}">
        <p14:creationId xmlns:p14="http://schemas.microsoft.com/office/powerpoint/2010/main" val="162848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Q5</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3347720" cy="438151"/>
          </a:xfrm>
        </p:spPr>
        <p:txBody>
          <a:bodyPr/>
          <a:lstStyle/>
          <a:p>
            <a:r>
              <a:rPr lang="en-US" dirty="0"/>
              <a:t>Correlation</a:t>
            </a:r>
          </a:p>
          <a:p>
            <a:endParaRPr lang="en-US" dirty="0"/>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sp>
        <p:nvSpPr>
          <p:cNvPr id="6" name="TextBox 5">
            <a:extLst>
              <a:ext uri="{FF2B5EF4-FFF2-40B4-BE49-F238E27FC236}">
                <a16:creationId xmlns:a16="http://schemas.microsoft.com/office/drawing/2014/main" id="{4FB284DC-5A21-7821-1B98-F7754EA90F25}"/>
              </a:ext>
            </a:extLst>
          </p:cNvPr>
          <p:cNvSpPr txBox="1"/>
          <p:nvPr/>
        </p:nvSpPr>
        <p:spPr>
          <a:xfrm>
            <a:off x="688341" y="2447088"/>
            <a:ext cx="8799154" cy="369332"/>
          </a:xfrm>
          <a:prstGeom prst="rect">
            <a:avLst/>
          </a:prstGeom>
          <a:noFill/>
        </p:spPr>
        <p:txBody>
          <a:bodyPr wrap="square" rtlCol="0">
            <a:spAutoFit/>
          </a:bodyPr>
          <a:lstStyle/>
          <a:p>
            <a:pPr algn="ctr"/>
            <a:r>
              <a:rPr lang="en-IN" b="1" dirty="0"/>
              <a:t>Top 10 Defaulters’ Correlation</a:t>
            </a:r>
          </a:p>
        </p:txBody>
      </p:sp>
      <p:pic>
        <p:nvPicPr>
          <p:cNvPr id="10" name="Picture 9">
            <a:extLst>
              <a:ext uri="{FF2B5EF4-FFF2-40B4-BE49-F238E27FC236}">
                <a16:creationId xmlns:a16="http://schemas.microsoft.com/office/drawing/2014/main" id="{44E4FE0C-92EB-953C-4315-EECA6A8500FA}"/>
              </a:ext>
            </a:extLst>
          </p:cNvPr>
          <p:cNvPicPr>
            <a:picLocks noChangeAspect="1"/>
          </p:cNvPicPr>
          <p:nvPr/>
        </p:nvPicPr>
        <p:blipFill>
          <a:blip r:embed="rId3"/>
          <a:stretch>
            <a:fillRect/>
          </a:stretch>
        </p:blipFill>
        <p:spPr>
          <a:xfrm>
            <a:off x="1097410" y="3161727"/>
            <a:ext cx="9418189" cy="2891059"/>
          </a:xfrm>
          <a:prstGeom prst="rect">
            <a:avLst/>
          </a:prstGeom>
        </p:spPr>
      </p:pic>
    </p:spTree>
    <p:extLst>
      <p:ext uri="{BB962C8B-B14F-4D97-AF65-F5344CB8AC3E}">
        <p14:creationId xmlns:p14="http://schemas.microsoft.com/office/powerpoint/2010/main" val="1439637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9852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045678" y="1524000"/>
            <a:ext cx="4092482" cy="3459479"/>
          </a:xfrm>
        </p:spPr>
        <p:txBody>
          <a:bodyPr/>
          <a:lstStyle/>
          <a:p>
            <a:pPr rtl="0" eaLnBrk="1" latinLnBrk="0" hangingPunct="1"/>
            <a:r>
              <a:rPr lang="en-US" sz="1800" b="0" i="0" dirty="0">
                <a:solidFill>
                  <a:srgbClr val="0D0D0D"/>
                </a:solidFill>
                <a:effectLst/>
                <a:highlight>
                  <a:srgbClr val="FFFF00"/>
                </a:highlight>
                <a:latin typeface="SimSun" panose="02010600030101010101" pitchFamily="2" charset="-122"/>
                <a:ea typeface="SimSun" panose="02010600030101010101" pitchFamily="2" charset="-122"/>
              </a:rPr>
              <a:t>In conclusion, the primary objective of this project is to uncover patterns signaling potential challenges for customers in meeting their installment payments. This insight serves as a basis for critical decisions, including loan denial, loan amount reduction, or offering loans at elevated interest rates to higher-risk applicants. By comprehending the pivotal factors contributing to loan defaults, the company aims to enhance its loan approval process and make more informed decisions</a:t>
            </a:r>
            <a:r>
              <a:rPr lang="en-US" sz="1800" b="0" i="0" dirty="0">
                <a:solidFill>
                  <a:srgbClr val="0D0D0D"/>
                </a:solidFill>
                <a:effectLst/>
                <a:highlight>
                  <a:srgbClr val="FFFF00"/>
                </a:highlight>
                <a:latin typeface="Söhne"/>
              </a:rPr>
              <a:t>.</a:t>
            </a:r>
            <a:endParaRPr lang="en-US" sz="1800" dirty="0">
              <a:highlight>
                <a:srgbClr val="FFFF00"/>
              </a:highlight>
            </a:endParaRP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139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4275138" cy="4008087"/>
          </a:xfrm>
        </p:spPr>
        <p:txBody>
          <a:bodyPr/>
          <a:lstStyle/>
          <a:p>
            <a:r>
              <a:rPr lang="en-US" dirty="0"/>
              <a:t>Introduction</a:t>
            </a:r>
          </a:p>
          <a:p>
            <a:r>
              <a:rPr lang="en-US" dirty="0"/>
              <a:t>Tech Stack Used</a:t>
            </a:r>
          </a:p>
          <a:p>
            <a:r>
              <a:rPr lang="en-US" dirty="0" err="1"/>
              <a:t>DataSet</a:t>
            </a:r>
            <a:r>
              <a:rPr lang="en-US" dirty="0"/>
              <a:t> Used</a:t>
            </a:r>
          </a:p>
          <a:p>
            <a:r>
              <a:rPr lang="en-US" dirty="0"/>
              <a:t>Questionnaire</a:t>
            </a:r>
          </a:p>
          <a:p>
            <a:r>
              <a:rPr lang="en-US" dirty="0"/>
              <a:t>Approach</a:t>
            </a:r>
          </a:p>
          <a:p>
            <a:r>
              <a:rPr lang="en-US" dirty="0"/>
              <a:t>Conclusion</a:t>
            </a:r>
          </a:p>
          <a:p>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636210"/>
            <a:ext cx="5901765" cy="4543007"/>
          </a:xfrm>
        </p:spPr>
        <p:txBody>
          <a:bodyPr/>
          <a:lstStyle/>
          <a:p>
            <a:pPr marL="0" indent="0" rtl="0">
              <a:buNone/>
            </a:pPr>
            <a:r>
              <a:rPr lang="en-US" sz="1800" dirty="0">
                <a:effectLst/>
              </a:rPr>
              <a:t>As a data analyst within a finance company specializing in urban lending, </a:t>
            </a:r>
            <a:r>
              <a:rPr lang="en-US" sz="1800" dirty="0"/>
              <a:t>this is a task</a:t>
            </a:r>
            <a:r>
              <a:rPr lang="en-US" sz="1800" dirty="0">
                <a:effectLst/>
              </a:rPr>
              <a:t> with a critical mission: mitigating the risk posed by applicants with insufficient credit history who default on loans. Through Exploratory Data Analysis (EDA), I was able to scrutinize patterns within the dataset to ensure  deserving applicants aren't denied access to financial support.</a:t>
            </a:r>
            <a:br>
              <a:rPr lang="en-US" sz="1800" dirty="0"/>
            </a:br>
            <a:endParaRPr lang="en-US" sz="1800" dirty="0"/>
          </a:p>
          <a:p>
            <a:pPr marL="0" indent="0" rtl="0">
              <a:buNone/>
            </a:pPr>
            <a:r>
              <a:rPr lang="en-US" sz="1800" dirty="0">
                <a:effectLst/>
              </a:rPr>
              <a:t>The company faces dual risks with each loan application:</a:t>
            </a:r>
            <a:endParaRPr lang="en-US" sz="1800" dirty="0"/>
          </a:p>
          <a:p>
            <a:pPr marL="342900" indent="-342900" rtl="0">
              <a:buFont typeface="+mj-lt"/>
              <a:buAutoNum type="arabicPeriod"/>
            </a:pPr>
            <a:r>
              <a:rPr lang="en-US" sz="1800" dirty="0">
                <a:effectLst/>
              </a:rPr>
              <a:t>Rejecting capable applicants, resulting in lost business.</a:t>
            </a:r>
            <a:endParaRPr lang="en-US" sz="1800" dirty="0"/>
          </a:p>
          <a:p>
            <a:pPr marL="342900" indent="-342900" rtl="0">
              <a:buFont typeface="+mj-lt"/>
              <a:buAutoNum type="arabicPeriod"/>
            </a:pPr>
            <a:r>
              <a:rPr lang="en-US" sz="1800" dirty="0">
                <a:effectLst/>
              </a:rPr>
              <a:t>Approving applicants who subsequently default, leading to financial losses.</a:t>
            </a:r>
            <a:endParaRPr lang="en-US" sz="1800"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636210"/>
            <a:ext cx="5911851" cy="4825550"/>
          </a:xfrm>
        </p:spPr>
        <p:txBody>
          <a:bodyPr/>
          <a:lstStyle/>
          <a:p>
            <a:pPr marL="0" indent="0" rtl="0">
              <a:buNone/>
            </a:pPr>
            <a:r>
              <a:rPr lang="en-US" sz="1800" dirty="0">
                <a:effectLst/>
              </a:rPr>
              <a:t>Within the dataset, there are two primary scenarios:</a:t>
            </a:r>
            <a:br>
              <a:rPr lang="en-US" sz="1800" dirty="0"/>
            </a:br>
            <a:endParaRPr lang="en-US" sz="1800" dirty="0"/>
          </a:p>
          <a:p>
            <a:pPr marL="342900" indent="-342900" rtl="0">
              <a:buFont typeface="+mj-lt"/>
              <a:buAutoNum type="arabicPeriod"/>
            </a:pPr>
            <a:r>
              <a:rPr lang="en-US" sz="1800" dirty="0">
                <a:effectLst/>
              </a:rPr>
              <a:t>Customers with payment difficulties: Those who exhibited late payments exceeding a threshold on early installments.</a:t>
            </a:r>
            <a:endParaRPr lang="en-US" sz="1800" dirty="0"/>
          </a:p>
          <a:p>
            <a:pPr marL="342900" indent="-342900" rtl="0">
              <a:buFont typeface="+mj-lt"/>
              <a:buAutoNum type="arabicPeriod"/>
            </a:pPr>
            <a:r>
              <a:rPr lang="en-US" sz="1800" dirty="0">
                <a:effectLst/>
              </a:rPr>
              <a:t>All other cases: Instances where payments were made punctually.</a:t>
            </a:r>
            <a:endParaRPr lang="en-US" sz="1800" dirty="0"/>
          </a:p>
          <a:p>
            <a:pPr marL="0" indent="0" rtl="0">
              <a:buNone/>
            </a:pPr>
            <a:endParaRPr lang="en-US" sz="1800" dirty="0">
              <a:effectLst/>
            </a:endParaRPr>
          </a:p>
          <a:p>
            <a:pPr marL="0" indent="0" rtl="0">
              <a:buNone/>
            </a:pPr>
            <a:r>
              <a:rPr lang="en-US" sz="1800" dirty="0">
                <a:effectLst/>
              </a:rPr>
              <a:t>Loan applications may culminate in one of four outcomes:</a:t>
            </a:r>
            <a:br>
              <a:rPr lang="en-US" sz="1800" dirty="0"/>
            </a:br>
            <a:endParaRPr lang="en-US" sz="1800" dirty="0"/>
          </a:p>
          <a:p>
            <a:pPr marL="342900" indent="-342900" rtl="0">
              <a:buFont typeface="+mj-lt"/>
              <a:buAutoNum type="arabicPeriod"/>
            </a:pPr>
            <a:r>
              <a:rPr lang="en-US" sz="1800" dirty="0">
                <a:effectLst/>
              </a:rPr>
              <a:t>Approval: The company greenlights the loan.</a:t>
            </a:r>
            <a:endParaRPr lang="en-US" sz="1800" dirty="0"/>
          </a:p>
          <a:p>
            <a:pPr marL="342900" indent="-342900" rtl="0">
              <a:buFont typeface="+mj-lt"/>
              <a:buAutoNum type="arabicPeriod"/>
            </a:pPr>
            <a:r>
              <a:rPr lang="en-US" sz="1800" dirty="0">
                <a:effectLst/>
              </a:rPr>
              <a:t>Cancellation: The applicant withdraws during the approval process.</a:t>
            </a:r>
            <a:endParaRPr lang="en-US" sz="1800" dirty="0"/>
          </a:p>
          <a:p>
            <a:pPr marL="342900" indent="-342900" rtl="0">
              <a:buFont typeface="+mj-lt"/>
              <a:buAutoNum type="arabicPeriod"/>
            </a:pPr>
            <a:r>
              <a:rPr lang="en-US" sz="1800" dirty="0">
                <a:effectLst/>
              </a:rPr>
              <a:t>Rejection: The company denies the loan.</a:t>
            </a:r>
            <a:endParaRPr lang="en-US" sz="1800" dirty="0"/>
          </a:p>
          <a:p>
            <a:pPr marL="342900" indent="-342900" rtl="0">
              <a:buFont typeface="+mj-lt"/>
              <a:buAutoNum type="arabicPeriod"/>
            </a:pPr>
            <a:r>
              <a:rPr lang="en-US" sz="1800" dirty="0">
                <a:effectLst/>
              </a:rPr>
              <a:t>Unused Offer: Approval granted but not utilized by the customer.</a:t>
            </a:r>
            <a:endParaRPr lang="en-US" sz="1800" dirty="0"/>
          </a:p>
          <a:p>
            <a:pPr marL="0" indent="0">
              <a:buNone/>
            </a:pPr>
            <a:endParaRPr lang="en-US" sz="1800"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26095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5435600" cy="1266475"/>
          </a:xfrm>
        </p:spPr>
        <p:txBody>
          <a:bodyPr/>
          <a:lstStyle/>
          <a:p>
            <a:r>
              <a:rPr lang="en-US" dirty="0"/>
              <a:t>TECH STACK USED</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38412" y="3209577"/>
            <a:ext cx="5854701" cy="1485899"/>
          </a:xfrm>
        </p:spPr>
        <p:txBody>
          <a:bodyPr/>
          <a:lstStyle/>
          <a:p>
            <a:pPr marL="0" indent="0" algn="ctr">
              <a:buNone/>
            </a:pPr>
            <a:r>
              <a:rPr lang="en-US" sz="1800" dirty="0"/>
              <a:t>I have used </a:t>
            </a:r>
          </a:p>
          <a:p>
            <a:pPr marL="0" indent="0" algn="ctr">
              <a:buNone/>
            </a:pPr>
            <a:r>
              <a:rPr lang="en-US" b="1" dirty="0"/>
              <a:t>Microsoft Excel </a:t>
            </a:r>
            <a:r>
              <a:rPr lang="en-US" sz="1800" dirty="0"/>
              <a:t>to solve the questionnaire</a:t>
            </a:r>
          </a:p>
          <a:p>
            <a:pPr marL="0" indent="0" algn="ctr">
              <a:buNone/>
            </a:pPr>
            <a:r>
              <a:rPr lang="en-US" b="1" dirty="0"/>
              <a:t>Microsoft Power Point </a:t>
            </a:r>
            <a:r>
              <a:rPr lang="en-US" sz="1800" dirty="0"/>
              <a:t>to prepare the presentation</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59185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34165"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3914776" y="1529684"/>
            <a:ext cx="4429124" cy="3329785"/>
          </a:xfrm>
        </p:spPr>
        <p:txBody>
          <a:bodyPr/>
          <a:lstStyle/>
          <a:p>
            <a:pPr algn="ctr" rtl="0" eaLnBrk="1" latinLnBrk="0" hangingPunct="1"/>
            <a:r>
              <a:rPr lang="en-US" sz="4800" kern="1200" dirty="0">
                <a:effectLst/>
                <a:latin typeface="Calibri Light" panose="020F0302020204030204" pitchFamily="34" charset="0"/>
                <a:ea typeface="+mn-ea"/>
                <a:cs typeface="+mn-cs"/>
              </a:rPr>
              <a:t>QUESTIONNAIRE</a:t>
            </a:r>
            <a:br>
              <a:rPr lang="en-US" sz="4800" kern="1200" dirty="0">
                <a:effectLst/>
                <a:latin typeface="Calibri Light" panose="020F0302020204030204" pitchFamily="34" charset="0"/>
                <a:ea typeface="+mn-ea"/>
                <a:cs typeface="+mn-cs"/>
              </a:rPr>
            </a:br>
            <a:br>
              <a:rPr lang="en-US" sz="4800" kern="1200" dirty="0">
                <a:effectLst/>
                <a:latin typeface="Calibri Light" panose="020F0302020204030204" pitchFamily="34" charset="0"/>
                <a:ea typeface="+mn-ea"/>
                <a:cs typeface="+mn-cs"/>
              </a:rPr>
            </a:br>
            <a:r>
              <a:rPr lang="en-US" sz="4800" kern="1200" dirty="0">
                <a:effectLst/>
                <a:latin typeface="Calibri Light" panose="020F0302020204030204" pitchFamily="34" charset="0"/>
                <a:ea typeface="+mn-ea"/>
                <a:cs typeface="+mn-cs"/>
              </a:rPr>
              <a:t>&amp;</a:t>
            </a:r>
            <a:br>
              <a:rPr lang="en-US" sz="4800" kern="1200" dirty="0">
                <a:effectLst/>
                <a:latin typeface="Calibri Light" panose="020F0302020204030204" pitchFamily="34" charset="0"/>
                <a:ea typeface="+mn-ea"/>
                <a:cs typeface="+mn-cs"/>
              </a:rPr>
            </a:br>
            <a:br>
              <a:rPr lang="en-US" sz="4800" kern="1200" dirty="0">
                <a:effectLst/>
                <a:latin typeface="Calibri Light" panose="020F0302020204030204" pitchFamily="34" charset="0"/>
                <a:ea typeface="+mn-ea"/>
                <a:cs typeface="+mn-cs"/>
              </a:rPr>
            </a:br>
            <a:r>
              <a:rPr lang="en-US" sz="4800" kern="1200" dirty="0">
                <a:effectLst/>
                <a:latin typeface="Calibri Light" panose="020F0302020204030204" pitchFamily="34" charset="0"/>
                <a:ea typeface="+mn-ea"/>
                <a:cs typeface="+mn-cs"/>
              </a:rPr>
              <a:t>APPROACH</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a:xfrm>
            <a:off x="4418966" y="5022904"/>
            <a:ext cx="3924934" cy="490538"/>
          </a:xfrm>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Data Cleaning</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1985963"/>
            <a:ext cx="9998076" cy="3408997"/>
          </a:xfrm>
        </p:spPr>
        <p:txBody>
          <a:bodyPr/>
          <a:lstStyle/>
          <a:p>
            <a:pPr rtl="0"/>
            <a:r>
              <a:rPr lang="en-US" dirty="0"/>
              <a:t>Blanks and unwanted rows were cleaned.</a:t>
            </a:r>
          </a:p>
          <a:p>
            <a:pPr rtl="0"/>
            <a:r>
              <a:rPr lang="en-US" dirty="0"/>
              <a:t>Columns were reduced .</a:t>
            </a:r>
          </a:p>
          <a:p>
            <a:pPr rtl="0"/>
            <a:r>
              <a:rPr lang="en-US" dirty="0"/>
              <a:t>With more than 35 percent null values, columns were deleted.</a:t>
            </a:r>
          </a:p>
          <a:p>
            <a:pPr rtl="0"/>
            <a:r>
              <a:rPr lang="en-US" dirty="0"/>
              <a:t>Few columns with less than 35percent null values, values were replaced with mean or median.</a:t>
            </a:r>
          </a:p>
          <a:p>
            <a:pPr rtl="0"/>
            <a:r>
              <a:rPr lang="en-US" dirty="0"/>
              <a:t>Both the datasets(</a:t>
            </a:r>
            <a:r>
              <a:rPr lang="en-US" dirty="0" err="1"/>
              <a:t>application_data</a:t>
            </a:r>
            <a:r>
              <a:rPr lang="en-US" dirty="0"/>
              <a:t> and </a:t>
            </a:r>
            <a:r>
              <a:rPr lang="en-US" dirty="0" err="1"/>
              <a:t>previous_application</a:t>
            </a:r>
            <a:r>
              <a:rPr lang="en-US" dirty="0"/>
              <a:t>) were merged for further analysis.</a:t>
            </a:r>
          </a:p>
          <a:p>
            <a:pPr rtl="0"/>
            <a:r>
              <a:rPr lang="en-US" dirty="0"/>
              <a:t>Since the datasets are large, few are represented for visualization in this ppt.</a:t>
            </a:r>
          </a:p>
          <a:p>
            <a:pPr marL="0" indent="0">
              <a:buNone/>
            </a:pPr>
            <a:endParaRPr lang="en-US" sz="1800" dirty="0"/>
          </a:p>
          <a:p>
            <a:pPr marL="0" indent="0">
              <a:buNone/>
            </a:pPr>
            <a:endParaRPr lang="en-US" dirty="0"/>
          </a:p>
          <a:p>
            <a:pPr marL="0" indent="0">
              <a:buNone/>
            </a:pPr>
            <a:br>
              <a:rPr lang="en-US" dirty="0"/>
            </a:br>
            <a:r>
              <a:rPr lang="en-US" dirty="0"/>
              <a:t> </a:t>
            </a:r>
          </a:p>
          <a:p>
            <a:pPr marL="0" indent="0">
              <a:buNone/>
            </a:pPr>
            <a:endParaRPr lang="en-US" dirty="0"/>
          </a:p>
        </p:txBody>
      </p:sp>
    </p:spTree>
    <p:extLst>
      <p:ext uri="{BB962C8B-B14F-4D97-AF65-F5344CB8AC3E}">
        <p14:creationId xmlns:p14="http://schemas.microsoft.com/office/powerpoint/2010/main" val="230125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Q1</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p:txBody>
          <a:bodyPr/>
          <a:lstStyle/>
          <a:p>
            <a:r>
              <a:rPr lang="en-US" dirty="0"/>
              <a:t> Detecting Missing Values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660400" y="2673521"/>
            <a:ext cx="3697288" cy="3379265"/>
          </a:xfrm>
        </p:spPr>
        <p:txBody>
          <a:bodyPr/>
          <a:lstStyle/>
          <a:p>
            <a:pPr marL="0" indent="0" rtl="0">
              <a:buNone/>
            </a:pPr>
            <a:r>
              <a:rPr lang="en-US" sz="1800" dirty="0">
                <a:effectLst/>
              </a:rPr>
              <a:t>The task involves pinpointing the absence of data within the dataset(</a:t>
            </a:r>
            <a:r>
              <a:rPr lang="en-US" sz="1800" dirty="0" err="1">
                <a:effectLst/>
              </a:rPr>
              <a:t>previous_application</a:t>
            </a:r>
            <a:r>
              <a:rPr lang="en-US" sz="1800" dirty="0">
                <a:effectLst/>
              </a:rPr>
              <a:t>) and formulating a suitable strategy to address it utilizing Excel's native functions and capabilities. Excel functionalities COUNTBLANK is deployed to detect missing data instances. Additionally, I have considered MEDIAN for imputation of null values where columns &lt; 35percent null values.</a:t>
            </a:r>
            <a:br>
              <a:rPr lang="en-US" sz="1800" dirty="0"/>
            </a:br>
            <a:endParaRPr lang="en-US" sz="1800" dirty="0"/>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D7D8193A-77DB-6629-1BC6-8511553D1518}"/>
              </a:ext>
            </a:extLst>
          </p:cNvPr>
          <p:cNvPicPr>
            <a:picLocks noChangeAspect="1"/>
          </p:cNvPicPr>
          <p:nvPr/>
        </p:nvPicPr>
        <p:blipFill>
          <a:blip r:embed="rId3"/>
          <a:stretch>
            <a:fillRect/>
          </a:stretch>
        </p:blipFill>
        <p:spPr>
          <a:xfrm>
            <a:off x="4795656" y="2756310"/>
            <a:ext cx="4791744" cy="992730"/>
          </a:xfrm>
          <a:prstGeom prst="rect">
            <a:avLst/>
          </a:prstGeom>
        </p:spPr>
      </p:pic>
      <p:pic>
        <p:nvPicPr>
          <p:cNvPr id="10" name="Picture 9">
            <a:extLst>
              <a:ext uri="{FF2B5EF4-FFF2-40B4-BE49-F238E27FC236}">
                <a16:creationId xmlns:a16="http://schemas.microsoft.com/office/drawing/2014/main" id="{A85C604E-D6F2-A881-64B8-C6AD6C4A7339}"/>
              </a:ext>
            </a:extLst>
          </p:cNvPr>
          <p:cNvPicPr>
            <a:picLocks noChangeAspect="1"/>
          </p:cNvPicPr>
          <p:nvPr/>
        </p:nvPicPr>
        <p:blipFill>
          <a:blip r:embed="rId4"/>
          <a:stretch>
            <a:fillRect/>
          </a:stretch>
        </p:blipFill>
        <p:spPr>
          <a:xfrm>
            <a:off x="4795656" y="3828283"/>
            <a:ext cx="6735944" cy="2953162"/>
          </a:xfrm>
          <a:prstGeom prst="rect">
            <a:avLst/>
          </a:prstGeom>
        </p:spPr>
      </p:pic>
    </p:spTree>
    <p:extLst>
      <p:ext uri="{BB962C8B-B14F-4D97-AF65-F5344CB8AC3E}">
        <p14:creationId xmlns:p14="http://schemas.microsoft.com/office/powerpoint/2010/main" val="797450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dirty="0"/>
              <a:t>Goals for Q2</a:t>
            </a:r>
          </a:p>
          <a:p>
            <a:endParaRPr lang="en-US" dirty="0"/>
          </a:p>
        </p:txBody>
      </p:sp>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3"/>
          <a:srcRect t="10082" b="10082"/>
          <a:stretch/>
        </p:blipFill>
        <p:spPr>
          <a:xfrm>
            <a:off x="9261475" y="0"/>
            <a:ext cx="2930525" cy="1560513"/>
          </a:xfrm>
        </p:spPr>
      </p:pic>
      <p:sp>
        <p:nvSpPr>
          <p:cNvPr id="9" name="Text Placeholder 8">
            <a:extLst>
              <a:ext uri="{FF2B5EF4-FFF2-40B4-BE49-F238E27FC236}">
                <a16:creationId xmlns:a16="http://schemas.microsoft.com/office/drawing/2014/main" id="{8127DC06-E3ED-47AA-A80C-6DC3AB8A23D3}"/>
              </a:ext>
            </a:extLst>
          </p:cNvPr>
          <p:cNvSpPr>
            <a:spLocks noGrp="1"/>
          </p:cNvSpPr>
          <p:nvPr>
            <p:ph type="body" sz="quarter" idx="14"/>
          </p:nvPr>
        </p:nvSpPr>
        <p:spPr>
          <a:xfrm>
            <a:off x="647700" y="1842523"/>
            <a:ext cx="4510088" cy="572065"/>
          </a:xfrm>
        </p:spPr>
        <p:txBody>
          <a:bodyPr/>
          <a:lstStyle/>
          <a:p>
            <a:r>
              <a:rPr lang="en-US" dirty="0"/>
              <a:t>Detection of Outliers</a:t>
            </a:r>
          </a:p>
        </p:txBody>
      </p:sp>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3"/>
          </p:nvPr>
        </p:nvSpPr>
        <p:spPr>
          <a:xfrm>
            <a:off x="452437" y="2414588"/>
            <a:ext cx="3533776" cy="3900486"/>
          </a:xfrm>
        </p:spPr>
        <p:txBody>
          <a:bodyPr/>
          <a:lstStyle/>
          <a:p>
            <a:pPr marL="0" indent="0" algn="l">
              <a:buNone/>
            </a:pPr>
            <a:r>
              <a:rPr lang="en-US" sz="1800" b="0" i="0" dirty="0">
                <a:solidFill>
                  <a:srgbClr val="0D0D0D"/>
                </a:solidFill>
                <a:effectLst/>
              </a:rPr>
              <a:t>The task entails identifying and flagging outliers within the dataset by leveraging Excel's statistical functions and features, with a focus on numerical variables. Excel functions such as QUARTILE, IQR, and conditional formatting is employed to pinpoint potential outliers.</a:t>
            </a:r>
          </a:p>
          <a:p>
            <a:pPr marL="0" indent="0" algn="l">
              <a:buNone/>
            </a:pPr>
            <a:r>
              <a:rPr lang="en-US" sz="1800" b="0" i="0" dirty="0">
                <a:solidFill>
                  <a:srgbClr val="0D0D0D"/>
                </a:solidFill>
                <a:effectLst/>
              </a:rPr>
              <a:t>Furthermore, </a:t>
            </a:r>
            <a:r>
              <a:rPr lang="en-US" sz="1800" dirty="0">
                <a:solidFill>
                  <a:srgbClr val="0D0D0D"/>
                </a:solidFill>
              </a:rPr>
              <a:t>I have represented it as a graph (box plot) to represent outliers.</a:t>
            </a:r>
            <a:endParaRPr lang="en-US" sz="1800" b="0" i="0" dirty="0">
              <a:solidFill>
                <a:srgbClr val="0D0D0D"/>
              </a:solidFill>
              <a:effectLst/>
            </a:endParaRPr>
          </a:p>
          <a:p>
            <a:pPr marL="0" indent="0">
              <a:buNone/>
            </a:pPr>
            <a:endParaRPr lang="en-US" dirty="0"/>
          </a:p>
          <a:p>
            <a:pPr marL="0" indent="0">
              <a:buNone/>
            </a:pPr>
            <a:endParaRPr lang="en-US" dirty="0"/>
          </a:p>
          <a:p>
            <a:pPr marL="0" indent="0">
              <a:buNone/>
            </a:pPr>
            <a:br>
              <a:rPr lang="en-US" dirty="0"/>
            </a:br>
            <a:r>
              <a:rPr lang="en-US" dirty="0"/>
              <a:t> </a:t>
            </a:r>
          </a:p>
          <a:p>
            <a:pPr marL="0" indent="0">
              <a:buNone/>
            </a:pPr>
            <a:endParaRPr lang="en-US" dirty="0"/>
          </a:p>
        </p:txBody>
      </p:sp>
      <p:sp>
        <p:nvSpPr>
          <p:cNvPr id="11" name="Text Placeholder 10">
            <a:extLst>
              <a:ext uri="{FF2B5EF4-FFF2-40B4-BE49-F238E27FC236}">
                <a16:creationId xmlns:a16="http://schemas.microsoft.com/office/drawing/2014/main" id="{C42BCCC6-6D52-4984-A92F-8B1A8A903210}"/>
              </a:ext>
            </a:extLst>
          </p:cNvPr>
          <p:cNvSpPr>
            <a:spLocks noGrp="1"/>
          </p:cNvSpPr>
          <p:nvPr>
            <p:ph type="body" sz="quarter" idx="15"/>
          </p:nvPr>
        </p:nvSpPr>
        <p:spPr>
          <a:xfrm>
            <a:off x="6451600" y="1786949"/>
            <a:ext cx="5080000" cy="438150"/>
          </a:xfrm>
        </p:spPr>
        <p:txBody>
          <a:bodyPr/>
          <a:lstStyle/>
          <a:p>
            <a:r>
              <a:rPr lang="en-US" dirty="0"/>
              <a:t>Representation as a graph</a:t>
            </a:r>
          </a:p>
        </p:txBody>
      </p:sp>
      <p:sp>
        <p:nvSpPr>
          <p:cNvPr id="13" name="Text Placeholder 12">
            <a:extLst>
              <a:ext uri="{FF2B5EF4-FFF2-40B4-BE49-F238E27FC236}">
                <a16:creationId xmlns:a16="http://schemas.microsoft.com/office/drawing/2014/main" id="{35E2CA68-BFC9-485F-A53E-F4C27258EF06}"/>
              </a:ext>
            </a:extLst>
          </p:cNvPr>
          <p:cNvSpPr>
            <a:spLocks noGrp="1"/>
          </p:cNvSpPr>
          <p:nvPr>
            <p:ph type="body" sz="quarter" idx="16"/>
          </p:nvPr>
        </p:nvSpPr>
        <p:spPr/>
        <p:txBody>
          <a:bodyPr/>
          <a:lstStyle/>
          <a:p>
            <a:pPr marL="0" indent="0">
              <a:buNone/>
            </a:pPr>
            <a:endParaRPr lang="en-US" dirty="0"/>
          </a:p>
          <a:p>
            <a:endParaRPr lang="en-US" dirty="0"/>
          </a:p>
        </p:txBody>
      </p:sp>
      <p:pic>
        <p:nvPicPr>
          <p:cNvPr id="7" name="Picture 6">
            <a:extLst>
              <a:ext uri="{FF2B5EF4-FFF2-40B4-BE49-F238E27FC236}">
                <a16:creationId xmlns:a16="http://schemas.microsoft.com/office/drawing/2014/main" id="{FDBF24C4-6DEA-7B1C-BFFB-C9C93CD83552}"/>
              </a:ext>
            </a:extLst>
          </p:cNvPr>
          <p:cNvPicPr>
            <a:picLocks noChangeAspect="1"/>
          </p:cNvPicPr>
          <p:nvPr/>
        </p:nvPicPr>
        <p:blipFill>
          <a:blip r:embed="rId4"/>
          <a:stretch>
            <a:fillRect/>
          </a:stretch>
        </p:blipFill>
        <p:spPr>
          <a:xfrm>
            <a:off x="5362230" y="2427664"/>
            <a:ext cx="5641049" cy="1393356"/>
          </a:xfrm>
          <a:prstGeom prst="rect">
            <a:avLst/>
          </a:prstGeom>
        </p:spPr>
      </p:pic>
      <p:pic>
        <p:nvPicPr>
          <p:cNvPr id="12" name="Picture 11">
            <a:extLst>
              <a:ext uri="{FF2B5EF4-FFF2-40B4-BE49-F238E27FC236}">
                <a16:creationId xmlns:a16="http://schemas.microsoft.com/office/drawing/2014/main" id="{C7D67AE5-7B56-FE7E-DDFD-F08BF40B3BDF}"/>
              </a:ext>
            </a:extLst>
          </p:cNvPr>
          <p:cNvPicPr>
            <a:picLocks noChangeAspect="1"/>
          </p:cNvPicPr>
          <p:nvPr/>
        </p:nvPicPr>
        <p:blipFill>
          <a:blip r:embed="rId5"/>
          <a:stretch>
            <a:fillRect/>
          </a:stretch>
        </p:blipFill>
        <p:spPr>
          <a:xfrm>
            <a:off x="5391993" y="3821020"/>
            <a:ext cx="5611286" cy="2494054"/>
          </a:xfrm>
          <a:prstGeom prst="rect">
            <a:avLst/>
          </a:prstGeom>
        </p:spPr>
      </p:pic>
    </p:spTree>
    <p:extLst>
      <p:ext uri="{BB962C8B-B14F-4D97-AF65-F5344CB8AC3E}">
        <p14:creationId xmlns:p14="http://schemas.microsoft.com/office/powerpoint/2010/main" val="1891383704"/>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2108</TotalTime>
  <Words>792</Words>
  <Application>Microsoft Office PowerPoint</Application>
  <PresentationFormat>Widescreen</PresentationFormat>
  <Paragraphs>86</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SimSun</vt:lpstr>
      <vt:lpstr>Arial</vt:lpstr>
      <vt:lpstr>Calibri</vt:lpstr>
      <vt:lpstr>Calibri Light</vt:lpstr>
      <vt:lpstr>Manrope</vt:lpstr>
      <vt:lpstr>Söhne</vt:lpstr>
      <vt:lpstr>Wingdings</vt:lpstr>
      <vt:lpstr>Office Theme</vt:lpstr>
      <vt:lpstr> BANK LOAN CASE  </vt:lpstr>
      <vt:lpstr>Agenda</vt:lpstr>
      <vt:lpstr>Introduction</vt:lpstr>
      <vt:lpstr>Introduction</vt:lpstr>
      <vt:lpstr>TECH STACK USED</vt:lpstr>
      <vt:lpstr>QUESTIONNAIRE  &amp;  APPROACH</vt:lpstr>
      <vt:lpstr>Data Cleaning </vt:lpstr>
      <vt:lpstr>Goals for Q1 </vt:lpstr>
      <vt:lpstr>Goals for Q2 </vt:lpstr>
      <vt:lpstr>Goals for Q3 </vt:lpstr>
      <vt:lpstr>PowerPoint Presentation</vt:lpstr>
      <vt:lpstr>Goals for Q4 </vt:lpstr>
      <vt:lpstr>Representation as a graph  </vt:lpstr>
      <vt:lpstr>Goals for Q5 </vt:lpstr>
      <vt:lpstr>Goals for Q5 </vt:lpstr>
      <vt:lpstr>In conclusion, the primary objective of this project is to uncover patterns signaling potential challenges for customers in meeting their installment payments. This insight serves as a basis for critical decisions, including loan denial, loan amount reduction, or offering loans at elevated interest rates to higher-risk applicants. By comprehending the pivotal factors contributing to loan defaults, the company aims to enhance its loan approval process and make more informed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swagatika samal</dc:creator>
  <cp:lastModifiedBy>swagatika samal</cp:lastModifiedBy>
  <cp:revision>89</cp:revision>
  <dcterms:created xsi:type="dcterms:W3CDTF">2024-01-23T15:20:42Z</dcterms:created>
  <dcterms:modified xsi:type="dcterms:W3CDTF">2024-03-22T14:55:45Z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