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24" r:id="rId5"/>
    <p:sldId id="302" r:id="rId6"/>
    <p:sldId id="315" r:id="rId7"/>
    <p:sldId id="327" r:id="rId8"/>
    <p:sldId id="325" r:id="rId9"/>
    <p:sldId id="333" r:id="rId10"/>
    <p:sldId id="328" r:id="rId11"/>
    <p:sldId id="329" r:id="rId12"/>
    <p:sldId id="330" r:id="rId13"/>
    <p:sldId id="331" r:id="rId14"/>
    <p:sldId id="332" r:id="rId15"/>
    <p:sldId id="312" r:id="rId16"/>
    <p:sldId id="32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033" autoAdjust="0"/>
  </p:normalViewPr>
  <p:slideViewPr>
    <p:cSldViewPr snapToGrid="0">
      <p:cViewPr varScale="1">
        <p:scale>
          <a:sx n="67" d="100"/>
          <a:sy n="67" d="100"/>
        </p:scale>
        <p:origin x="858"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1/31/2024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1/31/2024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12</a:t>
            </a:fld>
            <a:endParaRPr lang="en-US" noProof="0" dirty="0"/>
          </a:p>
        </p:txBody>
      </p:sp>
    </p:spTree>
    <p:extLst>
      <p:ext uri="{BB962C8B-B14F-4D97-AF65-F5344CB8AC3E}">
        <p14:creationId xmlns:p14="http://schemas.microsoft.com/office/powerpoint/2010/main" val="3397440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1/31/2024</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sldNum="0" hdr="0" ftr="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g"/><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g"/><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Layout" Target="../slideLayouts/slideLayout1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4096846" y="2017060"/>
            <a:ext cx="3924935" cy="2255338"/>
          </a:xfrm>
        </p:spPr>
        <p:txBody>
          <a:bodyPr/>
          <a:lstStyle/>
          <a:p>
            <a:r>
              <a:rPr lang="en-US" dirty="0"/>
              <a:t>HIRING PROCESS ANALYTICS</a:t>
            </a:r>
            <a:br>
              <a:rPr lang="en-US" dirty="0"/>
            </a:br>
            <a:endParaRPr lang="en-US" dirty="0"/>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a:lstStyle/>
          <a:p>
            <a:r>
              <a:rPr lang="en-US" sz="2400" b="1" i="1" dirty="0"/>
              <a:t>SWAGATIKA SAMAL</a:t>
            </a:r>
          </a:p>
          <a:p>
            <a:endParaRPr lang="en-US" dirty="0"/>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p:txBody>
          <a:bodyPr/>
          <a:lstStyle/>
          <a:p>
            <a:r>
              <a:rPr lang="en-US" dirty="0"/>
              <a:t>Goals for Q4</a:t>
            </a:r>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9261475" y="0"/>
            <a:ext cx="2930525" cy="1560513"/>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a:xfrm>
            <a:off x="647700" y="1842523"/>
            <a:ext cx="5080000" cy="830997"/>
          </a:xfrm>
        </p:spPr>
        <p:txBody>
          <a:bodyPr/>
          <a:lstStyle/>
          <a:p>
            <a:r>
              <a:rPr lang="en-US" dirty="0"/>
              <a:t>Proportion of Total Candidates in each Department</a:t>
            </a:r>
          </a:p>
        </p:txBody>
      </p:sp>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660400" y="2673521"/>
            <a:ext cx="5067300" cy="3641554"/>
          </a:xfrm>
        </p:spPr>
        <p:txBody>
          <a:bodyPr/>
          <a:lstStyle/>
          <a:p>
            <a:pPr marL="0" indent="0">
              <a:buNone/>
            </a:pPr>
            <a:r>
              <a:rPr lang="en-US" dirty="0"/>
              <a:t>First the filter was applied in the </a:t>
            </a:r>
            <a:r>
              <a:rPr lang="en-US" b="1" i="1" dirty="0"/>
              <a:t>Department</a:t>
            </a:r>
            <a:r>
              <a:rPr lang="en-US" b="1" u="sng" dirty="0"/>
              <a:t> </a:t>
            </a:r>
            <a:r>
              <a:rPr lang="en-US" dirty="0"/>
              <a:t>column.</a:t>
            </a:r>
          </a:p>
          <a:p>
            <a:pPr marL="0" indent="0">
              <a:buNone/>
            </a:pPr>
            <a:r>
              <a:rPr lang="en-US" dirty="0"/>
              <a:t>Then the number of candidates was calculated in each department.</a:t>
            </a:r>
          </a:p>
          <a:p>
            <a:pPr marL="0" indent="0">
              <a:buNone/>
            </a:pPr>
            <a:r>
              <a:rPr lang="en-US" dirty="0"/>
              <a:t>Then proportion was calculated using formula</a:t>
            </a:r>
          </a:p>
          <a:p>
            <a:pPr marL="0" indent="0">
              <a:buNone/>
            </a:pPr>
            <a:r>
              <a:rPr lang="en-US" b="1" i="1" dirty="0"/>
              <a:t>(Table3[[#All],[Total Candidates]]/7168)*100</a:t>
            </a:r>
          </a:p>
          <a:p>
            <a:pPr marL="0" indent="0">
              <a:buNone/>
            </a:pPr>
            <a:endParaRPr lang="en-US" dirty="0"/>
          </a:p>
          <a:p>
            <a:pPr marL="0" indent="0">
              <a:buNone/>
            </a:pPr>
            <a:endParaRPr lang="en-US" dirty="0"/>
          </a:p>
          <a:p>
            <a:pPr marL="0" indent="0">
              <a:buNone/>
            </a:pPr>
            <a:endParaRPr lang="en-US" dirty="0"/>
          </a:p>
          <a:p>
            <a:pPr marL="0" indent="0">
              <a:buNone/>
            </a:pPr>
            <a:br>
              <a:rPr lang="en-US" dirty="0"/>
            </a:br>
            <a:r>
              <a:rPr lang="en-US" dirty="0"/>
              <a:t> </a:t>
            </a:r>
          </a:p>
          <a:p>
            <a:pPr marL="0" indent="0">
              <a:buNone/>
            </a:pPr>
            <a:endParaRPr lang="en-US" dirty="0"/>
          </a:p>
        </p:txBody>
      </p:sp>
      <p:sp>
        <p:nvSpPr>
          <p:cNvPr id="11" name="Text Placeholder 10">
            <a:extLst>
              <a:ext uri="{FF2B5EF4-FFF2-40B4-BE49-F238E27FC236}">
                <a16:creationId xmlns:a16="http://schemas.microsoft.com/office/drawing/2014/main" id="{C42BCCC6-6D52-4984-A92F-8B1A8A903210}"/>
              </a:ext>
            </a:extLst>
          </p:cNvPr>
          <p:cNvSpPr>
            <a:spLocks noGrp="1"/>
          </p:cNvSpPr>
          <p:nvPr>
            <p:ph type="body" sz="quarter" idx="15"/>
          </p:nvPr>
        </p:nvSpPr>
        <p:spPr>
          <a:xfrm>
            <a:off x="6451600" y="1786949"/>
            <a:ext cx="5080000" cy="438150"/>
          </a:xfrm>
        </p:spPr>
        <p:txBody>
          <a:bodyPr/>
          <a:lstStyle/>
          <a:p>
            <a:r>
              <a:rPr lang="en-US" dirty="0"/>
              <a:t>Representation as a graph</a:t>
            </a:r>
          </a:p>
        </p:txBody>
      </p:sp>
      <p:sp>
        <p:nvSpPr>
          <p:cNvPr id="13" name="Text Placeholder 12">
            <a:extLst>
              <a:ext uri="{FF2B5EF4-FFF2-40B4-BE49-F238E27FC236}">
                <a16:creationId xmlns:a16="http://schemas.microsoft.com/office/drawing/2014/main" id="{35E2CA68-BFC9-485F-A53E-F4C27258EF06}"/>
              </a:ext>
            </a:extLst>
          </p:cNvPr>
          <p:cNvSpPr>
            <a:spLocks noGrp="1"/>
          </p:cNvSpPr>
          <p:nvPr>
            <p:ph type="body" sz="quarter" idx="16"/>
          </p:nvPr>
        </p:nvSpPr>
        <p:spPr/>
        <p:txBody>
          <a:bodyPr/>
          <a:lstStyle/>
          <a:p>
            <a:pPr marL="0" indent="0">
              <a:buNone/>
            </a:pPr>
            <a:endParaRPr lang="en-US" dirty="0"/>
          </a:p>
          <a:p>
            <a:endParaRPr lang="en-US" dirty="0"/>
          </a:p>
        </p:txBody>
      </p:sp>
      <p:pic>
        <p:nvPicPr>
          <p:cNvPr id="5" name="Picture 4">
            <a:extLst>
              <a:ext uri="{FF2B5EF4-FFF2-40B4-BE49-F238E27FC236}">
                <a16:creationId xmlns:a16="http://schemas.microsoft.com/office/drawing/2014/main" id="{3AB193D5-A74E-FC29-2BF5-C0A5F9A5D3A9}"/>
              </a:ext>
            </a:extLst>
          </p:cNvPr>
          <p:cNvPicPr>
            <a:picLocks noChangeAspect="1"/>
          </p:cNvPicPr>
          <p:nvPr/>
        </p:nvPicPr>
        <p:blipFill>
          <a:blip r:embed="rId3"/>
          <a:stretch>
            <a:fillRect/>
          </a:stretch>
        </p:blipFill>
        <p:spPr>
          <a:xfrm>
            <a:off x="6367463" y="2171278"/>
            <a:ext cx="5067300" cy="2046165"/>
          </a:xfrm>
          <a:prstGeom prst="rect">
            <a:avLst/>
          </a:prstGeom>
        </p:spPr>
      </p:pic>
      <p:pic>
        <p:nvPicPr>
          <p:cNvPr id="10" name="Picture 9">
            <a:extLst>
              <a:ext uri="{FF2B5EF4-FFF2-40B4-BE49-F238E27FC236}">
                <a16:creationId xmlns:a16="http://schemas.microsoft.com/office/drawing/2014/main" id="{058F05EE-9D95-8EFE-E0D6-F7F101F54976}"/>
              </a:ext>
            </a:extLst>
          </p:cNvPr>
          <p:cNvPicPr>
            <a:picLocks noChangeAspect="1"/>
          </p:cNvPicPr>
          <p:nvPr/>
        </p:nvPicPr>
        <p:blipFill>
          <a:blip r:embed="rId4"/>
          <a:stretch>
            <a:fillRect/>
          </a:stretch>
        </p:blipFill>
        <p:spPr>
          <a:xfrm>
            <a:off x="6367463" y="4130795"/>
            <a:ext cx="5164137" cy="2654492"/>
          </a:xfrm>
          <a:prstGeom prst="rect">
            <a:avLst/>
          </a:prstGeom>
        </p:spPr>
      </p:pic>
    </p:spTree>
    <p:extLst>
      <p:ext uri="{BB962C8B-B14F-4D97-AF65-F5344CB8AC3E}">
        <p14:creationId xmlns:p14="http://schemas.microsoft.com/office/powerpoint/2010/main" val="1183205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p:txBody>
          <a:bodyPr/>
          <a:lstStyle/>
          <a:p>
            <a:r>
              <a:rPr lang="en-US" dirty="0"/>
              <a:t>Goals for Q5</a:t>
            </a:r>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9261475" y="0"/>
            <a:ext cx="2930525" cy="1560513"/>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a:xfrm>
            <a:off x="647700" y="1842523"/>
            <a:ext cx="5080000" cy="830997"/>
          </a:xfrm>
        </p:spPr>
        <p:txBody>
          <a:bodyPr/>
          <a:lstStyle/>
          <a:p>
            <a:r>
              <a:rPr lang="en-US" dirty="0"/>
              <a:t>Different position tires of hired candidates</a:t>
            </a:r>
          </a:p>
        </p:txBody>
      </p:sp>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660400" y="2673521"/>
            <a:ext cx="4275138" cy="3307110"/>
          </a:xfrm>
        </p:spPr>
        <p:txBody>
          <a:bodyPr/>
          <a:lstStyle/>
          <a:p>
            <a:pPr marL="0" indent="0">
              <a:buNone/>
            </a:pPr>
            <a:r>
              <a:rPr lang="en-US" dirty="0"/>
              <a:t>First the filter was applied in the </a:t>
            </a:r>
            <a:r>
              <a:rPr lang="en-US" b="1" i="1" dirty="0"/>
              <a:t>Status </a:t>
            </a:r>
            <a:r>
              <a:rPr lang="en-US" dirty="0"/>
              <a:t>column for hired candidates</a:t>
            </a:r>
          </a:p>
          <a:p>
            <a:pPr marL="0" indent="0">
              <a:buNone/>
            </a:pPr>
            <a:r>
              <a:rPr lang="en-US" dirty="0"/>
              <a:t>Then the number of candidates was calculated for each position applying filter in </a:t>
            </a:r>
            <a:r>
              <a:rPr lang="en-US" b="1" i="1" dirty="0"/>
              <a:t>Post Name </a:t>
            </a:r>
            <a:r>
              <a:rPr lang="en-US" dirty="0"/>
              <a:t>column.</a:t>
            </a:r>
          </a:p>
          <a:p>
            <a:pPr marL="0" indent="0">
              <a:buNone/>
            </a:pPr>
            <a:endParaRPr lang="en-US" dirty="0"/>
          </a:p>
          <a:p>
            <a:pPr marL="0" indent="0">
              <a:buNone/>
            </a:pPr>
            <a:endParaRPr lang="en-US" dirty="0"/>
          </a:p>
          <a:p>
            <a:pPr marL="0" indent="0">
              <a:buNone/>
            </a:pPr>
            <a:endParaRPr lang="en-US" dirty="0"/>
          </a:p>
          <a:p>
            <a:pPr marL="0" indent="0">
              <a:buNone/>
            </a:pPr>
            <a:br>
              <a:rPr lang="en-US" dirty="0"/>
            </a:br>
            <a:r>
              <a:rPr lang="en-US" dirty="0"/>
              <a:t> </a:t>
            </a:r>
          </a:p>
          <a:p>
            <a:pPr marL="0" indent="0">
              <a:buNone/>
            </a:pPr>
            <a:endParaRPr lang="en-US" dirty="0"/>
          </a:p>
        </p:txBody>
      </p:sp>
      <p:sp>
        <p:nvSpPr>
          <p:cNvPr id="11" name="Text Placeholder 10">
            <a:extLst>
              <a:ext uri="{FF2B5EF4-FFF2-40B4-BE49-F238E27FC236}">
                <a16:creationId xmlns:a16="http://schemas.microsoft.com/office/drawing/2014/main" id="{C42BCCC6-6D52-4984-A92F-8B1A8A903210}"/>
              </a:ext>
            </a:extLst>
          </p:cNvPr>
          <p:cNvSpPr>
            <a:spLocks noGrp="1"/>
          </p:cNvSpPr>
          <p:nvPr>
            <p:ph type="body" sz="quarter" idx="15"/>
          </p:nvPr>
        </p:nvSpPr>
        <p:spPr>
          <a:xfrm>
            <a:off x="6451600" y="1786949"/>
            <a:ext cx="5080000" cy="438150"/>
          </a:xfrm>
        </p:spPr>
        <p:txBody>
          <a:bodyPr/>
          <a:lstStyle/>
          <a:p>
            <a:r>
              <a:rPr lang="en-US" dirty="0"/>
              <a:t>Representation as a graph</a:t>
            </a:r>
          </a:p>
        </p:txBody>
      </p:sp>
      <p:sp>
        <p:nvSpPr>
          <p:cNvPr id="13" name="Text Placeholder 12">
            <a:extLst>
              <a:ext uri="{FF2B5EF4-FFF2-40B4-BE49-F238E27FC236}">
                <a16:creationId xmlns:a16="http://schemas.microsoft.com/office/drawing/2014/main" id="{35E2CA68-BFC9-485F-A53E-F4C27258EF06}"/>
              </a:ext>
            </a:extLst>
          </p:cNvPr>
          <p:cNvSpPr>
            <a:spLocks noGrp="1"/>
          </p:cNvSpPr>
          <p:nvPr>
            <p:ph type="body" sz="quarter" idx="16"/>
          </p:nvPr>
        </p:nvSpPr>
        <p:spPr/>
        <p:txBody>
          <a:bodyPr/>
          <a:lstStyle/>
          <a:p>
            <a:pPr marL="0" indent="0">
              <a:buNone/>
            </a:pPr>
            <a:endParaRPr lang="en-US" dirty="0"/>
          </a:p>
          <a:p>
            <a:endParaRPr lang="en-US" dirty="0"/>
          </a:p>
        </p:txBody>
      </p:sp>
      <p:pic>
        <p:nvPicPr>
          <p:cNvPr id="4" name="Picture 3">
            <a:extLst>
              <a:ext uri="{FF2B5EF4-FFF2-40B4-BE49-F238E27FC236}">
                <a16:creationId xmlns:a16="http://schemas.microsoft.com/office/drawing/2014/main" id="{72E15E48-3214-AFC0-2035-6FEB2A5E0C7C}"/>
              </a:ext>
            </a:extLst>
          </p:cNvPr>
          <p:cNvPicPr>
            <a:picLocks noChangeAspect="1"/>
          </p:cNvPicPr>
          <p:nvPr/>
        </p:nvPicPr>
        <p:blipFill>
          <a:blip r:embed="rId3"/>
          <a:stretch>
            <a:fillRect/>
          </a:stretch>
        </p:blipFill>
        <p:spPr>
          <a:xfrm>
            <a:off x="5577513" y="2363704"/>
            <a:ext cx="2309187" cy="3730907"/>
          </a:xfrm>
          <a:prstGeom prst="rect">
            <a:avLst/>
          </a:prstGeom>
        </p:spPr>
      </p:pic>
      <p:pic>
        <p:nvPicPr>
          <p:cNvPr id="7" name="Picture 6">
            <a:extLst>
              <a:ext uri="{FF2B5EF4-FFF2-40B4-BE49-F238E27FC236}">
                <a16:creationId xmlns:a16="http://schemas.microsoft.com/office/drawing/2014/main" id="{C2274AE9-3DA6-8A1B-E931-488C21060CD4}"/>
              </a:ext>
            </a:extLst>
          </p:cNvPr>
          <p:cNvPicPr>
            <a:picLocks noChangeAspect="1"/>
          </p:cNvPicPr>
          <p:nvPr/>
        </p:nvPicPr>
        <p:blipFill>
          <a:blip r:embed="rId4"/>
          <a:stretch>
            <a:fillRect/>
          </a:stretch>
        </p:blipFill>
        <p:spPr>
          <a:xfrm>
            <a:off x="7886700" y="2339079"/>
            <a:ext cx="4208632" cy="3641553"/>
          </a:xfrm>
          <a:prstGeom prst="rect">
            <a:avLst/>
          </a:prstGeom>
        </p:spPr>
      </p:pic>
    </p:spTree>
    <p:extLst>
      <p:ext uri="{BB962C8B-B14F-4D97-AF65-F5344CB8AC3E}">
        <p14:creationId xmlns:p14="http://schemas.microsoft.com/office/powerpoint/2010/main" val="1628481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F211-ED25-4BED-862A-17F84B323349}"/>
              </a:ext>
            </a:extLst>
          </p:cNvPr>
          <p:cNvSpPr>
            <a:spLocks noGrp="1"/>
          </p:cNvSpPr>
          <p:nvPr>
            <p:ph type="title"/>
          </p:nvPr>
        </p:nvSpPr>
        <p:spPr/>
        <p:txBody>
          <a:bodyPr/>
          <a:lstStyle/>
          <a:p>
            <a:r>
              <a:rPr lang="en-US" dirty="0"/>
              <a:t>Summary</a:t>
            </a:r>
            <a:br>
              <a:rPr lang="en-US" dirty="0"/>
            </a:br>
            <a:endParaRPr lang="en-US" dirty="0"/>
          </a:p>
        </p:txBody>
      </p:sp>
      <p:sp>
        <p:nvSpPr>
          <p:cNvPr id="18" name="Hexagon 17">
            <a:extLst>
              <a:ext uri="{FF2B5EF4-FFF2-40B4-BE49-F238E27FC236}">
                <a16:creationId xmlns:a16="http://schemas.microsoft.com/office/drawing/2014/main" id="{F3A0DAD0-3E39-4BBF-88E4-5C3C306DCCBB}"/>
              </a:ext>
              <a:ext uri="{C183D7F6-B498-43B3-948B-1728B52AA6E4}">
                <adec:decorative xmlns:adec="http://schemas.microsoft.com/office/drawing/2017/decorative" val="1"/>
              </a:ext>
            </a:extLst>
          </p:cNvPr>
          <p:cNvSpPr/>
          <p:nvPr/>
        </p:nvSpPr>
        <p:spPr>
          <a:xfrm>
            <a:off x="609018" y="210501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descr="Target Audience">
            <a:extLst>
              <a:ext uri="{FF2B5EF4-FFF2-40B4-BE49-F238E27FC236}">
                <a16:creationId xmlns:a16="http://schemas.microsoft.com/office/drawing/2014/main" id="{C4663C19-45BD-46CB-AA38-6CE7C4522B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3513" y="2204476"/>
            <a:ext cx="548640" cy="548640"/>
          </a:xfrm>
          <a:prstGeom prst="rect">
            <a:avLst/>
          </a:prstGeom>
        </p:spPr>
      </p:pic>
      <p:sp>
        <p:nvSpPr>
          <p:cNvPr id="11" name="TextBox 10">
            <a:extLst>
              <a:ext uri="{FF2B5EF4-FFF2-40B4-BE49-F238E27FC236}">
                <a16:creationId xmlns:a16="http://schemas.microsoft.com/office/drawing/2014/main" id="{0A302878-D117-49D8-8CD3-093E34DF215B}"/>
              </a:ext>
            </a:extLst>
          </p:cNvPr>
          <p:cNvSpPr txBox="1"/>
          <p:nvPr/>
        </p:nvSpPr>
        <p:spPr>
          <a:xfrm>
            <a:off x="1748531" y="2125176"/>
            <a:ext cx="3657600" cy="84023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effectLst/>
                <a:uLnTx/>
                <a:uFillTx/>
                <a:latin typeface="+mj-lt"/>
                <a:ea typeface="+mn-ea"/>
                <a:cs typeface="Biome Light" panose="020B0303030204020804" pitchFamily="34" charset="0"/>
              </a:rPr>
              <a:t>From the 1</a:t>
            </a:r>
            <a:r>
              <a:rPr kumimoji="0" lang="en-US" b="1" i="0" u="none" strike="noStrike" kern="1200" cap="none" spc="0" normalizeH="0" baseline="30000" noProof="0" dirty="0">
                <a:ln>
                  <a:noFill/>
                </a:ln>
                <a:effectLst/>
                <a:uLnTx/>
                <a:uFillTx/>
                <a:latin typeface="+mj-lt"/>
                <a:ea typeface="+mn-ea"/>
                <a:cs typeface="Biome Light" panose="020B0303030204020804" pitchFamily="34" charset="0"/>
              </a:rPr>
              <a:t>st</a:t>
            </a:r>
            <a:r>
              <a:rPr kumimoji="0" lang="en-US" b="1" i="0" u="none" strike="noStrike" kern="1200" cap="none" spc="0" normalizeH="0" baseline="0" noProof="0" dirty="0">
                <a:ln>
                  <a:noFill/>
                </a:ln>
                <a:effectLst/>
                <a:uLnTx/>
                <a:uFillTx/>
                <a:latin typeface="+mj-lt"/>
                <a:ea typeface="+mn-ea"/>
                <a:cs typeface="Biome Light" panose="020B0303030204020804" pitchFamily="34" charset="0"/>
              </a:rPr>
              <a:t> graph we can understand more males have been hired than females.</a:t>
            </a:r>
            <a:endParaRPr kumimoji="0" lang="en-US" sz="1600" b="0" i="0" u="none" strike="noStrike" kern="1200" cap="none" spc="0" normalizeH="0" baseline="0" noProof="0" dirty="0">
              <a:ln>
                <a:noFill/>
              </a:ln>
              <a:effectLst/>
              <a:uLnTx/>
              <a:uFillTx/>
              <a:latin typeface="+mn-lt"/>
              <a:ea typeface="+mn-ea"/>
              <a:cs typeface="Biome Light" panose="020B0303030204020804" pitchFamily="34" charset="0"/>
            </a:endParaRPr>
          </a:p>
        </p:txBody>
      </p:sp>
      <p:sp>
        <p:nvSpPr>
          <p:cNvPr id="24" name="Hexagon 23">
            <a:extLst>
              <a:ext uri="{FF2B5EF4-FFF2-40B4-BE49-F238E27FC236}">
                <a16:creationId xmlns:a16="http://schemas.microsoft.com/office/drawing/2014/main" id="{B8F5A225-0C56-4A56-9265-DBE9001CCCDC}"/>
              </a:ext>
              <a:ext uri="{C183D7F6-B498-43B3-948B-1728B52AA6E4}">
                <adec:decorative xmlns:adec="http://schemas.microsoft.com/office/drawing/2017/decorative" val="1"/>
              </a:ext>
            </a:extLst>
          </p:cNvPr>
          <p:cNvSpPr/>
          <p:nvPr/>
        </p:nvSpPr>
        <p:spPr>
          <a:xfrm>
            <a:off x="6382827" y="210501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Graphic 33" descr="Upward trend">
            <a:extLst>
              <a:ext uri="{FF2B5EF4-FFF2-40B4-BE49-F238E27FC236}">
                <a16:creationId xmlns:a16="http://schemas.microsoft.com/office/drawing/2014/main" id="{112CEB44-CF96-4193-8126-3EF3F89B2EA2}"/>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562762" y="2203745"/>
            <a:ext cx="548640" cy="548640"/>
          </a:xfrm>
          <a:prstGeom prst="rect">
            <a:avLst/>
          </a:prstGeom>
        </p:spPr>
      </p:pic>
      <p:sp>
        <p:nvSpPr>
          <p:cNvPr id="7" name="TextBox 6">
            <a:extLst>
              <a:ext uri="{FF2B5EF4-FFF2-40B4-BE49-F238E27FC236}">
                <a16:creationId xmlns:a16="http://schemas.microsoft.com/office/drawing/2014/main" id="{64DBD184-BCBE-4A38-8DF2-C0C550ADE4C4}"/>
              </a:ext>
            </a:extLst>
          </p:cNvPr>
          <p:cNvSpPr txBox="1"/>
          <p:nvPr/>
        </p:nvSpPr>
        <p:spPr>
          <a:xfrm>
            <a:off x="7504293" y="2125176"/>
            <a:ext cx="3657600" cy="1338828"/>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1" i="0" dirty="0">
                <a:solidFill>
                  <a:srgbClr val="374151"/>
                </a:solidFill>
                <a:effectLst/>
                <a:latin typeface="+mj-lt"/>
              </a:rPr>
              <a:t>The salary distribution for hired candidates mirrors a consistent pattern, with the majority being recruited for mid-level positions and the least for senior roles.</a:t>
            </a:r>
            <a:endParaRPr kumimoji="0" lang="en-US" sz="1600" b="1" i="0" u="none" strike="noStrike" kern="1200" cap="none" spc="0" normalizeH="0" baseline="0" noProof="0" dirty="0">
              <a:ln>
                <a:noFill/>
              </a:ln>
              <a:effectLst/>
              <a:uLnTx/>
              <a:uFillTx/>
              <a:latin typeface="+mj-lt"/>
              <a:ea typeface="+mn-ea"/>
              <a:cs typeface="Biome Light" panose="020B0303030204020804" pitchFamily="34" charset="0"/>
            </a:endParaRPr>
          </a:p>
        </p:txBody>
      </p:sp>
      <p:sp>
        <p:nvSpPr>
          <p:cNvPr id="19" name="Hexagon 18">
            <a:extLst>
              <a:ext uri="{FF2B5EF4-FFF2-40B4-BE49-F238E27FC236}">
                <a16:creationId xmlns:a16="http://schemas.microsoft.com/office/drawing/2014/main" id="{A6510D74-8CDF-4500-996B-40C07942D72B}"/>
              </a:ext>
              <a:ext uri="{C183D7F6-B498-43B3-948B-1728B52AA6E4}">
                <adec:decorative xmlns:adec="http://schemas.microsoft.com/office/drawing/2017/decorative" val="1"/>
              </a:ext>
            </a:extLst>
          </p:cNvPr>
          <p:cNvSpPr/>
          <p:nvPr/>
        </p:nvSpPr>
        <p:spPr>
          <a:xfrm>
            <a:off x="609018" y="351053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Graphic 29" descr="Shopping bag">
            <a:extLst>
              <a:ext uri="{FF2B5EF4-FFF2-40B4-BE49-F238E27FC236}">
                <a16:creationId xmlns:a16="http://schemas.microsoft.com/office/drawing/2014/main" id="{245749D8-5A06-44F2-B96E-6718BBEB6C47}"/>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93513" y="3618467"/>
            <a:ext cx="548640" cy="548640"/>
          </a:xfrm>
          <a:prstGeom prst="rect">
            <a:avLst/>
          </a:prstGeom>
        </p:spPr>
      </p:pic>
      <p:sp>
        <p:nvSpPr>
          <p:cNvPr id="13" name="TextBox 12">
            <a:extLst>
              <a:ext uri="{FF2B5EF4-FFF2-40B4-BE49-F238E27FC236}">
                <a16:creationId xmlns:a16="http://schemas.microsoft.com/office/drawing/2014/main" id="{E0A3F38B-310F-454B-9EF6-EF4B5FD017B0}"/>
              </a:ext>
            </a:extLst>
          </p:cNvPr>
          <p:cNvSpPr txBox="1"/>
          <p:nvPr/>
        </p:nvSpPr>
        <p:spPr>
          <a:xfrm>
            <a:off x="1748531" y="3531563"/>
            <a:ext cx="3657600" cy="84023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1" dirty="0">
                <a:solidFill>
                  <a:srgbClr val="242424"/>
                </a:solidFill>
                <a:latin typeface="+mj-lt"/>
              </a:rPr>
              <a:t>T</a:t>
            </a:r>
            <a:r>
              <a:rPr lang="en-US" b="1" i="0" dirty="0">
                <a:solidFill>
                  <a:srgbClr val="242424"/>
                </a:solidFill>
                <a:effectLst/>
                <a:latin typeface="+mj-lt"/>
              </a:rPr>
              <a:t>he Average Salary of Hired Candidates is </a:t>
            </a:r>
            <a:r>
              <a:rPr lang="en-US" b="1" i="1" dirty="0">
                <a:solidFill>
                  <a:srgbClr val="242424"/>
                </a:solidFill>
                <a:effectLst/>
                <a:latin typeface="+mj-lt"/>
              </a:rPr>
              <a:t>Currency-Unit</a:t>
            </a:r>
            <a:r>
              <a:rPr lang="en-US" b="1" i="0" dirty="0">
                <a:solidFill>
                  <a:srgbClr val="242424"/>
                </a:solidFill>
                <a:effectLst/>
                <a:latin typeface="+mj-lt"/>
              </a:rPr>
              <a:t> 49594.91.</a:t>
            </a:r>
            <a:endParaRPr kumimoji="0" lang="en-US" sz="1600" b="1" i="0" u="none" strike="noStrike" kern="1200" cap="none" spc="0" normalizeH="0" baseline="0" noProof="0" dirty="0">
              <a:ln>
                <a:noFill/>
              </a:ln>
              <a:effectLst/>
              <a:uLnTx/>
              <a:uFillTx/>
              <a:latin typeface="+mj-lt"/>
              <a:ea typeface="+mn-ea"/>
              <a:cs typeface="Biome Light" panose="020B0303030204020804" pitchFamily="34" charset="0"/>
            </a:endParaRPr>
          </a:p>
        </p:txBody>
      </p:sp>
      <p:sp>
        <p:nvSpPr>
          <p:cNvPr id="26" name="Hexagon 25">
            <a:extLst>
              <a:ext uri="{FF2B5EF4-FFF2-40B4-BE49-F238E27FC236}">
                <a16:creationId xmlns:a16="http://schemas.microsoft.com/office/drawing/2014/main" id="{F73E68A5-255F-4C3B-82E4-28F5CE1AA4BA}"/>
              </a:ext>
              <a:ext uri="{C183D7F6-B498-43B3-948B-1728B52AA6E4}">
                <adec:decorative xmlns:adec="http://schemas.microsoft.com/office/drawing/2017/decorative" val="1"/>
              </a:ext>
            </a:extLst>
          </p:cNvPr>
          <p:cNvSpPr/>
          <p:nvPr/>
        </p:nvSpPr>
        <p:spPr>
          <a:xfrm>
            <a:off x="6382827" y="351053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descr="Clipboard">
            <a:extLst>
              <a:ext uri="{FF2B5EF4-FFF2-40B4-BE49-F238E27FC236}">
                <a16:creationId xmlns:a16="http://schemas.microsoft.com/office/drawing/2014/main" id="{3F4B17BF-671E-4F42-AB1B-F84F52DCE251}"/>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6573648" y="3606850"/>
            <a:ext cx="548640" cy="548640"/>
          </a:xfrm>
          <a:prstGeom prst="rect">
            <a:avLst/>
          </a:prstGeom>
        </p:spPr>
      </p:pic>
      <p:sp>
        <p:nvSpPr>
          <p:cNvPr id="9" name="TextBox 8">
            <a:extLst>
              <a:ext uri="{FF2B5EF4-FFF2-40B4-BE49-F238E27FC236}">
                <a16:creationId xmlns:a16="http://schemas.microsoft.com/office/drawing/2014/main" id="{BBD1A11C-0D13-40D5-A96C-6C9C65FDED12}"/>
              </a:ext>
            </a:extLst>
          </p:cNvPr>
          <p:cNvSpPr txBox="1"/>
          <p:nvPr/>
        </p:nvSpPr>
        <p:spPr>
          <a:xfrm>
            <a:off x="7504954" y="3531563"/>
            <a:ext cx="3657600" cy="1837426"/>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1" i="0" dirty="0">
                <a:solidFill>
                  <a:srgbClr val="374151"/>
                </a:solidFill>
                <a:effectLst/>
                <a:latin typeface="+mj-lt"/>
              </a:rPr>
              <a:t>The Operations Department has the highest number of hires, followed by the Services and Sales Departments, while the Human Resource Department has the fewest hires, as indicated in the pie chart.</a:t>
            </a:r>
            <a:endParaRPr kumimoji="0" lang="en-US" sz="1600" b="1" i="0" u="none" strike="noStrike" kern="1200" cap="none" spc="0" normalizeH="0" baseline="0" noProof="0" dirty="0">
              <a:ln>
                <a:noFill/>
              </a:ln>
              <a:effectLst/>
              <a:uLnTx/>
              <a:uFillTx/>
              <a:latin typeface="+mj-lt"/>
              <a:ea typeface="+mn-ea"/>
              <a:cs typeface="Biome Light" panose="020B0303030204020804" pitchFamily="34" charset="0"/>
            </a:endParaRPr>
          </a:p>
        </p:txBody>
      </p:sp>
      <p:sp>
        <p:nvSpPr>
          <p:cNvPr id="20" name="Hexagon 19">
            <a:extLst>
              <a:ext uri="{FF2B5EF4-FFF2-40B4-BE49-F238E27FC236}">
                <a16:creationId xmlns:a16="http://schemas.microsoft.com/office/drawing/2014/main" id="{E3AEA7C5-E53C-47EB-B54E-E09414923CE6}"/>
              </a:ext>
              <a:ext uri="{C183D7F6-B498-43B3-948B-1728B52AA6E4}">
                <adec:decorative xmlns:adec="http://schemas.microsoft.com/office/drawing/2017/decorative" val="1"/>
              </a:ext>
            </a:extLst>
          </p:cNvPr>
          <p:cNvSpPr/>
          <p:nvPr/>
        </p:nvSpPr>
        <p:spPr>
          <a:xfrm>
            <a:off x="609017" y="4778318"/>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Graphic 31" descr="User network">
            <a:extLst>
              <a:ext uri="{FF2B5EF4-FFF2-40B4-BE49-F238E27FC236}">
                <a16:creationId xmlns:a16="http://schemas.microsoft.com/office/drawing/2014/main" id="{B6919A3F-A031-4557-AAC9-0C948C6E4D6A}"/>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793513" y="4872722"/>
            <a:ext cx="548640" cy="548640"/>
          </a:xfrm>
          <a:prstGeom prst="rect">
            <a:avLst/>
          </a:prstGeom>
        </p:spPr>
      </p:pic>
      <p:sp>
        <p:nvSpPr>
          <p:cNvPr id="17" name="TextBox 16">
            <a:extLst>
              <a:ext uri="{FF2B5EF4-FFF2-40B4-BE49-F238E27FC236}">
                <a16:creationId xmlns:a16="http://schemas.microsoft.com/office/drawing/2014/main" id="{4B6D4D59-1662-44D5-B239-F9F86487BE32}"/>
              </a:ext>
            </a:extLst>
          </p:cNvPr>
          <p:cNvSpPr txBox="1"/>
          <p:nvPr/>
        </p:nvSpPr>
        <p:spPr>
          <a:xfrm>
            <a:off x="1748531" y="4723888"/>
            <a:ext cx="3657600" cy="1588127"/>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1" i="0" dirty="0">
                <a:solidFill>
                  <a:srgbClr val="242424"/>
                </a:solidFill>
                <a:effectLst/>
                <a:latin typeface="+mj-lt"/>
              </a:rPr>
              <a:t>We can observe that maximum offered salary is in the interval of </a:t>
            </a:r>
            <a:r>
              <a:rPr lang="en-US" b="1" i="1" dirty="0">
                <a:solidFill>
                  <a:srgbClr val="242424"/>
                </a:solidFill>
                <a:effectLst/>
                <a:latin typeface="+mj-lt"/>
              </a:rPr>
              <a:t>Currency-Unit</a:t>
            </a:r>
            <a:r>
              <a:rPr lang="en-US" b="1" i="0" dirty="0">
                <a:solidFill>
                  <a:srgbClr val="242424"/>
                </a:solidFill>
                <a:effectLst/>
                <a:latin typeface="+mj-lt"/>
              </a:rPr>
              <a:t> 40000–60000 while minimum offered salary are in intervals of </a:t>
            </a:r>
            <a:r>
              <a:rPr lang="en-US" b="1" i="1" dirty="0">
                <a:solidFill>
                  <a:srgbClr val="242424"/>
                </a:solidFill>
                <a:effectLst/>
                <a:latin typeface="+mj-lt"/>
              </a:rPr>
              <a:t>Currency-Unit </a:t>
            </a:r>
            <a:r>
              <a:rPr lang="en-US" b="1" dirty="0">
                <a:solidFill>
                  <a:srgbClr val="242424"/>
                </a:solidFill>
                <a:latin typeface="+mj-lt"/>
              </a:rPr>
              <a:t>&gt;</a:t>
            </a:r>
            <a:r>
              <a:rPr lang="en-US" b="1" i="0" dirty="0">
                <a:solidFill>
                  <a:srgbClr val="242424"/>
                </a:solidFill>
                <a:effectLst/>
                <a:latin typeface="+mj-lt"/>
              </a:rPr>
              <a:t>100000</a:t>
            </a:r>
            <a:r>
              <a:rPr lang="en-US" b="1" i="1" dirty="0">
                <a:solidFill>
                  <a:srgbClr val="242424"/>
                </a:solidFill>
                <a:effectLst/>
                <a:latin typeface="+mj-lt"/>
              </a:rPr>
              <a:t> </a:t>
            </a:r>
            <a:endParaRPr lang="en-US" sz="1600" b="1" dirty="0">
              <a:latin typeface="+mj-lt"/>
            </a:endParaRPr>
          </a:p>
        </p:txBody>
      </p:sp>
    </p:spTree>
    <p:extLst>
      <p:ext uri="{BB962C8B-B14F-4D97-AF65-F5344CB8AC3E}">
        <p14:creationId xmlns:p14="http://schemas.microsoft.com/office/powerpoint/2010/main" val="4120671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Placeholder 10" descr="Reflection of city at dusk on mirrored building">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2">
            <a:alphaModFix amt="80000"/>
          </a:blip>
          <a:srcRect t="6692" b="6692"/>
          <a:stretch/>
        </p:blipFill>
        <p:spPr>
          <a:xfrm>
            <a:off x="-5606" y="0"/>
            <a:ext cx="12192000" cy="6858000"/>
          </a:xfrm>
        </p:spPr>
      </p:pic>
      <p:sp>
        <p:nvSpPr>
          <p:cNvPr id="7" name="Oval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3347194"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C0CA4A65-0235-4CB2-B09E-4E2D8F223034}"/>
              </a:ext>
            </a:extLst>
          </p:cNvPr>
          <p:cNvSpPr>
            <a:spLocks noGrp="1"/>
          </p:cNvSpPr>
          <p:nvPr>
            <p:ph type="title"/>
          </p:nvPr>
        </p:nvSpPr>
        <p:spPr>
          <a:xfrm>
            <a:off x="4045678" y="1988046"/>
            <a:ext cx="4092482" cy="2995433"/>
          </a:xfrm>
        </p:spPr>
        <p:txBody>
          <a:bodyPr/>
          <a:lstStyle/>
          <a:p>
            <a:pPr rtl="0" eaLnBrk="1" latinLnBrk="0" hangingPunct="1"/>
            <a:r>
              <a:rPr lang="en-US" sz="2400" b="0" i="0" dirty="0">
                <a:effectLst/>
                <a:latin typeface="Söhne"/>
              </a:rPr>
              <a:t>Engaging in this project enlightened me about the significance of Data Analytics in the hiring process, offering crucial insights like rejection statistics, reasons for rejections, applicant profiles, and vacancies. These insights empower the hiring department to make informed, data-driven decisions.</a:t>
            </a:r>
            <a:endParaRPr lang="en-US" sz="2400" dirty="0"/>
          </a:p>
        </p:txBody>
      </p:sp>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01399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2044700"/>
            <a:ext cx="4275138" cy="4008087"/>
          </a:xfrm>
        </p:spPr>
        <p:txBody>
          <a:bodyPr/>
          <a:lstStyle/>
          <a:p>
            <a:r>
              <a:rPr lang="en-US" dirty="0"/>
              <a:t>Introduction</a:t>
            </a:r>
          </a:p>
          <a:p>
            <a:r>
              <a:rPr lang="en-US" dirty="0"/>
              <a:t>Tech Stack Used</a:t>
            </a:r>
          </a:p>
          <a:p>
            <a:r>
              <a:rPr lang="en-US" dirty="0" err="1"/>
              <a:t>DataSet</a:t>
            </a:r>
            <a:r>
              <a:rPr lang="en-US" dirty="0"/>
              <a:t> Used</a:t>
            </a:r>
          </a:p>
          <a:p>
            <a:r>
              <a:rPr lang="en-US" dirty="0"/>
              <a:t>Questionnaire</a:t>
            </a:r>
          </a:p>
          <a:p>
            <a:r>
              <a:rPr lang="en-US" dirty="0"/>
              <a:t>Approach</a:t>
            </a:r>
          </a:p>
          <a:p>
            <a:r>
              <a:rPr lang="en-US" dirty="0"/>
              <a:t>Summary</a:t>
            </a:r>
          </a:p>
          <a:p>
            <a:r>
              <a:rPr lang="en-US" dirty="0"/>
              <a:t>Conclusion</a:t>
            </a:r>
          </a:p>
          <a:p>
            <a:endParaRPr lang="en-US" dirty="0"/>
          </a:p>
        </p:txBody>
      </p:sp>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p:txBody>
          <a:bodyPr/>
          <a:lstStyle/>
          <a:p>
            <a:r>
              <a:rPr lang="en-US" dirty="0"/>
              <a:t>Introduction</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399" y="1636210"/>
            <a:ext cx="5901765" cy="4543007"/>
          </a:xfrm>
        </p:spPr>
        <p:txBody>
          <a:bodyPr/>
          <a:lstStyle/>
          <a:p>
            <a:pPr marL="0" indent="0">
              <a:buNone/>
            </a:pPr>
            <a:r>
              <a:rPr lang="en-US" sz="1800" dirty="0"/>
              <a:t>The recruitment process stands as a pivotal element within any organization, and gaining insights into key metrics such as rejection rates, interview frequencies, job categories, and open positions can offer valuable information for the HR department.</a:t>
            </a:r>
          </a:p>
          <a:p>
            <a:pPr marL="0" indent="0">
              <a:buNone/>
            </a:pPr>
            <a:endParaRPr lang="en-US" sz="1800" dirty="0"/>
          </a:p>
          <a:p>
            <a:pPr marL="0" indent="0">
              <a:buNone/>
            </a:pPr>
            <a:r>
              <a:rPr lang="en-US" sz="1800" dirty="0"/>
              <a:t>As a data analyst, I have been entrusted with a dataset encompassing records of past hires. My responsibility involves delving into this data to address specific questions aimed at enhancing the company's hiring procedures. The analytic skills will play a crucial role in extracting meaningful conclusions that can guide the organization toward refining and optimizing its hiring processes.</a:t>
            </a:r>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2"/>
          <a:srcRect l="22544" r="22544"/>
          <a:stretch>
            <a:fillRect/>
          </a:stretch>
        </p:blipFill>
        <p:spPr/>
      </p:pic>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60400" y="805213"/>
            <a:ext cx="5435600" cy="1266475"/>
          </a:xfrm>
        </p:spPr>
        <p:txBody>
          <a:bodyPr/>
          <a:lstStyle/>
          <a:p>
            <a:r>
              <a:rPr lang="en-US" dirty="0"/>
              <a:t>TECH STACK USED</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738412" y="3209577"/>
            <a:ext cx="5854701" cy="1485899"/>
          </a:xfrm>
        </p:spPr>
        <p:txBody>
          <a:bodyPr/>
          <a:lstStyle/>
          <a:p>
            <a:pPr marL="0" indent="0" algn="ctr">
              <a:buNone/>
            </a:pPr>
            <a:r>
              <a:rPr lang="en-US" sz="1800" dirty="0"/>
              <a:t>I have used </a:t>
            </a:r>
          </a:p>
          <a:p>
            <a:pPr marL="0" indent="0" algn="ctr">
              <a:buNone/>
            </a:pPr>
            <a:r>
              <a:rPr lang="en-US" b="1" dirty="0"/>
              <a:t>Microsoft Excel </a:t>
            </a:r>
            <a:r>
              <a:rPr lang="en-US" sz="1800" dirty="0"/>
              <a:t>to solve the questionnaire</a:t>
            </a:r>
          </a:p>
          <a:p>
            <a:pPr marL="0" indent="0" algn="ctr">
              <a:buNone/>
            </a:pPr>
            <a:r>
              <a:rPr lang="en-US" b="1" dirty="0"/>
              <a:t>Microsoft Power Point </a:t>
            </a:r>
            <a:r>
              <a:rPr lang="en-US" sz="1800" dirty="0"/>
              <a:t>to prepare the presentation</a:t>
            </a:r>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2"/>
          <a:srcRect l="22544" r="22544"/>
          <a:stretch>
            <a:fillRect/>
          </a:stretch>
        </p:blipFill>
        <p:spPr/>
      </p:pic>
    </p:spTree>
    <p:extLst>
      <p:ext uri="{BB962C8B-B14F-4D97-AF65-F5344CB8AC3E}">
        <p14:creationId xmlns:p14="http://schemas.microsoft.com/office/powerpoint/2010/main" val="3591858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Placeholder 9" descr="Escalato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2">
            <a:alphaModFix amt="60000"/>
          </a:blip>
          <a:srcRect t="6729" r="33992" b="40721"/>
          <a:stretch/>
        </p:blipFill>
        <p:spPr>
          <a:xfrm>
            <a:off x="15605" y="0"/>
            <a:ext cx="12192001" cy="6858000"/>
          </a:xfrm>
        </p:spPr>
      </p:pic>
      <p:sp>
        <p:nvSpPr>
          <p:cNvPr id="3" name="Rectangle 2">
            <a:extLst>
              <a:ext uri="{FF2B5EF4-FFF2-40B4-BE49-F238E27FC236}">
                <a16:creationId xmlns:a16="http://schemas.microsoft.com/office/drawing/2014/main" id="{47310966-9752-4035-9DD5-FFBC93FC094D}"/>
              </a:ext>
              <a:ext uri="{C183D7F6-B498-43B3-948B-1728B52AA6E4}">
                <adec:decorative xmlns:adec="http://schemas.microsoft.com/office/drawing/2017/decorative" val="1"/>
              </a:ext>
            </a:extLst>
          </p:cNvPr>
          <p:cNvSpPr/>
          <p:nvPr/>
        </p:nvSpPr>
        <p:spPr>
          <a:xfrm>
            <a:off x="3734165"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0">
            <a:extLst>
              <a:ext uri="{FF2B5EF4-FFF2-40B4-BE49-F238E27FC236}">
                <a16:creationId xmlns:a16="http://schemas.microsoft.com/office/drawing/2014/main" id="{3D9E7E43-0082-4819-947F-94AD5664FC83}"/>
              </a:ext>
            </a:extLst>
          </p:cNvPr>
          <p:cNvSpPr>
            <a:spLocks noGrp="1"/>
          </p:cNvSpPr>
          <p:nvPr>
            <p:ph type="title"/>
          </p:nvPr>
        </p:nvSpPr>
        <p:spPr>
          <a:xfrm>
            <a:off x="3914776" y="1529684"/>
            <a:ext cx="4429124" cy="3329785"/>
          </a:xfrm>
        </p:spPr>
        <p:txBody>
          <a:bodyPr/>
          <a:lstStyle/>
          <a:p>
            <a:pPr algn="ctr" rtl="0" eaLnBrk="1" latinLnBrk="0" hangingPunct="1"/>
            <a:r>
              <a:rPr lang="en-US" sz="4800" kern="1200" dirty="0">
                <a:effectLst/>
                <a:latin typeface="Calibri Light" panose="020F0302020204030204" pitchFamily="34" charset="0"/>
                <a:ea typeface="+mn-ea"/>
                <a:cs typeface="+mn-cs"/>
              </a:rPr>
              <a:t>QUESTIONNAIRE</a:t>
            </a:r>
            <a:br>
              <a:rPr lang="en-US" sz="4800" kern="1200" dirty="0">
                <a:effectLst/>
                <a:latin typeface="Calibri Light" panose="020F0302020204030204" pitchFamily="34" charset="0"/>
                <a:ea typeface="+mn-ea"/>
                <a:cs typeface="+mn-cs"/>
              </a:rPr>
            </a:br>
            <a:br>
              <a:rPr lang="en-US" sz="4800" kern="1200" dirty="0">
                <a:effectLst/>
                <a:latin typeface="Calibri Light" panose="020F0302020204030204" pitchFamily="34" charset="0"/>
                <a:ea typeface="+mn-ea"/>
                <a:cs typeface="+mn-cs"/>
              </a:rPr>
            </a:br>
            <a:r>
              <a:rPr lang="en-US" sz="4800" kern="1200" dirty="0">
                <a:effectLst/>
                <a:latin typeface="Calibri Light" panose="020F0302020204030204" pitchFamily="34" charset="0"/>
                <a:ea typeface="+mn-ea"/>
                <a:cs typeface="+mn-cs"/>
              </a:rPr>
              <a:t>&amp;</a:t>
            </a:r>
            <a:br>
              <a:rPr lang="en-US" sz="4800" kern="1200" dirty="0">
                <a:effectLst/>
                <a:latin typeface="Calibri Light" panose="020F0302020204030204" pitchFamily="34" charset="0"/>
                <a:ea typeface="+mn-ea"/>
                <a:cs typeface="+mn-cs"/>
              </a:rPr>
            </a:br>
            <a:br>
              <a:rPr lang="en-US" sz="4800" kern="1200" dirty="0">
                <a:effectLst/>
                <a:latin typeface="Calibri Light" panose="020F0302020204030204" pitchFamily="34" charset="0"/>
                <a:ea typeface="+mn-ea"/>
                <a:cs typeface="+mn-cs"/>
              </a:rPr>
            </a:br>
            <a:r>
              <a:rPr lang="en-US" sz="4800" kern="1200" dirty="0">
                <a:effectLst/>
                <a:latin typeface="Calibri Light" panose="020F0302020204030204" pitchFamily="34" charset="0"/>
                <a:ea typeface="+mn-ea"/>
                <a:cs typeface="+mn-cs"/>
              </a:rPr>
              <a:t>APPROACH</a:t>
            </a:r>
            <a:endParaRPr lang="en-US" dirty="0"/>
          </a:p>
        </p:txBody>
      </p:sp>
      <p:sp>
        <p:nvSpPr>
          <p:cNvPr id="6" name="Rectangle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6B6DDC29-DFE2-4F0C-9C81-DDBC9CD8D269}"/>
              </a:ext>
            </a:extLst>
          </p:cNvPr>
          <p:cNvSpPr>
            <a:spLocks noGrp="1"/>
          </p:cNvSpPr>
          <p:nvPr>
            <p:ph type="body" sz="quarter" idx="11"/>
          </p:nvPr>
        </p:nvSpPr>
        <p:spPr>
          <a:xfrm>
            <a:off x="4418966" y="5022904"/>
            <a:ext cx="3924934" cy="490538"/>
          </a:xfrm>
        </p:spPr>
        <p:txBody>
          <a:bodyPr/>
          <a:lstStyle/>
          <a:p>
            <a:r>
              <a:rPr lang="en-US" dirty="0"/>
              <a:t>Let’s dive in</a:t>
            </a:r>
          </a:p>
        </p:txBody>
      </p:sp>
    </p:spTree>
    <p:extLst>
      <p:ext uri="{BB962C8B-B14F-4D97-AF65-F5344CB8AC3E}">
        <p14:creationId xmlns:p14="http://schemas.microsoft.com/office/powerpoint/2010/main" val="1110251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p:txBody>
          <a:bodyPr/>
          <a:lstStyle/>
          <a:p>
            <a:r>
              <a:rPr lang="en-US" dirty="0"/>
              <a:t>Data Cleaning</a:t>
            </a:r>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9261475" y="0"/>
            <a:ext cx="2930525" cy="1560513"/>
          </a:xfrm>
        </p:spPr>
      </p:pic>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660399" y="1985963"/>
            <a:ext cx="11269663" cy="4066823"/>
          </a:xfrm>
        </p:spPr>
        <p:txBody>
          <a:bodyPr/>
          <a:lstStyle/>
          <a:p>
            <a:pPr algn="l"/>
            <a:r>
              <a:rPr lang="en-US" b="0" i="0" dirty="0">
                <a:solidFill>
                  <a:srgbClr val="374151"/>
                </a:solidFill>
                <a:effectLst/>
              </a:rPr>
              <a:t>The "</a:t>
            </a:r>
            <a:r>
              <a:rPr lang="en-US" b="0" i="0" dirty="0" err="1">
                <a:solidFill>
                  <a:srgbClr val="374151"/>
                </a:solidFill>
                <a:effectLst/>
              </a:rPr>
              <a:t>event_name</a:t>
            </a:r>
            <a:r>
              <a:rPr lang="en-US" b="0" i="0" dirty="0">
                <a:solidFill>
                  <a:srgbClr val="374151"/>
                </a:solidFill>
                <a:effectLst/>
              </a:rPr>
              <a:t>" column had 15 rows with "-" values, considered as Null values, which I replaced with "Don't want to say" since both convey the same meaning in the context of this project, indicating an unknown gender of the candidate.</a:t>
            </a:r>
          </a:p>
          <a:p>
            <a:pPr algn="l"/>
            <a:r>
              <a:rPr lang="en-US" b="0" i="0" dirty="0">
                <a:solidFill>
                  <a:srgbClr val="374151"/>
                </a:solidFill>
                <a:effectLst/>
              </a:rPr>
              <a:t>In the "Offered Salary" column, I identified 1 row with a Null Value. The corresponding values in the "Department" and "Post Name" columns were "Sales Department" and "i7," respectively. I replaced it with the median of the offered salary for the "Sales Department" and "i7" Post Name.</a:t>
            </a:r>
          </a:p>
          <a:p>
            <a:pPr algn="l"/>
            <a:r>
              <a:rPr lang="en-US" b="0" i="0" dirty="0">
                <a:solidFill>
                  <a:srgbClr val="374151"/>
                </a:solidFill>
                <a:effectLst/>
              </a:rPr>
              <a:t>Additionally, the "Post Name" column had 1 row with a "-" value, considered a Null value. The associated values in the "Department" and "Offered Salary" columns were "Sales Department" and "85,914," respectively. I replaced it with the majority count of posts for candidates in the Sales Department with an offered salary between 85,000 and 96,000, resulting in "c9.“</a:t>
            </a:r>
          </a:p>
          <a:p>
            <a:pPr algn="l"/>
            <a:r>
              <a:rPr lang="en-US" b="0" i="0" dirty="0">
                <a:solidFill>
                  <a:srgbClr val="374151"/>
                </a:solidFill>
                <a:effectLst/>
              </a:rPr>
              <a:t>The "Post Name" column contains a category labeled as "c-10," which appears to be a typing error. I have corrected this to the accurate category, which should be "c10."</a:t>
            </a:r>
          </a:p>
          <a:p>
            <a:pPr marL="0" indent="0">
              <a:buNone/>
            </a:pPr>
            <a:endParaRPr lang="en-US" sz="1800" dirty="0"/>
          </a:p>
          <a:p>
            <a:pPr marL="0" indent="0">
              <a:buNone/>
            </a:pPr>
            <a:endParaRPr lang="en-US" dirty="0"/>
          </a:p>
          <a:p>
            <a:pPr marL="0" indent="0">
              <a:buNone/>
            </a:pPr>
            <a:br>
              <a:rPr lang="en-US" dirty="0"/>
            </a:br>
            <a:r>
              <a:rPr lang="en-US" dirty="0"/>
              <a:t> </a:t>
            </a:r>
          </a:p>
          <a:p>
            <a:pPr marL="0" indent="0">
              <a:buNone/>
            </a:pPr>
            <a:endParaRPr lang="en-US" dirty="0"/>
          </a:p>
        </p:txBody>
      </p:sp>
    </p:spTree>
    <p:extLst>
      <p:ext uri="{BB962C8B-B14F-4D97-AF65-F5344CB8AC3E}">
        <p14:creationId xmlns:p14="http://schemas.microsoft.com/office/powerpoint/2010/main" val="2301254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p:txBody>
          <a:bodyPr/>
          <a:lstStyle/>
          <a:p>
            <a:r>
              <a:rPr lang="en-US" dirty="0"/>
              <a:t>Goals for Q1</a:t>
            </a:r>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9261475" y="0"/>
            <a:ext cx="2930525" cy="1560513"/>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p:txBody>
          <a:bodyPr/>
          <a:lstStyle/>
          <a:p>
            <a:r>
              <a:rPr lang="en-US" dirty="0"/>
              <a:t>Gender Distribution of Hires</a:t>
            </a:r>
          </a:p>
        </p:txBody>
      </p:sp>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660400" y="2673521"/>
            <a:ext cx="5067300" cy="3379265"/>
          </a:xfrm>
        </p:spPr>
        <p:txBody>
          <a:bodyPr/>
          <a:lstStyle/>
          <a:p>
            <a:pPr marL="0" indent="0">
              <a:buNone/>
            </a:pPr>
            <a:r>
              <a:rPr lang="en-US" dirty="0"/>
              <a:t>It is the number of males and females have been hired by the company.</a:t>
            </a:r>
          </a:p>
          <a:p>
            <a:pPr marL="0" indent="0">
              <a:buNone/>
            </a:pPr>
            <a:r>
              <a:rPr lang="en-US" dirty="0"/>
              <a:t>The data was first filtered for male and female candidates those are hired using filter option in the column </a:t>
            </a:r>
            <a:r>
              <a:rPr lang="en-US" b="1" i="1" dirty="0"/>
              <a:t>status</a:t>
            </a:r>
            <a:r>
              <a:rPr lang="en-US" dirty="0"/>
              <a:t> and </a:t>
            </a:r>
            <a:r>
              <a:rPr lang="en-US" b="1" i="1" dirty="0" err="1"/>
              <a:t>event_name</a:t>
            </a:r>
            <a:r>
              <a:rPr lang="en-US" b="1" i="1" dirty="0"/>
              <a:t>.</a:t>
            </a:r>
          </a:p>
          <a:p>
            <a:pPr marL="0" indent="0">
              <a:buNone/>
            </a:pPr>
            <a:r>
              <a:rPr lang="en-US" dirty="0"/>
              <a:t>The data is then converted to pivot table and then the results are calculated accordingly.</a:t>
            </a:r>
          </a:p>
          <a:p>
            <a:pPr marL="0" indent="0">
              <a:buNone/>
            </a:pPr>
            <a:endParaRPr lang="en-US" dirty="0"/>
          </a:p>
          <a:p>
            <a:pPr marL="0" indent="0">
              <a:buNone/>
            </a:pPr>
            <a:endParaRPr lang="en-US" dirty="0"/>
          </a:p>
          <a:p>
            <a:pPr marL="0" indent="0">
              <a:buNone/>
            </a:pPr>
            <a:br>
              <a:rPr lang="en-US" dirty="0"/>
            </a:br>
            <a:r>
              <a:rPr lang="en-US" dirty="0"/>
              <a:t> </a:t>
            </a:r>
          </a:p>
          <a:p>
            <a:pPr marL="0" indent="0">
              <a:buNone/>
            </a:pPr>
            <a:endParaRPr lang="en-US" dirty="0"/>
          </a:p>
        </p:txBody>
      </p:sp>
      <p:sp>
        <p:nvSpPr>
          <p:cNvPr id="11" name="Text Placeholder 10">
            <a:extLst>
              <a:ext uri="{FF2B5EF4-FFF2-40B4-BE49-F238E27FC236}">
                <a16:creationId xmlns:a16="http://schemas.microsoft.com/office/drawing/2014/main" id="{C42BCCC6-6D52-4984-A92F-8B1A8A903210}"/>
              </a:ext>
            </a:extLst>
          </p:cNvPr>
          <p:cNvSpPr>
            <a:spLocks noGrp="1"/>
          </p:cNvSpPr>
          <p:nvPr>
            <p:ph type="body" sz="quarter" idx="15"/>
          </p:nvPr>
        </p:nvSpPr>
        <p:spPr/>
        <p:txBody>
          <a:bodyPr/>
          <a:lstStyle/>
          <a:p>
            <a:r>
              <a:rPr lang="en-US" dirty="0"/>
              <a:t>Representation as a graph</a:t>
            </a:r>
          </a:p>
        </p:txBody>
      </p:sp>
      <p:sp>
        <p:nvSpPr>
          <p:cNvPr id="13" name="Text Placeholder 12">
            <a:extLst>
              <a:ext uri="{FF2B5EF4-FFF2-40B4-BE49-F238E27FC236}">
                <a16:creationId xmlns:a16="http://schemas.microsoft.com/office/drawing/2014/main" id="{35E2CA68-BFC9-485F-A53E-F4C27258EF06}"/>
              </a:ext>
            </a:extLst>
          </p:cNvPr>
          <p:cNvSpPr>
            <a:spLocks noGrp="1"/>
          </p:cNvSpPr>
          <p:nvPr>
            <p:ph type="body" sz="quarter" idx="16"/>
          </p:nvPr>
        </p:nvSpPr>
        <p:spPr/>
        <p:txBody>
          <a:bodyPr/>
          <a:lstStyle/>
          <a:p>
            <a:pPr marL="0" indent="0">
              <a:buNone/>
            </a:pPr>
            <a:endParaRPr lang="en-US" dirty="0"/>
          </a:p>
          <a:p>
            <a:endParaRPr lang="en-US" dirty="0"/>
          </a:p>
        </p:txBody>
      </p:sp>
      <p:pic>
        <p:nvPicPr>
          <p:cNvPr id="5" name="Picture 4">
            <a:extLst>
              <a:ext uri="{FF2B5EF4-FFF2-40B4-BE49-F238E27FC236}">
                <a16:creationId xmlns:a16="http://schemas.microsoft.com/office/drawing/2014/main" id="{5DB4A765-7FC0-7385-78C3-7A2758C9DC89}"/>
              </a:ext>
            </a:extLst>
          </p:cNvPr>
          <p:cNvPicPr>
            <a:picLocks noChangeAspect="1"/>
          </p:cNvPicPr>
          <p:nvPr/>
        </p:nvPicPr>
        <p:blipFill>
          <a:blip r:embed="rId3"/>
          <a:stretch>
            <a:fillRect/>
          </a:stretch>
        </p:blipFill>
        <p:spPr>
          <a:xfrm>
            <a:off x="6464301" y="2673521"/>
            <a:ext cx="4494212" cy="3641554"/>
          </a:xfrm>
          <a:prstGeom prst="rect">
            <a:avLst/>
          </a:prstGeom>
        </p:spPr>
      </p:pic>
    </p:spTree>
    <p:extLst>
      <p:ext uri="{BB962C8B-B14F-4D97-AF65-F5344CB8AC3E}">
        <p14:creationId xmlns:p14="http://schemas.microsoft.com/office/powerpoint/2010/main" val="797450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p:txBody>
          <a:bodyPr/>
          <a:lstStyle/>
          <a:p>
            <a:r>
              <a:rPr lang="en-US" dirty="0"/>
              <a:t>Goals for Q2</a:t>
            </a:r>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9261475" y="0"/>
            <a:ext cx="2930525" cy="1560513"/>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a:xfrm>
            <a:off x="542925" y="2057818"/>
            <a:ext cx="5357813" cy="438150"/>
          </a:xfrm>
        </p:spPr>
        <p:txBody>
          <a:bodyPr/>
          <a:lstStyle/>
          <a:p>
            <a:r>
              <a:rPr lang="en-US" dirty="0"/>
              <a:t>Average salary offered by the company</a:t>
            </a:r>
          </a:p>
        </p:txBody>
      </p:sp>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660400" y="2673521"/>
            <a:ext cx="5067300" cy="3379265"/>
          </a:xfrm>
        </p:spPr>
        <p:txBody>
          <a:bodyPr/>
          <a:lstStyle/>
          <a:p>
            <a:pPr marL="0" indent="0">
              <a:buNone/>
            </a:pPr>
            <a:r>
              <a:rPr lang="en-US" dirty="0"/>
              <a:t>The average salary is calculated by adding up the salaries of a group of employees and then dividing the total by the number of employees.</a:t>
            </a:r>
          </a:p>
          <a:p>
            <a:pPr marL="0" indent="0">
              <a:buNone/>
            </a:pPr>
            <a:r>
              <a:rPr lang="en-US" dirty="0"/>
              <a:t>The average salary can be calculated using AVG function.</a:t>
            </a:r>
          </a:p>
          <a:p>
            <a:pPr marL="0" indent="0" algn="ctr">
              <a:buNone/>
            </a:pPr>
            <a:endParaRPr lang="en-US" dirty="0"/>
          </a:p>
          <a:p>
            <a:pPr marL="0" indent="0">
              <a:buNone/>
            </a:pPr>
            <a:endParaRPr lang="en-US" dirty="0"/>
          </a:p>
          <a:p>
            <a:pPr marL="0" indent="0">
              <a:buNone/>
            </a:pPr>
            <a:endParaRPr lang="en-US" dirty="0"/>
          </a:p>
          <a:p>
            <a:pPr marL="0" indent="0">
              <a:buNone/>
            </a:pPr>
            <a:br>
              <a:rPr lang="en-US" dirty="0"/>
            </a:br>
            <a:r>
              <a:rPr lang="en-US" dirty="0"/>
              <a:t> </a:t>
            </a:r>
          </a:p>
          <a:p>
            <a:pPr marL="0" indent="0">
              <a:buNone/>
            </a:pPr>
            <a:endParaRPr lang="en-US" dirty="0"/>
          </a:p>
        </p:txBody>
      </p:sp>
      <p:sp>
        <p:nvSpPr>
          <p:cNvPr id="11" name="Text Placeholder 10">
            <a:extLst>
              <a:ext uri="{FF2B5EF4-FFF2-40B4-BE49-F238E27FC236}">
                <a16:creationId xmlns:a16="http://schemas.microsoft.com/office/drawing/2014/main" id="{C42BCCC6-6D52-4984-A92F-8B1A8A903210}"/>
              </a:ext>
            </a:extLst>
          </p:cNvPr>
          <p:cNvSpPr>
            <a:spLocks noGrp="1"/>
          </p:cNvSpPr>
          <p:nvPr>
            <p:ph type="body" sz="quarter" idx="15"/>
          </p:nvPr>
        </p:nvSpPr>
        <p:spPr/>
        <p:txBody>
          <a:bodyPr/>
          <a:lstStyle/>
          <a:p>
            <a:r>
              <a:rPr lang="en-US" dirty="0"/>
              <a:t>Solution</a:t>
            </a:r>
          </a:p>
        </p:txBody>
      </p:sp>
      <p:sp>
        <p:nvSpPr>
          <p:cNvPr id="13" name="Text Placeholder 12">
            <a:extLst>
              <a:ext uri="{FF2B5EF4-FFF2-40B4-BE49-F238E27FC236}">
                <a16:creationId xmlns:a16="http://schemas.microsoft.com/office/drawing/2014/main" id="{35E2CA68-BFC9-485F-A53E-F4C27258EF06}"/>
              </a:ext>
            </a:extLst>
          </p:cNvPr>
          <p:cNvSpPr>
            <a:spLocks noGrp="1"/>
          </p:cNvSpPr>
          <p:nvPr>
            <p:ph type="body" sz="quarter" idx="16"/>
          </p:nvPr>
        </p:nvSpPr>
        <p:spPr/>
        <p:txBody>
          <a:bodyPr/>
          <a:lstStyle/>
          <a:p>
            <a:pPr marL="0" indent="0">
              <a:buNone/>
            </a:pPr>
            <a:endParaRPr lang="en-US" dirty="0"/>
          </a:p>
          <a:p>
            <a:endParaRPr lang="en-US" dirty="0"/>
          </a:p>
        </p:txBody>
      </p:sp>
      <p:pic>
        <p:nvPicPr>
          <p:cNvPr id="12" name="Picture 11">
            <a:extLst>
              <a:ext uri="{FF2B5EF4-FFF2-40B4-BE49-F238E27FC236}">
                <a16:creationId xmlns:a16="http://schemas.microsoft.com/office/drawing/2014/main" id="{8AE06126-CE63-A4DC-C219-E2C76982EE88}"/>
              </a:ext>
            </a:extLst>
          </p:cNvPr>
          <p:cNvPicPr>
            <a:picLocks noChangeAspect="1"/>
          </p:cNvPicPr>
          <p:nvPr/>
        </p:nvPicPr>
        <p:blipFill>
          <a:blip r:embed="rId3"/>
          <a:stretch>
            <a:fillRect/>
          </a:stretch>
        </p:blipFill>
        <p:spPr>
          <a:xfrm>
            <a:off x="6096000" y="3605157"/>
            <a:ext cx="5182323" cy="655889"/>
          </a:xfrm>
          <a:prstGeom prst="rect">
            <a:avLst/>
          </a:prstGeom>
        </p:spPr>
      </p:pic>
      <p:pic>
        <p:nvPicPr>
          <p:cNvPr id="15" name="Picture 14">
            <a:extLst>
              <a:ext uri="{FF2B5EF4-FFF2-40B4-BE49-F238E27FC236}">
                <a16:creationId xmlns:a16="http://schemas.microsoft.com/office/drawing/2014/main" id="{014844FF-206A-AD51-51D0-3F934CBA81EF}"/>
              </a:ext>
            </a:extLst>
          </p:cNvPr>
          <p:cNvPicPr>
            <a:picLocks noChangeAspect="1"/>
          </p:cNvPicPr>
          <p:nvPr/>
        </p:nvPicPr>
        <p:blipFill>
          <a:blip r:embed="rId4"/>
          <a:stretch>
            <a:fillRect/>
          </a:stretch>
        </p:blipFill>
        <p:spPr>
          <a:xfrm>
            <a:off x="6096000" y="2647848"/>
            <a:ext cx="4940300" cy="604996"/>
          </a:xfrm>
          <a:prstGeom prst="rect">
            <a:avLst/>
          </a:prstGeom>
        </p:spPr>
      </p:pic>
    </p:spTree>
    <p:extLst>
      <p:ext uri="{BB962C8B-B14F-4D97-AF65-F5344CB8AC3E}">
        <p14:creationId xmlns:p14="http://schemas.microsoft.com/office/powerpoint/2010/main" val="3872513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p:txBody>
          <a:bodyPr/>
          <a:lstStyle/>
          <a:p>
            <a:r>
              <a:rPr lang="en-US" dirty="0"/>
              <a:t>Goals for Q3</a:t>
            </a:r>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9261475" y="0"/>
            <a:ext cx="2930525" cy="1560513"/>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a:xfrm>
            <a:off x="647700" y="1842523"/>
            <a:ext cx="5080000" cy="830997"/>
          </a:xfrm>
        </p:spPr>
        <p:txBody>
          <a:bodyPr/>
          <a:lstStyle/>
          <a:p>
            <a:r>
              <a:rPr lang="en-US" dirty="0"/>
              <a:t>Salary Distribution of Hires &amp; Total Candidates</a:t>
            </a:r>
          </a:p>
        </p:txBody>
      </p:sp>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660400" y="2673521"/>
            <a:ext cx="5067300" cy="3641554"/>
          </a:xfrm>
        </p:spPr>
        <p:txBody>
          <a:bodyPr/>
          <a:lstStyle/>
          <a:p>
            <a:pPr marL="0" indent="0">
              <a:buNone/>
            </a:pPr>
            <a:r>
              <a:rPr lang="en-US" dirty="0"/>
              <a:t>It is the number of males and females have been hired by the company.</a:t>
            </a:r>
          </a:p>
          <a:p>
            <a:pPr marL="0" indent="0">
              <a:buNone/>
            </a:pPr>
            <a:r>
              <a:rPr lang="en-US" dirty="0"/>
              <a:t>First I separated the data into salary range of 20000.</a:t>
            </a:r>
          </a:p>
          <a:p>
            <a:pPr marL="0" indent="0">
              <a:buNone/>
            </a:pPr>
            <a:r>
              <a:rPr lang="en-US" dirty="0"/>
              <a:t>Then data was filtered for hired candidates within the salary range using filter option in the column </a:t>
            </a:r>
            <a:r>
              <a:rPr lang="en-US" b="1" i="1" dirty="0"/>
              <a:t>status</a:t>
            </a:r>
            <a:r>
              <a:rPr lang="en-US" dirty="0"/>
              <a:t> .Then the count was calculated</a:t>
            </a:r>
            <a:endParaRPr lang="en-US" b="1" i="1" dirty="0"/>
          </a:p>
          <a:p>
            <a:pPr marL="0" indent="0">
              <a:buNone/>
            </a:pPr>
            <a:r>
              <a:rPr lang="en-US" dirty="0"/>
              <a:t>In the similar way, counting was done without applying filter within the salary range for calculating total candidates within the salary range.</a:t>
            </a:r>
          </a:p>
          <a:p>
            <a:pPr marL="0" indent="0">
              <a:buNone/>
            </a:pPr>
            <a:endParaRPr lang="en-US" dirty="0"/>
          </a:p>
          <a:p>
            <a:pPr marL="0" indent="0">
              <a:buNone/>
            </a:pPr>
            <a:endParaRPr lang="en-US" dirty="0"/>
          </a:p>
          <a:p>
            <a:pPr marL="0" indent="0">
              <a:buNone/>
            </a:pPr>
            <a:br>
              <a:rPr lang="en-US" dirty="0"/>
            </a:br>
            <a:r>
              <a:rPr lang="en-US" dirty="0"/>
              <a:t> </a:t>
            </a:r>
          </a:p>
          <a:p>
            <a:pPr marL="0" indent="0">
              <a:buNone/>
            </a:pPr>
            <a:endParaRPr lang="en-US" dirty="0"/>
          </a:p>
        </p:txBody>
      </p:sp>
      <p:sp>
        <p:nvSpPr>
          <p:cNvPr id="11" name="Text Placeholder 10">
            <a:extLst>
              <a:ext uri="{FF2B5EF4-FFF2-40B4-BE49-F238E27FC236}">
                <a16:creationId xmlns:a16="http://schemas.microsoft.com/office/drawing/2014/main" id="{C42BCCC6-6D52-4984-A92F-8B1A8A903210}"/>
              </a:ext>
            </a:extLst>
          </p:cNvPr>
          <p:cNvSpPr>
            <a:spLocks noGrp="1"/>
          </p:cNvSpPr>
          <p:nvPr>
            <p:ph type="body" sz="quarter" idx="15"/>
          </p:nvPr>
        </p:nvSpPr>
        <p:spPr>
          <a:xfrm>
            <a:off x="6451600" y="1786949"/>
            <a:ext cx="5080000" cy="438150"/>
          </a:xfrm>
        </p:spPr>
        <p:txBody>
          <a:bodyPr/>
          <a:lstStyle/>
          <a:p>
            <a:r>
              <a:rPr lang="en-US" dirty="0"/>
              <a:t>Representation as a graph</a:t>
            </a:r>
          </a:p>
        </p:txBody>
      </p:sp>
      <p:sp>
        <p:nvSpPr>
          <p:cNvPr id="13" name="Text Placeholder 12">
            <a:extLst>
              <a:ext uri="{FF2B5EF4-FFF2-40B4-BE49-F238E27FC236}">
                <a16:creationId xmlns:a16="http://schemas.microsoft.com/office/drawing/2014/main" id="{35E2CA68-BFC9-485F-A53E-F4C27258EF06}"/>
              </a:ext>
            </a:extLst>
          </p:cNvPr>
          <p:cNvSpPr>
            <a:spLocks noGrp="1"/>
          </p:cNvSpPr>
          <p:nvPr>
            <p:ph type="body" sz="quarter" idx="16"/>
          </p:nvPr>
        </p:nvSpPr>
        <p:spPr/>
        <p:txBody>
          <a:bodyPr/>
          <a:lstStyle/>
          <a:p>
            <a:pPr marL="0" indent="0">
              <a:buNone/>
            </a:pPr>
            <a:endParaRPr lang="en-US" dirty="0"/>
          </a:p>
          <a:p>
            <a:endParaRPr lang="en-US" dirty="0"/>
          </a:p>
        </p:txBody>
      </p:sp>
      <p:pic>
        <p:nvPicPr>
          <p:cNvPr id="4" name="Picture 3">
            <a:extLst>
              <a:ext uri="{FF2B5EF4-FFF2-40B4-BE49-F238E27FC236}">
                <a16:creationId xmlns:a16="http://schemas.microsoft.com/office/drawing/2014/main" id="{FF4C2D1C-D85B-A44A-0336-77B1B0F2B8CA}"/>
              </a:ext>
            </a:extLst>
          </p:cNvPr>
          <p:cNvPicPr>
            <a:picLocks noChangeAspect="1"/>
          </p:cNvPicPr>
          <p:nvPr/>
        </p:nvPicPr>
        <p:blipFill>
          <a:blip r:embed="rId3"/>
          <a:stretch>
            <a:fillRect/>
          </a:stretch>
        </p:blipFill>
        <p:spPr>
          <a:xfrm>
            <a:off x="6451600" y="2225099"/>
            <a:ext cx="4235450" cy="1524213"/>
          </a:xfrm>
          <a:prstGeom prst="rect">
            <a:avLst/>
          </a:prstGeom>
        </p:spPr>
      </p:pic>
      <p:pic>
        <p:nvPicPr>
          <p:cNvPr id="7" name="Picture 6">
            <a:extLst>
              <a:ext uri="{FF2B5EF4-FFF2-40B4-BE49-F238E27FC236}">
                <a16:creationId xmlns:a16="http://schemas.microsoft.com/office/drawing/2014/main" id="{D3D514BD-4E28-9604-38DE-257468935A16}"/>
              </a:ext>
            </a:extLst>
          </p:cNvPr>
          <p:cNvPicPr>
            <a:picLocks noChangeAspect="1"/>
          </p:cNvPicPr>
          <p:nvPr/>
        </p:nvPicPr>
        <p:blipFill>
          <a:blip r:embed="rId4"/>
          <a:stretch>
            <a:fillRect/>
          </a:stretch>
        </p:blipFill>
        <p:spPr>
          <a:xfrm>
            <a:off x="6451600" y="3749312"/>
            <a:ext cx="5273675" cy="2838846"/>
          </a:xfrm>
          <a:prstGeom prst="rect">
            <a:avLst/>
          </a:prstGeom>
        </p:spPr>
      </p:pic>
    </p:spTree>
    <p:extLst>
      <p:ext uri="{BB962C8B-B14F-4D97-AF65-F5344CB8AC3E}">
        <p14:creationId xmlns:p14="http://schemas.microsoft.com/office/powerpoint/2010/main" val="1891383704"/>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1605</TotalTime>
  <Words>849</Words>
  <Application>Microsoft Office PowerPoint</Application>
  <PresentationFormat>Widescreen</PresentationFormat>
  <Paragraphs>86</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Söhne</vt:lpstr>
      <vt:lpstr>Wingdings</vt:lpstr>
      <vt:lpstr>Office Theme</vt:lpstr>
      <vt:lpstr>HIRING PROCESS ANALYTICS </vt:lpstr>
      <vt:lpstr>Agenda</vt:lpstr>
      <vt:lpstr>Introduction</vt:lpstr>
      <vt:lpstr>TECH STACK USED</vt:lpstr>
      <vt:lpstr>QUESTIONNAIRE  &amp;  APPROACH</vt:lpstr>
      <vt:lpstr>Data Cleaning </vt:lpstr>
      <vt:lpstr>Goals for Q1 </vt:lpstr>
      <vt:lpstr>Goals for Q2 </vt:lpstr>
      <vt:lpstr>Goals for Q3 </vt:lpstr>
      <vt:lpstr>Goals for Q4 </vt:lpstr>
      <vt:lpstr>Goals for Q5 </vt:lpstr>
      <vt:lpstr>Summary </vt:lpstr>
      <vt:lpstr>Engaging in this project enlightened me about the significance of Data Analytics in the hiring process, offering crucial insights like rejection statistics, reasons for rejections, applicant profiles, and vacancies. These insights empower the hiring department to make informed, data-driven decisions.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swagatika samal</dc:creator>
  <cp:lastModifiedBy>swagatika samal</cp:lastModifiedBy>
  <cp:revision>24</cp:revision>
  <dcterms:created xsi:type="dcterms:W3CDTF">2024-01-23T15:20:42Z</dcterms:created>
  <dcterms:modified xsi:type="dcterms:W3CDTF">2024-01-30T20:57:44Z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