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324" r:id="rId5"/>
    <p:sldId id="302" r:id="rId6"/>
    <p:sldId id="315" r:id="rId7"/>
    <p:sldId id="334" r:id="rId8"/>
    <p:sldId id="327" r:id="rId9"/>
    <p:sldId id="325" r:id="rId10"/>
    <p:sldId id="333" r:id="rId11"/>
    <p:sldId id="328" r:id="rId12"/>
    <p:sldId id="330" r:id="rId13"/>
    <p:sldId id="329" r:id="rId14"/>
    <p:sldId id="331" r:id="rId15"/>
    <p:sldId id="332" r:id="rId16"/>
    <p:sldId id="335" r:id="rId17"/>
    <p:sldId id="32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7664" autoAdjust="0"/>
  </p:normalViewPr>
  <p:slideViewPr>
    <p:cSldViewPr snapToGrid="0">
      <p:cViewPr varScale="1">
        <p:scale>
          <a:sx n="63" d="100"/>
          <a:sy n="63" d="100"/>
        </p:scale>
        <p:origin x="1020" y="60"/>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2/13/2024</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2/13/2024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a:t>
            </a:fld>
            <a:endParaRPr lang="en-US" noProof="0" dirty="0"/>
          </a:p>
        </p:txBody>
      </p:sp>
    </p:spTree>
    <p:extLst>
      <p:ext uri="{BB962C8B-B14F-4D97-AF65-F5344CB8AC3E}">
        <p14:creationId xmlns:p14="http://schemas.microsoft.com/office/powerpoint/2010/main" val="364420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2</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6" name="Hexagon 5">
            <a:extLst>
              <a:ext uri="{FF2B5EF4-FFF2-40B4-BE49-F238E27FC236}">
                <a16:creationId xmlns:a16="http://schemas.microsoft.com/office/drawing/2014/main" id="{ED61BFD1-C421-442F-ACC0-868D35B02015}"/>
              </a:ext>
            </a:extLst>
          </p:cNvPr>
          <p:cNvSpPr/>
          <p:nvPr userDrawn="1"/>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Hexagon 13">
            <a:extLst>
              <a:ext uri="{FF2B5EF4-FFF2-40B4-BE49-F238E27FC236}">
                <a16:creationId xmlns:a16="http://schemas.microsoft.com/office/drawing/2014/main" id="{89B16BC3-CBF9-4BF0-A37A-9F2BB89BED54}"/>
              </a:ext>
            </a:extLst>
          </p:cNvPr>
          <p:cNvSpPr/>
          <p:nvPr userDrawn="1"/>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80EA9ECE-F57C-4B25-AD19-4F78933A61EC}"/>
              </a:ext>
            </a:extLst>
          </p:cNvPr>
          <p:cNvSpPr/>
          <p:nvPr userDrawn="1"/>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DCBDF4EA-BFFB-460D-B9A8-45C097E920DA}"/>
              </a:ext>
            </a:extLst>
          </p:cNvPr>
          <p:cNvSpPr/>
          <p:nvPr userDrawn="1"/>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Hexagon 19">
            <a:extLst>
              <a:ext uri="{FF2B5EF4-FFF2-40B4-BE49-F238E27FC236}">
                <a16:creationId xmlns:a16="http://schemas.microsoft.com/office/drawing/2014/main" id="{AB15A15E-528E-4041-8E63-65C0D0398F3A}"/>
              </a:ext>
            </a:extLst>
          </p:cNvPr>
          <p:cNvSpPr/>
          <p:nvPr userDrawn="1"/>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A7A620BD-CFAD-4100-8C9F-494D15A0A900}"/>
              </a:ext>
            </a:extLst>
          </p:cNvPr>
          <p:cNvSpPr>
            <a:spLocks noGrp="1"/>
          </p:cNvSpPr>
          <p:nvPr>
            <p:ph type="title"/>
          </p:nvPr>
        </p:nvSpPr>
        <p:spPr>
          <a:xfrm>
            <a:off x="4096846" y="2576760"/>
            <a:ext cx="3924935"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096848" y="1899514"/>
            <a:ext cx="3924934" cy="490538"/>
          </a:xfrm>
          <a:prstGeom prst="rect">
            <a:avLst/>
          </a:prstGeom>
        </p:spPr>
        <p:txBody>
          <a:bodyPr/>
          <a:lstStyle>
            <a:lvl1pP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8" name="Text Placeholder 27">
            <a:extLst>
              <a:ext uri="{FF2B5EF4-FFF2-40B4-BE49-F238E27FC236}">
                <a16:creationId xmlns:a16="http://schemas.microsoft.com/office/drawing/2014/main" id="{E0A61465-6ECA-46DC-97DD-7BCFDB69EB89}"/>
              </a:ext>
            </a:extLst>
          </p:cNvPr>
          <p:cNvSpPr>
            <a:spLocks noGrp="1"/>
          </p:cNvSpPr>
          <p:nvPr>
            <p:ph type="body" sz="quarter" idx="13"/>
          </p:nvPr>
        </p:nvSpPr>
        <p:spPr>
          <a:xfrm>
            <a:off x="4484582" y="4459105"/>
            <a:ext cx="3222836" cy="1168530"/>
          </a:xfrm>
          <a:prstGeom prst="rect">
            <a:avLst/>
          </a:prstGeom>
        </p:spPr>
        <p:txBody>
          <a:bodyPr anchor="b"/>
          <a:lstStyle>
            <a:lvl1pPr algn="r">
              <a:buNone/>
              <a:defRPr lang="en-US" sz="1600" kern="1200" dirty="0" smtClean="0">
                <a:solidFill>
                  <a:schemeClr val="bg1"/>
                </a:solidFill>
                <a:latin typeface="+mn-lt"/>
                <a:ea typeface="+mn-ea"/>
                <a:cs typeface="+mn-cs"/>
              </a:defRPr>
            </a:lvl1pPr>
          </a:lstStyle>
          <a:p>
            <a:pPr lvl="0"/>
            <a:r>
              <a:rPr lang="en-US"/>
              <a:t>Click to edit Master text styles</a:t>
            </a:r>
          </a:p>
        </p:txBody>
      </p:sp>
    </p:spTree>
    <p:extLst>
      <p:ext uri="{BB962C8B-B14F-4D97-AF65-F5344CB8AC3E}">
        <p14:creationId xmlns:p14="http://schemas.microsoft.com/office/powerpoint/2010/main" val="78148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Tree>
    <p:extLst>
      <p:ext uri="{BB962C8B-B14F-4D97-AF65-F5344CB8AC3E}">
        <p14:creationId xmlns:p14="http://schemas.microsoft.com/office/powerpoint/2010/main" val="12800613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Two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47700" y="2057818"/>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4" name="Oval 13">
            <a:extLst>
              <a:ext uri="{FF2B5EF4-FFF2-40B4-BE49-F238E27FC236}">
                <a16:creationId xmlns:a16="http://schemas.microsoft.com/office/drawing/2014/main" id="{CAACFBE9-8475-4CC0-8189-87BFC4059A86}"/>
              </a:ext>
            </a:extLst>
          </p:cNvPr>
          <p:cNvSpPr/>
          <p:nvPr userDrawn="1"/>
        </p:nvSpPr>
        <p:spPr>
          <a:xfrm>
            <a:off x="10385897" y="1443145"/>
            <a:ext cx="471170" cy="47117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0" name="Oval 19">
            <a:extLst>
              <a:ext uri="{FF2B5EF4-FFF2-40B4-BE49-F238E27FC236}">
                <a16:creationId xmlns:a16="http://schemas.microsoft.com/office/drawing/2014/main" id="{5F8C6FC8-D350-4A01-A7E0-5AEDAC96F358}"/>
              </a:ext>
            </a:extLst>
          </p:cNvPr>
          <p:cNvSpPr/>
          <p:nvPr userDrawn="1"/>
        </p:nvSpPr>
        <p:spPr>
          <a:xfrm>
            <a:off x="8910011" y="328773"/>
            <a:ext cx="317813" cy="317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4" name="Oval 23">
            <a:extLst>
              <a:ext uri="{FF2B5EF4-FFF2-40B4-BE49-F238E27FC236}">
                <a16:creationId xmlns:a16="http://schemas.microsoft.com/office/drawing/2014/main" id="{88F1038A-897D-4C38-B499-73FC76C716FA}"/>
              </a:ext>
            </a:extLst>
          </p:cNvPr>
          <p:cNvSpPr/>
          <p:nvPr userDrawn="1"/>
        </p:nvSpPr>
        <p:spPr>
          <a:xfrm flipH="1">
            <a:off x="8634932" y="623939"/>
            <a:ext cx="170406" cy="1704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73522"/>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6451600" y="2061363"/>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6464300" y="2677067"/>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3" name="Picture Placeholder 12">
            <a:extLst>
              <a:ext uri="{FF2B5EF4-FFF2-40B4-BE49-F238E27FC236}">
                <a16:creationId xmlns:a16="http://schemas.microsoft.com/office/drawing/2014/main" id="{357B52D4-8D50-4E16-B60E-688B084764F2}"/>
              </a:ext>
            </a:extLst>
          </p:cNvPr>
          <p:cNvSpPr>
            <a:spLocks noGrp="1"/>
          </p:cNvSpPr>
          <p:nvPr>
            <p:ph type="pic" sz="quarter" idx="17"/>
          </p:nvPr>
        </p:nvSpPr>
        <p:spPr>
          <a:xfrm>
            <a:off x="9261647" y="0"/>
            <a:ext cx="2930353" cy="1559882"/>
          </a:xfrm>
          <a:custGeom>
            <a:avLst/>
            <a:gdLst>
              <a:gd name="connsiteX0" fmla="*/ 562125 w 2930353"/>
              <a:gd name="connsiteY0" fmla="*/ 435632 h 1559882"/>
              <a:gd name="connsiteX1" fmla="*/ 1124250 w 2930353"/>
              <a:gd name="connsiteY1" fmla="*/ 997757 h 1559882"/>
              <a:gd name="connsiteX2" fmla="*/ 562125 w 2930353"/>
              <a:gd name="connsiteY2" fmla="*/ 1559882 h 1559882"/>
              <a:gd name="connsiteX3" fmla="*/ 0 w 2930353"/>
              <a:gd name="connsiteY3" fmla="*/ 997757 h 1559882"/>
              <a:gd name="connsiteX4" fmla="*/ 562125 w 2930353"/>
              <a:gd name="connsiteY4" fmla="*/ 435632 h 1559882"/>
              <a:gd name="connsiteX5" fmla="*/ 1475035 w 2930353"/>
              <a:gd name="connsiteY5" fmla="*/ 0 h 1559882"/>
              <a:gd name="connsiteX6" fmla="*/ 2930353 w 2930353"/>
              <a:gd name="connsiteY6" fmla="*/ 0 h 1559882"/>
              <a:gd name="connsiteX7" fmla="*/ 2930353 w 2930353"/>
              <a:gd name="connsiteY7" fmla="*/ 1239091 h 1559882"/>
              <a:gd name="connsiteX8" fmla="*/ 2822571 w 2930353"/>
              <a:gd name="connsiteY8" fmla="*/ 1328020 h 1559882"/>
              <a:gd name="connsiteX9" fmla="*/ 2282653 w 2930353"/>
              <a:gd name="connsiteY9" fmla="*/ 1492942 h 1559882"/>
              <a:gd name="connsiteX10" fmla="*/ 1316979 w 2930353"/>
              <a:gd name="connsiteY10" fmla="*/ 527268 h 1559882"/>
              <a:gd name="connsiteX11" fmla="*/ 1392867 w 2930353"/>
              <a:gd name="connsiteY11" fmla="*/ 151384 h 155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30353" h="1559882">
                <a:moveTo>
                  <a:pt x="562125" y="435632"/>
                </a:moveTo>
                <a:cubicBezTo>
                  <a:pt x="872578" y="435632"/>
                  <a:pt x="1124250" y="687304"/>
                  <a:pt x="1124250" y="997757"/>
                </a:cubicBezTo>
                <a:cubicBezTo>
                  <a:pt x="1124250" y="1308210"/>
                  <a:pt x="872578" y="1559882"/>
                  <a:pt x="562125" y="1559882"/>
                </a:cubicBezTo>
                <a:cubicBezTo>
                  <a:pt x="251672" y="1559882"/>
                  <a:pt x="0" y="1308210"/>
                  <a:pt x="0" y="997757"/>
                </a:cubicBezTo>
                <a:cubicBezTo>
                  <a:pt x="0" y="687304"/>
                  <a:pt x="251672" y="435632"/>
                  <a:pt x="562125" y="435632"/>
                </a:cubicBezTo>
                <a:close/>
                <a:moveTo>
                  <a:pt x="1475035" y="0"/>
                </a:moveTo>
                <a:lnTo>
                  <a:pt x="2930353" y="0"/>
                </a:lnTo>
                <a:lnTo>
                  <a:pt x="2930353" y="1239091"/>
                </a:lnTo>
                <a:lnTo>
                  <a:pt x="2822571" y="1328020"/>
                </a:lnTo>
                <a:cubicBezTo>
                  <a:pt x="2668448" y="1432143"/>
                  <a:pt x="2482651" y="1492942"/>
                  <a:pt x="2282653" y="1492942"/>
                </a:cubicBezTo>
                <a:cubicBezTo>
                  <a:pt x="1749326" y="1492942"/>
                  <a:pt x="1316979" y="1060595"/>
                  <a:pt x="1316979" y="527268"/>
                </a:cubicBezTo>
                <a:cubicBezTo>
                  <a:pt x="1316979" y="393936"/>
                  <a:pt x="1344001" y="266916"/>
                  <a:pt x="1392867" y="151384"/>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1" name="Title 1">
            <a:extLst>
              <a:ext uri="{FF2B5EF4-FFF2-40B4-BE49-F238E27FC236}">
                <a16:creationId xmlns:a16="http://schemas.microsoft.com/office/drawing/2014/main" id="{92F03355-C197-48C4-A4DF-B4133848335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565901999"/>
      </p:ext>
    </p:extLst>
  </p:cSld>
  <p:clrMapOvr>
    <a:masterClrMapping/>
  </p:clrMapOvr>
  <p:extLst>
    <p:ext uri="{DCECCB84-F9BA-43D5-87BE-67443E8EF086}">
      <p15:sldGuideLst xmlns:p15="http://schemas.microsoft.com/office/powerpoint/2012/main">
        <p15:guide id="1" orient="horz" pos="1272"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Three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60400" y="2037656"/>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8044180" y="2052478"/>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8056880" y="2668182"/>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1" name="Text Placeholder 27">
            <a:extLst>
              <a:ext uri="{FF2B5EF4-FFF2-40B4-BE49-F238E27FC236}">
                <a16:creationId xmlns:a16="http://schemas.microsoft.com/office/drawing/2014/main" id="{4FDB27CA-009D-4863-B119-0EC36837148A}"/>
              </a:ext>
            </a:extLst>
          </p:cNvPr>
          <p:cNvSpPr>
            <a:spLocks noGrp="1"/>
          </p:cNvSpPr>
          <p:nvPr>
            <p:ph type="body" sz="quarter" idx="17"/>
          </p:nvPr>
        </p:nvSpPr>
        <p:spPr>
          <a:xfrm>
            <a:off x="4352290" y="2048933"/>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2" name="Text Placeholder 25">
            <a:extLst>
              <a:ext uri="{FF2B5EF4-FFF2-40B4-BE49-F238E27FC236}">
                <a16:creationId xmlns:a16="http://schemas.microsoft.com/office/drawing/2014/main" id="{FD03E3EF-D812-4B98-959B-6800BBE59D1C}"/>
              </a:ext>
            </a:extLst>
          </p:cNvPr>
          <p:cNvSpPr>
            <a:spLocks noGrp="1"/>
          </p:cNvSpPr>
          <p:nvPr>
            <p:ph type="body" sz="quarter" idx="18"/>
          </p:nvPr>
        </p:nvSpPr>
        <p:spPr>
          <a:xfrm>
            <a:off x="436499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3" name="Hexagon 2">
            <a:extLst>
              <a:ext uri="{FF2B5EF4-FFF2-40B4-BE49-F238E27FC236}">
                <a16:creationId xmlns:a16="http://schemas.microsoft.com/office/drawing/2014/main" id="{303FFB35-43AC-4A56-92D0-91038C098B3C}"/>
              </a:ext>
            </a:extLst>
          </p:cNvPr>
          <p:cNvSpPr/>
          <p:nvPr userDrawn="1"/>
        </p:nvSpPr>
        <p:spPr>
          <a:xfrm>
            <a:off x="10700126" y="788523"/>
            <a:ext cx="1155906" cy="99647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Hexagon 3">
            <a:extLst>
              <a:ext uri="{FF2B5EF4-FFF2-40B4-BE49-F238E27FC236}">
                <a16:creationId xmlns:a16="http://schemas.microsoft.com/office/drawing/2014/main" id="{AAF31DA0-707D-4A5D-BB7A-A5C90DB11A55}"/>
              </a:ext>
            </a:extLst>
          </p:cNvPr>
          <p:cNvSpPr/>
          <p:nvPr userDrawn="1"/>
        </p:nvSpPr>
        <p:spPr>
          <a:xfrm>
            <a:off x="11388427" y="1859136"/>
            <a:ext cx="315205" cy="271728"/>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5" name="Hexagon 4">
            <a:extLst>
              <a:ext uri="{FF2B5EF4-FFF2-40B4-BE49-F238E27FC236}">
                <a16:creationId xmlns:a16="http://schemas.microsoft.com/office/drawing/2014/main" id="{539F452B-F55F-4D85-834B-A7EAF742647C}"/>
              </a:ext>
            </a:extLst>
          </p:cNvPr>
          <p:cNvSpPr/>
          <p:nvPr userDrawn="1"/>
        </p:nvSpPr>
        <p:spPr>
          <a:xfrm>
            <a:off x="9014155" y="740289"/>
            <a:ext cx="379060" cy="326776"/>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13" name="Title 1">
            <a:extLst>
              <a:ext uri="{FF2B5EF4-FFF2-40B4-BE49-F238E27FC236}">
                <a16:creationId xmlns:a16="http://schemas.microsoft.com/office/drawing/2014/main" id="{91D9F6BE-FB0B-42EE-8F02-95F5CC039B0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
        <p:nvSpPr>
          <p:cNvPr id="16" name="Picture Placeholder 15">
            <a:extLst>
              <a:ext uri="{FF2B5EF4-FFF2-40B4-BE49-F238E27FC236}">
                <a16:creationId xmlns:a16="http://schemas.microsoft.com/office/drawing/2014/main" id="{C67FFA0E-8AAA-4DEB-B97E-31969F57927D}"/>
              </a:ext>
            </a:extLst>
          </p:cNvPr>
          <p:cNvSpPr>
            <a:spLocks noGrp="1"/>
          </p:cNvSpPr>
          <p:nvPr>
            <p:ph type="pic" sz="quarter" idx="20"/>
          </p:nvPr>
        </p:nvSpPr>
        <p:spPr>
          <a:xfrm>
            <a:off x="9393238" y="2"/>
            <a:ext cx="2798762" cy="1354861"/>
          </a:xfrm>
          <a:custGeom>
            <a:avLst/>
            <a:gdLst>
              <a:gd name="connsiteX0" fmla="*/ 316595 w 2798762"/>
              <a:gd name="connsiteY0" fmla="*/ 88390 h 1354861"/>
              <a:gd name="connsiteX1" fmla="*/ 1152465 w 2798762"/>
              <a:gd name="connsiteY1" fmla="*/ 88390 h 1354861"/>
              <a:gd name="connsiteX2" fmla="*/ 1469083 w 2798762"/>
              <a:gd name="connsiteY2" fmla="*/ 721626 h 1354861"/>
              <a:gd name="connsiteX3" fmla="*/ 1152465 w 2798762"/>
              <a:gd name="connsiteY3" fmla="*/ 1354861 h 1354861"/>
              <a:gd name="connsiteX4" fmla="*/ 316595 w 2798762"/>
              <a:gd name="connsiteY4" fmla="*/ 1354861 h 1354861"/>
              <a:gd name="connsiteX5" fmla="*/ 0 w 2798762"/>
              <a:gd name="connsiteY5" fmla="*/ 721672 h 1354861"/>
              <a:gd name="connsiteX6" fmla="*/ 0 w 2798762"/>
              <a:gd name="connsiteY6" fmla="*/ 721580 h 1354861"/>
              <a:gd name="connsiteX7" fmla="*/ 1250372 w 2798762"/>
              <a:gd name="connsiteY7" fmla="*/ 0 h 1354861"/>
              <a:gd name="connsiteX8" fmla="*/ 2798762 w 2798762"/>
              <a:gd name="connsiteY8" fmla="*/ 0 h 1354861"/>
              <a:gd name="connsiteX9" fmla="*/ 2798762 w 2798762"/>
              <a:gd name="connsiteY9" fmla="*/ 505978 h 1354861"/>
              <a:gd name="connsiteX10" fmla="*/ 2719777 w 2798762"/>
              <a:gd name="connsiteY10" fmla="*/ 663948 h 1354861"/>
              <a:gd name="connsiteX11" fmla="*/ 1582346 w 2798762"/>
              <a:gd name="connsiteY11" fmla="*/ 663948 h 1354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8762" h="1354861">
                <a:moveTo>
                  <a:pt x="316595" y="88390"/>
                </a:moveTo>
                <a:lnTo>
                  <a:pt x="1152465" y="88390"/>
                </a:lnTo>
                <a:lnTo>
                  <a:pt x="1469083" y="721626"/>
                </a:lnTo>
                <a:lnTo>
                  <a:pt x="1152465" y="1354861"/>
                </a:lnTo>
                <a:lnTo>
                  <a:pt x="316595" y="1354861"/>
                </a:lnTo>
                <a:lnTo>
                  <a:pt x="0" y="721672"/>
                </a:lnTo>
                <a:lnTo>
                  <a:pt x="0" y="721580"/>
                </a:lnTo>
                <a:close/>
                <a:moveTo>
                  <a:pt x="1250372" y="0"/>
                </a:moveTo>
                <a:lnTo>
                  <a:pt x="2798762" y="0"/>
                </a:lnTo>
                <a:lnTo>
                  <a:pt x="2798762" y="505978"/>
                </a:lnTo>
                <a:lnTo>
                  <a:pt x="2719777" y="663948"/>
                </a:lnTo>
                <a:lnTo>
                  <a:pt x="1582346" y="663948"/>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4096559002"/>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5E74AFC3-1C60-42DE-ABAC-F53CA85AC6F1}"/>
              </a:ext>
            </a:extLst>
          </p:cNvPr>
          <p:cNvSpPr/>
          <p:nvPr userDrawn="1"/>
        </p:nvSpPr>
        <p:spPr>
          <a:xfrm>
            <a:off x="5897272" y="1457542"/>
            <a:ext cx="617218" cy="617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5F133261-FFEB-4B3D-B085-14AEAE741F82}"/>
              </a:ext>
            </a:extLst>
          </p:cNvPr>
          <p:cNvSpPr/>
          <p:nvPr userDrawn="1"/>
        </p:nvSpPr>
        <p:spPr>
          <a:xfrm>
            <a:off x="9810348" y="5955461"/>
            <a:ext cx="394539" cy="39453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653FE105-1D8E-48B0-AD9A-95AC9A165651}"/>
              </a:ext>
            </a:extLst>
          </p:cNvPr>
          <p:cNvSpPr/>
          <p:nvPr userDrawn="1"/>
        </p:nvSpPr>
        <p:spPr>
          <a:xfrm>
            <a:off x="6514490" y="946887"/>
            <a:ext cx="335852" cy="3358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 Placeholder 15">
            <a:extLst>
              <a:ext uri="{FF2B5EF4-FFF2-40B4-BE49-F238E27FC236}">
                <a16:creationId xmlns:a16="http://schemas.microsoft.com/office/drawing/2014/main" id="{AC4388F5-0DCA-4A09-A6E1-AE07F403093C}"/>
              </a:ext>
            </a:extLst>
          </p:cNvPr>
          <p:cNvSpPr>
            <a:spLocks noGrp="1"/>
          </p:cNvSpPr>
          <p:nvPr>
            <p:ph type="body" sz="quarter" idx="10"/>
          </p:nvPr>
        </p:nvSpPr>
        <p:spPr>
          <a:xfrm>
            <a:off x="647701" y="2042790"/>
            <a:ext cx="4143374" cy="2654301"/>
          </a:xfrm>
          <a:prstGeom prst="rect">
            <a:avLst/>
          </a:prstGeom>
        </p:spPr>
        <p:txBody>
          <a:bodyPr/>
          <a:lstStyle>
            <a:lvl1pPr marL="0" indent="0">
              <a:buNone/>
              <a:defRPr sz="2000"/>
            </a:lvl1pPr>
            <a:lvl2pPr>
              <a:buNone/>
              <a:defRPr/>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7" name="Text Placeholder 15">
            <a:extLst>
              <a:ext uri="{FF2B5EF4-FFF2-40B4-BE49-F238E27FC236}">
                <a16:creationId xmlns:a16="http://schemas.microsoft.com/office/drawing/2014/main" id="{02C12FDC-BC11-43E8-B22A-3EC48E0344D9}"/>
              </a:ext>
            </a:extLst>
          </p:cNvPr>
          <p:cNvSpPr>
            <a:spLocks noGrp="1"/>
          </p:cNvSpPr>
          <p:nvPr>
            <p:ph type="body" sz="quarter" idx="11"/>
          </p:nvPr>
        </p:nvSpPr>
        <p:spPr>
          <a:xfrm>
            <a:off x="647699" y="4953919"/>
            <a:ext cx="4143375" cy="759470"/>
          </a:xfrm>
          <a:prstGeom prst="rect">
            <a:avLst/>
          </a:prstGeom>
        </p:spPr>
        <p:txBody>
          <a:bodyPr/>
          <a:lstStyle>
            <a:lvl1pPr marL="0" indent="0">
              <a:buNone/>
              <a:defRPr sz="2000" b="1">
                <a:solidFill>
                  <a:schemeClr val="accent4"/>
                </a:solidFill>
              </a:defRPr>
            </a:lvl1pPr>
            <a:lvl2pPr>
              <a:buNone/>
              <a:defRPr sz="2000"/>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2" name="Picture Placeholder 11">
            <a:extLst>
              <a:ext uri="{FF2B5EF4-FFF2-40B4-BE49-F238E27FC236}">
                <a16:creationId xmlns:a16="http://schemas.microsoft.com/office/drawing/2014/main" id="{3D43F412-F2C7-4D38-BDD0-9663029081D5}"/>
              </a:ext>
            </a:extLst>
          </p:cNvPr>
          <p:cNvSpPr>
            <a:spLocks noGrp="1"/>
          </p:cNvSpPr>
          <p:nvPr>
            <p:ph type="pic" sz="quarter" idx="13"/>
          </p:nvPr>
        </p:nvSpPr>
        <p:spPr>
          <a:xfrm>
            <a:off x="5887402" y="533063"/>
            <a:ext cx="5542598" cy="5611666"/>
          </a:xfrm>
          <a:custGeom>
            <a:avLst/>
            <a:gdLst>
              <a:gd name="connsiteX0" fmla="*/ 3354105 w 5542598"/>
              <a:gd name="connsiteY0" fmla="*/ 4359376 h 5611666"/>
              <a:gd name="connsiteX1" fmla="*/ 3980250 w 5542598"/>
              <a:gd name="connsiteY1" fmla="*/ 4985521 h 5611666"/>
              <a:gd name="connsiteX2" fmla="*/ 3354105 w 5542598"/>
              <a:gd name="connsiteY2" fmla="*/ 5611666 h 5611666"/>
              <a:gd name="connsiteX3" fmla="*/ 2727960 w 5542598"/>
              <a:gd name="connsiteY3" fmla="*/ 4985521 h 5611666"/>
              <a:gd name="connsiteX4" fmla="*/ 3354105 w 5542598"/>
              <a:gd name="connsiteY4" fmla="*/ 4359376 h 5611666"/>
              <a:gd name="connsiteX5" fmla="*/ 1592580 w 5542598"/>
              <a:gd name="connsiteY5" fmla="*/ 1430357 h 5611666"/>
              <a:gd name="connsiteX6" fmla="*/ 3185160 w 5542598"/>
              <a:gd name="connsiteY6" fmla="*/ 3022937 h 5611666"/>
              <a:gd name="connsiteX7" fmla="*/ 1592580 w 5542598"/>
              <a:gd name="connsiteY7" fmla="*/ 4615517 h 5611666"/>
              <a:gd name="connsiteX8" fmla="*/ 0 w 5542598"/>
              <a:gd name="connsiteY8" fmla="*/ 3022937 h 5611666"/>
              <a:gd name="connsiteX9" fmla="*/ 1592580 w 5542598"/>
              <a:gd name="connsiteY9" fmla="*/ 1430357 h 5611666"/>
              <a:gd name="connsiteX10" fmla="*/ 4230267 w 5542598"/>
              <a:gd name="connsiteY10" fmla="*/ 0 h 5611666"/>
              <a:gd name="connsiteX11" fmla="*/ 5542598 w 5542598"/>
              <a:gd name="connsiteY11" fmla="*/ 1312331 h 5611666"/>
              <a:gd name="connsiteX12" fmla="*/ 4230267 w 5542598"/>
              <a:gd name="connsiteY12" fmla="*/ 2624662 h 5611666"/>
              <a:gd name="connsiteX13" fmla="*/ 2917936 w 5542598"/>
              <a:gd name="connsiteY13" fmla="*/ 1312331 h 5611666"/>
              <a:gd name="connsiteX14" fmla="*/ 4230267 w 5542598"/>
              <a:gd name="connsiteY14" fmla="*/ 0 h 561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2598" h="5611666">
                <a:moveTo>
                  <a:pt x="3354105" y="4359376"/>
                </a:moveTo>
                <a:cubicBezTo>
                  <a:pt x="3699915" y="4359376"/>
                  <a:pt x="3980250" y="4639711"/>
                  <a:pt x="3980250" y="4985521"/>
                </a:cubicBezTo>
                <a:cubicBezTo>
                  <a:pt x="3980250" y="5331331"/>
                  <a:pt x="3699915" y="5611666"/>
                  <a:pt x="3354105" y="5611666"/>
                </a:cubicBezTo>
                <a:cubicBezTo>
                  <a:pt x="3008295" y="5611666"/>
                  <a:pt x="2727960" y="5331331"/>
                  <a:pt x="2727960" y="4985521"/>
                </a:cubicBezTo>
                <a:cubicBezTo>
                  <a:pt x="2727960" y="4639711"/>
                  <a:pt x="3008295" y="4359376"/>
                  <a:pt x="3354105" y="4359376"/>
                </a:cubicBezTo>
                <a:close/>
                <a:moveTo>
                  <a:pt x="1592580" y="1430357"/>
                </a:moveTo>
                <a:cubicBezTo>
                  <a:pt x="2472138" y="1430357"/>
                  <a:pt x="3185160" y="2143379"/>
                  <a:pt x="3185160" y="3022937"/>
                </a:cubicBezTo>
                <a:cubicBezTo>
                  <a:pt x="3185160" y="3902495"/>
                  <a:pt x="2472138" y="4615517"/>
                  <a:pt x="1592580" y="4615517"/>
                </a:cubicBezTo>
                <a:cubicBezTo>
                  <a:pt x="713022" y="4615517"/>
                  <a:pt x="0" y="3902495"/>
                  <a:pt x="0" y="3022937"/>
                </a:cubicBezTo>
                <a:cubicBezTo>
                  <a:pt x="0" y="2143379"/>
                  <a:pt x="713022" y="1430357"/>
                  <a:pt x="1592580" y="1430357"/>
                </a:cubicBezTo>
                <a:close/>
                <a:moveTo>
                  <a:pt x="4230267" y="0"/>
                </a:moveTo>
                <a:cubicBezTo>
                  <a:pt x="4955047" y="0"/>
                  <a:pt x="5542598" y="587551"/>
                  <a:pt x="5542598" y="1312331"/>
                </a:cubicBezTo>
                <a:cubicBezTo>
                  <a:pt x="5542598" y="2037111"/>
                  <a:pt x="4955047" y="2624662"/>
                  <a:pt x="4230267" y="2624662"/>
                </a:cubicBezTo>
                <a:cubicBezTo>
                  <a:pt x="3505487" y="2624662"/>
                  <a:pt x="2917936" y="2037111"/>
                  <a:pt x="2917936" y="1312331"/>
                </a:cubicBezTo>
                <a:cubicBezTo>
                  <a:pt x="2917936" y="587551"/>
                  <a:pt x="3505487" y="0"/>
                  <a:pt x="4230267"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3" name="Title 1">
            <a:extLst>
              <a:ext uri="{FF2B5EF4-FFF2-40B4-BE49-F238E27FC236}">
                <a16:creationId xmlns:a16="http://schemas.microsoft.com/office/drawing/2014/main" id="{11176083-2CE5-4707-A564-46805454AF1A}"/>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316186999"/>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5_Custom Layout">
    <p:bg>
      <p:bgPr>
        <a:solidFill>
          <a:schemeClr val="tx1"/>
        </a:solidFill>
        <a:effectLst/>
      </p:bgPr>
    </p:bg>
    <p:spTree>
      <p:nvGrpSpPr>
        <p:cNvPr id="1" name=""/>
        <p:cNvGrpSpPr/>
        <p:nvPr/>
      </p:nvGrpSpPr>
      <p:grpSpPr>
        <a:xfrm>
          <a:off x="0" y="0"/>
          <a:ext cx="0" cy="0"/>
          <a:chOff x="0" y="0"/>
          <a:chExt cx="0" cy="0"/>
        </a:xfrm>
      </p:grpSpPr>
      <p:sp>
        <p:nvSpPr>
          <p:cNvPr id="14" name="Picture Placeholder 21">
            <a:extLst>
              <a:ext uri="{FF2B5EF4-FFF2-40B4-BE49-F238E27FC236}">
                <a16:creationId xmlns:a16="http://schemas.microsoft.com/office/drawing/2014/main" id="{75D96571-69F8-475F-A910-ECC183425065}"/>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3" name="Oval 2" descr="Tall office building looking up">
            <a:extLst>
              <a:ext uri="{FF2B5EF4-FFF2-40B4-BE49-F238E27FC236}">
                <a16:creationId xmlns:a16="http://schemas.microsoft.com/office/drawing/2014/main" id="{CD4C2457-AECB-4015-9FE4-CCBC516AA9EE}"/>
              </a:ext>
            </a:extLst>
          </p:cNvPr>
          <p:cNvSpPr/>
          <p:nvPr userDrawn="1"/>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289A018F-D11C-4B07-9830-8336B27A18AD}"/>
              </a:ext>
            </a:extLst>
          </p:cNvPr>
          <p:cNvSpPr/>
          <p:nvPr userDrawn="1"/>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E0209A32-FE17-4457-B02B-0A1DB9B8ADB1}"/>
              </a:ext>
            </a:extLst>
          </p:cNvPr>
          <p:cNvSpPr/>
          <p:nvPr userDrawn="1"/>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585A541-0EDE-4213-AE62-4D909E8EB7F5}"/>
              </a:ext>
            </a:extLst>
          </p:cNvPr>
          <p:cNvSpPr/>
          <p:nvPr userDrawn="1"/>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 Placeholder 23">
            <a:extLst>
              <a:ext uri="{FF2B5EF4-FFF2-40B4-BE49-F238E27FC236}">
                <a16:creationId xmlns:a16="http://schemas.microsoft.com/office/drawing/2014/main" id="{CBFD020D-881A-48D8-BDA8-55C7B95C5996}"/>
              </a:ext>
            </a:extLst>
          </p:cNvPr>
          <p:cNvSpPr>
            <a:spLocks noGrp="1"/>
          </p:cNvSpPr>
          <p:nvPr>
            <p:ph type="body" sz="quarter" idx="11" hasCustomPrompt="1"/>
          </p:nvPr>
        </p:nvSpPr>
        <p:spPr>
          <a:xfrm>
            <a:off x="4127927" y="4609453"/>
            <a:ext cx="3924934" cy="490538"/>
          </a:xfrm>
          <a:prstGeom prst="rect">
            <a:avLst/>
          </a:prstGeom>
        </p:spPr>
        <p:txBody>
          <a:bodyPr anchor="b"/>
          <a:lstStyle>
            <a:lvl1pPr algn="ctr">
              <a:buNone/>
              <a:defRPr lang="en-US" sz="20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 name="Title 1">
            <a:extLst>
              <a:ext uri="{FF2B5EF4-FFF2-40B4-BE49-F238E27FC236}">
                <a16:creationId xmlns:a16="http://schemas.microsoft.com/office/drawing/2014/main" id="{CF9687A5-0BDD-45B2-A892-542449E31394}"/>
              </a:ext>
            </a:extLst>
          </p:cNvPr>
          <p:cNvSpPr>
            <a:spLocks noGrp="1"/>
          </p:cNvSpPr>
          <p:nvPr>
            <p:ph type="title"/>
          </p:nvPr>
        </p:nvSpPr>
        <p:spPr>
          <a:xfrm>
            <a:off x="4045678" y="1988047"/>
            <a:ext cx="4007183" cy="2374194"/>
          </a:xfrm>
          <a:prstGeom prst="rect">
            <a:avLst/>
          </a:prstGeom>
        </p:spPr>
        <p:txBody>
          <a:bodyPr/>
          <a:lstStyle>
            <a:lvl1pPr algn="ctr">
              <a:spcBef>
                <a:spcPts val="1000"/>
              </a:spcBef>
              <a:defRPr sz="2800">
                <a:solidFill>
                  <a:schemeClr val="bg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68632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94370068"/>
      </p:ext>
    </p:extLst>
  </p:cSld>
  <p:clrMapOvr>
    <a:masterClrMapping/>
  </p:clrMapOvr>
  <p:extLst>
    <p:ext uri="{DCECCB84-F9BA-43D5-87BE-67443E8EF086}">
      <p15:sldGuideLst xmlns:p15="http://schemas.microsoft.com/office/powerpoint/2012/main">
        <p15:guide id="1" orient="horz" pos="504" userDrawn="1">
          <p15:clr>
            <a:srgbClr val="FBAE40"/>
          </p15:clr>
        </p15:guide>
        <p15:guide id="2" pos="3840" userDrawn="1">
          <p15:clr>
            <a:srgbClr val="FBAE40"/>
          </p15:clr>
        </p15:guide>
        <p15:guide id="3" orient="horz" pos="141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8449708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23CD802-D0A0-4EAC-8222-78FFDDD76A75}"/>
              </a:ext>
            </a:extLst>
          </p:cNvPr>
          <p:cNvSpPr>
            <a:spLocks noGrp="1"/>
          </p:cNvSpPr>
          <p:nvPr>
            <p:ph sz="quarter" idx="10"/>
          </p:nvPr>
        </p:nvSpPr>
        <p:spPr>
          <a:xfrm>
            <a:off x="838200" y="2039392"/>
            <a:ext cx="105156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87BCB8BF-DA17-4856-91E9-77C601F2B139}"/>
              </a:ext>
            </a:extLst>
          </p:cNvPr>
          <p:cNvSpPr>
            <a:spLocks noGrp="1"/>
          </p:cNvSpPr>
          <p:nvPr>
            <p:ph type="title"/>
          </p:nvPr>
        </p:nvSpPr>
        <p:spPr>
          <a:xfrm>
            <a:off x="838200" y="635000"/>
            <a:ext cx="10515600" cy="700115"/>
          </a:xfrm>
          <a:prstGeom prst="rect">
            <a:avLst/>
          </a:prstGeom>
        </p:spPr>
        <p:txBody>
          <a:bodyPr anchor="ctr"/>
          <a:lstStyle>
            <a:lvl1pPr algn="ct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51989139"/>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3603056595"/>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5058552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40" name="Content Placeholder 39">
            <a:extLst>
              <a:ext uri="{FF2B5EF4-FFF2-40B4-BE49-F238E27FC236}">
                <a16:creationId xmlns:a16="http://schemas.microsoft.com/office/drawing/2014/main" id="{6BB16225-AC51-4525-A1E8-438B8B0B7361}"/>
              </a:ext>
            </a:extLst>
          </p:cNvPr>
          <p:cNvSpPr>
            <a:spLocks noGrp="1"/>
          </p:cNvSpPr>
          <p:nvPr>
            <p:ph sz="quarter" idx="12"/>
          </p:nvPr>
        </p:nvSpPr>
        <p:spPr>
          <a:xfrm>
            <a:off x="173965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1" name="Content Placeholder 39">
            <a:extLst>
              <a:ext uri="{FF2B5EF4-FFF2-40B4-BE49-F238E27FC236}">
                <a16:creationId xmlns:a16="http://schemas.microsoft.com/office/drawing/2014/main" id="{6EC38F38-5935-49D5-AA85-4182E82D6FF2}"/>
              </a:ext>
            </a:extLst>
          </p:cNvPr>
          <p:cNvSpPr>
            <a:spLocks noGrp="1"/>
          </p:cNvSpPr>
          <p:nvPr>
            <p:ph sz="quarter" idx="13"/>
          </p:nvPr>
        </p:nvSpPr>
        <p:spPr>
          <a:xfrm>
            <a:off x="173965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2" name="Content Placeholder 39">
            <a:extLst>
              <a:ext uri="{FF2B5EF4-FFF2-40B4-BE49-F238E27FC236}">
                <a16:creationId xmlns:a16="http://schemas.microsoft.com/office/drawing/2014/main" id="{51C9D5ED-A19A-42A1-9200-C77E39E6F5C5}"/>
              </a:ext>
            </a:extLst>
          </p:cNvPr>
          <p:cNvSpPr>
            <a:spLocks noGrp="1"/>
          </p:cNvSpPr>
          <p:nvPr>
            <p:ph sz="quarter" idx="14"/>
          </p:nvPr>
        </p:nvSpPr>
        <p:spPr>
          <a:xfrm>
            <a:off x="173965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3" name="Content Placeholder 39">
            <a:extLst>
              <a:ext uri="{FF2B5EF4-FFF2-40B4-BE49-F238E27FC236}">
                <a16:creationId xmlns:a16="http://schemas.microsoft.com/office/drawing/2014/main" id="{47A95437-77F3-4E2C-8470-57587793A103}"/>
              </a:ext>
            </a:extLst>
          </p:cNvPr>
          <p:cNvSpPr>
            <a:spLocks noGrp="1"/>
          </p:cNvSpPr>
          <p:nvPr>
            <p:ph sz="quarter" idx="15"/>
          </p:nvPr>
        </p:nvSpPr>
        <p:spPr>
          <a:xfrm>
            <a:off x="749386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4" name="Content Placeholder 39">
            <a:extLst>
              <a:ext uri="{FF2B5EF4-FFF2-40B4-BE49-F238E27FC236}">
                <a16:creationId xmlns:a16="http://schemas.microsoft.com/office/drawing/2014/main" id="{CB1EA2BE-D294-486E-88F0-2AA9518A6E63}"/>
              </a:ext>
            </a:extLst>
          </p:cNvPr>
          <p:cNvSpPr>
            <a:spLocks noGrp="1"/>
          </p:cNvSpPr>
          <p:nvPr>
            <p:ph sz="quarter" idx="16"/>
          </p:nvPr>
        </p:nvSpPr>
        <p:spPr>
          <a:xfrm>
            <a:off x="749386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5" name="Content Placeholder 39">
            <a:extLst>
              <a:ext uri="{FF2B5EF4-FFF2-40B4-BE49-F238E27FC236}">
                <a16:creationId xmlns:a16="http://schemas.microsoft.com/office/drawing/2014/main" id="{108734A0-880E-44E2-858F-7AA6C6B0A5A3}"/>
              </a:ext>
            </a:extLst>
          </p:cNvPr>
          <p:cNvSpPr>
            <a:spLocks noGrp="1"/>
          </p:cNvSpPr>
          <p:nvPr>
            <p:ph sz="quarter" idx="17"/>
          </p:nvPr>
        </p:nvSpPr>
        <p:spPr>
          <a:xfrm>
            <a:off x="749386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10" name="Title 1">
            <a:extLst>
              <a:ext uri="{FF2B5EF4-FFF2-40B4-BE49-F238E27FC236}">
                <a16:creationId xmlns:a16="http://schemas.microsoft.com/office/drawing/2014/main" id="{63CED4CD-5348-488E-A883-0486DD5749A7}"/>
              </a:ext>
            </a:extLst>
          </p:cNvPr>
          <p:cNvSpPr>
            <a:spLocks noGrp="1"/>
          </p:cNvSpPr>
          <p:nvPr>
            <p:ph type="title"/>
          </p:nvPr>
        </p:nvSpPr>
        <p:spPr>
          <a:xfrm>
            <a:off x="660400" y="805213"/>
            <a:ext cx="10693400"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82706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A1AD702D-965C-40E9-8D23-D82E2CFA9E61}"/>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2/13/2024</a:t>
            </a:fld>
            <a:endParaRPr lang="en-US" sz="1100" dirty="0">
              <a:solidFill>
                <a:schemeClr val="accent2"/>
              </a:solidFill>
            </a:endParaRPr>
          </a:p>
        </p:txBody>
      </p:sp>
      <p:sp>
        <p:nvSpPr>
          <p:cNvPr id="5" name="Footer Placeholder 4">
            <a:extLst>
              <a:ext uri="{FF2B5EF4-FFF2-40B4-BE49-F238E27FC236}">
                <a16:creationId xmlns:a16="http://schemas.microsoft.com/office/drawing/2014/main" id="{793E0959-6855-4447-BAEC-D32B47712F07}"/>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7" name="Slide Number Placeholder 5">
            <a:extLst>
              <a:ext uri="{FF2B5EF4-FFF2-40B4-BE49-F238E27FC236}">
                <a16:creationId xmlns:a16="http://schemas.microsoft.com/office/drawing/2014/main" id="{13A05B6A-9124-4DBB-843A-84818A8F79FC}"/>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88" r:id="rId3"/>
    <p:sldLayoutId id="2147483681" r:id="rId4"/>
    <p:sldLayoutId id="2147483680" r:id="rId5"/>
    <p:sldLayoutId id="2147483682" r:id="rId6"/>
    <p:sldLayoutId id="2147483677" r:id="rId7"/>
    <p:sldLayoutId id="2147483654" r:id="rId8"/>
    <p:sldLayoutId id="2147483685" r:id="rId9"/>
    <p:sldLayoutId id="2147483684" r:id="rId10"/>
    <p:sldLayoutId id="2147483686" r:id="rId11"/>
    <p:sldLayoutId id="2147483687" r:id="rId12"/>
    <p:sldLayoutId id="2147483675" r:id="rId13"/>
  </p:sldLayoutIdLst>
  <p:hf sldNum="0" hdr="0" ftr="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7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jpg"/><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jpg"/><Relationship Id="rId1" Type="http://schemas.openxmlformats.org/officeDocument/2006/relationships/slideLayout" Target="../slideLayouts/slideLayout1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jpg"/><Relationship Id="rId1" Type="http://schemas.openxmlformats.org/officeDocument/2006/relationships/slideLayout" Target="../slideLayouts/slideLayout11.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jpg"/><Relationship Id="rId1" Type="http://schemas.openxmlformats.org/officeDocument/2006/relationships/slideLayout" Target="../slideLayouts/slideLayout11.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3" name="Picture Placeholder 12" descr="Blue glass building">
            <a:extLst>
              <a:ext uri="{FF2B5EF4-FFF2-40B4-BE49-F238E27FC236}">
                <a16:creationId xmlns:a16="http://schemas.microsoft.com/office/drawing/2014/main" id="{E6A5B61D-69C0-4661-AD66-3D72D9A6E86F}"/>
              </a:ext>
            </a:extLst>
          </p:cNvPr>
          <p:cNvPicPr>
            <a:picLocks noGrp="1" noChangeAspect="1"/>
          </p:cNvPicPr>
          <p:nvPr>
            <p:ph type="pic" sz="quarter" idx="10"/>
          </p:nvPr>
        </p:nvPicPr>
        <p:blipFill>
          <a:blip r:embed="rId3">
            <a:alphaModFix amt="80000"/>
          </a:blip>
          <a:srcRect t="7802" b="7802"/>
          <a:stretch/>
        </p:blipFill>
        <p:spPr>
          <a:xfrm>
            <a:off x="0" y="0"/>
            <a:ext cx="12192000" cy="6858000"/>
          </a:xfrm>
          <a:blipFill dpi="0" rotWithShape="1">
            <a:blip r:embed="rId3">
              <a:alphaModFix amt="80000"/>
              <a:extLst>
                <a:ext uri="{28A0092B-C50C-407E-A947-70E740481C1C}">
                  <a14:useLocalDpi xmlns:a14="http://schemas.microsoft.com/office/drawing/2010/main" val="0"/>
                </a:ext>
              </a:extLst>
            </a:blip>
            <a:srcRect/>
            <a:stretch>
              <a:fillRect/>
            </a:stretch>
          </a:blipFill>
        </p:spPr>
      </p:pic>
      <p:sp>
        <p:nvSpPr>
          <p:cNvPr id="6" name="Hexagon 5">
            <a:extLst>
              <a:ext uri="{FF2B5EF4-FFF2-40B4-BE49-F238E27FC236}">
                <a16:creationId xmlns:a16="http://schemas.microsoft.com/office/drawing/2014/main" id="{38AF5374-EA50-4722-BB45-6C182E5A16AE}"/>
              </a:ext>
              <a:ext uri="{C183D7F6-B498-43B3-948B-1728B52AA6E4}">
                <adec:decorative xmlns:adec="http://schemas.microsoft.com/office/drawing/2017/decorative" val="1"/>
              </a:ext>
            </a:extLst>
          </p:cNvPr>
          <p:cNvSpPr/>
          <p:nvPr/>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BD837CEB-1A69-4F72-95D4-054D82F09696}"/>
              </a:ext>
            </a:extLst>
          </p:cNvPr>
          <p:cNvSpPr>
            <a:spLocks noGrp="1"/>
          </p:cNvSpPr>
          <p:nvPr>
            <p:ph type="title"/>
          </p:nvPr>
        </p:nvSpPr>
        <p:spPr>
          <a:xfrm>
            <a:off x="4096846" y="2017060"/>
            <a:ext cx="3924935" cy="2255338"/>
          </a:xfrm>
        </p:spPr>
        <p:txBody>
          <a:bodyPr/>
          <a:lstStyle/>
          <a:p>
            <a:r>
              <a:rPr lang="en-US" dirty="0"/>
              <a:t>IMDB </a:t>
            </a:r>
            <a:br>
              <a:rPr lang="en-US" dirty="0"/>
            </a:br>
            <a:r>
              <a:rPr lang="en-US" dirty="0"/>
              <a:t>MOVIE</a:t>
            </a:r>
            <a:br>
              <a:rPr lang="en-US" dirty="0"/>
            </a:br>
            <a:r>
              <a:rPr lang="en-US" dirty="0"/>
              <a:t>ANALYSIS</a:t>
            </a:r>
            <a:br>
              <a:rPr lang="en-US" dirty="0"/>
            </a:br>
            <a:br>
              <a:rPr lang="en-US" dirty="0"/>
            </a:br>
            <a:endParaRPr lang="en-US" dirty="0"/>
          </a:p>
        </p:txBody>
      </p:sp>
      <p:sp>
        <p:nvSpPr>
          <p:cNvPr id="11" name="Text Placeholder 10">
            <a:extLst>
              <a:ext uri="{FF2B5EF4-FFF2-40B4-BE49-F238E27FC236}">
                <a16:creationId xmlns:a16="http://schemas.microsoft.com/office/drawing/2014/main" id="{E6DF5064-7AAC-4887-9BD5-FB6BC40A6768}"/>
              </a:ext>
            </a:extLst>
          </p:cNvPr>
          <p:cNvSpPr>
            <a:spLocks noGrp="1"/>
          </p:cNvSpPr>
          <p:nvPr>
            <p:ph type="body" sz="quarter" idx="13"/>
          </p:nvPr>
        </p:nvSpPr>
        <p:spPr/>
        <p:txBody>
          <a:bodyPr/>
          <a:lstStyle/>
          <a:p>
            <a:r>
              <a:rPr lang="en-US" sz="2400" b="1" i="1" dirty="0"/>
              <a:t>SWAGATIKA SAMAL</a:t>
            </a:r>
          </a:p>
          <a:p>
            <a:endParaRPr lang="en-US" dirty="0"/>
          </a:p>
        </p:txBody>
      </p:sp>
      <p:sp>
        <p:nvSpPr>
          <p:cNvPr id="21" name="Hexagon 20">
            <a:extLst>
              <a:ext uri="{FF2B5EF4-FFF2-40B4-BE49-F238E27FC236}">
                <a16:creationId xmlns:a16="http://schemas.microsoft.com/office/drawing/2014/main" id="{35FAA64B-9D7A-4109-97E0-B0BAA29C475F}"/>
              </a:ext>
              <a:ext uri="{C183D7F6-B498-43B3-948B-1728B52AA6E4}">
                <adec:decorative xmlns:adec="http://schemas.microsoft.com/office/drawing/2017/decorative" val="1"/>
              </a:ext>
            </a:extLst>
          </p:cNvPr>
          <p:cNvSpPr/>
          <p:nvPr/>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B06F39E4-24A5-44F2-BD9A-7E8C8AF2773B}"/>
              </a:ext>
              <a:ext uri="{C183D7F6-B498-43B3-948B-1728B52AA6E4}">
                <adec:decorative xmlns:adec="http://schemas.microsoft.com/office/drawing/2017/decorative" val="1"/>
              </a:ext>
            </a:extLst>
          </p:cNvPr>
          <p:cNvSpPr/>
          <p:nvPr/>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Hexagon 1">
            <a:extLst>
              <a:ext uri="{FF2B5EF4-FFF2-40B4-BE49-F238E27FC236}">
                <a16:creationId xmlns:a16="http://schemas.microsoft.com/office/drawing/2014/main" id="{62F7433A-0BB9-4B38-A96F-AB1B77772B59}"/>
              </a:ext>
              <a:ext uri="{C183D7F6-B498-43B3-948B-1728B52AA6E4}">
                <adec:decorative xmlns:adec="http://schemas.microsoft.com/office/drawing/2017/decorative" val="1"/>
              </a:ext>
            </a:extLst>
          </p:cNvPr>
          <p:cNvSpPr/>
          <p:nvPr/>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65993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7E6D6-C63D-4A7C-B1F1-1E8117B25D1A}"/>
              </a:ext>
            </a:extLst>
          </p:cNvPr>
          <p:cNvSpPr>
            <a:spLocks noGrp="1"/>
          </p:cNvSpPr>
          <p:nvPr>
            <p:ph type="title"/>
          </p:nvPr>
        </p:nvSpPr>
        <p:spPr/>
        <p:txBody>
          <a:bodyPr/>
          <a:lstStyle/>
          <a:p>
            <a:r>
              <a:rPr lang="en-US" dirty="0"/>
              <a:t>Goals for Q2</a:t>
            </a:r>
          </a:p>
          <a:p>
            <a:endParaRPr lang="en-US" dirty="0"/>
          </a:p>
        </p:txBody>
      </p:sp>
      <p:pic>
        <p:nvPicPr>
          <p:cNvPr id="25" name="Picture Placeholder 4" descr="close up of building">
            <a:extLst>
              <a:ext uri="{FF2B5EF4-FFF2-40B4-BE49-F238E27FC236}">
                <a16:creationId xmlns:a16="http://schemas.microsoft.com/office/drawing/2014/main" id="{B43125FE-4923-4B38-ADD6-3F547696AB11}"/>
              </a:ext>
            </a:extLst>
          </p:cNvPr>
          <p:cNvPicPr>
            <a:picLocks noGrp="1" noChangeAspect="1"/>
          </p:cNvPicPr>
          <p:nvPr>
            <p:ph type="pic" sz="quarter" idx="17"/>
          </p:nvPr>
        </p:nvPicPr>
        <p:blipFill rotWithShape="1">
          <a:blip r:embed="rId2"/>
          <a:srcRect t="10082" b="10082"/>
          <a:stretch/>
        </p:blipFill>
        <p:spPr>
          <a:xfrm>
            <a:off x="9261475" y="0"/>
            <a:ext cx="2930525" cy="1560513"/>
          </a:xfrm>
        </p:spPr>
      </p:pic>
      <p:sp>
        <p:nvSpPr>
          <p:cNvPr id="9" name="Text Placeholder 8">
            <a:extLst>
              <a:ext uri="{FF2B5EF4-FFF2-40B4-BE49-F238E27FC236}">
                <a16:creationId xmlns:a16="http://schemas.microsoft.com/office/drawing/2014/main" id="{8127DC06-E3ED-47AA-A80C-6DC3AB8A23D3}"/>
              </a:ext>
            </a:extLst>
          </p:cNvPr>
          <p:cNvSpPr>
            <a:spLocks noGrp="1"/>
          </p:cNvSpPr>
          <p:nvPr>
            <p:ph type="body" sz="quarter" idx="14"/>
          </p:nvPr>
        </p:nvSpPr>
        <p:spPr>
          <a:xfrm>
            <a:off x="542925" y="1664971"/>
            <a:ext cx="5357813" cy="830997"/>
          </a:xfrm>
        </p:spPr>
        <p:txBody>
          <a:bodyPr/>
          <a:lstStyle/>
          <a:p>
            <a:r>
              <a:rPr lang="en-US" dirty="0"/>
              <a:t>Distribution of movie duration &amp; its impact on </a:t>
            </a:r>
            <a:r>
              <a:rPr lang="en-US" dirty="0" err="1"/>
              <a:t>IMDB_Score</a:t>
            </a:r>
            <a:endParaRPr lang="en-US" dirty="0"/>
          </a:p>
        </p:txBody>
      </p:sp>
      <p:sp>
        <p:nvSpPr>
          <p:cNvPr id="8" name="Text Placeholder 7">
            <a:extLst>
              <a:ext uri="{FF2B5EF4-FFF2-40B4-BE49-F238E27FC236}">
                <a16:creationId xmlns:a16="http://schemas.microsoft.com/office/drawing/2014/main" id="{96982E48-3FB5-4F2E-AE87-E5E083865796}"/>
              </a:ext>
            </a:extLst>
          </p:cNvPr>
          <p:cNvSpPr>
            <a:spLocks noGrp="1"/>
          </p:cNvSpPr>
          <p:nvPr>
            <p:ph type="body" sz="quarter" idx="13"/>
          </p:nvPr>
        </p:nvSpPr>
        <p:spPr>
          <a:xfrm>
            <a:off x="660399" y="2673520"/>
            <a:ext cx="3683001" cy="3627267"/>
          </a:xfrm>
        </p:spPr>
        <p:txBody>
          <a:bodyPr/>
          <a:lstStyle/>
          <a:p>
            <a:pPr rtl="0"/>
            <a:r>
              <a:rPr lang="en-US" sz="1600" dirty="0"/>
              <a:t>Examining the distribution of movie durations and ascertain the correlation between movie duration and IMDB score. I have employed Excel's functions, including AVERAGE, MEDIAN, and STDEV, to compute descriptive statistics such as mean, median, and standard deviation for movie durations. Then created a scatter plot for a visual representation of the relationship between movie duration and IMDB score, and enhanced the analysis by adding a trendline to evaluate the direction and strength of the observed relationship.</a:t>
            </a:r>
          </a:p>
          <a:p>
            <a:pPr marL="0" indent="0" rtl="0">
              <a:buNone/>
            </a:pPr>
            <a:br>
              <a:rPr lang="en-US" sz="1600" dirty="0"/>
            </a:br>
            <a:endParaRPr lang="en-US" sz="1600" dirty="0"/>
          </a:p>
          <a:p>
            <a:pPr marL="0" indent="0">
              <a:buNone/>
            </a:pPr>
            <a:endParaRPr lang="en-US" dirty="0"/>
          </a:p>
          <a:p>
            <a:pPr marL="0" indent="0">
              <a:buNone/>
            </a:pPr>
            <a:endParaRPr lang="en-US" dirty="0"/>
          </a:p>
          <a:p>
            <a:pPr marL="0" indent="0">
              <a:buNone/>
            </a:pPr>
            <a:br>
              <a:rPr lang="en-US" dirty="0"/>
            </a:br>
            <a:r>
              <a:rPr lang="en-US" dirty="0"/>
              <a:t> </a:t>
            </a:r>
          </a:p>
          <a:p>
            <a:pPr marL="0" indent="0">
              <a:buNone/>
            </a:pPr>
            <a:endParaRPr lang="en-US" dirty="0"/>
          </a:p>
        </p:txBody>
      </p:sp>
      <p:sp>
        <p:nvSpPr>
          <p:cNvPr id="11" name="Text Placeholder 10">
            <a:extLst>
              <a:ext uri="{FF2B5EF4-FFF2-40B4-BE49-F238E27FC236}">
                <a16:creationId xmlns:a16="http://schemas.microsoft.com/office/drawing/2014/main" id="{C42BCCC6-6D52-4984-A92F-8B1A8A903210}"/>
              </a:ext>
            </a:extLst>
          </p:cNvPr>
          <p:cNvSpPr>
            <a:spLocks noGrp="1"/>
          </p:cNvSpPr>
          <p:nvPr>
            <p:ph type="body" sz="quarter" idx="15"/>
          </p:nvPr>
        </p:nvSpPr>
        <p:spPr/>
        <p:txBody>
          <a:bodyPr/>
          <a:lstStyle/>
          <a:p>
            <a:r>
              <a:rPr lang="en-US" dirty="0"/>
              <a:t>Solution</a:t>
            </a:r>
          </a:p>
        </p:txBody>
      </p:sp>
      <p:sp>
        <p:nvSpPr>
          <p:cNvPr id="13" name="Text Placeholder 12">
            <a:extLst>
              <a:ext uri="{FF2B5EF4-FFF2-40B4-BE49-F238E27FC236}">
                <a16:creationId xmlns:a16="http://schemas.microsoft.com/office/drawing/2014/main" id="{35E2CA68-BFC9-485F-A53E-F4C27258EF06}"/>
              </a:ext>
            </a:extLst>
          </p:cNvPr>
          <p:cNvSpPr>
            <a:spLocks noGrp="1"/>
          </p:cNvSpPr>
          <p:nvPr>
            <p:ph type="body" sz="quarter" idx="16"/>
          </p:nvPr>
        </p:nvSpPr>
        <p:spPr/>
        <p:txBody>
          <a:bodyPr/>
          <a:lstStyle/>
          <a:p>
            <a:pPr marL="0" indent="0">
              <a:buNone/>
            </a:pPr>
            <a:endParaRPr lang="en-US" dirty="0"/>
          </a:p>
          <a:p>
            <a:endParaRPr lang="en-US" dirty="0"/>
          </a:p>
        </p:txBody>
      </p:sp>
      <p:pic>
        <p:nvPicPr>
          <p:cNvPr id="4" name="Picture 3">
            <a:extLst>
              <a:ext uri="{FF2B5EF4-FFF2-40B4-BE49-F238E27FC236}">
                <a16:creationId xmlns:a16="http://schemas.microsoft.com/office/drawing/2014/main" id="{0EDBAACC-5DF5-F0A2-4A1B-CABF504F6E0E}"/>
              </a:ext>
            </a:extLst>
          </p:cNvPr>
          <p:cNvPicPr>
            <a:picLocks noChangeAspect="1"/>
          </p:cNvPicPr>
          <p:nvPr/>
        </p:nvPicPr>
        <p:blipFill>
          <a:blip r:embed="rId3"/>
          <a:stretch>
            <a:fillRect/>
          </a:stretch>
        </p:blipFill>
        <p:spPr>
          <a:xfrm>
            <a:off x="6096000" y="2643125"/>
            <a:ext cx="4019550" cy="784478"/>
          </a:xfrm>
          <a:prstGeom prst="rect">
            <a:avLst/>
          </a:prstGeom>
        </p:spPr>
      </p:pic>
      <p:pic>
        <p:nvPicPr>
          <p:cNvPr id="6" name="Picture 5">
            <a:extLst>
              <a:ext uri="{FF2B5EF4-FFF2-40B4-BE49-F238E27FC236}">
                <a16:creationId xmlns:a16="http://schemas.microsoft.com/office/drawing/2014/main" id="{83B081F2-D671-A71A-6821-CF641CE40C08}"/>
              </a:ext>
            </a:extLst>
          </p:cNvPr>
          <p:cNvPicPr>
            <a:picLocks noChangeAspect="1"/>
          </p:cNvPicPr>
          <p:nvPr/>
        </p:nvPicPr>
        <p:blipFill>
          <a:blip r:embed="rId4"/>
          <a:stretch>
            <a:fillRect/>
          </a:stretch>
        </p:blipFill>
        <p:spPr>
          <a:xfrm>
            <a:off x="5168012" y="3605157"/>
            <a:ext cx="6363588" cy="2962688"/>
          </a:xfrm>
          <a:prstGeom prst="rect">
            <a:avLst/>
          </a:prstGeom>
        </p:spPr>
      </p:pic>
    </p:spTree>
    <p:extLst>
      <p:ext uri="{BB962C8B-B14F-4D97-AF65-F5344CB8AC3E}">
        <p14:creationId xmlns:p14="http://schemas.microsoft.com/office/powerpoint/2010/main" val="3872513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7E6D6-C63D-4A7C-B1F1-1E8117B25D1A}"/>
              </a:ext>
            </a:extLst>
          </p:cNvPr>
          <p:cNvSpPr>
            <a:spLocks noGrp="1"/>
          </p:cNvSpPr>
          <p:nvPr>
            <p:ph type="title"/>
          </p:nvPr>
        </p:nvSpPr>
        <p:spPr/>
        <p:txBody>
          <a:bodyPr/>
          <a:lstStyle/>
          <a:p>
            <a:r>
              <a:rPr lang="en-US" dirty="0"/>
              <a:t>Goals for Q3</a:t>
            </a:r>
          </a:p>
          <a:p>
            <a:endParaRPr lang="en-US" dirty="0"/>
          </a:p>
        </p:txBody>
      </p:sp>
      <p:pic>
        <p:nvPicPr>
          <p:cNvPr id="25" name="Picture Placeholder 4" descr="close up of building">
            <a:extLst>
              <a:ext uri="{FF2B5EF4-FFF2-40B4-BE49-F238E27FC236}">
                <a16:creationId xmlns:a16="http://schemas.microsoft.com/office/drawing/2014/main" id="{B43125FE-4923-4B38-ADD6-3F547696AB11}"/>
              </a:ext>
            </a:extLst>
          </p:cNvPr>
          <p:cNvPicPr>
            <a:picLocks noGrp="1" noChangeAspect="1"/>
          </p:cNvPicPr>
          <p:nvPr>
            <p:ph type="pic" sz="quarter" idx="17"/>
          </p:nvPr>
        </p:nvPicPr>
        <p:blipFill rotWithShape="1">
          <a:blip r:embed="rId2"/>
          <a:srcRect t="10082" b="10082"/>
          <a:stretch/>
        </p:blipFill>
        <p:spPr>
          <a:xfrm>
            <a:off x="9261475" y="0"/>
            <a:ext cx="2930525" cy="1560513"/>
          </a:xfrm>
        </p:spPr>
      </p:pic>
      <p:sp>
        <p:nvSpPr>
          <p:cNvPr id="9" name="Text Placeholder 8">
            <a:extLst>
              <a:ext uri="{FF2B5EF4-FFF2-40B4-BE49-F238E27FC236}">
                <a16:creationId xmlns:a16="http://schemas.microsoft.com/office/drawing/2014/main" id="{8127DC06-E3ED-47AA-A80C-6DC3AB8A23D3}"/>
              </a:ext>
            </a:extLst>
          </p:cNvPr>
          <p:cNvSpPr>
            <a:spLocks noGrp="1"/>
          </p:cNvSpPr>
          <p:nvPr>
            <p:ph type="body" sz="quarter" idx="14"/>
          </p:nvPr>
        </p:nvSpPr>
        <p:spPr>
          <a:xfrm>
            <a:off x="647700" y="1842523"/>
            <a:ext cx="4524375" cy="830997"/>
          </a:xfrm>
        </p:spPr>
        <p:txBody>
          <a:bodyPr/>
          <a:lstStyle/>
          <a:p>
            <a:r>
              <a:rPr lang="en-US" dirty="0"/>
              <a:t>Distribution of movies based on</a:t>
            </a:r>
          </a:p>
          <a:p>
            <a:r>
              <a:rPr lang="en-US" dirty="0"/>
              <a:t> their languages</a:t>
            </a:r>
          </a:p>
          <a:p>
            <a:endParaRPr lang="en-US" dirty="0"/>
          </a:p>
        </p:txBody>
      </p:sp>
      <p:sp>
        <p:nvSpPr>
          <p:cNvPr id="8" name="Text Placeholder 7">
            <a:extLst>
              <a:ext uri="{FF2B5EF4-FFF2-40B4-BE49-F238E27FC236}">
                <a16:creationId xmlns:a16="http://schemas.microsoft.com/office/drawing/2014/main" id="{96982E48-3FB5-4F2E-AE87-E5E083865796}"/>
              </a:ext>
            </a:extLst>
          </p:cNvPr>
          <p:cNvSpPr>
            <a:spLocks noGrp="1"/>
          </p:cNvSpPr>
          <p:nvPr>
            <p:ph type="body" sz="quarter" idx="13"/>
          </p:nvPr>
        </p:nvSpPr>
        <p:spPr>
          <a:xfrm>
            <a:off x="660400" y="2673521"/>
            <a:ext cx="3040063" cy="3641554"/>
          </a:xfrm>
        </p:spPr>
        <p:txBody>
          <a:bodyPr/>
          <a:lstStyle/>
          <a:p>
            <a:r>
              <a:rPr lang="en-US" sz="1600" dirty="0"/>
              <a:t>Identified the predominant languages featured in movies and conducted an analysis of their influence on the IMDB score through the application of descriptive statistics. Used pivot table to enumerate the quantity of movies associated with each language. Calculated the mean of the IMDB scores for each language, and subsequently compare these statistics to gain insights into the impact of language on movie ratings.</a:t>
            </a:r>
          </a:p>
          <a:p>
            <a:pPr marL="0" indent="0">
              <a:buNone/>
            </a:pPr>
            <a:endParaRPr lang="en-US" dirty="0"/>
          </a:p>
          <a:p>
            <a:pPr marL="0" indent="0">
              <a:buNone/>
            </a:pPr>
            <a:br>
              <a:rPr lang="en-US" dirty="0"/>
            </a:br>
            <a:r>
              <a:rPr lang="en-US" dirty="0"/>
              <a:t> </a:t>
            </a:r>
          </a:p>
          <a:p>
            <a:pPr marL="0" indent="0">
              <a:buNone/>
            </a:pPr>
            <a:endParaRPr lang="en-US" dirty="0"/>
          </a:p>
        </p:txBody>
      </p:sp>
      <p:sp>
        <p:nvSpPr>
          <p:cNvPr id="11" name="Text Placeholder 10">
            <a:extLst>
              <a:ext uri="{FF2B5EF4-FFF2-40B4-BE49-F238E27FC236}">
                <a16:creationId xmlns:a16="http://schemas.microsoft.com/office/drawing/2014/main" id="{C42BCCC6-6D52-4984-A92F-8B1A8A903210}"/>
              </a:ext>
            </a:extLst>
          </p:cNvPr>
          <p:cNvSpPr>
            <a:spLocks noGrp="1"/>
          </p:cNvSpPr>
          <p:nvPr>
            <p:ph type="body" sz="quarter" idx="15"/>
          </p:nvPr>
        </p:nvSpPr>
        <p:spPr>
          <a:xfrm>
            <a:off x="6096000" y="1560513"/>
            <a:ext cx="5080000" cy="438150"/>
          </a:xfrm>
        </p:spPr>
        <p:txBody>
          <a:bodyPr/>
          <a:lstStyle/>
          <a:p>
            <a:r>
              <a:rPr lang="en-US" dirty="0"/>
              <a:t>Representation as a graph</a:t>
            </a:r>
          </a:p>
        </p:txBody>
      </p:sp>
      <p:sp>
        <p:nvSpPr>
          <p:cNvPr id="13" name="Text Placeholder 12">
            <a:extLst>
              <a:ext uri="{FF2B5EF4-FFF2-40B4-BE49-F238E27FC236}">
                <a16:creationId xmlns:a16="http://schemas.microsoft.com/office/drawing/2014/main" id="{35E2CA68-BFC9-485F-A53E-F4C27258EF06}"/>
              </a:ext>
            </a:extLst>
          </p:cNvPr>
          <p:cNvSpPr>
            <a:spLocks noGrp="1"/>
          </p:cNvSpPr>
          <p:nvPr>
            <p:ph type="body" sz="quarter" idx="16"/>
          </p:nvPr>
        </p:nvSpPr>
        <p:spPr/>
        <p:txBody>
          <a:bodyPr/>
          <a:lstStyle/>
          <a:p>
            <a:pPr marL="0" indent="0">
              <a:buNone/>
            </a:pPr>
            <a:endParaRPr lang="en-US" dirty="0"/>
          </a:p>
          <a:p>
            <a:endParaRPr lang="en-US" dirty="0"/>
          </a:p>
        </p:txBody>
      </p:sp>
      <p:pic>
        <p:nvPicPr>
          <p:cNvPr id="4" name="Picture 3">
            <a:extLst>
              <a:ext uri="{FF2B5EF4-FFF2-40B4-BE49-F238E27FC236}">
                <a16:creationId xmlns:a16="http://schemas.microsoft.com/office/drawing/2014/main" id="{5267A543-BED9-B484-B344-7C1235959B9E}"/>
              </a:ext>
            </a:extLst>
          </p:cNvPr>
          <p:cNvPicPr>
            <a:picLocks noChangeAspect="1"/>
          </p:cNvPicPr>
          <p:nvPr/>
        </p:nvPicPr>
        <p:blipFill>
          <a:blip r:embed="rId3"/>
          <a:stretch>
            <a:fillRect/>
          </a:stretch>
        </p:blipFill>
        <p:spPr>
          <a:xfrm>
            <a:off x="5614989" y="1944031"/>
            <a:ext cx="6391653" cy="2329512"/>
          </a:xfrm>
          <a:prstGeom prst="rect">
            <a:avLst/>
          </a:prstGeom>
        </p:spPr>
      </p:pic>
      <p:pic>
        <p:nvPicPr>
          <p:cNvPr id="7" name="Picture 6">
            <a:extLst>
              <a:ext uri="{FF2B5EF4-FFF2-40B4-BE49-F238E27FC236}">
                <a16:creationId xmlns:a16="http://schemas.microsoft.com/office/drawing/2014/main" id="{6EC45111-4054-B476-CFB0-6CB33F0716A8}"/>
              </a:ext>
            </a:extLst>
          </p:cNvPr>
          <p:cNvPicPr>
            <a:picLocks noChangeAspect="1"/>
          </p:cNvPicPr>
          <p:nvPr/>
        </p:nvPicPr>
        <p:blipFill>
          <a:blip r:embed="rId4"/>
          <a:stretch>
            <a:fillRect/>
          </a:stretch>
        </p:blipFill>
        <p:spPr>
          <a:xfrm>
            <a:off x="5614989" y="4406569"/>
            <a:ext cx="6577012" cy="2329512"/>
          </a:xfrm>
          <a:prstGeom prst="rect">
            <a:avLst/>
          </a:prstGeom>
        </p:spPr>
      </p:pic>
    </p:spTree>
    <p:extLst>
      <p:ext uri="{BB962C8B-B14F-4D97-AF65-F5344CB8AC3E}">
        <p14:creationId xmlns:p14="http://schemas.microsoft.com/office/powerpoint/2010/main" val="1183205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7E6D6-C63D-4A7C-B1F1-1E8117B25D1A}"/>
              </a:ext>
            </a:extLst>
          </p:cNvPr>
          <p:cNvSpPr>
            <a:spLocks noGrp="1"/>
          </p:cNvSpPr>
          <p:nvPr>
            <p:ph type="title"/>
          </p:nvPr>
        </p:nvSpPr>
        <p:spPr/>
        <p:txBody>
          <a:bodyPr/>
          <a:lstStyle/>
          <a:p>
            <a:r>
              <a:rPr lang="en-US" dirty="0"/>
              <a:t>Goals for Q4</a:t>
            </a:r>
          </a:p>
          <a:p>
            <a:endParaRPr lang="en-US" dirty="0"/>
          </a:p>
        </p:txBody>
      </p:sp>
      <p:pic>
        <p:nvPicPr>
          <p:cNvPr id="25" name="Picture Placeholder 4" descr="close up of building">
            <a:extLst>
              <a:ext uri="{FF2B5EF4-FFF2-40B4-BE49-F238E27FC236}">
                <a16:creationId xmlns:a16="http://schemas.microsoft.com/office/drawing/2014/main" id="{B43125FE-4923-4B38-ADD6-3F547696AB11}"/>
              </a:ext>
            </a:extLst>
          </p:cNvPr>
          <p:cNvPicPr>
            <a:picLocks noGrp="1" noChangeAspect="1"/>
          </p:cNvPicPr>
          <p:nvPr>
            <p:ph type="pic" sz="quarter" idx="17"/>
          </p:nvPr>
        </p:nvPicPr>
        <p:blipFill rotWithShape="1">
          <a:blip r:embed="rId2"/>
          <a:srcRect t="10082" b="10082"/>
          <a:stretch/>
        </p:blipFill>
        <p:spPr>
          <a:xfrm>
            <a:off x="9261475" y="0"/>
            <a:ext cx="2930525" cy="1560513"/>
          </a:xfrm>
        </p:spPr>
      </p:pic>
      <p:sp>
        <p:nvSpPr>
          <p:cNvPr id="9" name="Text Placeholder 8">
            <a:extLst>
              <a:ext uri="{FF2B5EF4-FFF2-40B4-BE49-F238E27FC236}">
                <a16:creationId xmlns:a16="http://schemas.microsoft.com/office/drawing/2014/main" id="{8127DC06-E3ED-47AA-A80C-6DC3AB8A23D3}"/>
              </a:ext>
            </a:extLst>
          </p:cNvPr>
          <p:cNvSpPr>
            <a:spLocks noGrp="1"/>
          </p:cNvSpPr>
          <p:nvPr>
            <p:ph type="body" sz="quarter" idx="14"/>
          </p:nvPr>
        </p:nvSpPr>
        <p:spPr>
          <a:xfrm>
            <a:off x="647700" y="1842523"/>
            <a:ext cx="5080000" cy="830997"/>
          </a:xfrm>
        </p:spPr>
        <p:txBody>
          <a:bodyPr/>
          <a:lstStyle/>
          <a:p>
            <a:r>
              <a:rPr lang="en-US" dirty="0"/>
              <a:t>Influence of directors on movie</a:t>
            </a:r>
          </a:p>
          <a:p>
            <a:r>
              <a:rPr lang="en-US" dirty="0"/>
              <a:t>Ratings</a:t>
            </a:r>
          </a:p>
          <a:p>
            <a:endParaRPr lang="en-US" dirty="0"/>
          </a:p>
        </p:txBody>
      </p:sp>
      <p:sp>
        <p:nvSpPr>
          <p:cNvPr id="8" name="Text Placeholder 7">
            <a:extLst>
              <a:ext uri="{FF2B5EF4-FFF2-40B4-BE49-F238E27FC236}">
                <a16:creationId xmlns:a16="http://schemas.microsoft.com/office/drawing/2014/main" id="{96982E48-3FB5-4F2E-AE87-E5E083865796}"/>
              </a:ext>
            </a:extLst>
          </p:cNvPr>
          <p:cNvSpPr>
            <a:spLocks noGrp="1"/>
          </p:cNvSpPr>
          <p:nvPr>
            <p:ph type="body" sz="quarter" idx="13"/>
          </p:nvPr>
        </p:nvSpPr>
        <p:spPr>
          <a:xfrm>
            <a:off x="660400" y="2673520"/>
            <a:ext cx="3347720" cy="3730907"/>
          </a:xfrm>
        </p:spPr>
        <p:txBody>
          <a:bodyPr/>
          <a:lstStyle/>
          <a:p>
            <a:pPr rtl="0"/>
            <a:r>
              <a:rPr lang="en-US" dirty="0"/>
              <a:t>Determined the leading directors by assessing their average IMDB scores and explored their impact on the success of movies through percentile calculations. Calculated the average IMDB score for each director and employ Excel's PERCENTILE function to pinpoint directors with the highest scores.</a:t>
            </a:r>
          </a:p>
          <a:p>
            <a:pPr marL="0" indent="0" rtl="0">
              <a:buNone/>
            </a:pPr>
            <a:br>
              <a:rPr lang="en-US" dirty="0"/>
            </a:br>
            <a:endParaRPr lang="en-US" dirty="0"/>
          </a:p>
          <a:p>
            <a:pPr rtl="0"/>
            <a:br>
              <a:rPr lang="en-US" dirty="0"/>
            </a:br>
            <a:endParaRPr lang="en-US" dirty="0"/>
          </a:p>
          <a:p>
            <a:pPr marL="0" indent="0">
              <a:buNone/>
            </a:pPr>
            <a:endParaRPr lang="en-US" dirty="0"/>
          </a:p>
          <a:p>
            <a:pPr marL="0" indent="0">
              <a:buNone/>
            </a:pPr>
            <a:endParaRPr lang="en-US" dirty="0"/>
          </a:p>
          <a:p>
            <a:pPr marL="0" indent="0">
              <a:buNone/>
            </a:pPr>
            <a:endParaRPr lang="en-US" dirty="0"/>
          </a:p>
          <a:p>
            <a:pPr marL="0" indent="0">
              <a:buNone/>
            </a:pPr>
            <a:br>
              <a:rPr lang="en-US" dirty="0"/>
            </a:br>
            <a:r>
              <a:rPr lang="en-US" dirty="0"/>
              <a:t> </a:t>
            </a:r>
          </a:p>
          <a:p>
            <a:pPr marL="0" indent="0">
              <a:buNone/>
            </a:pPr>
            <a:endParaRPr lang="en-US" dirty="0"/>
          </a:p>
        </p:txBody>
      </p:sp>
      <p:sp>
        <p:nvSpPr>
          <p:cNvPr id="11" name="Text Placeholder 10">
            <a:extLst>
              <a:ext uri="{FF2B5EF4-FFF2-40B4-BE49-F238E27FC236}">
                <a16:creationId xmlns:a16="http://schemas.microsoft.com/office/drawing/2014/main" id="{C42BCCC6-6D52-4984-A92F-8B1A8A903210}"/>
              </a:ext>
            </a:extLst>
          </p:cNvPr>
          <p:cNvSpPr>
            <a:spLocks noGrp="1"/>
          </p:cNvSpPr>
          <p:nvPr>
            <p:ph type="body" sz="quarter" idx="15"/>
          </p:nvPr>
        </p:nvSpPr>
        <p:spPr>
          <a:xfrm>
            <a:off x="6451600" y="1786949"/>
            <a:ext cx="5080000" cy="438150"/>
          </a:xfrm>
        </p:spPr>
        <p:txBody>
          <a:bodyPr/>
          <a:lstStyle/>
          <a:p>
            <a:r>
              <a:rPr lang="en-US" dirty="0"/>
              <a:t>Representation as a graph</a:t>
            </a:r>
          </a:p>
        </p:txBody>
      </p:sp>
      <p:sp>
        <p:nvSpPr>
          <p:cNvPr id="13" name="Text Placeholder 12">
            <a:extLst>
              <a:ext uri="{FF2B5EF4-FFF2-40B4-BE49-F238E27FC236}">
                <a16:creationId xmlns:a16="http://schemas.microsoft.com/office/drawing/2014/main" id="{35E2CA68-BFC9-485F-A53E-F4C27258EF06}"/>
              </a:ext>
            </a:extLst>
          </p:cNvPr>
          <p:cNvSpPr>
            <a:spLocks noGrp="1"/>
          </p:cNvSpPr>
          <p:nvPr>
            <p:ph type="body" sz="quarter" idx="16"/>
          </p:nvPr>
        </p:nvSpPr>
        <p:spPr/>
        <p:txBody>
          <a:bodyPr/>
          <a:lstStyle/>
          <a:p>
            <a:pPr marL="0" indent="0">
              <a:buNone/>
            </a:pPr>
            <a:endParaRPr lang="en-US" dirty="0"/>
          </a:p>
          <a:p>
            <a:endParaRPr lang="en-US" dirty="0"/>
          </a:p>
        </p:txBody>
      </p:sp>
      <p:pic>
        <p:nvPicPr>
          <p:cNvPr id="5" name="Picture 4">
            <a:extLst>
              <a:ext uri="{FF2B5EF4-FFF2-40B4-BE49-F238E27FC236}">
                <a16:creationId xmlns:a16="http://schemas.microsoft.com/office/drawing/2014/main" id="{662DF0F1-C975-3F9B-9139-5C274CC50DBB}"/>
              </a:ext>
            </a:extLst>
          </p:cNvPr>
          <p:cNvPicPr>
            <a:picLocks noChangeAspect="1"/>
          </p:cNvPicPr>
          <p:nvPr/>
        </p:nvPicPr>
        <p:blipFill>
          <a:blip r:embed="rId3"/>
          <a:stretch>
            <a:fillRect/>
          </a:stretch>
        </p:blipFill>
        <p:spPr>
          <a:xfrm>
            <a:off x="4428308" y="2476537"/>
            <a:ext cx="2379662" cy="2935288"/>
          </a:xfrm>
          <a:prstGeom prst="rect">
            <a:avLst/>
          </a:prstGeom>
        </p:spPr>
      </p:pic>
      <p:pic>
        <p:nvPicPr>
          <p:cNvPr id="10" name="Picture 9">
            <a:extLst>
              <a:ext uri="{FF2B5EF4-FFF2-40B4-BE49-F238E27FC236}">
                <a16:creationId xmlns:a16="http://schemas.microsoft.com/office/drawing/2014/main" id="{68C067AB-5856-F2CA-B22A-B0AA70CEF0E7}"/>
              </a:ext>
            </a:extLst>
          </p:cNvPr>
          <p:cNvPicPr>
            <a:picLocks noChangeAspect="1"/>
          </p:cNvPicPr>
          <p:nvPr/>
        </p:nvPicPr>
        <p:blipFill>
          <a:blip r:embed="rId4"/>
          <a:stretch>
            <a:fillRect/>
          </a:stretch>
        </p:blipFill>
        <p:spPr>
          <a:xfrm>
            <a:off x="7151639" y="2258021"/>
            <a:ext cx="5040361" cy="3372321"/>
          </a:xfrm>
          <a:prstGeom prst="rect">
            <a:avLst/>
          </a:prstGeom>
        </p:spPr>
      </p:pic>
    </p:spTree>
    <p:extLst>
      <p:ext uri="{BB962C8B-B14F-4D97-AF65-F5344CB8AC3E}">
        <p14:creationId xmlns:p14="http://schemas.microsoft.com/office/powerpoint/2010/main" val="1628481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7E6D6-C63D-4A7C-B1F1-1E8117B25D1A}"/>
              </a:ext>
            </a:extLst>
          </p:cNvPr>
          <p:cNvSpPr>
            <a:spLocks noGrp="1"/>
          </p:cNvSpPr>
          <p:nvPr>
            <p:ph type="title"/>
          </p:nvPr>
        </p:nvSpPr>
        <p:spPr/>
        <p:txBody>
          <a:bodyPr/>
          <a:lstStyle/>
          <a:p>
            <a:r>
              <a:rPr lang="en-US" dirty="0"/>
              <a:t>Goals for Q5</a:t>
            </a:r>
            <a:br>
              <a:rPr lang="en-US" dirty="0"/>
            </a:br>
            <a:endParaRPr lang="en-US" dirty="0"/>
          </a:p>
          <a:p>
            <a:endParaRPr lang="en-US" dirty="0"/>
          </a:p>
        </p:txBody>
      </p:sp>
      <p:pic>
        <p:nvPicPr>
          <p:cNvPr id="25" name="Picture Placeholder 4" descr="close up of building">
            <a:extLst>
              <a:ext uri="{FF2B5EF4-FFF2-40B4-BE49-F238E27FC236}">
                <a16:creationId xmlns:a16="http://schemas.microsoft.com/office/drawing/2014/main" id="{B43125FE-4923-4B38-ADD6-3F547696AB11}"/>
              </a:ext>
            </a:extLst>
          </p:cNvPr>
          <p:cNvPicPr>
            <a:picLocks noGrp="1" noChangeAspect="1"/>
          </p:cNvPicPr>
          <p:nvPr>
            <p:ph type="pic" sz="quarter" idx="17"/>
          </p:nvPr>
        </p:nvPicPr>
        <p:blipFill rotWithShape="1">
          <a:blip r:embed="rId2"/>
          <a:srcRect t="10082" b="10082"/>
          <a:stretch/>
        </p:blipFill>
        <p:spPr>
          <a:xfrm>
            <a:off x="9261475" y="0"/>
            <a:ext cx="2930525" cy="1560513"/>
          </a:xfrm>
        </p:spPr>
      </p:pic>
      <p:sp>
        <p:nvSpPr>
          <p:cNvPr id="9" name="Text Placeholder 8">
            <a:extLst>
              <a:ext uri="{FF2B5EF4-FFF2-40B4-BE49-F238E27FC236}">
                <a16:creationId xmlns:a16="http://schemas.microsoft.com/office/drawing/2014/main" id="{8127DC06-E3ED-47AA-A80C-6DC3AB8A23D3}"/>
              </a:ext>
            </a:extLst>
          </p:cNvPr>
          <p:cNvSpPr>
            <a:spLocks noGrp="1"/>
          </p:cNvSpPr>
          <p:nvPr>
            <p:ph type="body" sz="quarter" idx="14"/>
          </p:nvPr>
        </p:nvSpPr>
        <p:spPr>
          <a:xfrm>
            <a:off x="647700" y="1842523"/>
            <a:ext cx="5080000" cy="830997"/>
          </a:xfrm>
        </p:spPr>
        <p:txBody>
          <a:bodyPr/>
          <a:lstStyle/>
          <a:p>
            <a:r>
              <a:rPr lang="en-US" dirty="0"/>
              <a:t>Identifying movies with highest profit margin</a:t>
            </a:r>
          </a:p>
          <a:p>
            <a:endParaRPr lang="en-US" dirty="0"/>
          </a:p>
          <a:p>
            <a:endParaRPr lang="en-US" dirty="0"/>
          </a:p>
        </p:txBody>
      </p:sp>
      <p:sp>
        <p:nvSpPr>
          <p:cNvPr id="8" name="Text Placeholder 7">
            <a:extLst>
              <a:ext uri="{FF2B5EF4-FFF2-40B4-BE49-F238E27FC236}">
                <a16:creationId xmlns:a16="http://schemas.microsoft.com/office/drawing/2014/main" id="{96982E48-3FB5-4F2E-AE87-E5E083865796}"/>
              </a:ext>
            </a:extLst>
          </p:cNvPr>
          <p:cNvSpPr>
            <a:spLocks noGrp="1"/>
          </p:cNvSpPr>
          <p:nvPr>
            <p:ph type="body" sz="quarter" idx="13"/>
          </p:nvPr>
        </p:nvSpPr>
        <p:spPr>
          <a:xfrm>
            <a:off x="660400" y="2673520"/>
            <a:ext cx="2687638" cy="3730907"/>
          </a:xfrm>
        </p:spPr>
        <p:txBody>
          <a:bodyPr/>
          <a:lstStyle/>
          <a:p>
            <a:pPr rtl="0"/>
            <a:r>
              <a:rPr lang="en-US" dirty="0"/>
              <a:t>Computed the profit margin for each movie by subtracting the budget from gross earnings, and then identified the movies with the highest profit margin.</a:t>
            </a:r>
            <a:br>
              <a:rPr lang="en-US" dirty="0"/>
            </a:br>
            <a:endParaRPr lang="en-US" dirty="0"/>
          </a:p>
          <a:p>
            <a:pPr marL="0" indent="0" rtl="0">
              <a:buNone/>
            </a:pPr>
            <a:br>
              <a:rPr lang="en-US" dirty="0"/>
            </a:br>
            <a:endParaRPr lang="en-US" dirty="0"/>
          </a:p>
          <a:p>
            <a:pPr marL="0" indent="0">
              <a:buNone/>
            </a:pPr>
            <a:endParaRPr lang="en-US" dirty="0"/>
          </a:p>
          <a:p>
            <a:pPr marL="0" indent="0">
              <a:buNone/>
            </a:pPr>
            <a:endParaRPr lang="en-US" dirty="0"/>
          </a:p>
          <a:p>
            <a:pPr marL="0" indent="0">
              <a:buNone/>
            </a:pPr>
            <a:endParaRPr lang="en-US" dirty="0"/>
          </a:p>
          <a:p>
            <a:pPr marL="0" indent="0">
              <a:buNone/>
            </a:pPr>
            <a:br>
              <a:rPr lang="en-US" dirty="0"/>
            </a:br>
            <a:r>
              <a:rPr lang="en-US" dirty="0"/>
              <a:t> </a:t>
            </a:r>
          </a:p>
          <a:p>
            <a:pPr marL="0" indent="0">
              <a:buNone/>
            </a:pPr>
            <a:endParaRPr lang="en-US" dirty="0"/>
          </a:p>
        </p:txBody>
      </p:sp>
      <p:sp>
        <p:nvSpPr>
          <p:cNvPr id="11" name="Text Placeholder 10">
            <a:extLst>
              <a:ext uri="{FF2B5EF4-FFF2-40B4-BE49-F238E27FC236}">
                <a16:creationId xmlns:a16="http://schemas.microsoft.com/office/drawing/2014/main" id="{C42BCCC6-6D52-4984-A92F-8B1A8A903210}"/>
              </a:ext>
            </a:extLst>
          </p:cNvPr>
          <p:cNvSpPr>
            <a:spLocks noGrp="1"/>
          </p:cNvSpPr>
          <p:nvPr>
            <p:ph type="body" sz="quarter" idx="15"/>
          </p:nvPr>
        </p:nvSpPr>
        <p:spPr>
          <a:xfrm>
            <a:off x="5829935" y="1560513"/>
            <a:ext cx="5080000" cy="438150"/>
          </a:xfrm>
        </p:spPr>
        <p:txBody>
          <a:bodyPr/>
          <a:lstStyle/>
          <a:p>
            <a:r>
              <a:rPr lang="en-US" dirty="0"/>
              <a:t>Representation as a graph</a:t>
            </a:r>
          </a:p>
        </p:txBody>
      </p:sp>
      <p:sp>
        <p:nvSpPr>
          <p:cNvPr id="13" name="Text Placeholder 12">
            <a:extLst>
              <a:ext uri="{FF2B5EF4-FFF2-40B4-BE49-F238E27FC236}">
                <a16:creationId xmlns:a16="http://schemas.microsoft.com/office/drawing/2014/main" id="{35E2CA68-BFC9-485F-A53E-F4C27258EF06}"/>
              </a:ext>
            </a:extLst>
          </p:cNvPr>
          <p:cNvSpPr>
            <a:spLocks noGrp="1"/>
          </p:cNvSpPr>
          <p:nvPr>
            <p:ph type="body" sz="quarter" idx="16"/>
          </p:nvPr>
        </p:nvSpPr>
        <p:spPr/>
        <p:txBody>
          <a:bodyPr/>
          <a:lstStyle/>
          <a:p>
            <a:pPr marL="0" indent="0">
              <a:buNone/>
            </a:pPr>
            <a:endParaRPr lang="en-US" dirty="0"/>
          </a:p>
          <a:p>
            <a:endParaRPr lang="en-US" dirty="0"/>
          </a:p>
        </p:txBody>
      </p:sp>
      <p:pic>
        <p:nvPicPr>
          <p:cNvPr id="4" name="Picture 3">
            <a:extLst>
              <a:ext uri="{FF2B5EF4-FFF2-40B4-BE49-F238E27FC236}">
                <a16:creationId xmlns:a16="http://schemas.microsoft.com/office/drawing/2014/main" id="{E3DA498C-8912-375A-0055-6F9F97EADE03}"/>
              </a:ext>
            </a:extLst>
          </p:cNvPr>
          <p:cNvPicPr>
            <a:picLocks noChangeAspect="1"/>
          </p:cNvPicPr>
          <p:nvPr/>
        </p:nvPicPr>
        <p:blipFill>
          <a:blip r:embed="rId3"/>
          <a:stretch>
            <a:fillRect/>
          </a:stretch>
        </p:blipFill>
        <p:spPr>
          <a:xfrm>
            <a:off x="5858173" y="2017025"/>
            <a:ext cx="5604883" cy="1798261"/>
          </a:xfrm>
          <a:prstGeom prst="rect">
            <a:avLst/>
          </a:prstGeom>
        </p:spPr>
      </p:pic>
      <p:pic>
        <p:nvPicPr>
          <p:cNvPr id="7" name="Picture 6">
            <a:extLst>
              <a:ext uri="{FF2B5EF4-FFF2-40B4-BE49-F238E27FC236}">
                <a16:creationId xmlns:a16="http://schemas.microsoft.com/office/drawing/2014/main" id="{99F44E2E-1736-5A89-58FD-025A2FAC50D9}"/>
              </a:ext>
            </a:extLst>
          </p:cNvPr>
          <p:cNvPicPr>
            <a:picLocks noChangeAspect="1"/>
          </p:cNvPicPr>
          <p:nvPr/>
        </p:nvPicPr>
        <p:blipFill>
          <a:blip r:embed="rId4"/>
          <a:stretch>
            <a:fillRect/>
          </a:stretch>
        </p:blipFill>
        <p:spPr>
          <a:xfrm>
            <a:off x="5829935" y="3975185"/>
            <a:ext cx="5633121" cy="2644604"/>
          </a:xfrm>
          <a:prstGeom prst="rect">
            <a:avLst/>
          </a:prstGeom>
        </p:spPr>
      </p:pic>
    </p:spTree>
    <p:extLst>
      <p:ext uri="{BB962C8B-B14F-4D97-AF65-F5344CB8AC3E}">
        <p14:creationId xmlns:p14="http://schemas.microsoft.com/office/powerpoint/2010/main" val="4253290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1" name="Picture Placeholder 10" descr="Reflection of city at dusk on mirrored building">
            <a:extLst>
              <a:ext uri="{FF2B5EF4-FFF2-40B4-BE49-F238E27FC236}">
                <a16:creationId xmlns:a16="http://schemas.microsoft.com/office/drawing/2014/main" id="{80F641B8-D4CB-4B34-AF57-A526981DEDAF}"/>
              </a:ext>
            </a:extLst>
          </p:cNvPr>
          <p:cNvPicPr>
            <a:picLocks noGrp="1" noChangeAspect="1"/>
          </p:cNvPicPr>
          <p:nvPr>
            <p:ph type="pic" sz="quarter" idx="10"/>
          </p:nvPr>
        </p:nvPicPr>
        <p:blipFill>
          <a:blip r:embed="rId2">
            <a:alphaModFix amt="80000"/>
          </a:blip>
          <a:srcRect t="6692" b="6692"/>
          <a:stretch/>
        </p:blipFill>
        <p:spPr>
          <a:xfrm>
            <a:off x="-5606" y="0"/>
            <a:ext cx="12192000" cy="6858000"/>
          </a:xfrm>
        </p:spPr>
      </p:pic>
      <p:sp>
        <p:nvSpPr>
          <p:cNvPr id="7" name="Oval 6">
            <a:extLst>
              <a:ext uri="{FF2B5EF4-FFF2-40B4-BE49-F238E27FC236}">
                <a16:creationId xmlns:a16="http://schemas.microsoft.com/office/drawing/2014/main" id="{48461F53-81E4-4F48-8B4D-56B6013B1088}"/>
              </a:ext>
              <a:ext uri="{C183D7F6-B498-43B3-948B-1728B52AA6E4}">
                <adec:decorative xmlns:adec="http://schemas.microsoft.com/office/drawing/2017/decorative" val="1"/>
              </a:ext>
            </a:extLst>
          </p:cNvPr>
          <p:cNvSpPr/>
          <p:nvPr/>
        </p:nvSpPr>
        <p:spPr>
          <a:xfrm>
            <a:off x="339852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C0CA4A65-0235-4CB2-B09E-4E2D8F223034}"/>
              </a:ext>
            </a:extLst>
          </p:cNvPr>
          <p:cNvSpPr>
            <a:spLocks noGrp="1"/>
          </p:cNvSpPr>
          <p:nvPr>
            <p:ph type="title"/>
          </p:nvPr>
        </p:nvSpPr>
        <p:spPr>
          <a:xfrm>
            <a:off x="4045678" y="1524000"/>
            <a:ext cx="4092482" cy="3459479"/>
          </a:xfrm>
        </p:spPr>
        <p:txBody>
          <a:bodyPr/>
          <a:lstStyle/>
          <a:p>
            <a:pPr rtl="0" eaLnBrk="1" latinLnBrk="0" hangingPunct="1"/>
            <a:r>
              <a:rPr lang="en-US" sz="2400" b="0" i="0" dirty="0">
                <a:effectLst/>
                <a:latin typeface="Söhne"/>
              </a:rPr>
              <a:t>Engaging in this project enlightened me about the significance of Data Analytics in the </a:t>
            </a:r>
            <a:r>
              <a:rPr lang="en-US" sz="2400" dirty="0">
                <a:latin typeface="Söhne"/>
              </a:rPr>
              <a:t>movie analysis</a:t>
            </a:r>
            <a:r>
              <a:rPr lang="en-US" sz="2400" b="0" i="0" dirty="0">
                <a:effectLst/>
                <a:latin typeface="Söhne"/>
              </a:rPr>
              <a:t>, offering crucial insights like </a:t>
            </a:r>
            <a:r>
              <a:rPr lang="en-US" sz="2400" dirty="0">
                <a:latin typeface="Söhne"/>
              </a:rPr>
              <a:t>top rated movies based on genre, language, director and earnings</a:t>
            </a:r>
            <a:r>
              <a:rPr lang="en-US" sz="2400" b="0" i="0" dirty="0">
                <a:effectLst/>
                <a:latin typeface="Söhne"/>
              </a:rPr>
              <a:t>. These insights empower </a:t>
            </a:r>
            <a:r>
              <a:rPr lang="en-US" sz="2400" dirty="0">
                <a:latin typeface="Söhne"/>
              </a:rPr>
              <a:t>IMDB website as highest grossing website for exploring the kinds of movie to watch.</a:t>
            </a:r>
            <a:endParaRPr lang="en-US" sz="2400" dirty="0"/>
          </a:p>
        </p:txBody>
      </p:sp>
      <p:sp>
        <p:nvSpPr>
          <p:cNvPr id="2" name="Oval 1">
            <a:extLst>
              <a:ext uri="{FF2B5EF4-FFF2-40B4-BE49-F238E27FC236}">
                <a16:creationId xmlns:a16="http://schemas.microsoft.com/office/drawing/2014/main" id="{733AD71F-DA66-44DD-B812-447839E534FB}"/>
              </a:ext>
              <a:ext uri="{C183D7F6-B498-43B3-948B-1728B52AA6E4}">
                <adec:decorative xmlns:adec="http://schemas.microsoft.com/office/drawing/2017/decorative" val="1"/>
              </a:ext>
            </a:extLst>
          </p:cNvPr>
          <p:cNvSpPr/>
          <p:nvPr/>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a:extLst>
              <a:ext uri="{FF2B5EF4-FFF2-40B4-BE49-F238E27FC236}">
                <a16:creationId xmlns:a16="http://schemas.microsoft.com/office/drawing/2014/main" id="{A7CF27D1-2BD8-40D7-A92B-834F8A4F76F0}"/>
              </a:ext>
              <a:ext uri="{C183D7F6-B498-43B3-948B-1728B52AA6E4}">
                <adec:decorative xmlns:adec="http://schemas.microsoft.com/office/drawing/2017/decorative" val="1"/>
              </a:ext>
            </a:extLst>
          </p:cNvPr>
          <p:cNvSpPr/>
          <p:nvPr/>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290F2B13-F976-4C2D-883C-E495CDF04ACA}"/>
              </a:ext>
              <a:ext uri="{C183D7F6-B498-43B3-948B-1728B52AA6E4}">
                <adec:decorative xmlns:adec="http://schemas.microsoft.com/office/drawing/2017/decorative" val="1"/>
              </a:ext>
            </a:extLst>
          </p:cNvPr>
          <p:cNvSpPr/>
          <p:nvPr/>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01399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p:txBody>
          <a:bodyPr/>
          <a:lstStyle/>
          <a:p>
            <a:r>
              <a:rPr lang="en-US" dirty="0"/>
              <a:t>Agenda</a:t>
            </a:r>
          </a:p>
        </p:txBody>
      </p:sp>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660400" y="2044700"/>
            <a:ext cx="4275138" cy="4008087"/>
          </a:xfrm>
        </p:spPr>
        <p:txBody>
          <a:bodyPr/>
          <a:lstStyle/>
          <a:p>
            <a:r>
              <a:rPr lang="en-US" dirty="0"/>
              <a:t>Introduction</a:t>
            </a:r>
          </a:p>
          <a:p>
            <a:r>
              <a:rPr lang="en-US" dirty="0"/>
              <a:t>Tech Stack Used</a:t>
            </a:r>
          </a:p>
          <a:p>
            <a:r>
              <a:rPr lang="en-US" dirty="0" err="1"/>
              <a:t>DataSet</a:t>
            </a:r>
            <a:r>
              <a:rPr lang="en-US" dirty="0"/>
              <a:t> Used</a:t>
            </a:r>
          </a:p>
          <a:p>
            <a:r>
              <a:rPr lang="en-US" dirty="0"/>
              <a:t>Questionnaire</a:t>
            </a:r>
          </a:p>
          <a:p>
            <a:r>
              <a:rPr lang="en-US" dirty="0"/>
              <a:t>Approach</a:t>
            </a:r>
          </a:p>
          <a:p>
            <a:r>
              <a:rPr lang="en-US" dirty="0"/>
              <a:t>Conclusion</a:t>
            </a:r>
          </a:p>
          <a:p>
            <a:endParaRPr lang="en-US" dirty="0"/>
          </a:p>
        </p:txBody>
      </p:sp>
      <p:pic>
        <p:nvPicPr>
          <p:cNvPr id="11" name="Picture Placeholder 10" descr="close up of building">
            <a:extLst>
              <a:ext uri="{FF2B5EF4-FFF2-40B4-BE49-F238E27FC236}">
                <a16:creationId xmlns:a16="http://schemas.microsoft.com/office/drawing/2014/main" id="{1CE2008D-DBCE-465F-90DA-B28A4E525131}"/>
              </a:ext>
            </a:extLst>
          </p:cNvPr>
          <p:cNvPicPr>
            <a:picLocks noGrp="1" noChangeAspect="1"/>
          </p:cNvPicPr>
          <p:nvPr>
            <p:ph type="pic" sz="quarter" idx="10"/>
          </p:nvPr>
        </p:nvPicPr>
        <p:blipFill>
          <a:blip r:embed="rId3"/>
          <a:srcRect l="15351" r="15351"/>
          <a:stretch>
            <a:fillRect/>
          </a:stretch>
        </p:blipFill>
        <p:spPr/>
      </p:pic>
    </p:spTree>
    <p:extLst>
      <p:ext uri="{BB962C8B-B14F-4D97-AF65-F5344CB8AC3E}">
        <p14:creationId xmlns:p14="http://schemas.microsoft.com/office/powerpoint/2010/main" val="1341901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EF53E3-F88C-4203-A489-8C9D57513DF6}"/>
              </a:ext>
            </a:extLst>
          </p:cNvPr>
          <p:cNvSpPr>
            <a:spLocks noGrp="1"/>
          </p:cNvSpPr>
          <p:nvPr>
            <p:ph type="title"/>
          </p:nvPr>
        </p:nvSpPr>
        <p:spPr/>
        <p:txBody>
          <a:bodyPr/>
          <a:lstStyle/>
          <a:p>
            <a:r>
              <a:rPr lang="en-US" dirty="0"/>
              <a:t>Introduction</a:t>
            </a:r>
          </a:p>
        </p:txBody>
      </p:sp>
      <p:sp>
        <p:nvSpPr>
          <p:cNvPr id="8" name="Text Placeholder 7">
            <a:extLst>
              <a:ext uri="{FF2B5EF4-FFF2-40B4-BE49-F238E27FC236}">
                <a16:creationId xmlns:a16="http://schemas.microsoft.com/office/drawing/2014/main" id="{6F03AADD-A4FE-4CE8-944C-3F9C9777F0AB}"/>
              </a:ext>
            </a:extLst>
          </p:cNvPr>
          <p:cNvSpPr>
            <a:spLocks noGrp="1"/>
          </p:cNvSpPr>
          <p:nvPr>
            <p:ph type="body" sz="quarter" idx="12"/>
          </p:nvPr>
        </p:nvSpPr>
        <p:spPr>
          <a:xfrm>
            <a:off x="660399" y="1636210"/>
            <a:ext cx="5901765" cy="4543007"/>
          </a:xfrm>
        </p:spPr>
        <p:txBody>
          <a:bodyPr/>
          <a:lstStyle/>
          <a:p>
            <a:pPr marL="0" indent="0">
              <a:buNone/>
            </a:pPr>
            <a:r>
              <a:rPr lang="en-US" sz="1800" dirty="0"/>
              <a:t>The dataset focuses on IMDB Movies, and a compelling question to explore is: "Which factors contribute to a movie's success on IMDB, specifically in terms of achieving high ratings?" The implications of investigating this question are substantial for stakeholders in the film industry, including producers, directors, and investors. By delving into the determinants of a movie's success, these industry professionals can gain valuable insights to make informed decisions in planning and executing future projects.</a:t>
            </a:r>
          </a:p>
          <a:p>
            <a:pPr marL="0" indent="0" rtl="0">
              <a:buNone/>
            </a:pPr>
            <a:r>
              <a:rPr lang="en-US" sz="1800" dirty="0"/>
              <a:t>In this exploration, the goal is to analyze the data to uncover relationships between various variables. This involves examining the correlation between movie ratings and factors such as genre, director, budget, and others. Additionally, considerations will be given to the year of release, the actors involved, and other pertinent elements.</a:t>
            </a:r>
          </a:p>
        </p:txBody>
      </p:sp>
      <p:pic>
        <p:nvPicPr>
          <p:cNvPr id="4" name="Picture Placeholder 3" descr="close up of building">
            <a:extLst>
              <a:ext uri="{FF2B5EF4-FFF2-40B4-BE49-F238E27FC236}">
                <a16:creationId xmlns:a16="http://schemas.microsoft.com/office/drawing/2014/main" id="{5EAB7860-C105-46A8-8B51-C886DCFAB528}"/>
              </a:ext>
            </a:extLst>
          </p:cNvPr>
          <p:cNvPicPr>
            <a:picLocks noGrp="1" noChangeAspect="1"/>
          </p:cNvPicPr>
          <p:nvPr>
            <p:ph type="pic" sz="quarter" idx="13"/>
          </p:nvPr>
        </p:nvPicPr>
        <p:blipFill>
          <a:blip r:embed="rId2"/>
          <a:srcRect l="22544" r="22544"/>
          <a:stretch>
            <a:fillRect/>
          </a:stretch>
        </p:blipFill>
        <p:spPr/>
      </p:pic>
    </p:spTree>
    <p:extLst>
      <p:ext uri="{BB962C8B-B14F-4D97-AF65-F5344CB8AC3E}">
        <p14:creationId xmlns:p14="http://schemas.microsoft.com/office/powerpoint/2010/main" val="3696770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EF53E3-F88C-4203-A489-8C9D57513DF6}"/>
              </a:ext>
            </a:extLst>
          </p:cNvPr>
          <p:cNvSpPr>
            <a:spLocks noGrp="1"/>
          </p:cNvSpPr>
          <p:nvPr>
            <p:ph type="title"/>
          </p:nvPr>
        </p:nvSpPr>
        <p:spPr/>
        <p:txBody>
          <a:bodyPr/>
          <a:lstStyle/>
          <a:p>
            <a:r>
              <a:rPr lang="en-US" dirty="0"/>
              <a:t>Introduction</a:t>
            </a:r>
          </a:p>
        </p:txBody>
      </p:sp>
      <p:sp>
        <p:nvSpPr>
          <p:cNvPr id="8" name="Text Placeholder 7">
            <a:extLst>
              <a:ext uri="{FF2B5EF4-FFF2-40B4-BE49-F238E27FC236}">
                <a16:creationId xmlns:a16="http://schemas.microsoft.com/office/drawing/2014/main" id="{6F03AADD-A4FE-4CE8-944C-3F9C9777F0AB}"/>
              </a:ext>
            </a:extLst>
          </p:cNvPr>
          <p:cNvSpPr>
            <a:spLocks noGrp="1"/>
          </p:cNvSpPr>
          <p:nvPr>
            <p:ph type="body" sz="quarter" idx="12"/>
          </p:nvPr>
        </p:nvSpPr>
        <p:spPr>
          <a:xfrm>
            <a:off x="660399" y="1636210"/>
            <a:ext cx="5911851" cy="4664578"/>
          </a:xfrm>
        </p:spPr>
        <p:txBody>
          <a:bodyPr/>
          <a:lstStyle/>
          <a:p>
            <a:pPr marL="0" indent="0" rtl="0">
              <a:buNone/>
            </a:pPr>
            <a:r>
              <a:rPr lang="en-US" sz="1800" dirty="0"/>
              <a:t>Applying the Five 'Whys' Approach allows for a deeper understanding of the problem. For instance, if a pattern emerges indicating that movies with higher budgets tend to receive higher ratings, probing with "Why?" multiple times can reveal the underlying causes:</a:t>
            </a:r>
            <a:br>
              <a:rPr lang="en-US" sz="1800" dirty="0"/>
            </a:br>
            <a:endParaRPr lang="en-US" sz="1800" dirty="0"/>
          </a:p>
          <a:p>
            <a:pPr rtl="0"/>
            <a:r>
              <a:rPr lang="en-US" sz="1800" dirty="0"/>
              <a:t>Movies with higher budgets tend to have higher ratings because they can afford better production quality.</a:t>
            </a:r>
          </a:p>
          <a:p>
            <a:pPr rtl="0"/>
            <a:r>
              <a:rPr lang="en-US" sz="1800" dirty="0"/>
              <a:t>Better production quality, in turn, leads to higher ratings.</a:t>
            </a:r>
          </a:p>
          <a:p>
            <a:pPr rtl="0"/>
            <a:r>
              <a:rPr lang="en-US" sz="1800" dirty="0"/>
              <a:t>An enhanced viewer experience is a result of better production quality.</a:t>
            </a:r>
          </a:p>
          <a:p>
            <a:pPr rtl="0"/>
            <a:r>
              <a:rPr lang="en-US" sz="1800" dirty="0"/>
              <a:t>Viewers are more likely to rate a movie highly if they enjoyed watching it.</a:t>
            </a:r>
          </a:p>
          <a:p>
            <a:pPr rtl="0"/>
            <a:r>
              <a:rPr lang="en-US" sz="1800" dirty="0"/>
              <a:t>Positive experiences, reflected in positive reviews, influence other viewers' decisions to watch the movie, subsequently increasing its popularity and success.</a:t>
            </a:r>
          </a:p>
          <a:p>
            <a:pPr marL="0" indent="0">
              <a:buNone/>
            </a:pPr>
            <a:endParaRPr lang="en-US" sz="1800" dirty="0"/>
          </a:p>
        </p:txBody>
      </p:sp>
      <p:pic>
        <p:nvPicPr>
          <p:cNvPr id="4" name="Picture Placeholder 3" descr="close up of building">
            <a:extLst>
              <a:ext uri="{FF2B5EF4-FFF2-40B4-BE49-F238E27FC236}">
                <a16:creationId xmlns:a16="http://schemas.microsoft.com/office/drawing/2014/main" id="{5EAB7860-C105-46A8-8B51-C886DCFAB528}"/>
              </a:ext>
            </a:extLst>
          </p:cNvPr>
          <p:cNvPicPr>
            <a:picLocks noGrp="1" noChangeAspect="1"/>
          </p:cNvPicPr>
          <p:nvPr>
            <p:ph type="pic" sz="quarter" idx="13"/>
          </p:nvPr>
        </p:nvPicPr>
        <p:blipFill>
          <a:blip r:embed="rId2"/>
          <a:srcRect l="22544" r="22544"/>
          <a:stretch>
            <a:fillRect/>
          </a:stretch>
        </p:blipFill>
        <p:spPr/>
      </p:pic>
    </p:spTree>
    <p:extLst>
      <p:ext uri="{BB962C8B-B14F-4D97-AF65-F5344CB8AC3E}">
        <p14:creationId xmlns:p14="http://schemas.microsoft.com/office/powerpoint/2010/main" val="260953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EF53E3-F88C-4203-A489-8C9D57513DF6}"/>
              </a:ext>
            </a:extLst>
          </p:cNvPr>
          <p:cNvSpPr>
            <a:spLocks noGrp="1"/>
          </p:cNvSpPr>
          <p:nvPr>
            <p:ph type="title"/>
          </p:nvPr>
        </p:nvSpPr>
        <p:spPr>
          <a:xfrm>
            <a:off x="660400" y="805213"/>
            <a:ext cx="5435600" cy="1266475"/>
          </a:xfrm>
        </p:spPr>
        <p:txBody>
          <a:bodyPr/>
          <a:lstStyle/>
          <a:p>
            <a:r>
              <a:rPr lang="en-US" dirty="0"/>
              <a:t>TECH STACK USED</a:t>
            </a:r>
          </a:p>
        </p:txBody>
      </p:sp>
      <p:sp>
        <p:nvSpPr>
          <p:cNvPr id="8" name="Text Placeholder 7">
            <a:extLst>
              <a:ext uri="{FF2B5EF4-FFF2-40B4-BE49-F238E27FC236}">
                <a16:creationId xmlns:a16="http://schemas.microsoft.com/office/drawing/2014/main" id="{6F03AADD-A4FE-4CE8-944C-3F9C9777F0AB}"/>
              </a:ext>
            </a:extLst>
          </p:cNvPr>
          <p:cNvSpPr>
            <a:spLocks noGrp="1"/>
          </p:cNvSpPr>
          <p:nvPr>
            <p:ph type="body" sz="quarter" idx="12"/>
          </p:nvPr>
        </p:nvSpPr>
        <p:spPr>
          <a:xfrm>
            <a:off x="738412" y="3209577"/>
            <a:ext cx="5854701" cy="1485899"/>
          </a:xfrm>
        </p:spPr>
        <p:txBody>
          <a:bodyPr/>
          <a:lstStyle/>
          <a:p>
            <a:pPr marL="0" indent="0" algn="ctr">
              <a:buNone/>
            </a:pPr>
            <a:r>
              <a:rPr lang="en-US" sz="1800" dirty="0"/>
              <a:t>I have used </a:t>
            </a:r>
          </a:p>
          <a:p>
            <a:pPr marL="0" indent="0" algn="ctr">
              <a:buNone/>
            </a:pPr>
            <a:r>
              <a:rPr lang="en-US" b="1" dirty="0"/>
              <a:t>Microsoft Excel </a:t>
            </a:r>
            <a:r>
              <a:rPr lang="en-US" sz="1800" dirty="0"/>
              <a:t>to solve the questionnaire</a:t>
            </a:r>
          </a:p>
          <a:p>
            <a:pPr marL="0" indent="0" algn="ctr">
              <a:buNone/>
            </a:pPr>
            <a:r>
              <a:rPr lang="en-US" b="1" dirty="0"/>
              <a:t>Microsoft Power Point </a:t>
            </a:r>
            <a:r>
              <a:rPr lang="en-US" sz="1800" dirty="0"/>
              <a:t>to prepare the presentation</a:t>
            </a:r>
          </a:p>
        </p:txBody>
      </p:sp>
      <p:pic>
        <p:nvPicPr>
          <p:cNvPr id="4" name="Picture Placeholder 3" descr="close up of building">
            <a:extLst>
              <a:ext uri="{FF2B5EF4-FFF2-40B4-BE49-F238E27FC236}">
                <a16:creationId xmlns:a16="http://schemas.microsoft.com/office/drawing/2014/main" id="{5EAB7860-C105-46A8-8B51-C886DCFAB528}"/>
              </a:ext>
            </a:extLst>
          </p:cNvPr>
          <p:cNvPicPr>
            <a:picLocks noGrp="1" noChangeAspect="1"/>
          </p:cNvPicPr>
          <p:nvPr>
            <p:ph type="pic" sz="quarter" idx="13"/>
          </p:nvPr>
        </p:nvPicPr>
        <p:blipFill>
          <a:blip r:embed="rId2"/>
          <a:srcRect l="22544" r="22544"/>
          <a:stretch>
            <a:fillRect/>
          </a:stretch>
        </p:blipFill>
        <p:spPr/>
      </p:pic>
    </p:spTree>
    <p:extLst>
      <p:ext uri="{BB962C8B-B14F-4D97-AF65-F5344CB8AC3E}">
        <p14:creationId xmlns:p14="http://schemas.microsoft.com/office/powerpoint/2010/main" val="3591858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 name="Picture Placeholder 9" descr="Escalators">
            <a:extLst>
              <a:ext uri="{FF2B5EF4-FFF2-40B4-BE49-F238E27FC236}">
                <a16:creationId xmlns:a16="http://schemas.microsoft.com/office/drawing/2014/main" id="{067ABCFB-135D-465A-8D06-3042F9E75BB6}"/>
              </a:ext>
            </a:extLst>
          </p:cNvPr>
          <p:cNvPicPr>
            <a:picLocks noGrp="1" noChangeAspect="1"/>
          </p:cNvPicPr>
          <p:nvPr>
            <p:ph type="pic" sz="quarter" idx="10"/>
          </p:nvPr>
        </p:nvPicPr>
        <p:blipFill rotWithShape="1">
          <a:blip r:embed="rId2">
            <a:alphaModFix amt="60000"/>
          </a:blip>
          <a:srcRect t="6729" r="33992" b="40721"/>
          <a:stretch/>
        </p:blipFill>
        <p:spPr>
          <a:xfrm>
            <a:off x="15605" y="0"/>
            <a:ext cx="12192001" cy="6858000"/>
          </a:xfrm>
        </p:spPr>
      </p:pic>
      <p:sp>
        <p:nvSpPr>
          <p:cNvPr id="3" name="Rectangle 2">
            <a:extLst>
              <a:ext uri="{FF2B5EF4-FFF2-40B4-BE49-F238E27FC236}">
                <a16:creationId xmlns:a16="http://schemas.microsoft.com/office/drawing/2014/main" id="{47310966-9752-4035-9DD5-FFBC93FC094D}"/>
              </a:ext>
              <a:ext uri="{C183D7F6-B498-43B3-948B-1728B52AA6E4}">
                <adec:decorative xmlns:adec="http://schemas.microsoft.com/office/drawing/2017/decorative" val="1"/>
              </a:ext>
            </a:extLst>
          </p:cNvPr>
          <p:cNvSpPr/>
          <p:nvPr/>
        </p:nvSpPr>
        <p:spPr>
          <a:xfrm>
            <a:off x="3734165"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0">
            <a:extLst>
              <a:ext uri="{FF2B5EF4-FFF2-40B4-BE49-F238E27FC236}">
                <a16:creationId xmlns:a16="http://schemas.microsoft.com/office/drawing/2014/main" id="{3D9E7E43-0082-4819-947F-94AD5664FC83}"/>
              </a:ext>
            </a:extLst>
          </p:cNvPr>
          <p:cNvSpPr>
            <a:spLocks noGrp="1"/>
          </p:cNvSpPr>
          <p:nvPr>
            <p:ph type="title"/>
          </p:nvPr>
        </p:nvSpPr>
        <p:spPr>
          <a:xfrm>
            <a:off x="3914776" y="1529684"/>
            <a:ext cx="4429124" cy="3329785"/>
          </a:xfrm>
        </p:spPr>
        <p:txBody>
          <a:bodyPr/>
          <a:lstStyle/>
          <a:p>
            <a:pPr algn="ctr" rtl="0" eaLnBrk="1" latinLnBrk="0" hangingPunct="1"/>
            <a:r>
              <a:rPr lang="en-US" sz="4800" kern="1200" dirty="0">
                <a:effectLst/>
                <a:latin typeface="Calibri Light" panose="020F0302020204030204" pitchFamily="34" charset="0"/>
                <a:ea typeface="+mn-ea"/>
                <a:cs typeface="+mn-cs"/>
              </a:rPr>
              <a:t>QUESTIONNAIRE</a:t>
            </a:r>
            <a:br>
              <a:rPr lang="en-US" sz="4800" kern="1200" dirty="0">
                <a:effectLst/>
                <a:latin typeface="Calibri Light" panose="020F0302020204030204" pitchFamily="34" charset="0"/>
                <a:ea typeface="+mn-ea"/>
                <a:cs typeface="+mn-cs"/>
              </a:rPr>
            </a:br>
            <a:br>
              <a:rPr lang="en-US" sz="4800" kern="1200" dirty="0">
                <a:effectLst/>
                <a:latin typeface="Calibri Light" panose="020F0302020204030204" pitchFamily="34" charset="0"/>
                <a:ea typeface="+mn-ea"/>
                <a:cs typeface="+mn-cs"/>
              </a:rPr>
            </a:br>
            <a:r>
              <a:rPr lang="en-US" sz="4800" kern="1200" dirty="0">
                <a:effectLst/>
                <a:latin typeface="Calibri Light" panose="020F0302020204030204" pitchFamily="34" charset="0"/>
                <a:ea typeface="+mn-ea"/>
                <a:cs typeface="+mn-cs"/>
              </a:rPr>
              <a:t>&amp;</a:t>
            </a:r>
            <a:br>
              <a:rPr lang="en-US" sz="4800" kern="1200" dirty="0">
                <a:effectLst/>
                <a:latin typeface="Calibri Light" panose="020F0302020204030204" pitchFamily="34" charset="0"/>
                <a:ea typeface="+mn-ea"/>
                <a:cs typeface="+mn-cs"/>
              </a:rPr>
            </a:br>
            <a:br>
              <a:rPr lang="en-US" sz="4800" kern="1200" dirty="0">
                <a:effectLst/>
                <a:latin typeface="Calibri Light" panose="020F0302020204030204" pitchFamily="34" charset="0"/>
                <a:ea typeface="+mn-ea"/>
                <a:cs typeface="+mn-cs"/>
              </a:rPr>
            </a:br>
            <a:r>
              <a:rPr lang="en-US" sz="4800" kern="1200" dirty="0">
                <a:effectLst/>
                <a:latin typeface="Calibri Light" panose="020F0302020204030204" pitchFamily="34" charset="0"/>
                <a:ea typeface="+mn-ea"/>
                <a:cs typeface="+mn-cs"/>
              </a:rPr>
              <a:t>APPROACH</a:t>
            </a:r>
            <a:endParaRPr lang="en-US" dirty="0"/>
          </a:p>
        </p:txBody>
      </p:sp>
      <p:sp>
        <p:nvSpPr>
          <p:cNvPr id="6" name="Rectangle 5">
            <a:extLst>
              <a:ext uri="{FF2B5EF4-FFF2-40B4-BE49-F238E27FC236}">
                <a16:creationId xmlns:a16="http://schemas.microsoft.com/office/drawing/2014/main" id="{BFF64F07-1F8D-4F69-87E4-03E837E975EE}"/>
              </a:ext>
              <a:ext uri="{C183D7F6-B498-43B3-948B-1728B52AA6E4}">
                <adec:decorative xmlns:adec="http://schemas.microsoft.com/office/drawing/2017/decorative" val="1"/>
              </a:ext>
            </a:extLst>
          </p:cNvPr>
          <p:cNvSpPr/>
          <p:nvPr/>
        </p:nvSpPr>
        <p:spPr>
          <a:xfrm>
            <a:off x="2918168" y="1181123"/>
            <a:ext cx="459924" cy="4599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FD0393EC-C7F4-46AA-8768-FF7CD4DE0552}"/>
              </a:ext>
              <a:ext uri="{C183D7F6-B498-43B3-948B-1728B52AA6E4}">
                <adec:decorative xmlns:adec="http://schemas.microsoft.com/office/drawing/2017/decorative" val="1"/>
              </a:ext>
            </a:extLst>
          </p:cNvPr>
          <p:cNvSpPr/>
          <p:nvPr/>
        </p:nvSpPr>
        <p:spPr>
          <a:xfrm>
            <a:off x="8531920" y="5840880"/>
            <a:ext cx="284372" cy="2843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6B6DDC29-DFE2-4F0C-9C81-DDBC9CD8D269}"/>
              </a:ext>
            </a:extLst>
          </p:cNvPr>
          <p:cNvSpPr>
            <a:spLocks noGrp="1"/>
          </p:cNvSpPr>
          <p:nvPr>
            <p:ph type="body" sz="quarter" idx="11"/>
          </p:nvPr>
        </p:nvSpPr>
        <p:spPr>
          <a:xfrm>
            <a:off x="4418966" y="5022904"/>
            <a:ext cx="3924934" cy="490538"/>
          </a:xfrm>
        </p:spPr>
        <p:txBody>
          <a:bodyPr/>
          <a:lstStyle/>
          <a:p>
            <a:r>
              <a:rPr lang="en-US" dirty="0"/>
              <a:t>Let’s dive in</a:t>
            </a:r>
          </a:p>
        </p:txBody>
      </p:sp>
    </p:spTree>
    <p:extLst>
      <p:ext uri="{BB962C8B-B14F-4D97-AF65-F5344CB8AC3E}">
        <p14:creationId xmlns:p14="http://schemas.microsoft.com/office/powerpoint/2010/main" val="1110251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7E6D6-C63D-4A7C-B1F1-1E8117B25D1A}"/>
              </a:ext>
            </a:extLst>
          </p:cNvPr>
          <p:cNvSpPr>
            <a:spLocks noGrp="1"/>
          </p:cNvSpPr>
          <p:nvPr>
            <p:ph type="title"/>
          </p:nvPr>
        </p:nvSpPr>
        <p:spPr/>
        <p:txBody>
          <a:bodyPr/>
          <a:lstStyle/>
          <a:p>
            <a:r>
              <a:rPr lang="en-US" dirty="0"/>
              <a:t>Data Cleaning</a:t>
            </a:r>
          </a:p>
          <a:p>
            <a:endParaRPr lang="en-US" dirty="0"/>
          </a:p>
        </p:txBody>
      </p:sp>
      <p:pic>
        <p:nvPicPr>
          <p:cNvPr id="25" name="Picture Placeholder 4" descr="close up of building">
            <a:extLst>
              <a:ext uri="{FF2B5EF4-FFF2-40B4-BE49-F238E27FC236}">
                <a16:creationId xmlns:a16="http://schemas.microsoft.com/office/drawing/2014/main" id="{B43125FE-4923-4B38-ADD6-3F547696AB11}"/>
              </a:ext>
            </a:extLst>
          </p:cNvPr>
          <p:cNvPicPr>
            <a:picLocks noGrp="1" noChangeAspect="1"/>
          </p:cNvPicPr>
          <p:nvPr>
            <p:ph type="pic" sz="quarter" idx="17"/>
          </p:nvPr>
        </p:nvPicPr>
        <p:blipFill rotWithShape="1">
          <a:blip r:embed="rId2"/>
          <a:srcRect t="10082" b="10082"/>
          <a:stretch/>
        </p:blipFill>
        <p:spPr>
          <a:xfrm>
            <a:off x="9261475" y="0"/>
            <a:ext cx="2930525" cy="1560513"/>
          </a:xfrm>
        </p:spPr>
      </p:pic>
      <p:sp>
        <p:nvSpPr>
          <p:cNvPr id="8" name="Text Placeholder 7">
            <a:extLst>
              <a:ext uri="{FF2B5EF4-FFF2-40B4-BE49-F238E27FC236}">
                <a16:creationId xmlns:a16="http://schemas.microsoft.com/office/drawing/2014/main" id="{96982E48-3FB5-4F2E-AE87-E5E083865796}"/>
              </a:ext>
            </a:extLst>
          </p:cNvPr>
          <p:cNvSpPr>
            <a:spLocks noGrp="1"/>
          </p:cNvSpPr>
          <p:nvPr>
            <p:ph type="body" sz="quarter" idx="13"/>
          </p:nvPr>
        </p:nvSpPr>
        <p:spPr>
          <a:xfrm>
            <a:off x="660400" y="1985963"/>
            <a:ext cx="9998076" cy="1560513"/>
          </a:xfrm>
        </p:spPr>
        <p:txBody>
          <a:bodyPr/>
          <a:lstStyle/>
          <a:p>
            <a:pPr rtl="0"/>
            <a:r>
              <a:rPr lang="en-US" dirty="0"/>
              <a:t>Blanks and unwanted rows were cleaned.</a:t>
            </a:r>
          </a:p>
          <a:p>
            <a:pPr rtl="0"/>
            <a:r>
              <a:rPr lang="en-US" dirty="0"/>
              <a:t>Columns were reduced .</a:t>
            </a:r>
          </a:p>
          <a:p>
            <a:pPr rtl="0"/>
            <a:r>
              <a:rPr lang="en-US" dirty="0"/>
              <a:t>After removing null values, the rows were reduced to 4901.</a:t>
            </a:r>
          </a:p>
          <a:p>
            <a:pPr marL="0" indent="0">
              <a:buNone/>
            </a:pPr>
            <a:endParaRPr lang="en-US" sz="1800" dirty="0"/>
          </a:p>
          <a:p>
            <a:pPr marL="0" indent="0">
              <a:buNone/>
            </a:pPr>
            <a:endParaRPr lang="en-US" dirty="0"/>
          </a:p>
          <a:p>
            <a:pPr marL="0" indent="0">
              <a:buNone/>
            </a:pPr>
            <a:br>
              <a:rPr lang="en-US" dirty="0"/>
            </a:br>
            <a:r>
              <a:rPr lang="en-US" dirty="0"/>
              <a:t> </a:t>
            </a:r>
          </a:p>
          <a:p>
            <a:pPr marL="0" indent="0">
              <a:buNone/>
            </a:pPr>
            <a:endParaRPr lang="en-US" dirty="0"/>
          </a:p>
        </p:txBody>
      </p:sp>
    </p:spTree>
    <p:extLst>
      <p:ext uri="{BB962C8B-B14F-4D97-AF65-F5344CB8AC3E}">
        <p14:creationId xmlns:p14="http://schemas.microsoft.com/office/powerpoint/2010/main" val="2301254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7E6D6-C63D-4A7C-B1F1-1E8117B25D1A}"/>
              </a:ext>
            </a:extLst>
          </p:cNvPr>
          <p:cNvSpPr>
            <a:spLocks noGrp="1"/>
          </p:cNvSpPr>
          <p:nvPr>
            <p:ph type="title"/>
          </p:nvPr>
        </p:nvSpPr>
        <p:spPr/>
        <p:txBody>
          <a:bodyPr/>
          <a:lstStyle/>
          <a:p>
            <a:r>
              <a:rPr lang="en-US" dirty="0"/>
              <a:t>Goals for Q1A</a:t>
            </a:r>
          </a:p>
          <a:p>
            <a:endParaRPr lang="en-US" dirty="0"/>
          </a:p>
        </p:txBody>
      </p:sp>
      <p:pic>
        <p:nvPicPr>
          <p:cNvPr id="25" name="Picture Placeholder 4" descr="close up of building">
            <a:extLst>
              <a:ext uri="{FF2B5EF4-FFF2-40B4-BE49-F238E27FC236}">
                <a16:creationId xmlns:a16="http://schemas.microsoft.com/office/drawing/2014/main" id="{B43125FE-4923-4B38-ADD6-3F547696AB11}"/>
              </a:ext>
            </a:extLst>
          </p:cNvPr>
          <p:cNvPicPr>
            <a:picLocks noGrp="1" noChangeAspect="1"/>
          </p:cNvPicPr>
          <p:nvPr>
            <p:ph type="pic" sz="quarter" idx="17"/>
          </p:nvPr>
        </p:nvPicPr>
        <p:blipFill rotWithShape="1">
          <a:blip r:embed="rId2"/>
          <a:srcRect t="10082" b="10082"/>
          <a:stretch/>
        </p:blipFill>
        <p:spPr>
          <a:xfrm>
            <a:off x="9261475" y="0"/>
            <a:ext cx="2930525" cy="1560513"/>
          </a:xfrm>
        </p:spPr>
      </p:pic>
      <p:sp>
        <p:nvSpPr>
          <p:cNvPr id="9" name="Text Placeholder 8">
            <a:extLst>
              <a:ext uri="{FF2B5EF4-FFF2-40B4-BE49-F238E27FC236}">
                <a16:creationId xmlns:a16="http://schemas.microsoft.com/office/drawing/2014/main" id="{8127DC06-E3ED-47AA-A80C-6DC3AB8A23D3}"/>
              </a:ext>
            </a:extLst>
          </p:cNvPr>
          <p:cNvSpPr>
            <a:spLocks noGrp="1"/>
          </p:cNvSpPr>
          <p:nvPr>
            <p:ph type="body" sz="quarter" idx="14"/>
          </p:nvPr>
        </p:nvSpPr>
        <p:spPr/>
        <p:txBody>
          <a:bodyPr/>
          <a:lstStyle/>
          <a:p>
            <a:r>
              <a:rPr lang="en-US" dirty="0"/>
              <a:t> Distribution of Movie Genres</a:t>
            </a:r>
          </a:p>
        </p:txBody>
      </p:sp>
      <p:sp>
        <p:nvSpPr>
          <p:cNvPr id="8" name="Text Placeholder 7">
            <a:extLst>
              <a:ext uri="{FF2B5EF4-FFF2-40B4-BE49-F238E27FC236}">
                <a16:creationId xmlns:a16="http://schemas.microsoft.com/office/drawing/2014/main" id="{96982E48-3FB5-4F2E-AE87-E5E083865796}"/>
              </a:ext>
            </a:extLst>
          </p:cNvPr>
          <p:cNvSpPr>
            <a:spLocks noGrp="1"/>
          </p:cNvSpPr>
          <p:nvPr>
            <p:ph type="body" sz="quarter" idx="13"/>
          </p:nvPr>
        </p:nvSpPr>
        <p:spPr>
          <a:xfrm>
            <a:off x="660400" y="2673521"/>
            <a:ext cx="3697288" cy="3379265"/>
          </a:xfrm>
        </p:spPr>
        <p:txBody>
          <a:bodyPr/>
          <a:lstStyle/>
          <a:p>
            <a:pPr rtl="0"/>
            <a:r>
              <a:rPr lang="en-US" sz="1600" dirty="0"/>
              <a:t>To identify the most prevalent genres in the dataset, the solution involves utilizing Excel's COUNTIF function. This entails counting the occurrences of each genre in the 'genres' column. Additionally, it may be necessary to manipulate the 'genres' column to handle instances where multiple genres are associated with a single movie. By employing this approach, a comprehensive understanding of the distribution of movie genres within the dataset can be obtained.</a:t>
            </a:r>
          </a:p>
          <a:p>
            <a:pPr marL="0" indent="0" rtl="0">
              <a:buNone/>
            </a:pPr>
            <a:br>
              <a:rPr lang="en-US" dirty="0"/>
            </a:br>
            <a:endParaRPr lang="en-US" dirty="0"/>
          </a:p>
          <a:p>
            <a:pPr marL="0" indent="0">
              <a:buNone/>
            </a:pPr>
            <a:endParaRPr lang="en-US" dirty="0"/>
          </a:p>
          <a:p>
            <a:pPr marL="0" indent="0">
              <a:buNone/>
            </a:pPr>
            <a:endParaRPr lang="en-US" dirty="0"/>
          </a:p>
          <a:p>
            <a:pPr marL="0" indent="0">
              <a:buNone/>
            </a:pPr>
            <a:br>
              <a:rPr lang="en-US" dirty="0"/>
            </a:br>
            <a:r>
              <a:rPr lang="en-US" dirty="0"/>
              <a:t> </a:t>
            </a:r>
          </a:p>
          <a:p>
            <a:pPr marL="0" indent="0">
              <a:buNone/>
            </a:pPr>
            <a:endParaRPr lang="en-US" dirty="0"/>
          </a:p>
        </p:txBody>
      </p:sp>
      <p:sp>
        <p:nvSpPr>
          <p:cNvPr id="11" name="Text Placeholder 10">
            <a:extLst>
              <a:ext uri="{FF2B5EF4-FFF2-40B4-BE49-F238E27FC236}">
                <a16:creationId xmlns:a16="http://schemas.microsoft.com/office/drawing/2014/main" id="{C42BCCC6-6D52-4984-A92F-8B1A8A903210}"/>
              </a:ext>
            </a:extLst>
          </p:cNvPr>
          <p:cNvSpPr>
            <a:spLocks noGrp="1"/>
          </p:cNvSpPr>
          <p:nvPr>
            <p:ph type="body" sz="quarter" idx="15"/>
          </p:nvPr>
        </p:nvSpPr>
        <p:spPr/>
        <p:txBody>
          <a:bodyPr/>
          <a:lstStyle/>
          <a:p>
            <a:r>
              <a:rPr lang="en-US" dirty="0"/>
              <a:t>Representation as a graph</a:t>
            </a:r>
          </a:p>
        </p:txBody>
      </p:sp>
      <p:sp>
        <p:nvSpPr>
          <p:cNvPr id="13" name="Text Placeholder 12">
            <a:extLst>
              <a:ext uri="{FF2B5EF4-FFF2-40B4-BE49-F238E27FC236}">
                <a16:creationId xmlns:a16="http://schemas.microsoft.com/office/drawing/2014/main" id="{35E2CA68-BFC9-485F-A53E-F4C27258EF06}"/>
              </a:ext>
            </a:extLst>
          </p:cNvPr>
          <p:cNvSpPr>
            <a:spLocks noGrp="1"/>
          </p:cNvSpPr>
          <p:nvPr>
            <p:ph type="body" sz="quarter" idx="16"/>
          </p:nvPr>
        </p:nvSpPr>
        <p:spPr/>
        <p:txBody>
          <a:bodyPr/>
          <a:lstStyle/>
          <a:p>
            <a:pPr marL="0" indent="0">
              <a:buNone/>
            </a:pPr>
            <a:endParaRPr lang="en-US" dirty="0"/>
          </a:p>
          <a:p>
            <a:endParaRPr lang="en-US" dirty="0"/>
          </a:p>
        </p:txBody>
      </p:sp>
      <p:pic>
        <p:nvPicPr>
          <p:cNvPr id="4" name="Picture 3">
            <a:extLst>
              <a:ext uri="{FF2B5EF4-FFF2-40B4-BE49-F238E27FC236}">
                <a16:creationId xmlns:a16="http://schemas.microsoft.com/office/drawing/2014/main" id="{3A2AE795-7661-98E1-7170-2DD05CD49613}"/>
              </a:ext>
            </a:extLst>
          </p:cNvPr>
          <p:cNvPicPr>
            <a:picLocks noChangeAspect="1"/>
          </p:cNvPicPr>
          <p:nvPr/>
        </p:nvPicPr>
        <p:blipFill>
          <a:blip r:embed="rId3"/>
          <a:stretch>
            <a:fillRect/>
          </a:stretch>
        </p:blipFill>
        <p:spPr>
          <a:xfrm>
            <a:off x="4935538" y="2677067"/>
            <a:ext cx="2276793" cy="3515216"/>
          </a:xfrm>
          <a:prstGeom prst="rect">
            <a:avLst/>
          </a:prstGeom>
        </p:spPr>
      </p:pic>
      <p:pic>
        <p:nvPicPr>
          <p:cNvPr id="7" name="Picture 6">
            <a:extLst>
              <a:ext uri="{FF2B5EF4-FFF2-40B4-BE49-F238E27FC236}">
                <a16:creationId xmlns:a16="http://schemas.microsoft.com/office/drawing/2014/main" id="{89F17500-6F37-78F1-B1AD-B4D3178C0488}"/>
              </a:ext>
            </a:extLst>
          </p:cNvPr>
          <p:cNvPicPr>
            <a:picLocks noChangeAspect="1"/>
          </p:cNvPicPr>
          <p:nvPr/>
        </p:nvPicPr>
        <p:blipFill>
          <a:blip r:embed="rId4"/>
          <a:stretch>
            <a:fillRect/>
          </a:stretch>
        </p:blipFill>
        <p:spPr>
          <a:xfrm>
            <a:off x="7212331" y="2680612"/>
            <a:ext cx="4791744" cy="3372174"/>
          </a:xfrm>
          <a:prstGeom prst="rect">
            <a:avLst/>
          </a:prstGeom>
        </p:spPr>
      </p:pic>
    </p:spTree>
    <p:extLst>
      <p:ext uri="{BB962C8B-B14F-4D97-AF65-F5344CB8AC3E}">
        <p14:creationId xmlns:p14="http://schemas.microsoft.com/office/powerpoint/2010/main" val="797450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7E6D6-C63D-4A7C-B1F1-1E8117B25D1A}"/>
              </a:ext>
            </a:extLst>
          </p:cNvPr>
          <p:cNvSpPr>
            <a:spLocks noGrp="1"/>
          </p:cNvSpPr>
          <p:nvPr>
            <p:ph type="title"/>
          </p:nvPr>
        </p:nvSpPr>
        <p:spPr/>
        <p:txBody>
          <a:bodyPr/>
          <a:lstStyle/>
          <a:p>
            <a:r>
              <a:rPr lang="en-US" dirty="0"/>
              <a:t>Goals for Q1B</a:t>
            </a:r>
          </a:p>
          <a:p>
            <a:endParaRPr lang="en-US" dirty="0"/>
          </a:p>
        </p:txBody>
      </p:sp>
      <p:pic>
        <p:nvPicPr>
          <p:cNvPr id="25" name="Picture Placeholder 4" descr="close up of building">
            <a:extLst>
              <a:ext uri="{FF2B5EF4-FFF2-40B4-BE49-F238E27FC236}">
                <a16:creationId xmlns:a16="http://schemas.microsoft.com/office/drawing/2014/main" id="{B43125FE-4923-4B38-ADD6-3F547696AB11}"/>
              </a:ext>
            </a:extLst>
          </p:cNvPr>
          <p:cNvPicPr>
            <a:picLocks noGrp="1" noChangeAspect="1"/>
          </p:cNvPicPr>
          <p:nvPr>
            <p:ph type="pic" sz="quarter" idx="17"/>
          </p:nvPr>
        </p:nvPicPr>
        <p:blipFill rotWithShape="1">
          <a:blip r:embed="rId2"/>
          <a:srcRect t="10082" b="10082"/>
          <a:stretch/>
        </p:blipFill>
        <p:spPr>
          <a:xfrm>
            <a:off x="9261475" y="0"/>
            <a:ext cx="2930525" cy="1560513"/>
          </a:xfrm>
        </p:spPr>
      </p:pic>
      <p:sp>
        <p:nvSpPr>
          <p:cNvPr id="9" name="Text Placeholder 8">
            <a:extLst>
              <a:ext uri="{FF2B5EF4-FFF2-40B4-BE49-F238E27FC236}">
                <a16:creationId xmlns:a16="http://schemas.microsoft.com/office/drawing/2014/main" id="{8127DC06-E3ED-47AA-A80C-6DC3AB8A23D3}"/>
              </a:ext>
            </a:extLst>
          </p:cNvPr>
          <p:cNvSpPr>
            <a:spLocks noGrp="1"/>
          </p:cNvSpPr>
          <p:nvPr>
            <p:ph type="body" sz="quarter" idx="14"/>
          </p:nvPr>
        </p:nvSpPr>
        <p:spPr>
          <a:xfrm>
            <a:off x="647700" y="1842523"/>
            <a:ext cx="4510088" cy="572065"/>
          </a:xfrm>
        </p:spPr>
        <p:txBody>
          <a:bodyPr/>
          <a:lstStyle/>
          <a:p>
            <a:r>
              <a:rPr lang="en-US" dirty="0"/>
              <a:t>Impact of genres on </a:t>
            </a:r>
            <a:r>
              <a:rPr lang="en-US" dirty="0" err="1"/>
              <a:t>IMDB_Score</a:t>
            </a:r>
            <a:endParaRPr lang="en-US" dirty="0"/>
          </a:p>
        </p:txBody>
      </p:sp>
      <p:sp>
        <p:nvSpPr>
          <p:cNvPr id="8" name="Text Placeholder 7">
            <a:extLst>
              <a:ext uri="{FF2B5EF4-FFF2-40B4-BE49-F238E27FC236}">
                <a16:creationId xmlns:a16="http://schemas.microsoft.com/office/drawing/2014/main" id="{96982E48-3FB5-4F2E-AE87-E5E083865796}"/>
              </a:ext>
            </a:extLst>
          </p:cNvPr>
          <p:cNvSpPr>
            <a:spLocks noGrp="1"/>
          </p:cNvSpPr>
          <p:nvPr>
            <p:ph type="body" sz="quarter" idx="13"/>
          </p:nvPr>
        </p:nvSpPr>
        <p:spPr>
          <a:xfrm>
            <a:off x="452437" y="2673520"/>
            <a:ext cx="3533776" cy="3641554"/>
          </a:xfrm>
        </p:spPr>
        <p:txBody>
          <a:bodyPr/>
          <a:lstStyle/>
          <a:p>
            <a:pPr marL="0" indent="0">
              <a:buNone/>
            </a:pPr>
            <a:r>
              <a:rPr lang="en-US" sz="2000" dirty="0"/>
              <a:t>Manipulating the 'genres' column required to handle instances where multiple genres are associated with a single movie. Utilizing Excel's functions, including AVERAGE, MEDIAN, MODE, MAX, MIN, VAR, and STDEV, to calculate descriptive statistics. By comparing these statistics, a comprehensive understanding of the impact of genre on movie ratings is gained.</a:t>
            </a:r>
          </a:p>
          <a:p>
            <a:pPr marL="0" indent="0">
              <a:buNone/>
            </a:pPr>
            <a:endParaRPr lang="en-US" dirty="0"/>
          </a:p>
          <a:p>
            <a:pPr marL="0" indent="0">
              <a:buNone/>
            </a:pPr>
            <a:endParaRPr lang="en-US" dirty="0"/>
          </a:p>
          <a:p>
            <a:pPr marL="0" indent="0">
              <a:buNone/>
            </a:pPr>
            <a:br>
              <a:rPr lang="en-US" dirty="0"/>
            </a:br>
            <a:r>
              <a:rPr lang="en-US" dirty="0"/>
              <a:t> </a:t>
            </a:r>
          </a:p>
          <a:p>
            <a:pPr marL="0" indent="0">
              <a:buNone/>
            </a:pPr>
            <a:endParaRPr lang="en-US" dirty="0"/>
          </a:p>
        </p:txBody>
      </p:sp>
      <p:sp>
        <p:nvSpPr>
          <p:cNvPr id="11" name="Text Placeholder 10">
            <a:extLst>
              <a:ext uri="{FF2B5EF4-FFF2-40B4-BE49-F238E27FC236}">
                <a16:creationId xmlns:a16="http://schemas.microsoft.com/office/drawing/2014/main" id="{C42BCCC6-6D52-4984-A92F-8B1A8A903210}"/>
              </a:ext>
            </a:extLst>
          </p:cNvPr>
          <p:cNvSpPr>
            <a:spLocks noGrp="1"/>
          </p:cNvSpPr>
          <p:nvPr>
            <p:ph type="body" sz="quarter" idx="15"/>
          </p:nvPr>
        </p:nvSpPr>
        <p:spPr>
          <a:xfrm>
            <a:off x="6451600" y="1786949"/>
            <a:ext cx="5080000" cy="438150"/>
          </a:xfrm>
        </p:spPr>
        <p:txBody>
          <a:bodyPr/>
          <a:lstStyle/>
          <a:p>
            <a:r>
              <a:rPr lang="en-US" dirty="0"/>
              <a:t>Solution</a:t>
            </a:r>
          </a:p>
        </p:txBody>
      </p:sp>
      <p:sp>
        <p:nvSpPr>
          <p:cNvPr id="13" name="Text Placeholder 12">
            <a:extLst>
              <a:ext uri="{FF2B5EF4-FFF2-40B4-BE49-F238E27FC236}">
                <a16:creationId xmlns:a16="http://schemas.microsoft.com/office/drawing/2014/main" id="{35E2CA68-BFC9-485F-A53E-F4C27258EF06}"/>
              </a:ext>
            </a:extLst>
          </p:cNvPr>
          <p:cNvSpPr>
            <a:spLocks noGrp="1"/>
          </p:cNvSpPr>
          <p:nvPr>
            <p:ph type="body" sz="quarter" idx="16"/>
          </p:nvPr>
        </p:nvSpPr>
        <p:spPr/>
        <p:txBody>
          <a:bodyPr/>
          <a:lstStyle/>
          <a:p>
            <a:pPr marL="0" indent="0">
              <a:buNone/>
            </a:pPr>
            <a:endParaRPr lang="en-US" dirty="0"/>
          </a:p>
          <a:p>
            <a:endParaRPr lang="en-US" dirty="0"/>
          </a:p>
        </p:txBody>
      </p:sp>
      <p:pic>
        <p:nvPicPr>
          <p:cNvPr id="5" name="Picture 4">
            <a:extLst>
              <a:ext uri="{FF2B5EF4-FFF2-40B4-BE49-F238E27FC236}">
                <a16:creationId xmlns:a16="http://schemas.microsoft.com/office/drawing/2014/main" id="{3575F29A-7A4C-67FF-FDE8-35FA902357CE}"/>
              </a:ext>
            </a:extLst>
          </p:cNvPr>
          <p:cNvPicPr>
            <a:picLocks noChangeAspect="1"/>
          </p:cNvPicPr>
          <p:nvPr/>
        </p:nvPicPr>
        <p:blipFill>
          <a:blip r:embed="rId3"/>
          <a:stretch>
            <a:fillRect/>
          </a:stretch>
        </p:blipFill>
        <p:spPr>
          <a:xfrm>
            <a:off x="4633467" y="2971800"/>
            <a:ext cx="6382641" cy="1471613"/>
          </a:xfrm>
          <a:prstGeom prst="rect">
            <a:avLst/>
          </a:prstGeom>
        </p:spPr>
      </p:pic>
    </p:spTree>
    <p:extLst>
      <p:ext uri="{BB962C8B-B14F-4D97-AF65-F5344CB8AC3E}">
        <p14:creationId xmlns:p14="http://schemas.microsoft.com/office/powerpoint/2010/main" val="1891383704"/>
      </p:ext>
    </p:extLst>
  </p:cSld>
  <p:clrMapOvr>
    <a:masterClrMapping/>
  </p:clrMapOvr>
</p:sld>
</file>

<file path=ppt/theme/theme1.xml><?xml version="1.0" encoding="utf-8"?>
<a:theme xmlns:a="http://schemas.openxmlformats.org/drawingml/2006/main" name="Office Theme">
  <a:themeElements>
    <a:clrScheme name="Geometric Presentation">
      <a:dk1>
        <a:sysClr val="windowText" lastClr="000000"/>
      </a:dk1>
      <a:lt1>
        <a:sysClr val="window" lastClr="FFFFFF"/>
      </a:lt1>
      <a:dk2>
        <a:srgbClr val="44546A"/>
      </a:dk2>
      <a:lt2>
        <a:srgbClr val="ACCBF9"/>
      </a:lt2>
      <a:accent1>
        <a:srgbClr val="5C83C4"/>
      </a:accent1>
      <a:accent2>
        <a:srgbClr val="2C599D"/>
      </a:accent2>
      <a:accent3>
        <a:srgbClr val="1A3B70"/>
      </a:accent3>
      <a:accent4>
        <a:srgbClr val="FA6F1A"/>
      </a:accent4>
      <a:accent5>
        <a:srgbClr val="11224E"/>
      </a:accent5>
      <a:accent6>
        <a:srgbClr val="9D90A0"/>
      </a:accent6>
      <a:hlink>
        <a:srgbClr val="9454C3"/>
      </a:hlink>
      <a:folHlink>
        <a:srgbClr val="3EBBF0"/>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3_LW_v2" id="{C590A786-F65F-42F6-9E48-12C78E3C86B3}" vid="{FEE92C9D-6350-4ECD-87A4-004D12BB2B1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D99ABA-76CE-4A8E-B5F0-C051B96628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Geometric presentation</Template>
  <TotalTime>1770</TotalTime>
  <Words>867</Words>
  <Application>Microsoft Office PowerPoint</Application>
  <PresentationFormat>Widescreen</PresentationFormat>
  <Paragraphs>85</Paragraphs>
  <Slides>14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Söhne</vt:lpstr>
      <vt:lpstr>Wingdings</vt:lpstr>
      <vt:lpstr>Office Theme</vt:lpstr>
      <vt:lpstr>IMDB  MOVIE ANALYSIS  </vt:lpstr>
      <vt:lpstr>Agenda</vt:lpstr>
      <vt:lpstr>Introduction</vt:lpstr>
      <vt:lpstr>Introduction</vt:lpstr>
      <vt:lpstr>TECH STACK USED</vt:lpstr>
      <vt:lpstr>QUESTIONNAIRE  &amp;  APPROACH</vt:lpstr>
      <vt:lpstr>Data Cleaning </vt:lpstr>
      <vt:lpstr>Goals for Q1A </vt:lpstr>
      <vt:lpstr>Goals for Q1B </vt:lpstr>
      <vt:lpstr>Goals for Q2 </vt:lpstr>
      <vt:lpstr>Goals for Q3 </vt:lpstr>
      <vt:lpstr>Goals for Q4 </vt:lpstr>
      <vt:lpstr>Goals for Q5  </vt:lpstr>
      <vt:lpstr>Engaging in this project enlightened me about the significance of Data Analytics in the movie analysis, offering crucial insights like top rated movies based on genre, language, director and earnings. These insights empower IMDB website as highest grossing website for exploring the kinds of movie to watch.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Annual Review</dc:title>
  <dc:creator>swagatika samal</dc:creator>
  <cp:lastModifiedBy>swagatika samal</cp:lastModifiedBy>
  <cp:revision>53</cp:revision>
  <dcterms:created xsi:type="dcterms:W3CDTF">2024-01-23T15:20:42Z</dcterms:created>
  <dcterms:modified xsi:type="dcterms:W3CDTF">2024-02-12T20:47:43Z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