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05" r:id="rId5"/>
    <p:sldId id="296" r:id="rId6"/>
    <p:sldId id="306" r:id="rId7"/>
    <p:sldId id="317" r:id="rId8"/>
    <p:sldId id="309" r:id="rId9"/>
    <p:sldId id="320" r:id="rId10"/>
    <p:sldId id="321" r:id="rId11"/>
    <p:sldId id="322" r:id="rId12"/>
    <p:sldId id="318" r:id="rId13"/>
    <p:sldId id="259" r:id="rId14"/>
    <p:sldId id="323" r:id="rId15"/>
    <p:sldId id="324" r:id="rId16"/>
    <p:sldId id="325" r:id="rId17"/>
    <p:sldId id="326" r:id="rId18"/>
    <p:sldId id="327" r:id="rId19"/>
    <p:sldId id="328" r:id="rId20"/>
    <p:sldId id="329" r:id="rId21"/>
    <p:sldId id="330" r:id="rId22"/>
    <p:sldId id="332" r:id="rId23"/>
    <p:sldId id="331" r:id="rId24"/>
    <p:sldId id="333" r:id="rId25"/>
    <p:sldId id="335" r:id="rId26"/>
    <p:sldId id="336" r:id="rId27"/>
    <p:sldId id="337" r:id="rId28"/>
    <p:sldId id="338"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879" autoAdjust="0"/>
  </p:normalViewPr>
  <p:slideViewPr>
    <p:cSldViewPr snapToGrid="0">
      <p:cViewPr varScale="1">
        <p:scale>
          <a:sx n="71" d="100"/>
          <a:sy n="71" d="100"/>
        </p:scale>
        <p:origin x="69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4.xml.rels><?xml version="1.0" encoding="UTF-8" standalone="yes"?>
<Relationships xmlns="http://schemas.openxmlformats.org/package/2006/relationships"><Relationship Id="rId1"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err="1">
              <a:latin typeface="Baskerville Old Face" panose="02020602080505020303" pitchFamily="18" charset="77"/>
              <a:ea typeface="Baskerville" panose="02020502070401020303" pitchFamily="18" charset="0"/>
            </a:rPr>
            <a:t>job_data</a:t>
          </a:r>
          <a:r>
            <a:rPr lang="en-US" dirty="0">
              <a:latin typeface="Baskerville Old Face" panose="02020602080505020303" pitchFamily="18" charset="77"/>
              <a:ea typeface="Baskerville" panose="02020502070401020303" pitchFamily="18" charset="0"/>
            </a:rPr>
            <a:t>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users</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events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err="1">
              <a:latin typeface="Baskerville Old Face" panose="02020602080505020303" pitchFamily="18" charset="77"/>
              <a:ea typeface="Baskerville" panose="02020502070401020303" pitchFamily="18" charset="0"/>
            </a:rPr>
            <a:t>email_events</a:t>
          </a:r>
          <a:endParaRPr lang="en-US" dirty="0">
            <a:latin typeface="Baskerville Old Face" panose="02020602080505020303" pitchFamily="18" charset="77"/>
            <a:ea typeface="Baskerville" panose="02020502070401020303" pitchFamily="18" charset="0"/>
          </a:endParaRP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custScaleX="317844" custScaleY="174946" custLinFactNeighborX="32328" custLinFactNeighborY="20898">
        <dgm:presLayoutVars/>
      </dgm:prSet>
      <dgm:spPr>
        <a:blipFill rotWithShape="0">
          <a:blip xmlns:r="http://schemas.openxmlformats.org/officeDocument/2006/relationships" r:embed="rId1"/>
          <a:srcRect/>
          <a:stretch>
            <a:fillRect t="-10000" b="-10000"/>
          </a:stretch>
        </a:blipFill>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7F7ACC9-9810-4F8E-ACF4-F10A2BEE05C3}">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Query </a:t>
          </a:r>
        </a:p>
      </dgm:t>
    </dgm:pt>
    <dgm:pt modelId="{767376D1-8421-4691-8B51-4D6B9B8F625B}" type="parTrans" cxnId="{5B5BE1A4-8E25-41EF-A0CD-CADF840A6B46}">
      <dgm:prSet/>
      <dgm:spPr/>
      <dgm:t>
        <a:bodyPr/>
        <a:lstStyle/>
        <a:p>
          <a:endParaRPr lang="en-IN"/>
        </a:p>
      </dgm:t>
    </dgm:pt>
    <dgm:pt modelId="{8C3634E1-87F3-4F0E-960D-01EF50C0D1DC}" type="sibTrans" cxnId="{5B5BE1A4-8E25-41EF-A0CD-CADF840A6B46}">
      <dgm:prSet/>
      <dgm:spPr/>
      <dgm:t>
        <a:bodyPr/>
        <a:lstStyle/>
        <a:p>
          <a:endParaRPr lang="en-IN"/>
        </a:p>
      </dgm:t>
    </dgm:pt>
    <dgm:pt modelId="{12998587-5128-4EB0-BCC6-5C186EF69D2F}">
      <dgm:prSet phldr="0"/>
      <dgm:spPr>
        <a:solidFill>
          <a:schemeClr val="accent2"/>
        </a:solidFill>
        <a:ln>
          <a:noFill/>
        </a:ln>
      </dgm:spPr>
      <dgm:t>
        <a:bodyPr/>
        <a:lstStyle/>
        <a:p>
          <a:r>
            <a:rPr lang="en-US" dirty="0">
              <a:latin typeface="Baskerville Old Face" panose="02020602080505020303" pitchFamily="18" charset="77"/>
              <a:ea typeface="Baskerville" panose="02020502070401020303" pitchFamily="18" charset="0"/>
            </a:rPr>
            <a:t>Result</a:t>
          </a:r>
        </a:p>
      </dgm:t>
    </dgm:pt>
    <dgm:pt modelId="{56C7700F-E9A1-4252-A82C-5015B44074C9}" type="parTrans" cxnId="{0699680F-285E-43A2-BC76-1627003F1823}">
      <dgm:prSet/>
      <dgm:spPr/>
      <dgm:t>
        <a:bodyPr/>
        <a:lstStyle/>
        <a:p>
          <a:endParaRPr lang="en-IN"/>
        </a:p>
      </dgm:t>
    </dgm:pt>
    <dgm:pt modelId="{E10BEDAB-3197-44CB-81BD-39AE3A6AAAA8}" type="sibTrans" cxnId="{0699680F-285E-43A2-BC76-1627003F1823}">
      <dgm:prSet/>
      <dgm:spPr/>
      <dgm:t>
        <a:bodyPr/>
        <a:lstStyle/>
        <a:p>
          <a:endParaRPr lang="en-IN"/>
        </a:p>
      </dgm:t>
    </dgm:pt>
    <dgm:pt modelId="{E4B4F7C4-5024-45F0-9FD7-C5068A1AE6C4}" type="pres">
      <dgm:prSet presAssocID="{0DD8915E-DC14-41D6-9BB5-F49E1C265163}" presName="Name0" presStyleCnt="0">
        <dgm:presLayoutVars>
          <dgm:dir/>
          <dgm:animLvl val="lvl"/>
          <dgm:resizeHandles val="exact"/>
        </dgm:presLayoutVars>
      </dgm:prSet>
      <dgm:spPr/>
    </dgm:pt>
    <dgm:pt modelId="{7903FF3A-C0D2-4081-B867-D47A97F78724}" type="pres">
      <dgm:prSet presAssocID="{27F7ACC9-9810-4F8E-ACF4-F10A2BEE05C3}" presName="composite" presStyleCnt="0"/>
      <dgm:spPr/>
    </dgm:pt>
    <dgm:pt modelId="{EAB46549-8A9D-4CB2-8040-18AD870BA5B9}" type="pres">
      <dgm:prSet presAssocID="{27F7ACC9-9810-4F8E-ACF4-F10A2BEE05C3}" presName="parTx" presStyleLbl="alignNode1" presStyleIdx="0" presStyleCnt="2" custScaleX="376425" custScaleY="100000" custLinFactY="-64807" custLinFactNeighborX="247" custLinFactNeighborY="-100000">
        <dgm:presLayoutVars>
          <dgm:chMax val="0"/>
          <dgm:chPref val="0"/>
        </dgm:presLayoutVars>
      </dgm:prSet>
      <dgm:spPr/>
    </dgm:pt>
    <dgm:pt modelId="{1C7BBB14-C78C-4BC8-A585-BABF00A7F9E1}" type="pres">
      <dgm:prSet presAssocID="{27F7ACC9-9810-4F8E-ACF4-F10A2BEE05C3}" presName="desTx" presStyleLbl="alignAccFollowNode1" presStyleIdx="0" presStyleCnt="2">
        <dgm:presLayoutVars/>
      </dgm:prSet>
      <dgm:spPr/>
    </dgm:pt>
    <dgm:pt modelId="{129BCB5E-E0AA-4F49-B7F7-10834D73938C}" type="pres">
      <dgm:prSet presAssocID="{8C3634E1-87F3-4F0E-960D-01EF50C0D1DC}" presName="space" presStyleCnt="0"/>
      <dgm:spPr/>
    </dgm:pt>
    <dgm:pt modelId="{16CF568C-6700-4EBD-98A4-71BEEEB6DF15}" type="pres">
      <dgm:prSet presAssocID="{12998587-5128-4EB0-BCC6-5C186EF69D2F}" presName="composite" presStyleCnt="0"/>
      <dgm:spPr/>
    </dgm:pt>
    <dgm:pt modelId="{6C5DA392-4F97-44F6-849C-CA596E9C2D90}" type="pres">
      <dgm:prSet presAssocID="{12998587-5128-4EB0-BCC6-5C186EF69D2F}" presName="parTx" presStyleLbl="alignNode1" presStyleIdx="1" presStyleCnt="2" custScaleX="443659" custScaleY="100000" custLinFactY="-965773" custLinFactNeighborX="-16588" custLinFactNeighborY="-1000000">
        <dgm:presLayoutVars>
          <dgm:chMax val="0"/>
          <dgm:chPref val="0"/>
        </dgm:presLayoutVars>
      </dgm:prSet>
      <dgm:spPr/>
    </dgm:pt>
    <dgm:pt modelId="{CA52D028-A31D-4E70-982E-767A550A0F16}" type="pres">
      <dgm:prSet presAssocID="{12998587-5128-4EB0-BCC6-5C186EF69D2F}" presName="desTx" presStyleLbl="alignAccFollowNode1" presStyleIdx="1" presStyleCnt="2">
        <dgm:presLayoutVars/>
      </dgm:prSet>
      <dgm:spPr/>
    </dgm:pt>
  </dgm:ptLst>
  <dgm:cxnLst>
    <dgm:cxn modelId="{0699680F-285E-43A2-BC76-1627003F1823}" srcId="{0DD8915E-DC14-41D6-9BB5-F49E1C265163}" destId="{12998587-5128-4EB0-BCC6-5C186EF69D2F}" srcOrd="1" destOrd="0" parTransId="{56C7700F-E9A1-4252-A82C-5015B44074C9}" sibTransId="{E10BEDAB-3197-44CB-81BD-39AE3A6AAAA8}"/>
    <dgm:cxn modelId="{3F6C9834-A3B6-4C1B-82FC-0DBAA63C8951}" type="presOf" srcId="{12998587-5128-4EB0-BCC6-5C186EF69D2F}" destId="{6C5DA392-4F97-44F6-849C-CA596E9C2D90}" srcOrd="0" destOrd="0" presId="urn:microsoft.com/office/officeart/2016/7/layout/HorizontalActionList"/>
    <dgm:cxn modelId="{5B5BE1A4-8E25-41EF-A0CD-CADF840A6B46}" srcId="{0DD8915E-DC14-41D6-9BB5-F49E1C265163}" destId="{27F7ACC9-9810-4F8E-ACF4-F10A2BEE05C3}" srcOrd="0" destOrd="0" parTransId="{767376D1-8421-4691-8B51-4D6B9B8F625B}" sibTransId="{8C3634E1-87F3-4F0E-960D-01EF50C0D1DC}"/>
    <dgm:cxn modelId="{825BC9D8-F515-4FBF-8CF8-23CD32968E1D}" type="presOf" srcId="{0DD8915E-DC14-41D6-9BB5-F49E1C265163}" destId="{E4B4F7C4-5024-45F0-9FD7-C5068A1AE6C4}" srcOrd="0" destOrd="0" presId="urn:microsoft.com/office/officeart/2016/7/layout/HorizontalActionList"/>
    <dgm:cxn modelId="{D14079FA-CA3F-431B-A029-D760EE28B598}" type="presOf" srcId="{27F7ACC9-9810-4F8E-ACF4-F10A2BEE05C3}" destId="{EAB46549-8A9D-4CB2-8040-18AD870BA5B9}" srcOrd="0" destOrd="0" presId="urn:microsoft.com/office/officeart/2016/7/layout/HorizontalActionList"/>
    <dgm:cxn modelId="{33E31452-BC90-4309-A6D1-DEE05A10C04D}" type="presParOf" srcId="{E4B4F7C4-5024-45F0-9FD7-C5068A1AE6C4}" destId="{7903FF3A-C0D2-4081-B867-D47A97F78724}" srcOrd="0" destOrd="0" presId="urn:microsoft.com/office/officeart/2016/7/layout/HorizontalActionList"/>
    <dgm:cxn modelId="{96FDE4B4-8BDA-4FB7-A687-9C315BB71568}" type="presParOf" srcId="{7903FF3A-C0D2-4081-B867-D47A97F78724}" destId="{EAB46549-8A9D-4CB2-8040-18AD870BA5B9}" srcOrd="0" destOrd="0" presId="urn:microsoft.com/office/officeart/2016/7/layout/HorizontalActionList"/>
    <dgm:cxn modelId="{5BDF82AF-6964-419A-ADC5-163FFB44703A}" type="presParOf" srcId="{7903FF3A-C0D2-4081-B867-D47A97F78724}" destId="{1C7BBB14-C78C-4BC8-A585-BABF00A7F9E1}" srcOrd="1" destOrd="0" presId="urn:microsoft.com/office/officeart/2016/7/layout/HorizontalActionList"/>
    <dgm:cxn modelId="{E2450656-21E4-4857-8E13-246FA67595C1}" type="presParOf" srcId="{E4B4F7C4-5024-45F0-9FD7-C5068A1AE6C4}" destId="{129BCB5E-E0AA-4F49-B7F7-10834D73938C}" srcOrd="1" destOrd="0" presId="urn:microsoft.com/office/officeart/2016/7/layout/HorizontalActionList"/>
    <dgm:cxn modelId="{43BCC537-F8ED-46BD-B38B-4526C93D0432}" type="presParOf" srcId="{E4B4F7C4-5024-45F0-9FD7-C5068A1AE6C4}" destId="{16CF568C-6700-4EBD-98A4-71BEEEB6DF15}" srcOrd="2" destOrd="0" presId="urn:microsoft.com/office/officeart/2016/7/layout/HorizontalActionList"/>
    <dgm:cxn modelId="{1249CB14-C4FB-4786-8123-14F01B9977FB}" type="presParOf" srcId="{16CF568C-6700-4EBD-98A4-71BEEEB6DF15}" destId="{6C5DA392-4F97-44F6-849C-CA596E9C2D90}" srcOrd="0" destOrd="0" presId="urn:microsoft.com/office/officeart/2016/7/layout/HorizontalActionList"/>
    <dgm:cxn modelId="{868F2CA3-6590-42C1-BE00-E5A62E06D3B5}" type="presParOf" srcId="{16CF568C-6700-4EBD-98A4-71BEEEB6DF15}" destId="{CA52D028-A31D-4E70-982E-767A550A0F1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err="1">
              <a:latin typeface="Baskerville Old Face" panose="02020602080505020303" pitchFamily="18" charset="77"/>
              <a:ea typeface="Baskerville" panose="02020502070401020303" pitchFamily="18" charset="0"/>
            </a:rPr>
            <a:t>job_data</a:t>
          </a:r>
          <a:r>
            <a:rPr lang="en-US" sz="1500" kern="1200" dirty="0">
              <a:latin typeface="Baskerville Old Face" panose="02020602080505020303" pitchFamily="18" charset="77"/>
              <a:ea typeface="Baskerville" panose="02020502070401020303" pitchFamily="18" charset="0"/>
            </a:rPr>
            <a:t>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users</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events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err="1">
              <a:latin typeface="Baskerville Old Face" panose="02020602080505020303" pitchFamily="18" charset="77"/>
              <a:ea typeface="Baskerville" panose="02020502070401020303" pitchFamily="18" charset="0"/>
            </a:rPr>
            <a:t>email_events</a:t>
          </a:r>
          <a:endParaRPr lang="en-US" sz="1500" kern="1200" dirty="0">
            <a:latin typeface="Baskerville Old Face" panose="02020602080505020303" pitchFamily="18" charset="77"/>
            <a:ea typeface="Baskerville" panose="02020502070401020303" pitchFamily="18" charset="0"/>
          </a:endParaRP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6788304" y="568576"/>
          <a:ext cx="4495105" cy="2927589"/>
        </a:xfrm>
        <a:prstGeom prst="rect">
          <a:avLst/>
        </a:prstGeom>
        <a:blipFill rotWithShape="0">
          <a:blip xmlns:r="http://schemas.openxmlformats.org/officeDocument/2006/relationships" r:embed="rId1"/>
          <a:srcRect/>
          <a:stretch>
            <a:fillRect t="-10000" b="-10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6549-8A9D-4CB2-8040-18AD870BA5B9}">
      <dsp:nvSpPr>
        <dsp:cNvPr id="0" name=""/>
        <dsp:cNvSpPr/>
      </dsp:nvSpPr>
      <dsp:spPr>
        <a:xfrm>
          <a:off x="13449" y="0"/>
          <a:ext cx="5323586"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Query </a:t>
          </a:r>
        </a:p>
      </dsp:txBody>
      <dsp:txXfrm>
        <a:off x="13449" y="0"/>
        <a:ext cx="5323586" cy="424274"/>
      </dsp:txXfrm>
    </dsp:sp>
    <dsp:sp modelId="{1C7BBB14-C78C-4BC8-A585-BABF00A7F9E1}">
      <dsp:nvSpPr>
        <dsp:cNvPr id="0" name=""/>
        <dsp:cNvSpPr/>
      </dsp:nvSpPr>
      <dsp:spPr>
        <a:xfrm>
          <a:off x="1964625"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DA392-4F97-44F6-849C-CA596E9C2D90}">
      <dsp:nvSpPr>
        <dsp:cNvPr id="0" name=""/>
        <dsp:cNvSpPr/>
      </dsp:nvSpPr>
      <dsp:spPr>
        <a:xfrm>
          <a:off x="5206841" y="0"/>
          <a:ext cx="6274442" cy="42427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57" tIns="111757" rIns="111757" bIns="111757"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Baskerville Old Face" panose="02020602080505020303" pitchFamily="18" charset="77"/>
              <a:ea typeface="Baskerville" panose="02020502070401020303" pitchFamily="18" charset="0"/>
            </a:rPr>
            <a:t>Result</a:t>
          </a:r>
        </a:p>
      </dsp:txBody>
      <dsp:txXfrm>
        <a:off x="5206841" y="0"/>
        <a:ext cx="6274442" cy="424274"/>
      </dsp:txXfrm>
    </dsp:sp>
    <dsp:sp modelId="{CA52D028-A31D-4E70-982E-767A550A0F16}">
      <dsp:nvSpPr>
        <dsp:cNvPr id="0" name=""/>
        <dsp:cNvSpPr/>
      </dsp:nvSpPr>
      <dsp:spPr>
        <a:xfrm>
          <a:off x="7871533" y="1123507"/>
          <a:ext cx="1414248" cy="16734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15</a:t>
            </a:fld>
            <a:endParaRPr lang="en-US" dirty="0"/>
          </a:p>
        </p:txBody>
      </p:sp>
    </p:spTree>
    <p:extLst>
      <p:ext uri="{BB962C8B-B14F-4D97-AF65-F5344CB8AC3E}">
        <p14:creationId xmlns:p14="http://schemas.microsoft.com/office/powerpoint/2010/main" val="345085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dirty="0"/>
              <a:t>Click icon to add picture</a:t>
            </a:r>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dirty="0"/>
              <a:t>Click icon to add picture</a:t>
            </a:r>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dirty="0"/>
              <a:t>Click icon to add picture</a:t>
            </a:r>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dirty="0"/>
              <a:t>Click icon to add picture</a:t>
            </a:r>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dirty="0"/>
              <a:t>Click icon to add picture</a:t>
            </a:r>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dirty="0"/>
              <a:t>Click icon to add picture</a:t>
            </a:r>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dirty="0"/>
              <a:t>Click icon to add picture</a:t>
            </a:r>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dirty="0"/>
              <a:t>Click icon to add picture</a:t>
            </a:r>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png"/><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5.xml"/><Relationship Id="rId7" Type="http://schemas.openxmlformats.org/officeDocument/2006/relationships/image" Target="../media/image25.png"/><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6.xml"/><Relationship Id="rId7" Type="http://schemas.openxmlformats.org/officeDocument/2006/relationships/image" Target="../media/image28.png"/><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7.xml"/><Relationship Id="rId7" Type="http://schemas.openxmlformats.org/officeDocument/2006/relationships/image" Target="../media/image30.png"/><Relationship Id="rId2" Type="http://schemas.openxmlformats.org/officeDocument/2006/relationships/diagramData" Target="../diagrams/data7.xml"/><Relationship Id="rId1" Type="http://schemas.openxmlformats.org/officeDocument/2006/relationships/slideLayout" Target="../slideLayouts/slideLayout1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8.xml"/><Relationship Id="rId7" Type="http://schemas.openxmlformats.org/officeDocument/2006/relationships/image" Target="../media/image32.png"/><Relationship Id="rId2" Type="http://schemas.openxmlformats.org/officeDocument/2006/relationships/diagramData" Target="../diagrams/data8.xml"/><Relationship Id="rId1" Type="http://schemas.openxmlformats.org/officeDocument/2006/relationships/slideLayout" Target="../slideLayouts/slideLayout10.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9.xml"/><Relationship Id="rId7" Type="http://schemas.openxmlformats.org/officeDocument/2006/relationships/image" Target="../media/image34.png"/><Relationship Id="rId2" Type="http://schemas.openxmlformats.org/officeDocument/2006/relationships/diagramData" Target="../diagrams/data9.xml"/><Relationship Id="rId1" Type="http://schemas.openxmlformats.org/officeDocument/2006/relationships/slideLayout" Target="../slideLayouts/slideLayout10.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10.xml"/><Relationship Id="rId7" Type="http://schemas.openxmlformats.org/officeDocument/2006/relationships/image" Target="../media/image36.png"/><Relationship Id="rId2" Type="http://schemas.openxmlformats.org/officeDocument/2006/relationships/diagramData" Target="../diagrams/data10.xml"/><Relationship Id="rId1" Type="http://schemas.openxmlformats.org/officeDocument/2006/relationships/slideLayout" Target="../slideLayouts/slideLayout10.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10.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1882588"/>
            <a:ext cx="6693408" cy="1866452"/>
          </a:xfrm>
        </p:spPr>
        <p:txBody>
          <a:bodyPr/>
          <a:lstStyle/>
          <a:p>
            <a:r>
              <a:rPr lang="en-US" dirty="0"/>
              <a:t>OPERATION &amp; </a:t>
            </a:r>
            <a:br>
              <a:rPr lang="en-US" dirty="0"/>
            </a:br>
            <a:r>
              <a:rPr lang="en-US" dirty="0"/>
              <a:t>METRIC</a:t>
            </a:r>
            <a:br>
              <a:rPr lang="en-US" dirty="0"/>
            </a:br>
            <a:r>
              <a:rPr lang="en-US" dirty="0"/>
              <a:t>ANALYTICS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179525" y="3923851"/>
            <a:ext cx="3606321" cy="352312"/>
          </a:xfrm>
        </p:spPr>
        <p:txBody>
          <a:bodyPr>
            <a:noAutofit/>
          </a:bodyPr>
          <a:lstStyle/>
          <a:p>
            <a:r>
              <a:rPr lang="en-US" b="1" i="1" dirty="0"/>
              <a:t>Swagatika Samal</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JOB DATA ANALYSIS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11</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3103206307"/>
              </p:ext>
            </p:extLst>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 Calculate the number of jobs reviewed per hour for each day in November 2020.</a:t>
            </a:r>
            <a:endParaRPr lang="en-IN" sz="2000" b="1" dirty="0"/>
          </a:p>
        </p:txBody>
      </p:sp>
      <p:pic>
        <p:nvPicPr>
          <p:cNvPr id="8" name="Picture 7">
            <a:extLst>
              <a:ext uri="{FF2B5EF4-FFF2-40B4-BE49-F238E27FC236}">
                <a16:creationId xmlns:a16="http://schemas.microsoft.com/office/drawing/2014/main" id="{1062D1A9-EB22-F17C-54DD-101A7B410ED7}"/>
              </a:ext>
            </a:extLst>
          </p:cNvPr>
          <p:cNvPicPr>
            <a:picLocks noChangeAspect="1"/>
          </p:cNvPicPr>
          <p:nvPr/>
        </p:nvPicPr>
        <p:blipFill>
          <a:blip r:embed="rId7"/>
          <a:stretch>
            <a:fillRect/>
          </a:stretch>
        </p:blipFill>
        <p:spPr>
          <a:xfrm>
            <a:off x="201705" y="3913095"/>
            <a:ext cx="6277851" cy="2124634"/>
          </a:xfrm>
          <a:prstGeom prst="rect">
            <a:avLst/>
          </a:prstGeom>
        </p:spPr>
      </p:pic>
      <p:pic>
        <p:nvPicPr>
          <p:cNvPr id="11" name="Picture 10">
            <a:extLst>
              <a:ext uri="{FF2B5EF4-FFF2-40B4-BE49-F238E27FC236}">
                <a16:creationId xmlns:a16="http://schemas.microsoft.com/office/drawing/2014/main" id="{35BF68FF-C651-8C0E-484E-5DD2248A1510}"/>
              </a:ext>
            </a:extLst>
          </p:cNvPr>
          <p:cNvPicPr>
            <a:picLocks noChangeAspect="1"/>
          </p:cNvPicPr>
          <p:nvPr/>
        </p:nvPicPr>
        <p:blipFill>
          <a:blip r:embed="rId8"/>
          <a:stretch>
            <a:fillRect/>
          </a:stretch>
        </p:blipFill>
        <p:spPr>
          <a:xfrm>
            <a:off x="7175585" y="3913095"/>
            <a:ext cx="3895825" cy="2124634"/>
          </a:xfrm>
          <a:prstGeom prst="rect">
            <a:avLst/>
          </a:prstGeom>
        </p:spPr>
      </p:pic>
    </p:spTree>
    <p:extLst>
      <p:ext uri="{BB962C8B-B14F-4D97-AF65-F5344CB8AC3E}">
        <p14:creationId xmlns:p14="http://schemas.microsoft.com/office/powerpoint/2010/main" val="233017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12</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4092252106"/>
              </p:ext>
            </p:extLst>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1120588" y="820271"/>
            <a:ext cx="9950823" cy="400110"/>
          </a:xfrm>
          <a:prstGeom prst="rect">
            <a:avLst/>
          </a:prstGeom>
          <a:noFill/>
        </p:spPr>
        <p:txBody>
          <a:bodyPr wrap="square" rtlCol="0">
            <a:spAutoFit/>
          </a:bodyPr>
          <a:lstStyle/>
          <a:p>
            <a:pPr algn="ctr"/>
            <a:r>
              <a:rPr lang="en-US" dirty="0"/>
              <a:t> </a:t>
            </a:r>
            <a:r>
              <a:rPr lang="en-US" sz="2000" b="1" dirty="0"/>
              <a:t>Calculate the 7-day rolling average of throughput (number of events per second).</a:t>
            </a:r>
            <a:endParaRPr lang="en-IN" sz="2000" b="1" dirty="0"/>
          </a:p>
        </p:txBody>
      </p:sp>
      <p:pic>
        <p:nvPicPr>
          <p:cNvPr id="6" name="Picture 5">
            <a:extLst>
              <a:ext uri="{FF2B5EF4-FFF2-40B4-BE49-F238E27FC236}">
                <a16:creationId xmlns:a16="http://schemas.microsoft.com/office/drawing/2014/main" id="{1D298675-2530-3C53-2D63-E1F7AE93F8FE}"/>
              </a:ext>
            </a:extLst>
          </p:cNvPr>
          <p:cNvPicPr>
            <a:picLocks noChangeAspect="1"/>
          </p:cNvPicPr>
          <p:nvPr/>
        </p:nvPicPr>
        <p:blipFill>
          <a:blip r:embed="rId7"/>
          <a:stretch>
            <a:fillRect/>
          </a:stretch>
        </p:blipFill>
        <p:spPr>
          <a:xfrm>
            <a:off x="398663" y="3765176"/>
            <a:ext cx="6190395" cy="2956299"/>
          </a:xfrm>
          <a:prstGeom prst="rect">
            <a:avLst/>
          </a:prstGeom>
        </p:spPr>
      </p:pic>
    </p:spTree>
    <p:extLst>
      <p:ext uri="{BB962C8B-B14F-4D97-AF65-F5344CB8AC3E}">
        <p14:creationId xmlns:p14="http://schemas.microsoft.com/office/powerpoint/2010/main" val="198412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13</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sz="2000" b="1" dirty="0"/>
              <a:t>Calculate the percentage share of each language in the last 30 days.</a:t>
            </a:r>
            <a:endParaRPr lang="en-IN" sz="2000" b="1" dirty="0"/>
          </a:p>
        </p:txBody>
      </p:sp>
      <p:pic>
        <p:nvPicPr>
          <p:cNvPr id="6" name="Picture 5">
            <a:extLst>
              <a:ext uri="{FF2B5EF4-FFF2-40B4-BE49-F238E27FC236}">
                <a16:creationId xmlns:a16="http://schemas.microsoft.com/office/drawing/2014/main" id="{83974AF2-6DA7-5FA0-7165-191114595183}"/>
              </a:ext>
            </a:extLst>
          </p:cNvPr>
          <p:cNvPicPr>
            <a:picLocks noChangeAspect="1"/>
          </p:cNvPicPr>
          <p:nvPr/>
        </p:nvPicPr>
        <p:blipFill>
          <a:blip r:embed="rId7"/>
          <a:stretch>
            <a:fillRect/>
          </a:stretch>
        </p:blipFill>
        <p:spPr>
          <a:xfrm>
            <a:off x="201705" y="3825482"/>
            <a:ext cx="6347013" cy="1244060"/>
          </a:xfrm>
          <a:prstGeom prst="rect">
            <a:avLst/>
          </a:prstGeom>
        </p:spPr>
      </p:pic>
      <p:pic>
        <p:nvPicPr>
          <p:cNvPr id="10" name="Picture 9">
            <a:extLst>
              <a:ext uri="{FF2B5EF4-FFF2-40B4-BE49-F238E27FC236}">
                <a16:creationId xmlns:a16="http://schemas.microsoft.com/office/drawing/2014/main" id="{649A8C36-4375-D0C7-008D-011F8DF98150}"/>
              </a:ext>
            </a:extLst>
          </p:cNvPr>
          <p:cNvPicPr>
            <a:picLocks noChangeAspect="1"/>
          </p:cNvPicPr>
          <p:nvPr/>
        </p:nvPicPr>
        <p:blipFill>
          <a:blip r:embed="rId8"/>
          <a:stretch>
            <a:fillRect/>
          </a:stretch>
        </p:blipFill>
        <p:spPr>
          <a:xfrm>
            <a:off x="201705" y="5190565"/>
            <a:ext cx="6347013" cy="1530909"/>
          </a:xfrm>
          <a:prstGeom prst="rect">
            <a:avLst/>
          </a:prstGeom>
        </p:spPr>
      </p:pic>
      <p:pic>
        <p:nvPicPr>
          <p:cNvPr id="13" name="Picture 12">
            <a:extLst>
              <a:ext uri="{FF2B5EF4-FFF2-40B4-BE49-F238E27FC236}">
                <a16:creationId xmlns:a16="http://schemas.microsoft.com/office/drawing/2014/main" id="{B0FB2C01-2C2C-2B44-BBF0-C7735A9322D9}"/>
              </a:ext>
            </a:extLst>
          </p:cNvPr>
          <p:cNvPicPr>
            <a:picLocks noChangeAspect="1"/>
          </p:cNvPicPr>
          <p:nvPr/>
        </p:nvPicPr>
        <p:blipFill>
          <a:blip r:embed="rId9"/>
          <a:stretch>
            <a:fillRect/>
          </a:stretch>
        </p:blipFill>
        <p:spPr>
          <a:xfrm>
            <a:off x="6951810" y="3825482"/>
            <a:ext cx="2229804" cy="2895992"/>
          </a:xfrm>
          <a:prstGeom prst="rect">
            <a:avLst/>
          </a:prstGeom>
        </p:spPr>
      </p:pic>
      <p:pic>
        <p:nvPicPr>
          <p:cNvPr id="15" name="Picture 14">
            <a:extLst>
              <a:ext uri="{FF2B5EF4-FFF2-40B4-BE49-F238E27FC236}">
                <a16:creationId xmlns:a16="http://schemas.microsoft.com/office/drawing/2014/main" id="{D96BC02D-E855-33EE-E46E-E2FADE2C74ED}"/>
              </a:ext>
            </a:extLst>
          </p:cNvPr>
          <p:cNvPicPr>
            <a:picLocks noChangeAspect="1"/>
          </p:cNvPicPr>
          <p:nvPr/>
        </p:nvPicPr>
        <p:blipFill>
          <a:blip r:embed="rId9"/>
          <a:stretch>
            <a:fillRect/>
          </a:stretch>
        </p:blipFill>
        <p:spPr>
          <a:xfrm>
            <a:off x="9298158" y="3798588"/>
            <a:ext cx="2229804" cy="2895991"/>
          </a:xfrm>
          <a:prstGeom prst="rect">
            <a:avLst/>
          </a:prstGeom>
        </p:spPr>
      </p:pic>
    </p:spTree>
    <p:extLst>
      <p:ext uri="{BB962C8B-B14F-4D97-AF65-F5344CB8AC3E}">
        <p14:creationId xmlns:p14="http://schemas.microsoft.com/office/powerpoint/2010/main" val="237227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14</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Display duplicate rows from the </a:t>
            </a:r>
            <a:r>
              <a:rPr lang="en-US" sz="2000" b="1" dirty="0" err="1"/>
              <a:t>job_data</a:t>
            </a:r>
            <a:r>
              <a:rPr lang="en-US" sz="2000" b="1" dirty="0"/>
              <a:t> table.</a:t>
            </a:r>
            <a:endParaRPr lang="en-IN" sz="2000" b="1" dirty="0"/>
          </a:p>
        </p:txBody>
      </p:sp>
      <p:pic>
        <p:nvPicPr>
          <p:cNvPr id="6" name="Picture 5">
            <a:extLst>
              <a:ext uri="{FF2B5EF4-FFF2-40B4-BE49-F238E27FC236}">
                <a16:creationId xmlns:a16="http://schemas.microsoft.com/office/drawing/2014/main" id="{291F5F98-224A-1829-34BA-521EFD858EA9}"/>
              </a:ext>
            </a:extLst>
          </p:cNvPr>
          <p:cNvPicPr>
            <a:picLocks noChangeAspect="1"/>
          </p:cNvPicPr>
          <p:nvPr/>
        </p:nvPicPr>
        <p:blipFill>
          <a:blip r:embed="rId7"/>
          <a:stretch>
            <a:fillRect/>
          </a:stretch>
        </p:blipFill>
        <p:spPr>
          <a:xfrm>
            <a:off x="335073" y="3913095"/>
            <a:ext cx="5554739" cy="2138081"/>
          </a:xfrm>
          <a:prstGeom prst="rect">
            <a:avLst/>
          </a:prstGeom>
        </p:spPr>
      </p:pic>
      <p:pic>
        <p:nvPicPr>
          <p:cNvPr id="10" name="Picture 9">
            <a:extLst>
              <a:ext uri="{FF2B5EF4-FFF2-40B4-BE49-F238E27FC236}">
                <a16:creationId xmlns:a16="http://schemas.microsoft.com/office/drawing/2014/main" id="{8E508C4A-FADE-F711-6E78-7F5E008C5604}"/>
              </a:ext>
            </a:extLst>
          </p:cNvPr>
          <p:cNvPicPr>
            <a:picLocks noChangeAspect="1"/>
          </p:cNvPicPr>
          <p:nvPr/>
        </p:nvPicPr>
        <p:blipFill>
          <a:blip r:embed="rId8"/>
          <a:stretch>
            <a:fillRect/>
          </a:stretch>
        </p:blipFill>
        <p:spPr>
          <a:xfrm>
            <a:off x="6096000" y="3913096"/>
            <a:ext cx="5253318" cy="2138080"/>
          </a:xfrm>
          <a:prstGeom prst="rect">
            <a:avLst/>
          </a:prstGeom>
        </p:spPr>
      </p:pic>
    </p:spTree>
    <p:extLst>
      <p:ext uri="{BB962C8B-B14F-4D97-AF65-F5344CB8AC3E}">
        <p14:creationId xmlns:p14="http://schemas.microsoft.com/office/powerpoint/2010/main" val="370224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METRIC SPIKE INVESTIGATION</a:t>
            </a:r>
          </a:p>
        </p:txBody>
      </p:sp>
    </p:spTree>
    <p:extLst>
      <p:ext uri="{BB962C8B-B14F-4D97-AF65-F5344CB8AC3E}">
        <p14:creationId xmlns:p14="http://schemas.microsoft.com/office/powerpoint/2010/main" val="261964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16</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Calculate the weekly user engagement.</a:t>
            </a:r>
            <a:endParaRPr lang="en-IN" sz="2000" b="1" dirty="0"/>
          </a:p>
        </p:txBody>
      </p:sp>
      <p:pic>
        <p:nvPicPr>
          <p:cNvPr id="6" name="Picture 5">
            <a:extLst>
              <a:ext uri="{FF2B5EF4-FFF2-40B4-BE49-F238E27FC236}">
                <a16:creationId xmlns:a16="http://schemas.microsoft.com/office/drawing/2014/main" id="{B8A23404-2035-DE4D-FE85-5D01770BA806}"/>
              </a:ext>
            </a:extLst>
          </p:cNvPr>
          <p:cNvPicPr>
            <a:picLocks noChangeAspect="1"/>
          </p:cNvPicPr>
          <p:nvPr/>
        </p:nvPicPr>
        <p:blipFill>
          <a:blip r:embed="rId7"/>
          <a:stretch>
            <a:fillRect/>
          </a:stretch>
        </p:blipFill>
        <p:spPr>
          <a:xfrm>
            <a:off x="201705" y="3913095"/>
            <a:ext cx="6252883" cy="2138081"/>
          </a:xfrm>
          <a:prstGeom prst="rect">
            <a:avLst/>
          </a:prstGeom>
        </p:spPr>
      </p:pic>
      <p:pic>
        <p:nvPicPr>
          <p:cNvPr id="10" name="Picture 9">
            <a:extLst>
              <a:ext uri="{FF2B5EF4-FFF2-40B4-BE49-F238E27FC236}">
                <a16:creationId xmlns:a16="http://schemas.microsoft.com/office/drawing/2014/main" id="{8280AFD5-73B2-5F24-D35D-328880D8031F}"/>
              </a:ext>
            </a:extLst>
          </p:cNvPr>
          <p:cNvPicPr>
            <a:picLocks noChangeAspect="1"/>
          </p:cNvPicPr>
          <p:nvPr/>
        </p:nvPicPr>
        <p:blipFill>
          <a:blip r:embed="rId8"/>
          <a:stretch>
            <a:fillRect/>
          </a:stretch>
        </p:blipFill>
        <p:spPr>
          <a:xfrm>
            <a:off x="7342094" y="3872754"/>
            <a:ext cx="2904565" cy="2178422"/>
          </a:xfrm>
          <a:prstGeom prst="rect">
            <a:avLst/>
          </a:prstGeom>
        </p:spPr>
      </p:pic>
    </p:spTree>
    <p:extLst>
      <p:ext uri="{BB962C8B-B14F-4D97-AF65-F5344CB8AC3E}">
        <p14:creationId xmlns:p14="http://schemas.microsoft.com/office/powerpoint/2010/main" val="101778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17</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Calculate the user growth for the product.</a:t>
            </a:r>
            <a:endParaRPr lang="en-IN" sz="2000" b="1" dirty="0"/>
          </a:p>
        </p:txBody>
      </p:sp>
      <p:pic>
        <p:nvPicPr>
          <p:cNvPr id="8" name="Picture 7">
            <a:extLst>
              <a:ext uri="{FF2B5EF4-FFF2-40B4-BE49-F238E27FC236}">
                <a16:creationId xmlns:a16="http://schemas.microsoft.com/office/drawing/2014/main" id="{65B3F6DD-A196-7BF3-D51E-CC5A66CB3C1B}"/>
              </a:ext>
            </a:extLst>
          </p:cNvPr>
          <p:cNvPicPr>
            <a:picLocks noChangeAspect="1"/>
          </p:cNvPicPr>
          <p:nvPr/>
        </p:nvPicPr>
        <p:blipFill>
          <a:blip r:embed="rId7"/>
          <a:stretch>
            <a:fillRect/>
          </a:stretch>
        </p:blipFill>
        <p:spPr>
          <a:xfrm>
            <a:off x="201705" y="3889198"/>
            <a:ext cx="6992471" cy="2713308"/>
          </a:xfrm>
          <a:prstGeom prst="rect">
            <a:avLst/>
          </a:prstGeom>
        </p:spPr>
      </p:pic>
      <p:pic>
        <p:nvPicPr>
          <p:cNvPr id="11" name="Picture 10">
            <a:extLst>
              <a:ext uri="{FF2B5EF4-FFF2-40B4-BE49-F238E27FC236}">
                <a16:creationId xmlns:a16="http://schemas.microsoft.com/office/drawing/2014/main" id="{BB20DBA3-556B-2893-98D3-C1F5BA9594DC}"/>
              </a:ext>
            </a:extLst>
          </p:cNvPr>
          <p:cNvPicPr>
            <a:picLocks noChangeAspect="1"/>
          </p:cNvPicPr>
          <p:nvPr/>
        </p:nvPicPr>
        <p:blipFill>
          <a:blip r:embed="rId8"/>
          <a:stretch>
            <a:fillRect/>
          </a:stretch>
        </p:blipFill>
        <p:spPr>
          <a:xfrm>
            <a:off x="7391135" y="3889198"/>
            <a:ext cx="3769924" cy="2713308"/>
          </a:xfrm>
          <a:prstGeom prst="rect">
            <a:avLst/>
          </a:prstGeom>
        </p:spPr>
      </p:pic>
    </p:spTree>
    <p:extLst>
      <p:ext uri="{BB962C8B-B14F-4D97-AF65-F5344CB8AC3E}">
        <p14:creationId xmlns:p14="http://schemas.microsoft.com/office/powerpoint/2010/main" val="161012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18</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Calculate the weekly retention of users based on their sign-up cohort.</a:t>
            </a:r>
            <a:endParaRPr lang="en-IN" sz="2000" b="1" dirty="0"/>
          </a:p>
        </p:txBody>
      </p:sp>
      <p:pic>
        <p:nvPicPr>
          <p:cNvPr id="6" name="Picture 5">
            <a:extLst>
              <a:ext uri="{FF2B5EF4-FFF2-40B4-BE49-F238E27FC236}">
                <a16:creationId xmlns:a16="http://schemas.microsoft.com/office/drawing/2014/main" id="{8502BB9D-B737-52CC-986D-8E2A4C9A9DF9}"/>
              </a:ext>
            </a:extLst>
          </p:cNvPr>
          <p:cNvPicPr>
            <a:picLocks noChangeAspect="1"/>
          </p:cNvPicPr>
          <p:nvPr/>
        </p:nvPicPr>
        <p:blipFill>
          <a:blip r:embed="rId7"/>
          <a:stretch>
            <a:fillRect/>
          </a:stretch>
        </p:blipFill>
        <p:spPr>
          <a:xfrm>
            <a:off x="753036" y="3889198"/>
            <a:ext cx="5015752" cy="2467152"/>
          </a:xfrm>
          <a:prstGeom prst="rect">
            <a:avLst/>
          </a:prstGeom>
        </p:spPr>
      </p:pic>
      <p:pic>
        <p:nvPicPr>
          <p:cNvPr id="10" name="Picture 9">
            <a:extLst>
              <a:ext uri="{FF2B5EF4-FFF2-40B4-BE49-F238E27FC236}">
                <a16:creationId xmlns:a16="http://schemas.microsoft.com/office/drawing/2014/main" id="{C7B3247B-1BA5-663C-9F2F-8DED0F127FC6}"/>
              </a:ext>
            </a:extLst>
          </p:cNvPr>
          <p:cNvPicPr>
            <a:picLocks noChangeAspect="1"/>
          </p:cNvPicPr>
          <p:nvPr/>
        </p:nvPicPr>
        <p:blipFill>
          <a:blip r:embed="rId8"/>
          <a:stretch>
            <a:fillRect/>
          </a:stretch>
        </p:blipFill>
        <p:spPr>
          <a:xfrm>
            <a:off x="6320119" y="3889198"/>
            <a:ext cx="4603374" cy="2467152"/>
          </a:xfrm>
          <a:prstGeom prst="rect">
            <a:avLst/>
          </a:prstGeom>
        </p:spPr>
      </p:pic>
    </p:spTree>
    <p:extLst>
      <p:ext uri="{BB962C8B-B14F-4D97-AF65-F5344CB8AC3E}">
        <p14:creationId xmlns:p14="http://schemas.microsoft.com/office/powerpoint/2010/main" val="52694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19</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Calculate the weekly engagement per device.</a:t>
            </a:r>
            <a:endParaRPr lang="en-IN" sz="2000" b="1" dirty="0"/>
          </a:p>
        </p:txBody>
      </p:sp>
      <p:pic>
        <p:nvPicPr>
          <p:cNvPr id="8" name="Picture 7">
            <a:extLst>
              <a:ext uri="{FF2B5EF4-FFF2-40B4-BE49-F238E27FC236}">
                <a16:creationId xmlns:a16="http://schemas.microsoft.com/office/drawing/2014/main" id="{76600972-56F3-7A37-681E-3371363785CF}"/>
              </a:ext>
            </a:extLst>
          </p:cNvPr>
          <p:cNvPicPr>
            <a:picLocks noChangeAspect="1"/>
          </p:cNvPicPr>
          <p:nvPr/>
        </p:nvPicPr>
        <p:blipFill>
          <a:blip r:embed="rId7"/>
          <a:stretch>
            <a:fillRect/>
          </a:stretch>
        </p:blipFill>
        <p:spPr>
          <a:xfrm>
            <a:off x="201705" y="3889198"/>
            <a:ext cx="5894295" cy="2578838"/>
          </a:xfrm>
          <a:prstGeom prst="rect">
            <a:avLst/>
          </a:prstGeom>
        </p:spPr>
      </p:pic>
      <p:pic>
        <p:nvPicPr>
          <p:cNvPr id="11" name="Picture 10">
            <a:extLst>
              <a:ext uri="{FF2B5EF4-FFF2-40B4-BE49-F238E27FC236}">
                <a16:creationId xmlns:a16="http://schemas.microsoft.com/office/drawing/2014/main" id="{B6BBA3EB-5802-0BDB-A178-F319EEA3037C}"/>
              </a:ext>
            </a:extLst>
          </p:cNvPr>
          <p:cNvPicPr>
            <a:picLocks noChangeAspect="1"/>
          </p:cNvPicPr>
          <p:nvPr/>
        </p:nvPicPr>
        <p:blipFill>
          <a:blip r:embed="rId8"/>
          <a:stretch>
            <a:fillRect/>
          </a:stretch>
        </p:blipFill>
        <p:spPr>
          <a:xfrm>
            <a:off x="6871447" y="3835410"/>
            <a:ext cx="4052046" cy="2578838"/>
          </a:xfrm>
          <a:prstGeom prst="rect">
            <a:avLst/>
          </a:prstGeom>
        </p:spPr>
      </p:pic>
    </p:spTree>
    <p:extLst>
      <p:ext uri="{BB962C8B-B14F-4D97-AF65-F5344CB8AC3E}">
        <p14:creationId xmlns:p14="http://schemas.microsoft.com/office/powerpoint/2010/main" val="34662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Problem Statement</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Tech Stack Used</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DataSet Used</a:t>
            </a:r>
          </a:p>
          <a:p>
            <a:pPr marL="0" indent="0">
              <a:lnSpc>
                <a:spcPct val="150000"/>
              </a:lnSpc>
              <a:buNone/>
            </a:pPr>
            <a:r>
              <a:rPr lang="en-US" dirty="0">
                <a:latin typeface="Gill Sans Nova Light" panose="020B0302020104020203" pitchFamily="34" charset="0"/>
                <a:cs typeface="Gill Sans Light" panose="020B0302020104020203" pitchFamily="34" charset="-79"/>
              </a:rPr>
              <a:t>Approach</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Insights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20</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972670" y="806824"/>
            <a:ext cx="9950823" cy="400110"/>
          </a:xfrm>
          <a:prstGeom prst="rect">
            <a:avLst/>
          </a:prstGeom>
          <a:noFill/>
        </p:spPr>
        <p:txBody>
          <a:bodyPr wrap="square" rtlCol="0">
            <a:spAutoFit/>
          </a:bodyPr>
          <a:lstStyle/>
          <a:p>
            <a:pPr algn="ctr"/>
            <a:r>
              <a:rPr lang="en-US" dirty="0"/>
              <a:t> </a:t>
            </a:r>
            <a:r>
              <a:rPr lang="en-US" sz="2000" b="1" dirty="0"/>
              <a:t>Calculate the email engagement metrics.</a:t>
            </a:r>
            <a:endParaRPr lang="en-IN" sz="2000" b="1" dirty="0"/>
          </a:p>
        </p:txBody>
      </p:sp>
      <p:pic>
        <p:nvPicPr>
          <p:cNvPr id="8" name="Picture 7">
            <a:extLst>
              <a:ext uri="{FF2B5EF4-FFF2-40B4-BE49-F238E27FC236}">
                <a16:creationId xmlns:a16="http://schemas.microsoft.com/office/drawing/2014/main" id="{CC739E00-23EF-4D83-8445-4B17622A6F32}"/>
              </a:ext>
            </a:extLst>
          </p:cNvPr>
          <p:cNvPicPr>
            <a:picLocks noChangeAspect="1"/>
          </p:cNvPicPr>
          <p:nvPr/>
        </p:nvPicPr>
        <p:blipFill>
          <a:blip r:embed="rId7"/>
          <a:stretch>
            <a:fillRect/>
          </a:stretch>
        </p:blipFill>
        <p:spPr>
          <a:xfrm>
            <a:off x="591012" y="3889198"/>
            <a:ext cx="5056753" cy="2467152"/>
          </a:xfrm>
          <a:prstGeom prst="rect">
            <a:avLst/>
          </a:prstGeom>
        </p:spPr>
      </p:pic>
      <p:pic>
        <p:nvPicPr>
          <p:cNvPr id="11" name="Picture 10">
            <a:extLst>
              <a:ext uri="{FF2B5EF4-FFF2-40B4-BE49-F238E27FC236}">
                <a16:creationId xmlns:a16="http://schemas.microsoft.com/office/drawing/2014/main" id="{F7C3B0F4-44EC-952A-5836-BF2EE4C2C031}"/>
              </a:ext>
            </a:extLst>
          </p:cNvPr>
          <p:cNvPicPr>
            <a:picLocks noChangeAspect="1"/>
          </p:cNvPicPr>
          <p:nvPr/>
        </p:nvPicPr>
        <p:blipFill>
          <a:blip r:embed="rId8"/>
          <a:stretch>
            <a:fillRect/>
          </a:stretch>
        </p:blipFill>
        <p:spPr>
          <a:xfrm>
            <a:off x="6306671" y="3889198"/>
            <a:ext cx="4397188" cy="2467152"/>
          </a:xfrm>
          <a:prstGeom prst="rect">
            <a:avLst/>
          </a:prstGeom>
        </p:spPr>
      </p:pic>
    </p:spTree>
    <p:extLst>
      <p:ext uri="{BB962C8B-B14F-4D97-AF65-F5344CB8AC3E}">
        <p14:creationId xmlns:p14="http://schemas.microsoft.com/office/powerpoint/2010/main" val="762617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7744968" cy="506147"/>
          </a:xfrm>
        </p:spPr>
        <p:txBody>
          <a:bodyPr>
            <a:normAutofit fontScale="90000"/>
          </a:bodyPr>
          <a:lstStyle/>
          <a:p>
            <a:r>
              <a:rPr lang="en-US" dirty="0"/>
              <a:t>INSIGHTS</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1896035"/>
            <a:ext cx="8834807" cy="3453205"/>
          </a:xfrm>
        </p:spPr>
        <p:txBody>
          <a:bodyPr>
            <a:normAutofit/>
          </a:bodyPr>
          <a:lstStyle/>
          <a:p>
            <a:pPr algn="ctr"/>
            <a:endParaRPr lang="en-US" sz="1800" dirty="0"/>
          </a:p>
          <a:p>
            <a:pPr algn="ctr"/>
            <a:r>
              <a:rPr lang="en-US" sz="1800" dirty="0"/>
              <a:t>Through the Job Data Analysis, I have summarized that the daily and hourly analysis of the number of jobs reviewed reveals varying levels of activity, with certain days exhibiting higher engagement and others experiencing lower levels. The 7-day rolling average provides a smoothed perspective of the data, highlighting overall trends amid daily fluctuations. Furthermore, the language distribution indicates that Persian holds the highest percentage. Conducting a thorough investigation into duplicate rows proves instrumental in ensuring data validation and accuracy.</a:t>
            </a:r>
          </a:p>
          <a:p>
            <a:r>
              <a:rPr lang="en-US" sz="1800" dirty="0"/>
              <a:t>Working on this project, I also gained major insights from Metric Spike Investigation which is demonstrated in the upcoming slides.</a:t>
            </a:r>
          </a:p>
          <a:p>
            <a:pPr algn="ctr"/>
            <a:endParaRPr lang="en-US" sz="18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429199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FF72-63E9-CB33-3EBA-430737825611}"/>
              </a:ext>
            </a:extLst>
          </p:cNvPr>
          <p:cNvSpPr>
            <a:spLocks noGrp="1"/>
          </p:cNvSpPr>
          <p:nvPr>
            <p:ph type="title"/>
          </p:nvPr>
        </p:nvSpPr>
        <p:spPr>
          <a:xfrm>
            <a:off x="609600" y="380999"/>
            <a:ext cx="10972800" cy="829236"/>
          </a:xfrm>
        </p:spPr>
        <p:txBody>
          <a:bodyPr/>
          <a:lstStyle/>
          <a:p>
            <a:r>
              <a:rPr lang="en-IN" dirty="0"/>
              <a:t>Weekly User Engagement</a:t>
            </a:r>
          </a:p>
        </p:txBody>
      </p:sp>
      <p:sp>
        <p:nvSpPr>
          <p:cNvPr id="3" name="Content Placeholder 2">
            <a:extLst>
              <a:ext uri="{FF2B5EF4-FFF2-40B4-BE49-F238E27FC236}">
                <a16:creationId xmlns:a16="http://schemas.microsoft.com/office/drawing/2014/main" id="{C36EA8AB-47BF-1280-6265-CB5637A0EC49}"/>
              </a:ext>
            </a:extLst>
          </p:cNvPr>
          <p:cNvSpPr>
            <a:spLocks noGrp="1"/>
          </p:cNvSpPr>
          <p:nvPr>
            <p:ph idx="1"/>
          </p:nvPr>
        </p:nvSpPr>
        <p:spPr/>
        <p:txBody>
          <a:bodyPr>
            <a:normAutofit/>
          </a:bodyPr>
          <a:lstStyle/>
          <a:p>
            <a:endParaRPr lang="en-IN" sz="2400" dirty="0"/>
          </a:p>
          <a:p>
            <a:endParaRPr lang="en-IN" sz="2400" dirty="0"/>
          </a:p>
          <a:p>
            <a:pPr marL="0" indent="0">
              <a:buNone/>
            </a:pPr>
            <a:endParaRPr lang="en-IN" sz="2400" dirty="0"/>
          </a:p>
          <a:p>
            <a:pPr marL="0" indent="0">
              <a:buNone/>
            </a:pPr>
            <a:r>
              <a:rPr lang="en-IN" sz="2400" dirty="0"/>
              <a:t>The graph depicts</a:t>
            </a:r>
          </a:p>
          <a:p>
            <a:pPr marL="0" indent="0">
              <a:buNone/>
            </a:pPr>
            <a:r>
              <a:rPr lang="en-IN" sz="2400" dirty="0"/>
              <a:t>more users engagement</a:t>
            </a:r>
          </a:p>
          <a:p>
            <a:pPr marL="0" indent="0">
              <a:buNone/>
            </a:pPr>
            <a:r>
              <a:rPr lang="en-IN" sz="2400" dirty="0"/>
              <a:t>In the year 2014 than</a:t>
            </a:r>
          </a:p>
          <a:p>
            <a:pPr marL="0" indent="0">
              <a:buNone/>
            </a:pPr>
            <a:r>
              <a:rPr lang="en-IN" sz="2400" dirty="0"/>
              <a:t>year 2013. So, we can </a:t>
            </a:r>
          </a:p>
          <a:p>
            <a:pPr marL="0" indent="0">
              <a:buNone/>
            </a:pPr>
            <a:r>
              <a:rPr lang="en-IN" sz="2400" dirty="0"/>
              <a:t>steady increase.</a:t>
            </a:r>
          </a:p>
        </p:txBody>
      </p:sp>
      <p:sp>
        <p:nvSpPr>
          <p:cNvPr id="4" name="Footer Placeholder 3">
            <a:extLst>
              <a:ext uri="{FF2B5EF4-FFF2-40B4-BE49-F238E27FC236}">
                <a16:creationId xmlns:a16="http://schemas.microsoft.com/office/drawing/2014/main" id="{16BEFADA-64DF-DD91-4DC8-66D9A5C849B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FBD755F-A059-7021-21D3-D50445D06BA7}"/>
              </a:ext>
            </a:extLst>
          </p:cNvPr>
          <p:cNvSpPr>
            <a:spLocks noGrp="1"/>
          </p:cNvSpPr>
          <p:nvPr>
            <p:ph type="sldNum" sz="quarter" idx="11"/>
          </p:nvPr>
        </p:nvSpPr>
        <p:spPr/>
        <p:txBody>
          <a:bodyPr/>
          <a:lstStyle/>
          <a:p>
            <a:fld id="{294A09A9-5501-47C1-A89A-A340965A2BE2}" type="slidenum">
              <a:rPr lang="en-US" smtClean="0"/>
              <a:pPr/>
              <a:t>22</a:t>
            </a:fld>
            <a:endParaRPr lang="en-US" dirty="0"/>
          </a:p>
        </p:txBody>
      </p:sp>
      <p:pic>
        <p:nvPicPr>
          <p:cNvPr id="7" name="Picture 6">
            <a:extLst>
              <a:ext uri="{FF2B5EF4-FFF2-40B4-BE49-F238E27FC236}">
                <a16:creationId xmlns:a16="http://schemas.microsoft.com/office/drawing/2014/main" id="{EBBEB256-025A-B3AE-9F47-0D854D6BBED8}"/>
              </a:ext>
            </a:extLst>
          </p:cNvPr>
          <p:cNvPicPr>
            <a:picLocks noChangeAspect="1"/>
          </p:cNvPicPr>
          <p:nvPr/>
        </p:nvPicPr>
        <p:blipFill>
          <a:blip r:embed="rId2"/>
          <a:stretch>
            <a:fillRect/>
          </a:stretch>
        </p:blipFill>
        <p:spPr>
          <a:xfrm>
            <a:off x="4209021" y="1706880"/>
            <a:ext cx="7373379" cy="4465320"/>
          </a:xfrm>
          <a:prstGeom prst="rect">
            <a:avLst/>
          </a:prstGeom>
        </p:spPr>
      </p:pic>
    </p:spTree>
    <p:extLst>
      <p:ext uri="{BB962C8B-B14F-4D97-AF65-F5344CB8AC3E}">
        <p14:creationId xmlns:p14="http://schemas.microsoft.com/office/powerpoint/2010/main" val="393510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D245-8ACD-69DB-AC7C-196F3CA7256C}"/>
              </a:ext>
            </a:extLst>
          </p:cNvPr>
          <p:cNvSpPr>
            <a:spLocks noGrp="1"/>
          </p:cNvSpPr>
          <p:nvPr>
            <p:ph type="title"/>
          </p:nvPr>
        </p:nvSpPr>
        <p:spPr/>
        <p:txBody>
          <a:bodyPr/>
          <a:lstStyle/>
          <a:p>
            <a:r>
              <a:rPr lang="en-IN" dirty="0"/>
              <a:t>User Engagement Based on Sign-up Cohort</a:t>
            </a:r>
          </a:p>
        </p:txBody>
      </p:sp>
      <p:sp>
        <p:nvSpPr>
          <p:cNvPr id="3" name="Content Placeholder 2">
            <a:extLst>
              <a:ext uri="{FF2B5EF4-FFF2-40B4-BE49-F238E27FC236}">
                <a16:creationId xmlns:a16="http://schemas.microsoft.com/office/drawing/2014/main" id="{1A84272E-F8FD-A56E-7ED3-C9A972F87886}"/>
              </a:ext>
            </a:extLst>
          </p:cNvPr>
          <p:cNvSpPr>
            <a:spLocks noGrp="1"/>
          </p:cNvSpPr>
          <p:nvPr>
            <p:ph idx="1"/>
          </p:nvPr>
        </p:nvSpPr>
        <p:spPr/>
        <p:txBody>
          <a:bodyPr>
            <a:normAutofit/>
          </a:bodyPr>
          <a:lstStyle/>
          <a:p>
            <a:pPr marL="0" indent="0">
              <a:buNone/>
            </a:pPr>
            <a:endParaRPr lang="en-IN" sz="2400" dirty="0"/>
          </a:p>
          <a:p>
            <a:pPr marL="0" indent="0">
              <a:buNone/>
            </a:pPr>
            <a:r>
              <a:rPr lang="en-IN" sz="2400" dirty="0"/>
              <a:t>Here, we can see there is a </a:t>
            </a:r>
          </a:p>
          <a:p>
            <a:pPr marL="0" indent="0">
              <a:buNone/>
            </a:pPr>
            <a:r>
              <a:rPr lang="en-IN" sz="2400" dirty="0"/>
              <a:t>sudden spike of user</a:t>
            </a:r>
          </a:p>
          <a:p>
            <a:pPr marL="0" indent="0">
              <a:buNone/>
            </a:pPr>
            <a:r>
              <a:rPr lang="en-IN" sz="2400" dirty="0"/>
              <a:t>engagement from 18</a:t>
            </a:r>
            <a:r>
              <a:rPr lang="en-IN" sz="2400" baseline="30000" dirty="0"/>
              <a:t>th</a:t>
            </a:r>
            <a:r>
              <a:rPr lang="en-IN" sz="2400" dirty="0"/>
              <a:t> to 19</a:t>
            </a:r>
            <a:r>
              <a:rPr lang="en-IN" sz="2400" baseline="30000" dirty="0"/>
              <a:t>th</a:t>
            </a:r>
            <a:endParaRPr lang="en-IN" sz="2400" dirty="0"/>
          </a:p>
          <a:p>
            <a:pPr marL="0" indent="0">
              <a:buNone/>
            </a:pPr>
            <a:r>
              <a:rPr lang="en-IN" sz="2400" dirty="0"/>
              <a:t>week.</a:t>
            </a:r>
          </a:p>
          <a:p>
            <a:pPr marL="0" indent="0">
              <a:buNone/>
            </a:pPr>
            <a:r>
              <a:rPr lang="en-IN" sz="2400" dirty="0"/>
              <a:t>Then there is steady increase</a:t>
            </a:r>
          </a:p>
          <a:p>
            <a:pPr marL="0" indent="0">
              <a:buNone/>
            </a:pPr>
            <a:r>
              <a:rPr lang="en-IN" sz="2400" dirty="0"/>
              <a:t>or decrease and then there is </a:t>
            </a:r>
          </a:p>
          <a:p>
            <a:pPr marL="0" indent="0">
              <a:buNone/>
            </a:pPr>
            <a:r>
              <a:rPr lang="en-IN" sz="2400" dirty="0"/>
              <a:t>sudden decrease in week 33 </a:t>
            </a:r>
          </a:p>
          <a:p>
            <a:pPr marL="0" indent="0">
              <a:buNone/>
            </a:pPr>
            <a:r>
              <a:rPr lang="en-IN" sz="2400" dirty="0"/>
              <a:t>and then constant increase.</a:t>
            </a:r>
          </a:p>
        </p:txBody>
      </p:sp>
      <p:sp>
        <p:nvSpPr>
          <p:cNvPr id="4" name="Footer Placeholder 3">
            <a:extLst>
              <a:ext uri="{FF2B5EF4-FFF2-40B4-BE49-F238E27FC236}">
                <a16:creationId xmlns:a16="http://schemas.microsoft.com/office/drawing/2014/main" id="{2181CA45-9D91-8D6B-ECEA-925BB7E3690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82CA8-3EB5-C997-CF96-44F27E22638F}"/>
              </a:ext>
            </a:extLst>
          </p:cNvPr>
          <p:cNvSpPr>
            <a:spLocks noGrp="1"/>
          </p:cNvSpPr>
          <p:nvPr>
            <p:ph type="sldNum" sz="quarter" idx="11"/>
          </p:nvPr>
        </p:nvSpPr>
        <p:spPr/>
        <p:txBody>
          <a:bodyPr/>
          <a:lstStyle/>
          <a:p>
            <a:fld id="{294A09A9-5501-47C1-A89A-A340965A2BE2}" type="slidenum">
              <a:rPr lang="en-US" smtClean="0"/>
              <a:pPr/>
              <a:t>23</a:t>
            </a:fld>
            <a:endParaRPr lang="en-US" dirty="0"/>
          </a:p>
        </p:txBody>
      </p:sp>
      <p:pic>
        <p:nvPicPr>
          <p:cNvPr id="7" name="Picture 6">
            <a:extLst>
              <a:ext uri="{FF2B5EF4-FFF2-40B4-BE49-F238E27FC236}">
                <a16:creationId xmlns:a16="http://schemas.microsoft.com/office/drawing/2014/main" id="{6BC7696B-E439-3846-6D87-877A7D352841}"/>
              </a:ext>
            </a:extLst>
          </p:cNvPr>
          <p:cNvPicPr>
            <a:picLocks noChangeAspect="1"/>
          </p:cNvPicPr>
          <p:nvPr/>
        </p:nvPicPr>
        <p:blipFill>
          <a:blip r:embed="rId2"/>
          <a:stretch>
            <a:fillRect/>
          </a:stretch>
        </p:blipFill>
        <p:spPr>
          <a:xfrm>
            <a:off x="5338482" y="1939010"/>
            <a:ext cx="6243918" cy="4001058"/>
          </a:xfrm>
          <a:prstGeom prst="rect">
            <a:avLst/>
          </a:prstGeom>
        </p:spPr>
      </p:pic>
    </p:spTree>
    <p:extLst>
      <p:ext uri="{BB962C8B-B14F-4D97-AF65-F5344CB8AC3E}">
        <p14:creationId xmlns:p14="http://schemas.microsoft.com/office/powerpoint/2010/main" val="3515951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D245-8ACD-69DB-AC7C-196F3CA7256C}"/>
              </a:ext>
            </a:extLst>
          </p:cNvPr>
          <p:cNvSpPr>
            <a:spLocks noGrp="1"/>
          </p:cNvSpPr>
          <p:nvPr>
            <p:ph type="title"/>
          </p:nvPr>
        </p:nvSpPr>
        <p:spPr/>
        <p:txBody>
          <a:bodyPr/>
          <a:lstStyle/>
          <a:p>
            <a:r>
              <a:rPr lang="en-IN" dirty="0"/>
              <a:t>Weekly User Engagement per Device</a:t>
            </a:r>
          </a:p>
        </p:txBody>
      </p:sp>
      <p:sp>
        <p:nvSpPr>
          <p:cNvPr id="3" name="Content Placeholder 2">
            <a:extLst>
              <a:ext uri="{FF2B5EF4-FFF2-40B4-BE49-F238E27FC236}">
                <a16:creationId xmlns:a16="http://schemas.microsoft.com/office/drawing/2014/main" id="{1A84272E-F8FD-A56E-7ED3-C9A972F87886}"/>
              </a:ext>
            </a:extLst>
          </p:cNvPr>
          <p:cNvSpPr>
            <a:spLocks noGrp="1"/>
          </p:cNvSpPr>
          <p:nvPr>
            <p:ph idx="1"/>
          </p:nvPr>
        </p:nvSpPr>
        <p:spPr/>
        <p:txBody>
          <a:bodyPr>
            <a:normAutofit/>
          </a:bodyPr>
          <a:lstStyle/>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The figure depicts users are mostly </a:t>
            </a:r>
          </a:p>
          <a:p>
            <a:pPr marL="0" indent="0">
              <a:buNone/>
            </a:pPr>
            <a:r>
              <a:rPr lang="en-IN" sz="2400" dirty="0"/>
              <a:t>engaged through their </a:t>
            </a:r>
            <a:r>
              <a:rPr lang="en-IN" sz="2400" dirty="0" err="1"/>
              <a:t>macbook</a:t>
            </a:r>
            <a:r>
              <a:rPr lang="en-IN" sz="2400" dirty="0"/>
              <a:t> </a:t>
            </a:r>
          </a:p>
          <a:p>
            <a:pPr marL="0" indent="0">
              <a:buNone/>
            </a:pPr>
            <a:r>
              <a:rPr lang="en-IN" sz="2400" dirty="0"/>
              <a:t>pro in the 31</a:t>
            </a:r>
            <a:r>
              <a:rPr lang="en-IN" sz="2400" baseline="30000" dirty="0"/>
              <a:t>st</a:t>
            </a:r>
            <a:r>
              <a:rPr lang="en-IN" sz="2400" dirty="0"/>
              <a:t> week.</a:t>
            </a:r>
          </a:p>
          <a:p>
            <a:pPr marL="0" indent="0">
              <a:buNone/>
            </a:pPr>
            <a:endParaRPr lang="en-IN" sz="2400" dirty="0"/>
          </a:p>
        </p:txBody>
      </p:sp>
      <p:sp>
        <p:nvSpPr>
          <p:cNvPr id="4" name="Footer Placeholder 3">
            <a:extLst>
              <a:ext uri="{FF2B5EF4-FFF2-40B4-BE49-F238E27FC236}">
                <a16:creationId xmlns:a16="http://schemas.microsoft.com/office/drawing/2014/main" id="{2181CA45-9D91-8D6B-ECEA-925BB7E3690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82CA8-3EB5-C997-CF96-44F27E22638F}"/>
              </a:ext>
            </a:extLst>
          </p:cNvPr>
          <p:cNvSpPr>
            <a:spLocks noGrp="1"/>
          </p:cNvSpPr>
          <p:nvPr>
            <p:ph type="sldNum" sz="quarter" idx="11"/>
          </p:nvPr>
        </p:nvSpPr>
        <p:spPr/>
        <p:txBody>
          <a:bodyPr/>
          <a:lstStyle/>
          <a:p>
            <a:fld id="{294A09A9-5501-47C1-A89A-A340965A2BE2}" type="slidenum">
              <a:rPr lang="en-US" smtClean="0"/>
              <a:pPr/>
              <a:t>24</a:t>
            </a:fld>
            <a:endParaRPr lang="en-US" dirty="0"/>
          </a:p>
        </p:txBody>
      </p:sp>
      <p:pic>
        <p:nvPicPr>
          <p:cNvPr id="14" name="Picture 13">
            <a:extLst>
              <a:ext uri="{FF2B5EF4-FFF2-40B4-BE49-F238E27FC236}">
                <a16:creationId xmlns:a16="http://schemas.microsoft.com/office/drawing/2014/main" id="{E23CD2C4-4E82-806E-25E6-DD474BFD8363}"/>
              </a:ext>
            </a:extLst>
          </p:cNvPr>
          <p:cNvPicPr>
            <a:picLocks noChangeAspect="1"/>
          </p:cNvPicPr>
          <p:nvPr/>
        </p:nvPicPr>
        <p:blipFill>
          <a:blip r:embed="rId2"/>
          <a:stretch>
            <a:fillRect/>
          </a:stretch>
        </p:blipFill>
        <p:spPr>
          <a:xfrm>
            <a:off x="5082988" y="1600201"/>
            <a:ext cx="6880412" cy="4876800"/>
          </a:xfrm>
          <a:prstGeom prst="rect">
            <a:avLst/>
          </a:prstGeom>
        </p:spPr>
      </p:pic>
    </p:spTree>
    <p:extLst>
      <p:ext uri="{BB962C8B-B14F-4D97-AF65-F5344CB8AC3E}">
        <p14:creationId xmlns:p14="http://schemas.microsoft.com/office/powerpoint/2010/main" val="418675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D245-8ACD-69DB-AC7C-196F3CA7256C}"/>
              </a:ext>
            </a:extLst>
          </p:cNvPr>
          <p:cNvSpPr>
            <a:spLocks noGrp="1"/>
          </p:cNvSpPr>
          <p:nvPr>
            <p:ph type="title"/>
          </p:nvPr>
        </p:nvSpPr>
        <p:spPr/>
        <p:txBody>
          <a:bodyPr/>
          <a:lstStyle/>
          <a:p>
            <a:r>
              <a:rPr lang="en-IN" dirty="0"/>
              <a:t>Monthly Email engagement</a:t>
            </a:r>
          </a:p>
        </p:txBody>
      </p:sp>
      <p:sp>
        <p:nvSpPr>
          <p:cNvPr id="3" name="Content Placeholder 2">
            <a:extLst>
              <a:ext uri="{FF2B5EF4-FFF2-40B4-BE49-F238E27FC236}">
                <a16:creationId xmlns:a16="http://schemas.microsoft.com/office/drawing/2014/main" id="{1A84272E-F8FD-A56E-7ED3-C9A972F87886}"/>
              </a:ext>
            </a:extLst>
          </p:cNvPr>
          <p:cNvSpPr>
            <a:spLocks noGrp="1"/>
          </p:cNvSpPr>
          <p:nvPr>
            <p:ph idx="1"/>
          </p:nvPr>
        </p:nvSpPr>
        <p:spPr/>
        <p:txBody>
          <a:bodyPr>
            <a:normAutofit/>
          </a:bodyPr>
          <a:lstStyle/>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The figure depicts users are mostly </a:t>
            </a:r>
          </a:p>
          <a:p>
            <a:pPr marL="0" indent="0">
              <a:buNone/>
            </a:pPr>
            <a:r>
              <a:rPr lang="en-IN" sz="2400" dirty="0"/>
              <a:t>engaged through weekly digest. Other</a:t>
            </a:r>
          </a:p>
          <a:p>
            <a:pPr marL="0" indent="0">
              <a:buNone/>
            </a:pPr>
            <a:r>
              <a:rPr lang="en-IN" sz="2400" dirty="0"/>
              <a:t>actions doesn’t attract users.</a:t>
            </a:r>
          </a:p>
        </p:txBody>
      </p:sp>
      <p:sp>
        <p:nvSpPr>
          <p:cNvPr id="4" name="Footer Placeholder 3">
            <a:extLst>
              <a:ext uri="{FF2B5EF4-FFF2-40B4-BE49-F238E27FC236}">
                <a16:creationId xmlns:a16="http://schemas.microsoft.com/office/drawing/2014/main" id="{2181CA45-9D91-8D6B-ECEA-925BB7E36904}"/>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6282CA8-3EB5-C997-CF96-44F27E22638F}"/>
              </a:ext>
            </a:extLst>
          </p:cNvPr>
          <p:cNvSpPr>
            <a:spLocks noGrp="1"/>
          </p:cNvSpPr>
          <p:nvPr>
            <p:ph type="sldNum" sz="quarter" idx="11"/>
          </p:nvPr>
        </p:nvSpPr>
        <p:spPr/>
        <p:txBody>
          <a:bodyPr/>
          <a:lstStyle/>
          <a:p>
            <a:fld id="{294A09A9-5501-47C1-A89A-A340965A2BE2}" type="slidenum">
              <a:rPr lang="en-US" smtClean="0"/>
              <a:pPr/>
              <a:t>25</a:t>
            </a:fld>
            <a:endParaRPr lang="en-US" dirty="0"/>
          </a:p>
        </p:txBody>
      </p:sp>
      <p:pic>
        <p:nvPicPr>
          <p:cNvPr id="9" name="Picture 8">
            <a:extLst>
              <a:ext uri="{FF2B5EF4-FFF2-40B4-BE49-F238E27FC236}">
                <a16:creationId xmlns:a16="http://schemas.microsoft.com/office/drawing/2014/main" id="{682C5668-8085-D51E-E659-DB1C2F87A29F}"/>
              </a:ext>
            </a:extLst>
          </p:cNvPr>
          <p:cNvPicPr>
            <a:picLocks noChangeAspect="1"/>
          </p:cNvPicPr>
          <p:nvPr/>
        </p:nvPicPr>
        <p:blipFill>
          <a:blip r:embed="rId2"/>
          <a:stretch>
            <a:fillRect/>
          </a:stretch>
        </p:blipFill>
        <p:spPr>
          <a:xfrm>
            <a:off x="5365376" y="1600200"/>
            <a:ext cx="5889812" cy="4504765"/>
          </a:xfrm>
          <a:prstGeom prst="rect">
            <a:avLst/>
          </a:prstGeom>
        </p:spPr>
      </p:pic>
    </p:spTree>
    <p:extLst>
      <p:ext uri="{BB962C8B-B14F-4D97-AF65-F5344CB8AC3E}">
        <p14:creationId xmlns:p14="http://schemas.microsoft.com/office/powerpoint/2010/main" val="2863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pPr algn="ctr"/>
            <a:r>
              <a:rPr lang="en-US" dirty="0"/>
              <a:t>SUMMARY</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5661032" y="3301247"/>
            <a:ext cx="6064624" cy="1775012"/>
          </a:xfrm>
        </p:spPr>
        <p:txBody>
          <a:bodyPr>
            <a:noAutofit/>
          </a:bodyPr>
          <a:lstStyle/>
          <a:p>
            <a:pPr marL="0" indent="0" algn="ctr">
              <a:buNone/>
            </a:pPr>
            <a:r>
              <a:rPr lang="en-US" sz="2400" b="1" i="1" dirty="0"/>
              <a:t>This project helped me to work with real time data and gather insights from the data which can meet business requirements.</a:t>
            </a:r>
          </a:p>
          <a:p>
            <a:pPr marL="0" indent="0" algn="ctr">
              <a:buNone/>
            </a:pPr>
            <a:r>
              <a:rPr lang="en-US" sz="2400" b="1" i="1" dirty="0"/>
              <a:t>Also I got an extensive hands on experience in working with SQL workbench.</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7744968" cy="506147"/>
          </a:xfrm>
        </p:spPr>
        <p:txBody>
          <a:bodyPr>
            <a:normAutofit fontScale="90000"/>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2030506"/>
            <a:ext cx="8834807" cy="3318734"/>
          </a:xfrm>
        </p:spPr>
        <p:txBody>
          <a:bodyPr>
            <a:normAutofit/>
          </a:bodyPr>
          <a:lstStyle/>
          <a:p>
            <a:r>
              <a:rPr lang="en-US" sz="1800" dirty="0">
                <a:latin typeface="+mn-lt"/>
              </a:rPr>
              <a:t>Assuming myself as a Lead data analyst, I will be working with company like Microsoft. </a:t>
            </a:r>
          </a:p>
          <a:p>
            <a:r>
              <a:rPr lang="en-US" sz="1800" dirty="0"/>
              <a:t>Operational Analytics is a crucial process that involves analyzing a company's end-to-end operations. This analysis helps identify areas for improvement within the company.</a:t>
            </a:r>
          </a:p>
          <a:p>
            <a:r>
              <a:rPr lang="en-US" sz="1800" dirty="0"/>
              <a:t>I have been provided with various datasets and tables, and my task is to derive insights from this data to answer questions posed by different departments within the company. I have used advanced SQL skills to analyze the data and provide valuable insights that can help improve the company's operations and understand sudden changes in key metrics.</a:t>
            </a:r>
            <a:endParaRPr lang="en-US" sz="1800" dirty="0">
              <a:latin typeface="+mn-lt"/>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7744968" cy="506147"/>
          </a:xfrm>
        </p:spPr>
        <p:txBody>
          <a:bodyPr>
            <a:normAutofit fontScale="90000"/>
          </a:bodyPr>
          <a:lstStyle/>
          <a:p>
            <a:r>
              <a:rPr lang="en-US" dirty="0"/>
              <a:t>TECH STACK USED</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2030506"/>
            <a:ext cx="8834807" cy="3318734"/>
          </a:xfrm>
        </p:spPr>
        <p:txBody>
          <a:bodyPr>
            <a:normAutofit/>
          </a:bodyPr>
          <a:lstStyle/>
          <a:p>
            <a:pPr algn="ctr"/>
            <a:endParaRPr lang="en-US" sz="1800" dirty="0"/>
          </a:p>
          <a:p>
            <a:pPr algn="ctr"/>
            <a:r>
              <a:rPr lang="en-US" sz="1800" dirty="0"/>
              <a:t>I have used MySQL Workbench 8.0 to execute the project.</a:t>
            </a:r>
          </a:p>
          <a:p>
            <a:pPr algn="ctr"/>
            <a:endParaRPr lang="en-US" sz="1800" dirty="0"/>
          </a:p>
          <a:p>
            <a:r>
              <a:rPr lang="en-US" sz="1800" dirty="0"/>
              <a:t>I have also used Microsoft Power Point to prepare presentation for the project.</a:t>
            </a:r>
          </a:p>
          <a:p>
            <a:pPr algn="ctr"/>
            <a:endParaRPr lang="en-US" sz="18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90269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a:xfrm>
            <a:off x="1120588" y="296373"/>
            <a:ext cx="9950823" cy="510450"/>
          </a:xfrm>
        </p:spPr>
        <p:txBody>
          <a:bodyPr>
            <a:normAutofit fontScale="90000"/>
          </a:bodyPr>
          <a:lstStyle/>
          <a:p>
            <a:r>
              <a:rPr lang="en-US" dirty="0">
                <a:latin typeface="Baskerville Old Face" panose="02020602080505020303" pitchFamily="18" charset="77"/>
              </a:rPr>
              <a:t>DATASET USED</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5</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415049760"/>
              </p:ext>
            </p:extLst>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1120588" y="1035424"/>
            <a:ext cx="9950823" cy="646331"/>
          </a:xfrm>
          <a:prstGeom prst="rect">
            <a:avLst/>
          </a:prstGeom>
          <a:noFill/>
        </p:spPr>
        <p:txBody>
          <a:bodyPr wrap="square" rtlCol="0">
            <a:spAutoFit/>
          </a:bodyPr>
          <a:lstStyle/>
          <a:p>
            <a:r>
              <a:rPr lang="en-IN" dirty="0"/>
              <a:t>I have created a Project3 database to do job data analysis &amp; metric spike investigation. The screenshot for the tables have been shared below. </a:t>
            </a:r>
          </a:p>
        </p:txBody>
      </p:sp>
      <p:pic>
        <p:nvPicPr>
          <p:cNvPr id="8" name="Picture 7">
            <a:extLst>
              <a:ext uri="{FF2B5EF4-FFF2-40B4-BE49-F238E27FC236}">
                <a16:creationId xmlns:a16="http://schemas.microsoft.com/office/drawing/2014/main" id="{75B18BB9-26A1-0C72-F6BC-B8173E961B0D}"/>
              </a:ext>
            </a:extLst>
          </p:cNvPr>
          <p:cNvPicPr>
            <a:picLocks noChangeAspect="1"/>
          </p:cNvPicPr>
          <p:nvPr/>
        </p:nvPicPr>
        <p:blipFill>
          <a:blip r:embed="rId7"/>
          <a:stretch>
            <a:fillRect/>
          </a:stretch>
        </p:blipFill>
        <p:spPr>
          <a:xfrm>
            <a:off x="1120588" y="4100241"/>
            <a:ext cx="3724836" cy="2091493"/>
          </a:xfrm>
          <a:prstGeom prst="rect">
            <a:avLst/>
          </a:prstGeom>
        </p:spPr>
      </p:pic>
      <p:pic>
        <p:nvPicPr>
          <p:cNvPr id="10" name="Picture 9">
            <a:extLst>
              <a:ext uri="{FF2B5EF4-FFF2-40B4-BE49-F238E27FC236}">
                <a16:creationId xmlns:a16="http://schemas.microsoft.com/office/drawing/2014/main" id="{6A01252E-BC14-6BFC-A418-4FB92D00C7BD}"/>
              </a:ext>
            </a:extLst>
          </p:cNvPr>
          <p:cNvPicPr>
            <a:picLocks noChangeAspect="1"/>
          </p:cNvPicPr>
          <p:nvPr/>
        </p:nvPicPr>
        <p:blipFill>
          <a:blip r:embed="rId8"/>
          <a:stretch>
            <a:fillRect/>
          </a:stretch>
        </p:blipFill>
        <p:spPr>
          <a:xfrm>
            <a:off x="5764307" y="4100241"/>
            <a:ext cx="5562929" cy="2091493"/>
          </a:xfrm>
          <a:prstGeom prst="rect">
            <a:avLst/>
          </a:prstGeom>
        </p:spPr>
      </p:pic>
    </p:spTree>
    <p:extLst>
      <p:ext uri="{BB962C8B-B14F-4D97-AF65-F5344CB8AC3E}">
        <p14:creationId xmlns:p14="http://schemas.microsoft.com/office/powerpoint/2010/main" val="36190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a:xfrm>
            <a:off x="1120588" y="296373"/>
            <a:ext cx="9950823" cy="510450"/>
          </a:xfrm>
        </p:spPr>
        <p:txBody>
          <a:bodyPr>
            <a:normAutofit fontScale="90000"/>
          </a:bodyPr>
          <a:lstStyle/>
          <a:p>
            <a:r>
              <a:rPr lang="en-US" dirty="0">
                <a:latin typeface="Baskerville Old Face" panose="02020602080505020303" pitchFamily="18" charset="77"/>
              </a:rPr>
              <a:t>DATASET USED</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6</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3001272304"/>
              </p:ext>
            </p:extLst>
          </p:nvPr>
        </p:nvGraphicFramePr>
        <p:xfrm>
          <a:off x="201705" y="3225309"/>
          <a:ext cx="11725836" cy="3496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2D4E7ED-0FD3-9C1E-CAC6-DFA9488803EE}"/>
              </a:ext>
            </a:extLst>
          </p:cNvPr>
          <p:cNvSpPr txBox="1"/>
          <p:nvPr/>
        </p:nvSpPr>
        <p:spPr>
          <a:xfrm>
            <a:off x="1120588" y="1035424"/>
            <a:ext cx="9950823" cy="646331"/>
          </a:xfrm>
          <a:prstGeom prst="rect">
            <a:avLst/>
          </a:prstGeom>
          <a:noFill/>
        </p:spPr>
        <p:txBody>
          <a:bodyPr wrap="square" rtlCol="0">
            <a:spAutoFit/>
          </a:bodyPr>
          <a:lstStyle/>
          <a:p>
            <a:r>
              <a:rPr lang="en-IN" dirty="0"/>
              <a:t>I have created a Project3 database to do job data analysis &amp; metric spike investigation. The screenshot for the tables have been shared below. </a:t>
            </a:r>
          </a:p>
        </p:txBody>
      </p:sp>
      <p:pic>
        <p:nvPicPr>
          <p:cNvPr id="9" name="Picture 8">
            <a:extLst>
              <a:ext uri="{FF2B5EF4-FFF2-40B4-BE49-F238E27FC236}">
                <a16:creationId xmlns:a16="http://schemas.microsoft.com/office/drawing/2014/main" id="{9E289B6F-D952-908C-DA8A-90679442DDED}"/>
              </a:ext>
            </a:extLst>
          </p:cNvPr>
          <p:cNvPicPr>
            <a:picLocks noChangeAspect="1"/>
          </p:cNvPicPr>
          <p:nvPr/>
        </p:nvPicPr>
        <p:blipFill>
          <a:blip r:embed="rId7"/>
          <a:stretch>
            <a:fillRect/>
          </a:stretch>
        </p:blipFill>
        <p:spPr>
          <a:xfrm>
            <a:off x="264459" y="3778624"/>
            <a:ext cx="5706036" cy="2783003"/>
          </a:xfrm>
          <a:prstGeom prst="rect">
            <a:avLst/>
          </a:prstGeom>
        </p:spPr>
      </p:pic>
      <p:pic>
        <p:nvPicPr>
          <p:cNvPr id="12" name="Picture 11">
            <a:extLst>
              <a:ext uri="{FF2B5EF4-FFF2-40B4-BE49-F238E27FC236}">
                <a16:creationId xmlns:a16="http://schemas.microsoft.com/office/drawing/2014/main" id="{88F5AC54-57D7-580A-04C7-0532CDC23669}"/>
              </a:ext>
            </a:extLst>
          </p:cNvPr>
          <p:cNvPicPr>
            <a:picLocks noChangeAspect="1"/>
          </p:cNvPicPr>
          <p:nvPr/>
        </p:nvPicPr>
        <p:blipFill>
          <a:blip r:embed="rId8"/>
          <a:stretch>
            <a:fillRect/>
          </a:stretch>
        </p:blipFill>
        <p:spPr>
          <a:xfrm>
            <a:off x="6723529" y="3778624"/>
            <a:ext cx="4450977" cy="2783003"/>
          </a:xfrm>
          <a:prstGeom prst="rect">
            <a:avLst/>
          </a:prstGeom>
        </p:spPr>
      </p:pic>
    </p:spTree>
    <p:extLst>
      <p:ext uri="{BB962C8B-B14F-4D97-AF65-F5344CB8AC3E}">
        <p14:creationId xmlns:p14="http://schemas.microsoft.com/office/powerpoint/2010/main" val="357246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7744968" cy="506147"/>
          </a:xfrm>
        </p:spPr>
        <p:txBody>
          <a:bodyPr>
            <a:normAutofit fontScale="90000"/>
          </a:bodyPr>
          <a:lstStyle/>
          <a:p>
            <a:r>
              <a:rPr lang="en-US" dirty="0"/>
              <a:t>APPROACH</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1896035"/>
            <a:ext cx="8834807" cy="3453205"/>
          </a:xfrm>
        </p:spPr>
        <p:txBody>
          <a:bodyPr>
            <a:normAutofit/>
          </a:bodyPr>
          <a:lstStyle/>
          <a:p>
            <a:pPr algn="ctr"/>
            <a:r>
              <a:rPr lang="en-US" sz="1600" dirty="0"/>
              <a:t>Firstly I created the required tables by importing data from .csv file using command ‘load data </a:t>
            </a:r>
            <a:r>
              <a:rPr lang="en-US" sz="1600" dirty="0" err="1"/>
              <a:t>infile</a:t>
            </a:r>
            <a:r>
              <a:rPr lang="en-US" sz="1600" dirty="0"/>
              <a:t>’. Then following queries were resolved:</a:t>
            </a:r>
          </a:p>
          <a:p>
            <a:pPr algn="ctr"/>
            <a:endParaRPr lang="en-US" sz="1600" dirty="0"/>
          </a:p>
          <a:p>
            <a:pPr algn="ctr"/>
            <a:r>
              <a:rPr lang="en-US" sz="1600" b="1" u="sng" dirty="0"/>
              <a:t>JOB DATA ANALYSIS:</a:t>
            </a:r>
          </a:p>
          <a:p>
            <a:pPr algn="ctr"/>
            <a:r>
              <a:rPr lang="en-US" sz="1600" dirty="0"/>
              <a:t>Calculate the number of jobs reviewed per hour for each day in November 2020.</a:t>
            </a:r>
          </a:p>
          <a:p>
            <a:pPr algn="ctr"/>
            <a:r>
              <a:rPr lang="en-US" sz="1600" dirty="0"/>
              <a:t>Calculate the 7-day rolling average of throughput.</a:t>
            </a:r>
          </a:p>
          <a:p>
            <a:pPr algn="ctr"/>
            <a:r>
              <a:rPr lang="en-US" sz="1600" dirty="0"/>
              <a:t>Calculate the percentage share of each language over the last 30 days.</a:t>
            </a:r>
          </a:p>
          <a:p>
            <a:pPr algn="ctr"/>
            <a:r>
              <a:rPr lang="en-US" sz="1600" dirty="0"/>
              <a:t>Display duplicate rows from the </a:t>
            </a:r>
            <a:r>
              <a:rPr lang="en-US" sz="1600" dirty="0" err="1"/>
              <a:t>job_data</a:t>
            </a:r>
            <a:r>
              <a:rPr lang="en-US" sz="1600" dirty="0"/>
              <a:t> table.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90224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7744968" cy="506147"/>
          </a:xfrm>
        </p:spPr>
        <p:txBody>
          <a:bodyPr>
            <a:normAutofit fontScale="90000"/>
          </a:bodyPr>
          <a:lstStyle/>
          <a:p>
            <a:r>
              <a:rPr lang="en-US" dirty="0"/>
              <a:t>APPROACH</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1896035"/>
            <a:ext cx="8834807" cy="3453205"/>
          </a:xfrm>
        </p:spPr>
        <p:txBody>
          <a:bodyPr>
            <a:normAutofit/>
          </a:bodyPr>
          <a:lstStyle/>
          <a:p>
            <a:pPr algn="ctr"/>
            <a:endParaRPr lang="en-US" sz="1600" b="1" u="sng" dirty="0"/>
          </a:p>
          <a:p>
            <a:pPr algn="ctr"/>
            <a:r>
              <a:rPr lang="en-US" sz="1600" b="1" u="sng" dirty="0"/>
              <a:t>METRIC SPIKE INVESTIGATION:</a:t>
            </a:r>
          </a:p>
          <a:p>
            <a:pPr algn="ctr"/>
            <a:endParaRPr lang="en-US" sz="1600" b="1" u="sng" dirty="0"/>
          </a:p>
          <a:p>
            <a:pPr algn="ctr"/>
            <a:r>
              <a:rPr lang="en-US" sz="1800" dirty="0"/>
              <a:t>Calculate the weekly user engagement.</a:t>
            </a:r>
          </a:p>
          <a:p>
            <a:pPr algn="ctr"/>
            <a:r>
              <a:rPr lang="en-US" sz="1800" dirty="0"/>
              <a:t>Calculate the user growth for the product.</a:t>
            </a:r>
          </a:p>
          <a:p>
            <a:pPr algn="ctr"/>
            <a:r>
              <a:rPr lang="en-US" sz="1800" dirty="0"/>
              <a:t>Calculate the weekly retention of users based on their sign-up cohort.</a:t>
            </a:r>
          </a:p>
          <a:p>
            <a:pPr algn="ctr"/>
            <a:r>
              <a:rPr lang="en-US" sz="1800" dirty="0"/>
              <a:t>Calculate the weekly engagement per device.</a:t>
            </a:r>
          </a:p>
          <a:p>
            <a:pPr algn="ctr"/>
            <a:r>
              <a:rPr lang="en-US" sz="1800" dirty="0"/>
              <a:t>Calculate the email engagement metrics.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73164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7744968" cy="506147"/>
          </a:xfrm>
        </p:spPr>
        <p:txBody>
          <a:bodyPr>
            <a:normAutofit fontScale="90000"/>
          </a:bodyPr>
          <a:lstStyle/>
          <a:p>
            <a:r>
              <a:rPr lang="en-US" dirty="0"/>
              <a:t>DATA SET USED</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7" y="2030506"/>
            <a:ext cx="8834807" cy="3318734"/>
          </a:xfrm>
        </p:spPr>
        <p:txBody>
          <a:bodyPr>
            <a:normAutofit/>
          </a:bodyPr>
          <a:lstStyle/>
          <a:p>
            <a:pPr algn="ctr"/>
            <a:endParaRPr lang="en-US" sz="1800" dirty="0"/>
          </a:p>
          <a:p>
            <a:pPr algn="ctr"/>
            <a:r>
              <a:rPr lang="en-US" sz="1800" dirty="0"/>
              <a:t>I have used MySQL Workbench 8.0 to execute the project.</a:t>
            </a:r>
          </a:p>
          <a:p>
            <a:pPr algn="ctr"/>
            <a:endParaRPr lang="en-US" sz="1800" dirty="0"/>
          </a:p>
          <a:p>
            <a:r>
              <a:rPr lang="en-US" sz="1800" dirty="0"/>
              <a:t>I have also used Microsoft Power Point to prepare presentation for the project.</a:t>
            </a:r>
          </a:p>
          <a:p>
            <a:pPr algn="ctr"/>
            <a:endParaRPr lang="en-US" sz="1800"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72501230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{8A6D9B8E-E3CB-4CFD-8E99-47DA387FA485}tf56410444_win32</Template>
  <TotalTime>7287</TotalTime>
  <Words>819</Words>
  <Application>Microsoft Office PowerPoint</Application>
  <PresentationFormat>Widescreen</PresentationFormat>
  <Paragraphs>168</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Baskerville</vt:lpstr>
      <vt:lpstr>Baskerville Old Face</vt:lpstr>
      <vt:lpstr>Calibri</vt:lpstr>
      <vt:lpstr>Gill Sans Light</vt:lpstr>
      <vt:lpstr>Gill Sans Nova</vt:lpstr>
      <vt:lpstr>Gill Sans Nova Light</vt:lpstr>
      <vt:lpstr>Office Theme</vt:lpstr>
      <vt:lpstr>OPERATION &amp;  METRIC ANALYTICS</vt:lpstr>
      <vt:lpstr>Agenda</vt:lpstr>
      <vt:lpstr>PROBLEM STATEMENT</vt:lpstr>
      <vt:lpstr>TECH STACK USED</vt:lpstr>
      <vt:lpstr>DATASET USED</vt:lpstr>
      <vt:lpstr>DATASET USED</vt:lpstr>
      <vt:lpstr>APPROACH</vt:lpstr>
      <vt:lpstr>APPROACH</vt:lpstr>
      <vt:lpstr>DATA SET USED</vt:lpstr>
      <vt:lpstr>JOB DATA ANALYSIS</vt:lpstr>
      <vt:lpstr>PowerPoint Presentation</vt:lpstr>
      <vt:lpstr>PowerPoint Presentation</vt:lpstr>
      <vt:lpstr>PowerPoint Presentation</vt:lpstr>
      <vt:lpstr>PowerPoint Presentation</vt:lpstr>
      <vt:lpstr>METRIC SPIKE INVESTIGATION</vt:lpstr>
      <vt:lpstr>PowerPoint Presentation</vt:lpstr>
      <vt:lpstr>PowerPoint Presentation</vt:lpstr>
      <vt:lpstr>PowerPoint Presentation</vt:lpstr>
      <vt:lpstr>PowerPoint Presentation</vt:lpstr>
      <vt:lpstr>PowerPoint Presentation</vt:lpstr>
      <vt:lpstr>INSIGHTS</vt:lpstr>
      <vt:lpstr>Weekly User Engagement</vt:lpstr>
      <vt:lpstr>User Engagement Based on Sign-up Cohort</vt:lpstr>
      <vt:lpstr>Weekly User Engagement per Device</vt:lpstr>
      <vt:lpstr>Monthly Email engagement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swagatika samal</dc:creator>
  <cp:lastModifiedBy>swagatika samal</cp:lastModifiedBy>
  <cp:revision>66</cp:revision>
  <dcterms:created xsi:type="dcterms:W3CDTF">2024-01-03T16:33:14Z</dcterms:created>
  <dcterms:modified xsi:type="dcterms:W3CDTF">2024-01-09T15:36:38Z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