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58F7972D-3F4D-4CFF-A72E-540659F02331}"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26727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8F7972D-3F4D-4CFF-A72E-540659F02331}"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299061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8F7972D-3F4D-4CFF-A72E-540659F02331}"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89158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8F7972D-3F4D-4CFF-A72E-540659F02331}"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6162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58F7972D-3F4D-4CFF-A72E-540659F02331}"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295186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8F7972D-3F4D-4CFF-A72E-540659F02331}"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37713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8F7972D-3F4D-4CFF-A72E-540659F02331}" type="datetimeFigureOut">
              <a:rPr lang="de-DE" smtClean="0"/>
              <a:t>06.12.2019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7767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8F7972D-3F4D-4CFF-A72E-540659F02331}" type="datetimeFigureOut">
              <a:rPr lang="de-DE" smtClean="0"/>
              <a:t>06.12.2019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93247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8F7972D-3F4D-4CFF-A72E-540659F02331}" type="datetimeFigureOut">
              <a:rPr lang="de-DE" smtClean="0"/>
              <a:t>06.12.2019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209444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58F7972D-3F4D-4CFF-A72E-540659F02331}"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00529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58F7972D-3F4D-4CFF-A72E-540659F02331}"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7D2D84-E993-48CE-AB39-27AF111B9558}" type="slidenum">
              <a:rPr lang="de-DE" smtClean="0"/>
              <a:t>‹Nr.›</a:t>
            </a:fld>
            <a:endParaRPr lang="de-DE"/>
          </a:p>
        </p:txBody>
      </p:sp>
    </p:spTree>
    <p:extLst>
      <p:ext uri="{BB962C8B-B14F-4D97-AF65-F5344CB8AC3E}">
        <p14:creationId xmlns:p14="http://schemas.microsoft.com/office/powerpoint/2010/main" val="144411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7972D-3F4D-4CFF-A72E-540659F02331}" type="datetimeFigureOut">
              <a:rPr lang="de-DE" smtClean="0"/>
              <a:t>06.12.2019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D2D84-E993-48CE-AB39-27AF111B9558}" type="slidenum">
              <a:rPr lang="de-DE" smtClean="0"/>
              <a:t>‹Nr.›</a:t>
            </a:fld>
            <a:endParaRPr lang="de-DE"/>
          </a:p>
        </p:txBody>
      </p:sp>
    </p:spTree>
    <p:extLst>
      <p:ext uri="{BB962C8B-B14F-4D97-AF65-F5344CB8AC3E}">
        <p14:creationId xmlns:p14="http://schemas.microsoft.com/office/powerpoint/2010/main" val="97443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waggeroo/AufzugSimulationBlueJ"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Aufzug</a:t>
            </a:r>
            <a:endParaRPr lang="de-DE" dirty="0"/>
          </a:p>
        </p:txBody>
      </p:sp>
      <p:sp>
        <p:nvSpPr>
          <p:cNvPr id="3" name="Untertitel 2"/>
          <p:cNvSpPr>
            <a:spLocks noGrp="1"/>
          </p:cNvSpPr>
          <p:nvPr>
            <p:ph type="subTitle" idx="1"/>
          </p:nvPr>
        </p:nvSpPr>
        <p:spPr/>
        <p:txBody>
          <a:bodyPr/>
          <a:lstStyle/>
          <a:p>
            <a:r>
              <a:rPr lang="de-DE" dirty="0" smtClean="0"/>
              <a:t>Von Frederick Heilmann</a:t>
            </a:r>
            <a:endParaRPr lang="de-DE" dirty="0"/>
          </a:p>
        </p:txBody>
      </p:sp>
    </p:spTree>
    <p:extLst>
      <p:ext uri="{BB962C8B-B14F-4D97-AF65-F5344CB8AC3E}">
        <p14:creationId xmlns:p14="http://schemas.microsoft.com/office/powerpoint/2010/main" val="3806324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Ansatz</a:t>
            </a:r>
            <a:endParaRPr lang="de-DE" dirty="0"/>
          </a:p>
        </p:txBody>
      </p:sp>
      <p:sp>
        <p:nvSpPr>
          <p:cNvPr id="3" name="Inhaltsplatzhalter 2"/>
          <p:cNvSpPr>
            <a:spLocks noGrp="1"/>
          </p:cNvSpPr>
          <p:nvPr>
            <p:ph idx="1"/>
          </p:nvPr>
        </p:nvSpPr>
        <p:spPr/>
        <p:txBody>
          <a:bodyPr/>
          <a:lstStyle/>
          <a:p>
            <a:pPr marL="0" indent="0">
              <a:buNone/>
            </a:pPr>
            <a:r>
              <a:rPr lang="de-DE" dirty="0" smtClean="0"/>
              <a:t>Ein Aufzug der:</a:t>
            </a:r>
          </a:p>
          <a:p>
            <a:r>
              <a:rPr lang="de-DE" dirty="0" smtClean="0"/>
              <a:t>Hoch/Runter fahren kann</a:t>
            </a:r>
          </a:p>
          <a:p>
            <a:r>
              <a:rPr lang="de-DE" dirty="0" smtClean="0"/>
              <a:t>Eine Geschwindigkeit hat</a:t>
            </a:r>
          </a:p>
          <a:p>
            <a:r>
              <a:rPr lang="de-DE" dirty="0" smtClean="0"/>
              <a:t>Last berechnet</a:t>
            </a:r>
          </a:p>
          <a:p>
            <a:r>
              <a:rPr lang="de-DE" dirty="0" smtClean="0"/>
              <a:t>Notfallsituationen behandelt</a:t>
            </a:r>
          </a:p>
          <a:p>
            <a:r>
              <a:rPr lang="de-DE" dirty="0" smtClean="0"/>
              <a:t>Eine live Übersicht über alle Aufzüge</a:t>
            </a:r>
          </a:p>
          <a:p>
            <a:r>
              <a:rPr lang="de-DE" dirty="0" smtClean="0"/>
              <a:t>Modular/Erweiterbar</a:t>
            </a:r>
            <a:endParaRPr lang="de-DE" dirty="0"/>
          </a:p>
        </p:txBody>
      </p:sp>
    </p:spTree>
    <p:extLst>
      <p:ext uri="{BB962C8B-B14F-4D97-AF65-F5344CB8AC3E}">
        <p14:creationId xmlns:p14="http://schemas.microsoft.com/office/powerpoint/2010/main" val="588874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84" t="678" r="10284" b="7799"/>
          <a:stretch/>
        </p:blipFill>
        <p:spPr>
          <a:xfrm>
            <a:off x="6245351" y="0"/>
            <a:ext cx="4622800" cy="6858000"/>
          </a:xfrm>
        </p:spPr>
      </p:pic>
      <p:sp>
        <p:nvSpPr>
          <p:cNvPr id="5" name="Textfeld 4"/>
          <p:cNvSpPr txBox="1"/>
          <p:nvPr/>
        </p:nvSpPr>
        <p:spPr>
          <a:xfrm>
            <a:off x="1106424" y="2624328"/>
            <a:ext cx="4239366" cy="707886"/>
          </a:xfrm>
          <a:prstGeom prst="rect">
            <a:avLst/>
          </a:prstGeom>
          <a:noFill/>
        </p:spPr>
        <p:txBody>
          <a:bodyPr wrap="none" rtlCol="0">
            <a:spAutoFit/>
          </a:bodyPr>
          <a:lstStyle/>
          <a:p>
            <a:r>
              <a:rPr lang="de-DE" sz="4000" dirty="0" smtClean="0"/>
              <a:t>Klassendiagramme:</a:t>
            </a:r>
            <a:endParaRPr lang="de-DE" sz="4000" dirty="0"/>
          </a:p>
        </p:txBody>
      </p:sp>
    </p:spTree>
    <p:extLst>
      <p:ext uri="{BB962C8B-B14F-4D97-AF65-F5344CB8AC3E}">
        <p14:creationId xmlns:p14="http://schemas.microsoft.com/office/powerpoint/2010/main" val="301346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Aufzug Klasse</a:t>
            </a:r>
            <a:endParaRPr lang="de-DE" dirty="0"/>
          </a:p>
        </p:txBody>
      </p:sp>
      <p:pic>
        <p:nvPicPr>
          <p:cNvPr id="4" name="Inhaltsplatzhalt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421" r="10365" b="6953"/>
          <a:stretch/>
        </p:blipFill>
        <p:spPr>
          <a:xfrm>
            <a:off x="8558785" y="60187"/>
            <a:ext cx="2258568" cy="6797813"/>
          </a:xfrm>
        </p:spPr>
      </p:pic>
      <p:sp>
        <p:nvSpPr>
          <p:cNvPr id="5" name="Textfeld 4"/>
          <p:cNvSpPr txBox="1"/>
          <p:nvPr/>
        </p:nvSpPr>
        <p:spPr>
          <a:xfrm>
            <a:off x="838200" y="1690688"/>
            <a:ext cx="7074116" cy="3139321"/>
          </a:xfrm>
          <a:prstGeom prst="rect">
            <a:avLst/>
          </a:prstGeom>
          <a:noFill/>
        </p:spPr>
        <p:txBody>
          <a:bodyPr wrap="none" rtlCol="0">
            <a:spAutoFit/>
          </a:bodyPr>
          <a:lstStyle/>
          <a:p>
            <a:r>
              <a:rPr lang="de-DE" dirty="0" smtClean="0"/>
              <a:t>Diese Klasse repräsentiert einen Aufzug.</a:t>
            </a:r>
            <a:br>
              <a:rPr lang="de-DE" dirty="0" smtClean="0"/>
            </a:br>
            <a:r>
              <a:rPr lang="de-DE" dirty="0" smtClean="0"/>
              <a:t/>
            </a:r>
            <a:br>
              <a:rPr lang="de-DE" dirty="0" smtClean="0"/>
            </a:br>
            <a:r>
              <a:rPr lang="de-DE" dirty="0" smtClean="0"/>
              <a:t>Die Klasse übernimmt folgende Aufgaben:</a:t>
            </a:r>
          </a:p>
          <a:p>
            <a:pPr marL="285750" indent="-285750">
              <a:buFont typeface="Arial" panose="020B0604020202020204" pitchFamily="34" charset="0"/>
              <a:buChar char="•"/>
            </a:pPr>
            <a:r>
              <a:rPr lang="de-DE" dirty="0" smtClean="0"/>
              <a:t>Aufzug fahren</a:t>
            </a:r>
          </a:p>
          <a:p>
            <a:pPr marL="285750" indent="-285750">
              <a:buFont typeface="Arial" panose="020B0604020202020204" pitchFamily="34" charset="0"/>
              <a:buChar char="•"/>
            </a:pPr>
            <a:r>
              <a:rPr lang="de-DE" dirty="0" smtClean="0"/>
              <a:t>Ziele verwalten</a:t>
            </a:r>
          </a:p>
          <a:p>
            <a:pPr marL="285750" indent="-285750">
              <a:buFont typeface="Arial" panose="020B0604020202020204" pitchFamily="34" charset="0"/>
              <a:buChar char="•"/>
            </a:pPr>
            <a:r>
              <a:rPr lang="de-DE" dirty="0" smtClean="0"/>
              <a:t>Richtung setzen(Smart: erst hoch bevor wieder runter und umgekehrt)</a:t>
            </a:r>
          </a:p>
          <a:p>
            <a:pPr marL="285750" indent="-285750">
              <a:buFont typeface="Arial" panose="020B0604020202020204" pitchFamily="34" charset="0"/>
              <a:buChar char="•"/>
            </a:pPr>
            <a:r>
              <a:rPr lang="de-DE" dirty="0" smtClean="0"/>
              <a:t>Personen einsteigen/aussteigen</a:t>
            </a:r>
          </a:p>
          <a:p>
            <a:pPr marL="285750" indent="-285750">
              <a:buFont typeface="Arial" panose="020B0604020202020204" pitchFamily="34" charset="0"/>
              <a:buChar char="•"/>
            </a:pPr>
            <a:r>
              <a:rPr lang="de-DE" dirty="0" smtClean="0"/>
              <a:t>Last berechnen</a:t>
            </a:r>
          </a:p>
          <a:p>
            <a:pPr marL="285750" indent="-285750">
              <a:buFont typeface="Arial" panose="020B0604020202020204" pitchFamily="34" charset="0"/>
              <a:buChar char="•"/>
            </a:pPr>
            <a:r>
              <a:rPr lang="de-DE" dirty="0" smtClean="0"/>
              <a:t>Wartung</a:t>
            </a:r>
          </a:p>
          <a:p>
            <a:pPr marL="285750" indent="-285750">
              <a:buFont typeface="Arial" panose="020B0604020202020204" pitchFamily="34" charset="0"/>
              <a:buChar char="•"/>
            </a:pPr>
            <a:r>
              <a:rPr lang="de-DE" dirty="0" smtClean="0"/>
              <a:t>Errors</a:t>
            </a:r>
          </a:p>
          <a:p>
            <a:pPr marL="285750" indent="-285750">
              <a:buFont typeface="Arial" panose="020B0604020202020204" pitchFamily="34" charset="0"/>
              <a:buChar char="•"/>
            </a:pPr>
            <a:r>
              <a:rPr lang="de-DE" dirty="0" smtClean="0"/>
              <a:t>Türen</a:t>
            </a:r>
            <a:endParaRPr lang="de-DE" dirty="0"/>
          </a:p>
        </p:txBody>
      </p:sp>
    </p:spTree>
    <p:extLst>
      <p:ext uri="{BB962C8B-B14F-4D97-AF65-F5344CB8AC3E}">
        <p14:creationId xmlns:p14="http://schemas.microsoft.com/office/powerpoint/2010/main" val="4105436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Berechne Richtung Methode</a:t>
            </a:r>
            <a:endParaRPr lang="de-DE" dirty="0"/>
          </a:p>
        </p:txBody>
      </p:sp>
      <p:sp>
        <p:nvSpPr>
          <p:cNvPr id="3" name="Inhaltsplatzhalter 2"/>
          <p:cNvSpPr>
            <a:spLocks noGrp="1"/>
          </p:cNvSpPr>
          <p:nvPr>
            <p:ph idx="1"/>
          </p:nvPr>
        </p:nvSpPr>
        <p:spPr/>
        <p:txBody>
          <a:bodyPr/>
          <a:lstStyle/>
          <a:p>
            <a:pPr marL="0" indent="0">
              <a:buNone/>
            </a:pPr>
            <a:r>
              <a:rPr lang="de-DE" dirty="0" smtClean="0"/>
              <a:t>private </a:t>
            </a:r>
            <a:r>
              <a:rPr lang="de-DE" dirty="0" err="1" smtClean="0"/>
              <a:t>void</a:t>
            </a:r>
            <a:r>
              <a:rPr lang="de-DE" dirty="0" smtClean="0"/>
              <a:t> </a:t>
            </a:r>
            <a:r>
              <a:rPr lang="de-DE" dirty="0" err="1" smtClean="0"/>
              <a:t>berechneRichtung</a:t>
            </a:r>
            <a:r>
              <a:rPr lang="de-DE" dirty="0" smtClean="0"/>
              <a:t>()</a:t>
            </a:r>
          </a:p>
          <a:p>
            <a:pPr marL="0" indent="0">
              <a:buNone/>
            </a:pPr>
            <a:endParaRPr lang="de-DE" dirty="0"/>
          </a:p>
          <a:p>
            <a:pPr marL="0" indent="0">
              <a:buNone/>
            </a:pPr>
            <a:r>
              <a:rPr lang="de-DE" dirty="0" smtClean="0"/>
              <a:t>Diese Methode bewirkt das wenn der Aufzug nach oben fährt  das er erst alle Stockwerke weiter oben Anfährt die als Ziel angegeben sind und auch wenn man ein Ziel während der Fahrt hinzufügt das zwischen der Position und des Ziels liegt erst dieses Ziel anfährt.</a:t>
            </a:r>
          </a:p>
          <a:p>
            <a:pPr marL="0" indent="0">
              <a:buNone/>
            </a:pPr>
            <a:r>
              <a:rPr lang="de-DE" sz="800" dirty="0" smtClean="0"/>
              <a:t/>
            </a:r>
            <a:br>
              <a:rPr lang="de-DE" sz="800" dirty="0" smtClean="0"/>
            </a:br>
            <a:r>
              <a:rPr lang="de-DE" dirty="0" smtClean="0"/>
              <a:t>Bsp.:</a:t>
            </a:r>
          </a:p>
          <a:p>
            <a:pPr marL="0" indent="0">
              <a:buNone/>
            </a:pP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3080034532"/>
              </p:ext>
            </p:extLst>
          </p:nvPr>
        </p:nvGraphicFramePr>
        <p:xfrm>
          <a:off x="838200" y="5032947"/>
          <a:ext cx="10501071" cy="1483360"/>
        </p:xfrm>
        <a:graphic>
          <a:graphicData uri="http://schemas.openxmlformats.org/drawingml/2006/table">
            <a:tbl>
              <a:tblPr firstRow="1" bandRow="1">
                <a:tableStyleId>{5C22544A-7EE6-4342-B048-85BDC9FD1C3A}</a:tableStyleId>
              </a:tblPr>
              <a:tblGrid>
                <a:gridCol w="2149071">
                  <a:extLst>
                    <a:ext uri="{9D8B030D-6E8A-4147-A177-3AD203B41FA5}">
                      <a16:colId xmlns:a16="http://schemas.microsoft.com/office/drawing/2014/main" val="3643580505"/>
                    </a:ext>
                  </a:extLst>
                </a:gridCol>
                <a:gridCol w="1044000">
                  <a:extLst>
                    <a:ext uri="{9D8B030D-6E8A-4147-A177-3AD203B41FA5}">
                      <a16:colId xmlns:a16="http://schemas.microsoft.com/office/drawing/2014/main" val="3631971543"/>
                    </a:ext>
                  </a:extLst>
                </a:gridCol>
                <a:gridCol w="1044000">
                  <a:extLst>
                    <a:ext uri="{9D8B030D-6E8A-4147-A177-3AD203B41FA5}">
                      <a16:colId xmlns:a16="http://schemas.microsoft.com/office/drawing/2014/main" val="4088118861"/>
                    </a:ext>
                  </a:extLst>
                </a:gridCol>
                <a:gridCol w="1044000">
                  <a:extLst>
                    <a:ext uri="{9D8B030D-6E8A-4147-A177-3AD203B41FA5}">
                      <a16:colId xmlns:a16="http://schemas.microsoft.com/office/drawing/2014/main" val="2486262396"/>
                    </a:ext>
                  </a:extLst>
                </a:gridCol>
                <a:gridCol w="1044000">
                  <a:extLst>
                    <a:ext uri="{9D8B030D-6E8A-4147-A177-3AD203B41FA5}">
                      <a16:colId xmlns:a16="http://schemas.microsoft.com/office/drawing/2014/main" val="2088715060"/>
                    </a:ext>
                  </a:extLst>
                </a:gridCol>
                <a:gridCol w="1044000">
                  <a:extLst>
                    <a:ext uri="{9D8B030D-6E8A-4147-A177-3AD203B41FA5}">
                      <a16:colId xmlns:a16="http://schemas.microsoft.com/office/drawing/2014/main" val="886777141"/>
                    </a:ext>
                  </a:extLst>
                </a:gridCol>
                <a:gridCol w="1044000">
                  <a:extLst>
                    <a:ext uri="{9D8B030D-6E8A-4147-A177-3AD203B41FA5}">
                      <a16:colId xmlns:a16="http://schemas.microsoft.com/office/drawing/2014/main" val="2879152291"/>
                    </a:ext>
                  </a:extLst>
                </a:gridCol>
                <a:gridCol w="1044000">
                  <a:extLst>
                    <a:ext uri="{9D8B030D-6E8A-4147-A177-3AD203B41FA5}">
                      <a16:colId xmlns:a16="http://schemas.microsoft.com/office/drawing/2014/main" val="2425305567"/>
                    </a:ext>
                  </a:extLst>
                </a:gridCol>
                <a:gridCol w="1044000">
                  <a:extLst>
                    <a:ext uri="{9D8B030D-6E8A-4147-A177-3AD203B41FA5}">
                      <a16:colId xmlns:a16="http://schemas.microsoft.com/office/drawing/2014/main" val="2408962251"/>
                    </a:ext>
                  </a:extLst>
                </a:gridCol>
              </a:tblGrid>
              <a:tr h="370840">
                <a:tc>
                  <a:txBody>
                    <a:bodyPr/>
                    <a:lstStyle/>
                    <a:p>
                      <a:r>
                        <a:rPr lang="de-DE" dirty="0" smtClean="0"/>
                        <a:t>Ziele</a:t>
                      </a:r>
                      <a:endParaRPr lang="de-DE" dirty="0"/>
                    </a:p>
                  </a:txBody>
                  <a:tcPr/>
                </a:tc>
                <a:tc>
                  <a:txBody>
                    <a:bodyPr/>
                    <a:lstStyle/>
                    <a:p>
                      <a:r>
                        <a:rPr lang="de-DE" dirty="0" smtClean="0"/>
                        <a:t>10</a:t>
                      </a:r>
                      <a:endParaRPr lang="de-DE" dirty="0"/>
                    </a:p>
                  </a:txBody>
                  <a:tcPr/>
                </a:tc>
                <a:tc>
                  <a:txBody>
                    <a:bodyPr/>
                    <a:lstStyle/>
                    <a:p>
                      <a:r>
                        <a:rPr lang="de-DE" dirty="0" smtClean="0"/>
                        <a:t>10;5</a:t>
                      </a:r>
                      <a:endParaRPr lang="de-DE" dirty="0"/>
                    </a:p>
                  </a:txBody>
                  <a:tcPr/>
                </a:tc>
                <a:tc>
                  <a:txBody>
                    <a:bodyPr/>
                    <a:lstStyle/>
                    <a:p>
                      <a:r>
                        <a:rPr lang="de-DE" dirty="0" smtClean="0"/>
                        <a:t>10;1</a:t>
                      </a:r>
                      <a:endParaRPr lang="de-DE" dirty="0"/>
                    </a:p>
                  </a:txBody>
                  <a:tcPr/>
                </a:tc>
                <a:tc>
                  <a:txBody>
                    <a:bodyPr/>
                    <a:lstStyle/>
                    <a:p>
                      <a:r>
                        <a:rPr lang="de-DE" dirty="0" smtClean="0"/>
                        <a:t>1</a:t>
                      </a:r>
                      <a:endParaRPr lang="de-DE" dirty="0"/>
                    </a:p>
                  </a:txBody>
                  <a:tcPr/>
                </a:tc>
                <a:tc>
                  <a:txBody>
                    <a:bodyPr/>
                    <a:lstStyle/>
                    <a:p>
                      <a:r>
                        <a:rPr lang="de-DE" dirty="0" smtClean="0"/>
                        <a:t>1;5</a:t>
                      </a:r>
                      <a:endParaRPr lang="de-DE" dirty="0"/>
                    </a:p>
                  </a:txBody>
                  <a:tcPr/>
                </a:tc>
                <a:tc>
                  <a:txBody>
                    <a:bodyPr/>
                    <a:lstStyle/>
                    <a:p>
                      <a:r>
                        <a:rPr lang="de-DE" dirty="0" smtClean="0"/>
                        <a:t>1;5;12</a:t>
                      </a:r>
                      <a:endParaRPr lang="de-DE" dirty="0"/>
                    </a:p>
                  </a:txBody>
                  <a:tcPr/>
                </a:tc>
                <a:tc>
                  <a:txBody>
                    <a:bodyPr/>
                    <a:lstStyle/>
                    <a:p>
                      <a:r>
                        <a:rPr lang="de-DE" dirty="0" smtClean="0"/>
                        <a:t>1;12</a:t>
                      </a:r>
                      <a:endParaRPr lang="de-DE" dirty="0"/>
                    </a:p>
                  </a:txBody>
                  <a:tcPr/>
                </a:tc>
                <a:tc>
                  <a:txBody>
                    <a:bodyPr/>
                    <a:lstStyle/>
                    <a:p>
                      <a:r>
                        <a:rPr lang="de-DE" dirty="0" smtClean="0"/>
                        <a:t>12</a:t>
                      </a:r>
                      <a:endParaRPr lang="de-DE" dirty="0"/>
                    </a:p>
                  </a:txBody>
                  <a:tcPr/>
                </a:tc>
                <a:extLst>
                  <a:ext uri="{0D108BD9-81ED-4DB2-BD59-A6C34878D82A}">
                    <a16:rowId xmlns:a16="http://schemas.microsoft.com/office/drawing/2014/main" val="2134074313"/>
                  </a:ext>
                </a:extLst>
              </a:tr>
              <a:tr h="370840">
                <a:tc>
                  <a:txBody>
                    <a:bodyPr/>
                    <a:lstStyle/>
                    <a:p>
                      <a:r>
                        <a:rPr lang="de-DE" dirty="0" smtClean="0"/>
                        <a:t>Richtung</a:t>
                      </a:r>
                      <a:endParaRPr lang="de-DE" dirty="0"/>
                    </a:p>
                  </a:txBody>
                  <a:tcPr/>
                </a:tc>
                <a:tc>
                  <a:txBody>
                    <a:bodyPr/>
                    <a:lstStyle/>
                    <a:p>
                      <a:r>
                        <a:rPr lang="de-DE" dirty="0" smtClean="0"/>
                        <a:t>hoch</a:t>
                      </a:r>
                      <a:endParaRPr lang="de-DE" dirty="0"/>
                    </a:p>
                  </a:txBody>
                  <a:tcPr/>
                </a:tc>
                <a:tc>
                  <a:txBody>
                    <a:bodyPr/>
                    <a:lstStyle/>
                    <a:p>
                      <a:r>
                        <a:rPr lang="de-DE" dirty="0" smtClean="0"/>
                        <a:t>hoch</a:t>
                      </a:r>
                      <a:endParaRPr lang="de-DE" dirty="0"/>
                    </a:p>
                  </a:txBody>
                  <a:tcPr/>
                </a:tc>
                <a:tc>
                  <a:txBody>
                    <a:bodyPr/>
                    <a:lstStyle/>
                    <a:p>
                      <a:r>
                        <a:rPr lang="de-DE" dirty="0" smtClean="0"/>
                        <a:t>hoch</a:t>
                      </a:r>
                      <a:endParaRPr lang="de-DE" dirty="0"/>
                    </a:p>
                  </a:txBody>
                  <a:tcPr/>
                </a:tc>
                <a:tc>
                  <a:txBody>
                    <a:bodyPr/>
                    <a:lstStyle/>
                    <a:p>
                      <a:r>
                        <a:rPr lang="de-DE" dirty="0" smtClean="0"/>
                        <a:t>runter</a:t>
                      </a:r>
                      <a:endParaRPr lang="de-DE" dirty="0"/>
                    </a:p>
                  </a:txBody>
                  <a:tcPr/>
                </a:tc>
                <a:tc>
                  <a:txBody>
                    <a:bodyPr/>
                    <a:lstStyle/>
                    <a:p>
                      <a:r>
                        <a:rPr lang="de-DE" dirty="0" smtClean="0"/>
                        <a:t>runter</a:t>
                      </a:r>
                      <a:endParaRPr lang="de-DE" dirty="0"/>
                    </a:p>
                  </a:txBody>
                  <a:tcPr/>
                </a:tc>
                <a:tc>
                  <a:txBody>
                    <a:bodyPr/>
                    <a:lstStyle/>
                    <a:p>
                      <a:r>
                        <a:rPr lang="de-DE" dirty="0" smtClean="0"/>
                        <a:t>runter</a:t>
                      </a:r>
                      <a:endParaRPr lang="de-DE" dirty="0"/>
                    </a:p>
                  </a:txBody>
                  <a:tcPr/>
                </a:tc>
                <a:tc>
                  <a:txBody>
                    <a:bodyPr/>
                    <a:lstStyle/>
                    <a:p>
                      <a:r>
                        <a:rPr lang="de-DE" dirty="0" smtClean="0"/>
                        <a:t>runter</a:t>
                      </a:r>
                      <a:endParaRPr lang="de-DE" dirty="0"/>
                    </a:p>
                  </a:txBody>
                  <a:tcPr/>
                </a:tc>
                <a:tc>
                  <a:txBody>
                    <a:bodyPr/>
                    <a:lstStyle/>
                    <a:p>
                      <a:r>
                        <a:rPr lang="de-DE" dirty="0" smtClean="0"/>
                        <a:t>hoch</a:t>
                      </a:r>
                      <a:endParaRPr lang="de-DE" dirty="0"/>
                    </a:p>
                  </a:txBody>
                  <a:tcPr/>
                </a:tc>
                <a:extLst>
                  <a:ext uri="{0D108BD9-81ED-4DB2-BD59-A6C34878D82A}">
                    <a16:rowId xmlns:a16="http://schemas.microsoft.com/office/drawing/2014/main" val="1757523602"/>
                  </a:ext>
                </a:extLst>
              </a:tr>
              <a:tr h="370840">
                <a:tc>
                  <a:txBody>
                    <a:bodyPr/>
                    <a:lstStyle/>
                    <a:p>
                      <a:r>
                        <a:rPr lang="de-DE" dirty="0" smtClean="0"/>
                        <a:t>Nächstes</a:t>
                      </a:r>
                      <a:r>
                        <a:rPr lang="de-DE" baseline="0" dirty="0" smtClean="0"/>
                        <a:t> Ziel</a:t>
                      </a:r>
                      <a:endParaRPr lang="de-DE" dirty="0"/>
                    </a:p>
                  </a:txBody>
                  <a:tcPr/>
                </a:tc>
                <a:tc>
                  <a:txBody>
                    <a:bodyPr/>
                    <a:lstStyle/>
                    <a:p>
                      <a:r>
                        <a:rPr lang="de-DE" dirty="0" smtClean="0"/>
                        <a:t>10</a:t>
                      </a:r>
                      <a:endParaRPr lang="de-DE" dirty="0"/>
                    </a:p>
                  </a:txBody>
                  <a:tcPr/>
                </a:tc>
                <a:tc>
                  <a:txBody>
                    <a:bodyPr/>
                    <a:lstStyle/>
                    <a:p>
                      <a:r>
                        <a:rPr lang="de-DE" dirty="0" smtClean="0"/>
                        <a:t>5</a:t>
                      </a:r>
                      <a:endParaRPr lang="de-DE" dirty="0"/>
                    </a:p>
                  </a:txBody>
                  <a:tcPr/>
                </a:tc>
                <a:tc>
                  <a:txBody>
                    <a:bodyPr/>
                    <a:lstStyle/>
                    <a:p>
                      <a:r>
                        <a:rPr lang="de-DE" dirty="0" smtClean="0"/>
                        <a:t>10</a:t>
                      </a:r>
                      <a:endParaRPr lang="de-DE" dirty="0"/>
                    </a:p>
                  </a:txBody>
                  <a:tcPr/>
                </a:tc>
                <a:tc>
                  <a:txBody>
                    <a:bodyPr/>
                    <a:lstStyle/>
                    <a:p>
                      <a:r>
                        <a:rPr lang="de-DE" dirty="0" smtClean="0"/>
                        <a:t>1</a:t>
                      </a:r>
                      <a:endParaRPr lang="de-DE" dirty="0"/>
                    </a:p>
                  </a:txBody>
                  <a:tcPr/>
                </a:tc>
                <a:tc>
                  <a:txBody>
                    <a:bodyPr/>
                    <a:lstStyle/>
                    <a:p>
                      <a:r>
                        <a:rPr lang="de-DE" dirty="0" smtClean="0"/>
                        <a:t>5</a:t>
                      </a:r>
                      <a:endParaRPr lang="de-DE" dirty="0"/>
                    </a:p>
                  </a:txBody>
                  <a:tcPr/>
                </a:tc>
                <a:tc>
                  <a:txBody>
                    <a:bodyPr/>
                    <a:lstStyle/>
                    <a:p>
                      <a:r>
                        <a:rPr lang="de-DE" dirty="0" smtClean="0"/>
                        <a:t>5</a:t>
                      </a:r>
                      <a:endParaRPr lang="de-DE" dirty="0"/>
                    </a:p>
                  </a:txBody>
                  <a:tcPr/>
                </a:tc>
                <a:tc>
                  <a:txBody>
                    <a:bodyPr/>
                    <a:lstStyle/>
                    <a:p>
                      <a:r>
                        <a:rPr lang="de-DE" dirty="0" smtClean="0"/>
                        <a:t>1</a:t>
                      </a:r>
                      <a:endParaRPr lang="de-DE" dirty="0"/>
                    </a:p>
                  </a:txBody>
                  <a:tcPr/>
                </a:tc>
                <a:tc>
                  <a:txBody>
                    <a:bodyPr/>
                    <a:lstStyle/>
                    <a:p>
                      <a:r>
                        <a:rPr lang="de-DE" dirty="0" smtClean="0"/>
                        <a:t>12</a:t>
                      </a:r>
                      <a:endParaRPr lang="de-DE" dirty="0"/>
                    </a:p>
                  </a:txBody>
                  <a:tcPr/>
                </a:tc>
                <a:extLst>
                  <a:ext uri="{0D108BD9-81ED-4DB2-BD59-A6C34878D82A}">
                    <a16:rowId xmlns:a16="http://schemas.microsoft.com/office/drawing/2014/main" val="3770827506"/>
                  </a:ext>
                </a:extLst>
              </a:tr>
              <a:tr h="370840">
                <a:tc>
                  <a:txBody>
                    <a:bodyPr/>
                    <a:lstStyle/>
                    <a:p>
                      <a:r>
                        <a:rPr lang="de-DE" dirty="0" smtClean="0"/>
                        <a:t>Aktuelles Stockwerk</a:t>
                      </a:r>
                      <a:endParaRPr lang="de-DE" dirty="0"/>
                    </a:p>
                  </a:txBody>
                  <a:tcPr/>
                </a:tc>
                <a:tc>
                  <a:txBody>
                    <a:bodyPr/>
                    <a:lstStyle/>
                    <a:p>
                      <a:r>
                        <a:rPr lang="de-DE" dirty="0" smtClean="0"/>
                        <a:t>1</a:t>
                      </a:r>
                      <a:endParaRPr lang="de-DE" dirty="0"/>
                    </a:p>
                  </a:txBody>
                  <a:tcPr/>
                </a:tc>
                <a:tc>
                  <a:txBody>
                    <a:bodyPr/>
                    <a:lstStyle/>
                    <a:p>
                      <a:r>
                        <a:rPr lang="de-DE" dirty="0" smtClean="0"/>
                        <a:t>2</a:t>
                      </a:r>
                      <a:endParaRPr lang="de-DE" dirty="0"/>
                    </a:p>
                  </a:txBody>
                  <a:tcPr/>
                </a:tc>
                <a:tc>
                  <a:txBody>
                    <a:bodyPr/>
                    <a:lstStyle/>
                    <a:p>
                      <a:r>
                        <a:rPr lang="de-DE" dirty="0" smtClean="0"/>
                        <a:t>5</a:t>
                      </a:r>
                      <a:endParaRPr lang="de-DE" dirty="0"/>
                    </a:p>
                  </a:txBody>
                  <a:tcPr/>
                </a:tc>
                <a:tc>
                  <a:txBody>
                    <a:bodyPr/>
                    <a:lstStyle/>
                    <a:p>
                      <a:r>
                        <a:rPr lang="de-DE" dirty="0" smtClean="0"/>
                        <a:t>10</a:t>
                      </a:r>
                      <a:endParaRPr lang="de-DE" dirty="0"/>
                    </a:p>
                  </a:txBody>
                  <a:tcPr/>
                </a:tc>
                <a:tc>
                  <a:txBody>
                    <a:bodyPr/>
                    <a:lstStyle/>
                    <a:p>
                      <a:r>
                        <a:rPr lang="de-DE" dirty="0" smtClean="0"/>
                        <a:t>10</a:t>
                      </a:r>
                      <a:endParaRPr lang="de-DE" dirty="0"/>
                    </a:p>
                  </a:txBody>
                  <a:tcPr/>
                </a:tc>
                <a:tc>
                  <a:txBody>
                    <a:bodyPr/>
                    <a:lstStyle/>
                    <a:p>
                      <a:r>
                        <a:rPr lang="de-DE" dirty="0" smtClean="0"/>
                        <a:t>8</a:t>
                      </a:r>
                      <a:endParaRPr lang="de-DE" dirty="0"/>
                    </a:p>
                  </a:txBody>
                  <a:tcPr/>
                </a:tc>
                <a:tc>
                  <a:txBody>
                    <a:bodyPr/>
                    <a:lstStyle/>
                    <a:p>
                      <a:r>
                        <a:rPr lang="de-DE" dirty="0" smtClean="0"/>
                        <a:t>5</a:t>
                      </a:r>
                      <a:endParaRPr lang="de-DE" dirty="0"/>
                    </a:p>
                  </a:txBody>
                  <a:tcPr/>
                </a:tc>
                <a:tc>
                  <a:txBody>
                    <a:bodyPr/>
                    <a:lstStyle/>
                    <a:p>
                      <a:r>
                        <a:rPr lang="de-DE" dirty="0" smtClean="0"/>
                        <a:t>1</a:t>
                      </a:r>
                      <a:endParaRPr lang="de-DE" dirty="0"/>
                    </a:p>
                  </a:txBody>
                  <a:tcPr/>
                </a:tc>
                <a:extLst>
                  <a:ext uri="{0D108BD9-81ED-4DB2-BD59-A6C34878D82A}">
                    <a16:rowId xmlns:a16="http://schemas.microsoft.com/office/drawing/2014/main" val="2139744735"/>
                  </a:ext>
                </a:extLst>
              </a:tr>
            </a:tbl>
          </a:graphicData>
        </a:graphic>
      </p:graphicFrame>
    </p:spTree>
    <p:extLst>
      <p:ext uri="{BB962C8B-B14F-4D97-AF65-F5344CB8AC3E}">
        <p14:creationId xmlns:p14="http://schemas.microsoft.com/office/powerpoint/2010/main" val="895272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Kontrolleinheit Klasse</a:t>
            </a:r>
            <a:endParaRPr lang="de-DE" dirty="0"/>
          </a:p>
        </p:txBody>
      </p:sp>
      <p:pic>
        <p:nvPicPr>
          <p:cNvPr id="4" name="Inhaltsplatzhalt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4564" b="64284"/>
          <a:stretch/>
        </p:blipFill>
        <p:spPr>
          <a:xfrm>
            <a:off x="7122873" y="1539970"/>
            <a:ext cx="4230927" cy="4756593"/>
          </a:xfrm>
        </p:spPr>
      </p:pic>
      <p:sp>
        <p:nvSpPr>
          <p:cNvPr id="5" name="Textfeld 4"/>
          <p:cNvSpPr txBox="1"/>
          <p:nvPr/>
        </p:nvSpPr>
        <p:spPr>
          <a:xfrm>
            <a:off x="838200" y="1685301"/>
            <a:ext cx="4326121" cy="2308324"/>
          </a:xfrm>
          <a:prstGeom prst="rect">
            <a:avLst/>
          </a:prstGeom>
          <a:noFill/>
        </p:spPr>
        <p:txBody>
          <a:bodyPr wrap="none" rtlCol="0">
            <a:spAutoFit/>
          </a:bodyPr>
          <a:lstStyle/>
          <a:p>
            <a:r>
              <a:rPr lang="de-DE" dirty="0" smtClean="0"/>
              <a:t>Diese Klasse übernimmt folgende Aufgaben:</a:t>
            </a:r>
          </a:p>
          <a:p>
            <a:pPr marL="285750" indent="-285750">
              <a:buFont typeface="Arial" panose="020B0604020202020204" pitchFamily="34" charset="0"/>
              <a:buChar char="•"/>
            </a:pPr>
            <a:r>
              <a:rPr lang="de-DE" dirty="0" smtClean="0"/>
              <a:t>Erzeugen aller Aufzüge</a:t>
            </a:r>
          </a:p>
          <a:p>
            <a:pPr marL="285750" indent="-285750">
              <a:buFont typeface="Arial" panose="020B0604020202020204" pitchFamily="34" charset="0"/>
              <a:buChar char="•"/>
            </a:pPr>
            <a:r>
              <a:rPr lang="de-DE" dirty="0" smtClean="0"/>
              <a:t>Live Anzeige des Status aller Aufzüge</a:t>
            </a:r>
          </a:p>
          <a:p>
            <a:pPr marL="285750" indent="-285750">
              <a:buFont typeface="Arial" panose="020B0604020202020204" pitchFamily="34" charset="0"/>
              <a:buChar char="•"/>
            </a:pPr>
            <a:r>
              <a:rPr lang="de-DE" dirty="0" smtClean="0"/>
              <a:t>Funktionen um:</a:t>
            </a:r>
          </a:p>
          <a:p>
            <a:pPr marL="742950" lvl="1" indent="-285750">
              <a:buFont typeface="Arial" panose="020B0604020202020204" pitchFamily="34" charset="0"/>
              <a:buChar char="•"/>
            </a:pPr>
            <a:r>
              <a:rPr lang="de-DE" dirty="0" smtClean="0"/>
              <a:t>Notfall auslösen</a:t>
            </a:r>
          </a:p>
          <a:p>
            <a:pPr marL="742950" lvl="1" indent="-285750">
              <a:buFont typeface="Arial" panose="020B0604020202020204" pitchFamily="34" charset="0"/>
              <a:buChar char="•"/>
            </a:pPr>
            <a:r>
              <a:rPr lang="de-DE" dirty="0" smtClean="0"/>
              <a:t>Warten auslösen</a:t>
            </a:r>
          </a:p>
          <a:p>
            <a:pPr marL="742950" lvl="1" indent="-285750">
              <a:buFont typeface="Arial" panose="020B0604020202020204" pitchFamily="34" charset="0"/>
              <a:buChar char="•"/>
            </a:pPr>
            <a:r>
              <a:rPr lang="de-DE" dirty="0" smtClean="0"/>
              <a:t>Manuell ein Ziel hinzufügen</a:t>
            </a:r>
          </a:p>
          <a:p>
            <a:pPr marL="285750" indent="-285750">
              <a:buFont typeface="Arial" panose="020B0604020202020204" pitchFamily="34" charset="0"/>
              <a:buChar char="•"/>
            </a:pPr>
            <a:r>
              <a:rPr lang="de-DE" dirty="0" smtClean="0"/>
              <a:t>Fahrstuhlmusik abspielen</a:t>
            </a:r>
          </a:p>
        </p:txBody>
      </p:sp>
    </p:spTree>
    <p:extLst>
      <p:ext uri="{BB962C8B-B14F-4D97-AF65-F5344CB8AC3E}">
        <p14:creationId xmlns:p14="http://schemas.microsoft.com/office/powerpoint/2010/main" val="329505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Modularität</a:t>
            </a:r>
            <a:endParaRPr lang="de-DE" dirty="0"/>
          </a:p>
        </p:txBody>
      </p:sp>
      <p:sp>
        <p:nvSpPr>
          <p:cNvPr id="3" name="Inhaltsplatzhalter 2"/>
          <p:cNvSpPr>
            <a:spLocks noGrp="1"/>
          </p:cNvSpPr>
          <p:nvPr>
            <p:ph idx="1"/>
          </p:nvPr>
        </p:nvSpPr>
        <p:spPr/>
        <p:txBody>
          <a:bodyPr/>
          <a:lstStyle/>
          <a:p>
            <a:pPr marL="0" indent="0">
              <a:buNone/>
            </a:pPr>
            <a:r>
              <a:rPr lang="de-DE" dirty="0" smtClean="0"/>
              <a:t>Es können unendlich viel Aufzüge erstellt werden und das Programm passt sich diesen an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52344"/>
            <a:ext cx="4170485" cy="38000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199" y="2304288"/>
            <a:ext cx="2960288" cy="4407408"/>
          </a:xfrm>
          <a:prstGeom prst="rect">
            <a:avLst/>
          </a:prstGeom>
        </p:spPr>
      </p:pic>
      <p:cxnSp>
        <p:nvCxnSpPr>
          <p:cNvPr id="7" name="Gerade Verbindung mit Pfeil 6"/>
          <p:cNvCxnSpPr/>
          <p:nvPr/>
        </p:nvCxnSpPr>
        <p:spPr>
          <a:xfrm>
            <a:off x="5449824" y="4652384"/>
            <a:ext cx="162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115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Projektdateien</a:t>
            </a:r>
            <a:endParaRPr lang="de-DE" dirty="0"/>
          </a:p>
        </p:txBody>
      </p:sp>
      <p:sp>
        <p:nvSpPr>
          <p:cNvPr id="3" name="Inhaltsplatzhalter 2"/>
          <p:cNvSpPr>
            <a:spLocks noGrp="1"/>
          </p:cNvSpPr>
          <p:nvPr>
            <p:ph idx="1"/>
          </p:nvPr>
        </p:nvSpPr>
        <p:spPr/>
        <p:txBody>
          <a:bodyPr/>
          <a:lstStyle/>
          <a:p>
            <a:pPr marL="0" indent="0">
              <a:buNone/>
            </a:pPr>
            <a:r>
              <a:rPr lang="de-DE" dirty="0" smtClean="0">
                <a:hlinkClick r:id="rId2"/>
              </a:rPr>
              <a:t>https://github.com/swaggeroo/AufzugSimulationBlueJ</a:t>
            </a:r>
            <a:endParaRPr lang="de-DE" dirty="0" smtClean="0"/>
          </a:p>
          <a:p>
            <a:pPr marL="0" indent="0">
              <a:buNone/>
            </a:pPr>
            <a:endParaRPr lang="de-DE" dirty="0" smtClean="0"/>
          </a:p>
          <a:p>
            <a:pPr marL="0" indent="0">
              <a:buNone/>
            </a:pPr>
            <a:r>
              <a:rPr lang="de-DE" dirty="0" smtClean="0"/>
              <a:t>Hinweis:</a:t>
            </a:r>
          </a:p>
          <a:p>
            <a:pPr marL="0" indent="0">
              <a:buNone/>
            </a:pPr>
            <a:r>
              <a:rPr lang="de-DE" dirty="0" smtClean="0"/>
              <a:t>Wenn man eine neue Kontrolleinheit erzeugen will muss man erst die Virtuelle Maschine zurücksetzen(Werkzeuge-&gt;Java Virtuelle </a:t>
            </a:r>
            <a:r>
              <a:rPr lang="de-DE" dirty="0" err="1" smtClean="0"/>
              <a:t>Machine</a:t>
            </a:r>
            <a:r>
              <a:rPr lang="de-DE" dirty="0" smtClean="0"/>
              <a:t> zurücksetzen)</a:t>
            </a:r>
            <a:endParaRPr lang="de-DE" dirty="0"/>
          </a:p>
        </p:txBody>
      </p:sp>
    </p:spTree>
    <p:extLst>
      <p:ext uri="{BB962C8B-B14F-4D97-AF65-F5344CB8AC3E}">
        <p14:creationId xmlns:p14="http://schemas.microsoft.com/office/powerpoint/2010/main" val="20957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Breitbild</PresentationFormat>
  <Paragraphs>78</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Aufzug</vt:lpstr>
      <vt:lpstr>Ansatz</vt:lpstr>
      <vt:lpstr>PowerPoint-Präsentation</vt:lpstr>
      <vt:lpstr>Aufzug Klasse</vt:lpstr>
      <vt:lpstr>Berechne Richtung Methode</vt:lpstr>
      <vt:lpstr>Kontrolleinheit Klasse</vt:lpstr>
      <vt:lpstr>Modularität</vt:lpstr>
      <vt:lpstr>Projektdateien</vt:lpstr>
    </vt:vector>
  </TitlesOfParts>
  <Company>Schulen der Stadt Fulda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Aufzug</dc:title>
  <dc:creator>Schulen der Stadt Fulda</dc:creator>
  <cp:lastModifiedBy>Schulen der Stadt Fulda</cp:lastModifiedBy>
  <cp:revision>7</cp:revision>
  <dcterms:created xsi:type="dcterms:W3CDTF">2019-12-06T10:57:14Z</dcterms:created>
  <dcterms:modified xsi:type="dcterms:W3CDTF">2019-12-06T11:53:02Z</dcterms:modified>
</cp:coreProperties>
</file>