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67" r:id="rId3"/>
    <p:sldId id="268" r:id="rId4"/>
    <p:sldId id="278" r:id="rId5"/>
    <p:sldId id="269" r:id="rId6"/>
    <p:sldId id="262" r:id="rId7"/>
    <p:sldId id="257" r:id="rId8"/>
    <p:sldId id="258" r:id="rId9"/>
    <p:sldId id="260" r:id="rId10"/>
    <p:sldId id="259" r:id="rId11"/>
    <p:sldId id="270" r:id="rId12"/>
    <p:sldId id="272" r:id="rId13"/>
    <p:sldId id="271" r:id="rId14"/>
    <p:sldId id="261" r:id="rId15"/>
    <p:sldId id="263" r:id="rId16"/>
    <p:sldId id="265" r:id="rId17"/>
    <p:sldId id="273" r:id="rId18"/>
    <p:sldId id="274" r:id="rId19"/>
    <p:sldId id="275" r:id="rId20"/>
    <p:sldId id="276" r:id="rId21"/>
    <p:sldId id="266" r:id="rId22"/>
    <p:sldId id="279" r:id="rId23"/>
    <p:sldId id="27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78" autoAdjust="0"/>
  </p:normalViewPr>
  <p:slideViewPr>
    <p:cSldViewPr snapToGrid="0">
      <p:cViewPr varScale="1">
        <p:scale>
          <a:sx n="127" d="100"/>
          <a:sy n="127" d="100"/>
        </p:scale>
        <p:origin x="149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6E1F8-3A44-4BC3-8CA9-23F45D374F95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8FD9D-7D27-4F0F-A462-DDE526B7A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49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大家好，今天我和大家分享的是一个常用的版本管理工具</a:t>
            </a:r>
            <a:r>
              <a:rPr lang="en-US" altLang="zh-CN" dirty="0"/>
              <a:t>git</a:t>
            </a:r>
            <a:r>
              <a:rPr lang="zh-CN" altLang="en-US" dirty="0"/>
              <a:t>，做这个的原因是最近一直在对论文进行修改，用的比较多，过程中也踩过一些坑</a:t>
            </a:r>
            <a:endParaRPr lang="en-US" altLang="zh-CN" dirty="0"/>
          </a:p>
          <a:p>
            <a:r>
              <a:rPr lang="zh-CN" altLang="en-US" dirty="0"/>
              <a:t>积累了一些教训和经验，在这里和大家分享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8FD9D-7D27-4F0F-A462-DDE526B7A73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1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将在线库和本地库都准备好之后，就可以进行一系列操作了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如果需要对一个文件进行版本管理，需要先将其添加到暂存区，使用</a:t>
            </a:r>
            <a:r>
              <a:rPr lang="en-US" altLang="zh-CN" dirty="0"/>
              <a:t>git add </a:t>
            </a:r>
            <a:r>
              <a:rPr lang="zh-CN" altLang="en-US" dirty="0"/>
              <a:t>命令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之后，使用</a:t>
            </a:r>
            <a:r>
              <a:rPr lang="en-US" altLang="zh-CN" dirty="0"/>
              <a:t>git commit</a:t>
            </a:r>
            <a:r>
              <a:rPr lang="zh-CN" altLang="en-US" dirty="0"/>
              <a:t>命令进行提交，在提交时注意添加好注释，一般是描述对文件的修改，便于后续的管理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添加注释，可以使用 </a:t>
            </a:r>
            <a:r>
              <a:rPr lang="en-US" altLang="zh-CN" dirty="0"/>
              <a:t>–m </a:t>
            </a:r>
            <a:r>
              <a:rPr lang="zh-CN" altLang="en-US" dirty="0"/>
              <a:t>参数直接添加，也可以直接回车，进入文本编辑器添加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执行完成后，就已经将修改后的代码提交了，但此时修改后的代码仍未上传到远端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8FD9D-7D27-4F0F-A462-DDE526B7A73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639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在提交后、推送前还有一些其余的操作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如果觉得自己的修改描述写的不好，不便于后续的管理，可以在推送至远端之前进行更改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这个操作不影响文件的更改，变更的只是注释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如果取消</a:t>
            </a:r>
            <a:r>
              <a:rPr lang="en-US" altLang="zh-CN" dirty="0"/>
              <a:t>1</a:t>
            </a:r>
            <a:r>
              <a:rPr lang="zh-CN" altLang="en-US" dirty="0"/>
              <a:t>次提交，则使用</a:t>
            </a:r>
            <a:r>
              <a:rPr lang="en-US" altLang="zh-CN" dirty="0">
                <a:latin typeface="Consolas" panose="020B0609020204030204" pitchFamily="49" charset="0"/>
              </a:rPr>
              <a:t>git reset –-soft HEAD~1 </a:t>
            </a:r>
            <a:r>
              <a:rPr lang="zh-CN" altLang="en-US" dirty="0"/>
              <a:t>，这个命令需要慎用，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如果想在提交前取消这次暂存，则用</a:t>
            </a:r>
            <a:r>
              <a:rPr lang="en-US" altLang="zh-CN" dirty="0"/>
              <a:t>reset HEAD</a:t>
            </a:r>
            <a:r>
              <a:rPr lang="zh-CN" altLang="en-US" dirty="0"/>
              <a:t> 文件名的命令将文件移出暂存区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如果在暂存前想取消本次修改，则使用</a:t>
            </a:r>
            <a:r>
              <a:rPr lang="en-US" altLang="zh-CN" dirty="0"/>
              <a:t>git checkout + --</a:t>
            </a:r>
            <a:r>
              <a:rPr lang="zh-CN" altLang="en-US" dirty="0"/>
              <a:t>文件名，将舍弃本次修改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下面三个命令需慎用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8FD9D-7D27-4F0F-A462-DDE526B7A73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384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回滚是版本管理的重要特征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如果发现了当前版本有未知错误，但前几个版本正常，想回滚到指定的版本怎么办呢？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输入</a:t>
            </a:r>
            <a:r>
              <a:rPr lang="en-US" altLang="zh-CN" dirty="0"/>
              <a:t>git log</a:t>
            </a:r>
            <a:r>
              <a:rPr lang="zh-CN" altLang="en-US" dirty="0"/>
              <a:t>，查看之前的版本，这时候就体现出了提交时注释的重要性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根据时间或者注释，选择对应的哈希值，使用</a:t>
            </a:r>
            <a:r>
              <a:rPr lang="en-US" altLang="zh-CN" dirty="0"/>
              <a:t>git revert </a:t>
            </a:r>
            <a:r>
              <a:rPr lang="zh-CN" altLang="en-US" dirty="0"/>
              <a:t>命令进行回滚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8FD9D-7D27-4F0F-A462-DDE526B7A73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806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为什么要输入这个命令呢？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git pull</a:t>
            </a:r>
            <a:r>
              <a:rPr lang="zh-CN" altLang="en-US" dirty="0"/>
              <a:t> 将远端文件的更改拉取到本地文件，使其保持一致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-allow-unrelated-histories </a:t>
            </a:r>
            <a:r>
              <a:rPr lang="zh-CN" altLang="en-US" dirty="0"/>
              <a:t>会将远端有但本地没有的文件同步至本地。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新建仓库时如果勾选了</a:t>
            </a:r>
            <a:r>
              <a:rPr lang="en-US" altLang="zh-CN" dirty="0"/>
              <a:t>readme.md</a:t>
            </a:r>
            <a:r>
              <a:rPr lang="zh-CN" altLang="en-US" dirty="0"/>
              <a:t>选项，本地库中如果没有这个</a:t>
            </a:r>
            <a:r>
              <a:rPr lang="en-US" altLang="zh-CN" dirty="0"/>
              <a:t>readme</a:t>
            </a:r>
            <a:r>
              <a:rPr lang="zh-CN" altLang="en-US" dirty="0"/>
              <a:t>，会导致无法正常上传本地文件。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8FD9D-7D27-4F0F-A462-DDE526B7A73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658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将修改完的文件提交之后，这时文件仍在本地，如果要上传至远端，还要进行一次推送的操作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git push origin </a:t>
            </a:r>
            <a:r>
              <a:rPr lang="zh-CN" altLang="en-US" dirty="0"/>
              <a:t>分支，分支应该和当前工作分支相同，如果要检查当前分支，可以使用</a:t>
            </a:r>
            <a:r>
              <a:rPr lang="en-US" altLang="zh-CN" dirty="0"/>
              <a:t>git branch</a:t>
            </a:r>
          </a:p>
          <a:p>
            <a:endParaRPr lang="en-US" altLang="zh-CN" dirty="0"/>
          </a:p>
          <a:p>
            <a:r>
              <a:rPr lang="zh-CN" altLang="en-US" dirty="0"/>
              <a:t>左侧是推送成功后</a:t>
            </a:r>
            <a:r>
              <a:rPr lang="en-US" altLang="zh-CN" dirty="0"/>
              <a:t>git</a:t>
            </a:r>
            <a:r>
              <a:rPr lang="zh-CN" altLang="en-US" dirty="0"/>
              <a:t>命令行的输出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右侧是推送失败后命令行的输出，原因可能为：</a:t>
            </a:r>
            <a:endParaRPr lang="en-US" altLang="zh-CN" dirty="0"/>
          </a:p>
          <a:p>
            <a:r>
              <a:rPr lang="zh-CN" altLang="en-US" dirty="0"/>
              <a:t>没有对这个库的权限、没有将远端存在而本地不存在的文件拉取到本地，或者是远端服务器问题（常见于</a:t>
            </a:r>
            <a:r>
              <a:rPr lang="en-US" altLang="zh-CN" dirty="0"/>
              <a:t>Bitbucket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8FD9D-7D27-4F0F-A462-DDE526B7A73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130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如果误上传了文件甚至文件夹怎么办？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需要将远端文件删除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用到</a:t>
            </a:r>
            <a:r>
              <a:rPr lang="en-US" altLang="zh-CN" dirty="0"/>
              <a:t>git rm</a:t>
            </a:r>
            <a:r>
              <a:rPr lang="zh-CN" altLang="en-US" dirty="0"/>
              <a:t>命令，</a:t>
            </a:r>
            <a:r>
              <a:rPr lang="en-US" altLang="zh-CN" dirty="0"/>
              <a:t>rm</a:t>
            </a:r>
            <a:r>
              <a:rPr lang="zh-CN" altLang="en-US" dirty="0"/>
              <a:t>可理解为</a:t>
            </a:r>
            <a:r>
              <a:rPr lang="en-US" altLang="zh-CN" dirty="0"/>
              <a:t>remove</a:t>
            </a:r>
            <a:r>
              <a:rPr lang="zh-CN" altLang="en-US" dirty="0"/>
              <a:t>，</a:t>
            </a:r>
            <a:r>
              <a:rPr lang="en-US" altLang="zh-CN" dirty="0"/>
              <a:t>cached</a:t>
            </a:r>
            <a:r>
              <a:rPr lang="zh-CN" altLang="en-US" dirty="0"/>
              <a:t>是保留本地文件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推送后，将远端的指定文件删除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8FD9D-7D27-4F0F-A462-DDE526B7A73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235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为什么要进行分支管理？</a:t>
            </a:r>
            <a:endParaRPr lang="en-US" altLang="zh-CN" dirty="0"/>
          </a:p>
          <a:p>
            <a:r>
              <a:rPr lang="zh-CN" altLang="en-US" dirty="0"/>
              <a:t>因为在合作开发时，要避免相互之间的影响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如果没有分支，只有主干，多人在主干上进行开发，如果每人仅负责一个文档则不会有问题，但如果多人同时编辑了一个文档，则必然会引起冲突。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下面展示了一个冲突的实例，是我用笔记本和台式机在同一分支下，对同一个文件进行了编辑，发现报错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错误是我在本地的修改将会被远端的版本覆盖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冲突如何产生的？具体来讲</a:t>
            </a:r>
            <a:endParaRPr lang="en-US" altLang="zh-CN" dirty="0"/>
          </a:p>
          <a:p>
            <a:r>
              <a:rPr lang="zh-CN" altLang="en-US" dirty="0"/>
              <a:t>如果多个人在一个分支下工作，修改了该分支下的同一个文件，</a:t>
            </a:r>
            <a:endParaRPr lang="en-US" altLang="zh-CN" dirty="0"/>
          </a:p>
          <a:p>
            <a:r>
              <a:rPr lang="zh-CN" altLang="en-US" dirty="0"/>
              <a:t>并且有人将自己修改后的文件上传到远端，当别人拉取或推送时，就会产生冲突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解决冲突非常麻烦</a:t>
            </a:r>
            <a:endParaRPr lang="en-US" altLang="zh-CN" dirty="0"/>
          </a:p>
          <a:p>
            <a:r>
              <a:rPr lang="zh-CN" altLang="en-US" dirty="0"/>
              <a:t>所以推荐大家使用分支管理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8FD9D-7D27-4F0F-A462-DDE526B7A73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927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接下来简要介绍一下</a:t>
            </a:r>
            <a:r>
              <a:rPr lang="en-US" altLang="zh-CN" dirty="0"/>
              <a:t>git </a:t>
            </a:r>
            <a:r>
              <a:rPr lang="zh-CN" altLang="en-US" dirty="0"/>
              <a:t>的合并原理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如果在同一分支下多人同时对一个文件修改，即便是对不同的行进行修改，也会变成双向的比较，使</a:t>
            </a:r>
            <a:r>
              <a:rPr lang="en-US" altLang="zh-CN" dirty="0"/>
              <a:t>git</a:t>
            </a:r>
            <a:r>
              <a:rPr lang="zh-CN" altLang="en-US" dirty="0"/>
              <a:t>不知道应该保留的结果是哪一个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如果在多人在各自分支下，对同一文件的不同行进行修改，则</a:t>
            </a:r>
            <a:r>
              <a:rPr lang="en-US" altLang="zh-CN" dirty="0"/>
              <a:t>git</a:t>
            </a:r>
            <a:r>
              <a:rPr lang="zh-CN" altLang="en-US" dirty="0"/>
              <a:t>会根据相同的祖先，也就是上次的公共节点，来确定需要保留的结果。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所以尽量不要和其他人修改相同的行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8FD9D-7D27-4F0F-A462-DDE526B7A73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007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首先输入下边的命令，新建分支</a:t>
            </a:r>
            <a:endParaRPr lang="en-US" altLang="zh-CN" dirty="0"/>
          </a:p>
          <a:p>
            <a:r>
              <a:rPr lang="zh-CN" altLang="en-US" dirty="0"/>
              <a:t>命名可以随便取但最好是有意义的，一定不要是</a:t>
            </a:r>
            <a:r>
              <a:rPr lang="en-US" altLang="zh-CN" dirty="0"/>
              <a:t>master</a:t>
            </a:r>
            <a:r>
              <a:rPr lang="zh-CN" altLang="en-US" dirty="0"/>
              <a:t>或者重名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之后，切换到该分支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可以使用不加分支名的 </a:t>
            </a:r>
            <a:r>
              <a:rPr lang="en-US" altLang="zh-CN" dirty="0"/>
              <a:t>git branch </a:t>
            </a:r>
            <a:r>
              <a:rPr lang="zh-CN" altLang="en-US" dirty="0"/>
              <a:t>来确定当前的分支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之后就可以在本分支下进行开发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如果要将本分支推送到远端，则要指定分支名，首次推送要加参数</a:t>
            </a:r>
            <a:r>
              <a:rPr lang="en-US" altLang="zh-CN" dirty="0"/>
              <a:t>-u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8FD9D-7D27-4F0F-A462-DDE526B7A73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429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如果认为自己的代码已经就绪，可以把它加入到项目主干里了，这时候就需要合并分支。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将当前分支与</a:t>
            </a:r>
            <a:r>
              <a:rPr lang="en-US" altLang="zh-CN" dirty="0"/>
              <a:t>master</a:t>
            </a:r>
            <a:r>
              <a:rPr lang="zh-CN" altLang="en-US" dirty="0"/>
              <a:t>合并指，保留</a:t>
            </a:r>
            <a:r>
              <a:rPr lang="en-US" altLang="zh-CN" dirty="0"/>
              <a:t>master</a:t>
            </a:r>
            <a:r>
              <a:rPr lang="zh-CN" altLang="en-US" dirty="0"/>
              <a:t>的代码，并且将自己的改动合并到</a:t>
            </a:r>
            <a:r>
              <a:rPr lang="en-US" altLang="zh-CN" dirty="0"/>
              <a:t>master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策略有很多，</a:t>
            </a:r>
            <a:r>
              <a:rPr lang="en-US" altLang="zh-CN" dirty="0"/>
              <a:t>git</a:t>
            </a:r>
            <a:r>
              <a:rPr lang="zh-CN" altLang="en-US" dirty="0"/>
              <a:t>会根据历史的代码提交进行合并策略的选择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常用策略是递归，即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递归寻找路径最短的唯一共同祖先节点，然后以其为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base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节点进行递归三向合并。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以这幅图为例，箭头表示回溯的路线，不是提交的路线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处引出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B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两个分支，它们共同的父节点是最左边的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，以它作为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base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节点进行三向对比，合并为最右端的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B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8FD9D-7D27-4F0F-A462-DDE526B7A73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60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我今天准备从以下几个方面进行分享，分别是简介，常用的工具，远程和本地之间的联系，基本的操作，分支的管理，以及一些问题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8FD9D-7D27-4F0F-A462-DDE526B7A7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684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有时候冲突无法避免，上图是一个冲突的实例，这时候就需要手动解决冲突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下图就是出现冲突后打开文件的样子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小于号和分割线之间的是远端的代码</a:t>
            </a:r>
            <a:endParaRPr lang="en-US" altLang="zh-CN" dirty="0"/>
          </a:p>
          <a:p>
            <a:r>
              <a:rPr lang="zh-CN" altLang="en-US" dirty="0"/>
              <a:t>大于号和分割线之间的是本地代码</a:t>
            </a:r>
            <a:endParaRPr lang="en-US" altLang="zh-CN" dirty="0"/>
          </a:p>
          <a:p>
            <a:r>
              <a:rPr lang="zh-CN" altLang="en-US" dirty="0"/>
              <a:t>根据需要，保留其中一个或修改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完成后删除所有的大于号、小于号、等号所在行的内容，仅保留需要的内容，再进行添加和提交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8FD9D-7D27-4F0F-A462-DDE526B7A73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7010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8FD9D-7D27-4F0F-A462-DDE526B7A73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575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首先是简介</a:t>
            </a:r>
            <a:endParaRPr lang="en-US" altLang="zh-CN" dirty="0"/>
          </a:p>
          <a:p>
            <a:r>
              <a:rPr lang="zh-CN" altLang="en-US" dirty="0"/>
              <a:t>它是什么？</a:t>
            </a:r>
            <a:endParaRPr lang="en-US" altLang="zh-CN" dirty="0"/>
          </a:p>
          <a:p>
            <a:r>
              <a:rPr lang="zh-CN" altLang="en-US" dirty="0"/>
              <a:t>它是一种分布式的版本管理系统，所谓分布式，就是每一个参与文档管理的人都会有一份完整的仓库，即使其中一个人的设备出问题，也可从其余人的设备中恢复文件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它可以做什么？</a:t>
            </a:r>
            <a:endParaRPr lang="en-US" altLang="zh-CN" dirty="0"/>
          </a:p>
          <a:p>
            <a:r>
              <a:rPr lang="zh-CN" altLang="en-US" dirty="0"/>
              <a:t>对文件进行版本管理，方便在不同版本之间进行切换修改</a:t>
            </a:r>
            <a:endParaRPr lang="en-US" altLang="zh-CN" dirty="0"/>
          </a:p>
          <a:p>
            <a:r>
              <a:rPr lang="zh-CN" altLang="en-US" dirty="0"/>
              <a:t>如果没有它，使用微信或者其他工具来回发文件，会导致出现多个文件，容易产生混淆，并且如果没有保留修改备份，一旦新版不可用，修改的地方又很多，就难以恢复到上次可用的版本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那么我们常说的</a:t>
            </a:r>
            <a:r>
              <a:rPr lang="en-US" altLang="zh-CN" dirty="0" err="1"/>
              <a:t>github</a:t>
            </a:r>
            <a:r>
              <a:rPr lang="zh-CN" altLang="en-US" dirty="0"/>
              <a:t>和</a:t>
            </a:r>
            <a:r>
              <a:rPr lang="en-US" altLang="zh-CN" dirty="0"/>
              <a:t>git</a:t>
            </a:r>
            <a:r>
              <a:rPr lang="zh-CN" altLang="en-US" dirty="0"/>
              <a:t>有什么关系？</a:t>
            </a:r>
            <a:endParaRPr lang="en-US" altLang="zh-CN" dirty="0"/>
          </a:p>
          <a:p>
            <a:r>
              <a:rPr lang="en-US" altLang="zh-CN" dirty="0" err="1"/>
              <a:t>Github</a:t>
            </a:r>
            <a:r>
              <a:rPr lang="zh-CN" altLang="en-US" dirty="0"/>
              <a:t>是基于</a:t>
            </a:r>
            <a:r>
              <a:rPr lang="en-US" altLang="zh-CN" dirty="0"/>
              <a:t>Git</a:t>
            </a:r>
            <a:r>
              <a:rPr lang="zh-CN" altLang="en-US" dirty="0"/>
              <a:t>的代码库托管站，可以理解为网盘</a:t>
            </a:r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仅仅是一个版本管理的工具而已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8FD9D-7D27-4F0F-A462-DDE526B7A7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518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现在介绍一下</a:t>
            </a:r>
            <a:r>
              <a:rPr lang="en-US" altLang="zh-CN" dirty="0"/>
              <a:t>git</a:t>
            </a:r>
            <a:r>
              <a:rPr lang="zh-CN" altLang="en-US" dirty="0"/>
              <a:t>的一些概念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工作主要是在三个区进行，分别是工作目录，暂存区和</a:t>
            </a:r>
            <a:r>
              <a:rPr lang="en-US" altLang="zh-CN" dirty="0"/>
              <a:t>Git</a:t>
            </a:r>
            <a:r>
              <a:rPr lang="zh-CN" altLang="en-US" dirty="0"/>
              <a:t>仓库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官方文档中，对工作目录的定义是对项目的某个版本独立提取出来的内容，为便于理解，我们就把它简单地认为是存在于本地的文件夹。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暂存区保存了下次将要提交的文件列表信息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仓库是用来保存项目的元数据和对象数据库的地方，克隆仓库时，克隆的就是这个地方。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可以理解为文件和它们的所有修改历史存放的地方。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一般的工作流程时，先在工作目录下对文件进行编辑修改，完成后添加到暂存区，再从暂存区提交至</a:t>
            </a:r>
            <a:r>
              <a:rPr lang="en-US" altLang="zh-CN" dirty="0"/>
              <a:t>git </a:t>
            </a:r>
            <a:r>
              <a:rPr lang="zh-CN" altLang="en-US" dirty="0"/>
              <a:t>仓库。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8FD9D-7D27-4F0F-A462-DDE526B7A73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941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接下来是版本管理相关的一些工具</a:t>
            </a:r>
            <a:endParaRPr lang="en-US" altLang="zh-CN" dirty="0"/>
          </a:p>
          <a:p>
            <a:r>
              <a:rPr lang="zh-CN" altLang="en-US" dirty="0"/>
              <a:t>首先就是</a:t>
            </a:r>
            <a:r>
              <a:rPr lang="en-US" altLang="zh-CN" dirty="0"/>
              <a:t>Git</a:t>
            </a:r>
            <a:r>
              <a:rPr lang="zh-CN" altLang="en-US" dirty="0"/>
              <a:t>本身，一般使用</a:t>
            </a:r>
            <a:r>
              <a:rPr lang="en-US" altLang="zh-CN" dirty="0"/>
              <a:t>Git bash</a:t>
            </a:r>
            <a:r>
              <a:rPr lang="zh-CN" altLang="en-US" dirty="0"/>
              <a:t>终端，需要用</a:t>
            </a:r>
            <a:r>
              <a:rPr lang="en-US" altLang="zh-CN" dirty="0"/>
              <a:t>bash</a:t>
            </a:r>
            <a:r>
              <a:rPr lang="zh-CN" altLang="en-US" dirty="0"/>
              <a:t>命令进行操作，内置</a:t>
            </a:r>
            <a:r>
              <a:rPr lang="en-US" altLang="zh-CN" dirty="0"/>
              <a:t>vim</a:t>
            </a:r>
            <a:r>
              <a:rPr lang="zh-CN" altLang="en-US" dirty="0"/>
              <a:t>和</a:t>
            </a:r>
            <a:r>
              <a:rPr lang="en-US" altLang="zh-CN" dirty="0"/>
              <a:t>gnu</a:t>
            </a:r>
            <a:r>
              <a:rPr lang="zh-CN" altLang="en-US" dirty="0"/>
              <a:t>文本编辑器，也可以配合</a:t>
            </a:r>
            <a:r>
              <a:rPr lang="en-US" altLang="zh-CN" dirty="0" err="1"/>
              <a:t>vscode</a:t>
            </a:r>
            <a:r>
              <a:rPr lang="zh-CN" altLang="en-US" dirty="0"/>
              <a:t>使用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Github</a:t>
            </a:r>
            <a:r>
              <a:rPr lang="zh-CN" altLang="en-US" dirty="0"/>
              <a:t>，</a:t>
            </a:r>
            <a:r>
              <a:rPr lang="en-US" altLang="zh-CN" dirty="0"/>
              <a:t>bitbucket</a:t>
            </a:r>
            <a:r>
              <a:rPr lang="zh-CN" altLang="en-US" dirty="0"/>
              <a:t>等等用于发布和托管代码，相当于网盘，既可以发布自己的代码，也可以获取别人公开的代码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Sourcetree</a:t>
            </a:r>
            <a:r>
              <a:rPr lang="zh-CN" altLang="en-US" dirty="0"/>
              <a:t>，</a:t>
            </a:r>
            <a:r>
              <a:rPr lang="en-US" altLang="zh-CN" dirty="0" err="1"/>
              <a:t>smartgit</a:t>
            </a:r>
            <a:r>
              <a:rPr lang="zh-CN" altLang="en-US" dirty="0"/>
              <a:t>可以在图形界面下使用</a:t>
            </a:r>
            <a:r>
              <a:rPr lang="en-US" altLang="zh-CN" dirty="0"/>
              <a:t>git</a:t>
            </a:r>
            <a:r>
              <a:rPr lang="zh-CN" altLang="en-US" dirty="0"/>
              <a:t>进行版本管理，相较于命令行更方便，上手更快，无需记忆命令，</a:t>
            </a:r>
            <a:endParaRPr lang="en-US" altLang="zh-CN" dirty="0"/>
          </a:p>
          <a:p>
            <a:r>
              <a:rPr lang="en-US" altLang="zh-CN" dirty="0"/>
              <a:t>win</a:t>
            </a:r>
            <a:r>
              <a:rPr lang="zh-CN" altLang="en-US" dirty="0"/>
              <a:t>和</a:t>
            </a:r>
            <a:r>
              <a:rPr lang="en-US" altLang="zh-CN" dirty="0"/>
              <a:t>macOS</a:t>
            </a:r>
            <a:r>
              <a:rPr lang="zh-CN" altLang="en-US" dirty="0"/>
              <a:t>可以用</a:t>
            </a:r>
            <a:r>
              <a:rPr lang="en-US" altLang="zh-CN" dirty="0" err="1"/>
              <a:t>sourcetree</a:t>
            </a:r>
            <a:r>
              <a:rPr lang="zh-CN" altLang="en-US" dirty="0"/>
              <a:t>，</a:t>
            </a:r>
            <a:r>
              <a:rPr lang="en-US" altLang="zh-CN" dirty="0"/>
              <a:t>Ubuntu</a:t>
            </a:r>
            <a:r>
              <a:rPr lang="zh-CN" altLang="en-US" dirty="0"/>
              <a:t>下可以使用</a:t>
            </a:r>
            <a:r>
              <a:rPr lang="en-US" altLang="zh-CN" dirty="0" err="1"/>
              <a:t>smartgit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8FD9D-7D27-4F0F-A462-DDE526B7A73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929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接下来进入分享的主要内容：首先是配置在线库和本地库，并将它们关联起来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在这里的演示都是基于</a:t>
            </a:r>
            <a:r>
              <a:rPr lang="en-US" altLang="zh-CN" dirty="0" err="1"/>
              <a:t>Github</a:t>
            </a:r>
            <a:r>
              <a:rPr lang="zh-CN" altLang="en-US" dirty="0"/>
              <a:t>，</a:t>
            </a:r>
            <a:r>
              <a:rPr lang="en-US" altLang="zh-CN" dirty="0"/>
              <a:t>git bash</a:t>
            </a:r>
            <a:r>
              <a:rPr lang="zh-CN" altLang="en-US" dirty="0"/>
              <a:t>和</a:t>
            </a:r>
            <a:r>
              <a:rPr lang="en-US" altLang="zh-CN" dirty="0"/>
              <a:t>windows</a:t>
            </a:r>
            <a:r>
              <a:rPr lang="zh-CN" altLang="en-US" dirty="0"/>
              <a:t>系统进行的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为了方便后续的使用，我们首先在自己的</a:t>
            </a:r>
            <a:r>
              <a:rPr lang="en-US" altLang="zh-CN" dirty="0"/>
              <a:t>GitHub</a:t>
            </a:r>
            <a:r>
              <a:rPr lang="zh-CN" altLang="en-US" dirty="0"/>
              <a:t>账户下配置免密登录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这样做的意义就是在对代码库进行操作时无需输入密码，更加方便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首先打开</a:t>
            </a:r>
            <a:r>
              <a:rPr lang="en-US" altLang="zh-CN" dirty="0"/>
              <a:t>git bash</a:t>
            </a:r>
            <a:r>
              <a:rPr lang="zh-CN" altLang="en-US" dirty="0"/>
              <a:t>终端，按顺序输入三个命令，生成</a:t>
            </a:r>
            <a:r>
              <a:rPr lang="en-US" altLang="zh-CN" dirty="0" err="1"/>
              <a:t>rsa</a:t>
            </a:r>
            <a:r>
              <a:rPr lang="zh-CN" altLang="en-US" dirty="0"/>
              <a:t>密钥，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按图里的路径进入文件夹，选择</a:t>
            </a:r>
            <a:r>
              <a:rPr lang="en-US" altLang="zh-CN" dirty="0"/>
              <a:t>.pub</a:t>
            </a:r>
            <a:r>
              <a:rPr lang="zh-CN" altLang="en-US" dirty="0"/>
              <a:t>后缀的公钥，用记事本打开后全选，添加到自己的</a:t>
            </a:r>
            <a:r>
              <a:rPr lang="en-US" altLang="zh-CN" dirty="0" err="1"/>
              <a:t>github</a:t>
            </a:r>
            <a:r>
              <a:rPr lang="zh-CN" altLang="en-US" dirty="0"/>
              <a:t>账户下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8FD9D-7D27-4F0F-A462-DDE526B7A7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74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之后是本地代码库的构建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分两种情况，一种是先构建本地库，再构建线上库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在项目文件夹里空白处点鼠标右键，打开</a:t>
            </a:r>
            <a:r>
              <a:rPr lang="en-US" altLang="zh-CN" dirty="0"/>
              <a:t>git bash</a:t>
            </a:r>
            <a:r>
              <a:rPr lang="zh-CN" altLang="en-US" dirty="0"/>
              <a:t>，输入</a:t>
            </a:r>
            <a:r>
              <a:rPr lang="en-US" altLang="zh-CN" dirty="0"/>
              <a:t>git </a:t>
            </a:r>
            <a:r>
              <a:rPr lang="en-US" altLang="zh-CN" dirty="0" err="1"/>
              <a:t>init</a:t>
            </a:r>
            <a:r>
              <a:rPr lang="zh-CN" altLang="en-US" dirty="0"/>
              <a:t>，将这个文件夹初始化为一个</a:t>
            </a:r>
            <a:r>
              <a:rPr lang="en-US" altLang="zh-CN" dirty="0"/>
              <a:t>git </a:t>
            </a:r>
            <a:r>
              <a:rPr lang="zh-CN" altLang="en-US" dirty="0"/>
              <a:t>仓库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8FD9D-7D27-4F0F-A462-DDE526B7A73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702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接上一张</a:t>
            </a:r>
            <a:r>
              <a:rPr lang="en-US" altLang="zh-CN" dirty="0"/>
              <a:t>PPT</a:t>
            </a:r>
            <a:r>
              <a:rPr lang="zh-CN" altLang="en-US" dirty="0"/>
              <a:t>，如果没有在线库，要新构建一个，填写名称和描述后，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选择库是公开还是私有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公开库人人都可以搜索到并且</a:t>
            </a:r>
            <a:r>
              <a:rPr lang="en-US" altLang="zh-CN" dirty="0"/>
              <a:t>clone</a:t>
            </a:r>
            <a:r>
              <a:rPr lang="zh-CN" altLang="en-US" dirty="0"/>
              <a:t>到本地，私有库是只有自己和受邀一起开发的人才可以看到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关于修改权限，只有受邀一起开发的人才有权限对库进行编辑，公开和私有在这一点是一样的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之后选择是否添加</a:t>
            </a:r>
            <a:r>
              <a:rPr lang="en-US" altLang="zh-CN" dirty="0"/>
              <a:t>readme</a:t>
            </a:r>
            <a:r>
              <a:rPr lang="zh-CN" altLang="en-US" dirty="0"/>
              <a:t>，</a:t>
            </a:r>
            <a:r>
              <a:rPr lang="en-US" altLang="zh-CN" dirty="0" err="1"/>
              <a:t>gitignore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license</a:t>
            </a:r>
          </a:p>
          <a:p>
            <a:endParaRPr lang="en-US" altLang="zh-CN" dirty="0"/>
          </a:p>
          <a:p>
            <a:r>
              <a:rPr lang="zh-CN" altLang="en-US" dirty="0"/>
              <a:t>右图就是新建的仓库，里面有一个</a:t>
            </a:r>
            <a:r>
              <a:rPr lang="en-US" altLang="zh-CN" dirty="0"/>
              <a:t>readme</a:t>
            </a:r>
            <a:r>
              <a:rPr lang="zh-CN" altLang="en-US" dirty="0"/>
              <a:t>文件，内容是刚才填写的描述，可以后续更改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8FD9D-7D27-4F0F-A462-DDE526B7A73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337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之后就是将远程的在线库和本地库相关联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远程库的链接建议选择</a:t>
            </a:r>
            <a:r>
              <a:rPr lang="en-US" altLang="zh-CN" dirty="0"/>
              <a:t>SSH</a:t>
            </a:r>
            <a:r>
              <a:rPr lang="zh-CN" altLang="en-US" dirty="0"/>
              <a:t>协议，不建议选择</a:t>
            </a:r>
            <a:r>
              <a:rPr lang="en-US" altLang="zh-CN" dirty="0"/>
              <a:t>HTTPS</a:t>
            </a:r>
            <a:r>
              <a:rPr lang="zh-CN" altLang="en-US" dirty="0"/>
              <a:t>协议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为什么建议选择</a:t>
            </a:r>
            <a:r>
              <a:rPr lang="en-US" altLang="zh-CN" dirty="0"/>
              <a:t>SSH</a:t>
            </a:r>
            <a:r>
              <a:rPr lang="zh-CN" altLang="en-US" dirty="0"/>
              <a:t>而不是</a:t>
            </a:r>
            <a:r>
              <a:rPr lang="en-US" altLang="zh-CN" dirty="0"/>
              <a:t>HTTPS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新版的</a:t>
            </a:r>
            <a:r>
              <a:rPr lang="en-US" altLang="zh-CN" dirty="0"/>
              <a:t>Git</a:t>
            </a:r>
            <a:r>
              <a:rPr lang="zh-CN" altLang="en-US" dirty="0"/>
              <a:t>采用了新的安全协议，导致</a:t>
            </a:r>
            <a:r>
              <a:rPr lang="en-US" altLang="zh-CN" dirty="0"/>
              <a:t>git</a:t>
            </a:r>
            <a:r>
              <a:rPr lang="zh-CN" altLang="en-US" dirty="0"/>
              <a:t>在使用</a:t>
            </a:r>
            <a:r>
              <a:rPr lang="en-US" altLang="zh-CN" dirty="0"/>
              <a:t>https</a:t>
            </a:r>
            <a:r>
              <a:rPr lang="zh-CN" altLang="en-US" dirty="0"/>
              <a:t>协议的时候被识别为第三方</a:t>
            </a:r>
            <a:r>
              <a:rPr lang="en-US" altLang="zh-CN" dirty="0"/>
              <a:t>APP</a:t>
            </a:r>
            <a:r>
              <a:rPr lang="zh-CN" altLang="en-US" dirty="0"/>
              <a:t>，需要输入专门的</a:t>
            </a:r>
            <a:r>
              <a:rPr lang="en-US" altLang="zh-CN" dirty="0"/>
              <a:t>APP</a:t>
            </a:r>
            <a:r>
              <a:rPr lang="zh-CN" altLang="en-US" dirty="0"/>
              <a:t>密码，此密码需要从对应的托管网站生成，且只出现一次</a:t>
            </a:r>
            <a:endParaRPr lang="en-US" altLang="zh-CN" dirty="0"/>
          </a:p>
          <a:p>
            <a:r>
              <a:rPr lang="en-US" altLang="zh-CN" dirty="0"/>
              <a:t>SSH</a:t>
            </a:r>
            <a:r>
              <a:rPr lang="zh-CN" altLang="en-US" dirty="0"/>
              <a:t>则无此问题，远端和本地之间采用添加的</a:t>
            </a:r>
            <a:r>
              <a:rPr lang="en-US" altLang="zh-CN" dirty="0"/>
              <a:t>SSH Key</a:t>
            </a:r>
            <a:r>
              <a:rPr lang="zh-CN" altLang="en-US" dirty="0"/>
              <a:t>进行身份识别。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如果是在线库已经构建好了，就直接选择一个文件夹打开</a:t>
            </a:r>
            <a:r>
              <a:rPr lang="en-US" altLang="zh-CN" dirty="0"/>
              <a:t>git bash</a:t>
            </a:r>
            <a:r>
              <a:rPr lang="zh-CN" altLang="en-US" dirty="0"/>
              <a:t>，输入</a:t>
            </a:r>
            <a:r>
              <a:rPr lang="en-US" altLang="zh-CN" dirty="0"/>
              <a:t>git clone </a:t>
            </a:r>
            <a:r>
              <a:rPr lang="zh-CN" altLang="en-US" dirty="0"/>
              <a:t>在线库链接的命令，即可将其下载到本地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8FD9D-7D27-4F0F-A462-DDE526B7A73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98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27A82-C48F-E5A4-1C13-16004559C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046B47-BB47-CFBB-39CC-6759E7F0C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3533A3-4AE2-8CE8-E0B0-2B1C93BB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62DD-C97C-4AFF-9FC0-BD111EEFCE45}" type="datetime1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55DE6-4D7C-62CA-1BF0-B9018EBF5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433BF-A62C-04E5-08D9-8B980CFA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71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5BE61-BDB1-C545-42C3-11D7E1BD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B7B453-FD8D-5B66-5AD4-0165EB155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EA0169-4962-CB73-AD51-CC0A4FAA0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8F14-6191-443A-A54E-38AE3A29C303}" type="datetime1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B994E-5903-749E-A373-E0078BF0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576659-9F09-0378-5521-09476843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66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6D4211-62BF-1668-3A6F-8F074E6A3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362566-C603-4025-8047-A06D6905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A4012F-0F85-247E-BC46-3C6CC7F4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430D-F698-4732-BFB1-8B8F0A0E69B8}" type="datetime1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E1FE90-2210-7F52-DDFC-351DB3A4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CB3DB6-CE73-2204-D226-D4E6C2A7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23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77C34-AF3F-3420-8693-97B82FAB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78B0D4-C614-E47A-342E-B29CCFD8E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1pPr>
            <a:lvl2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2pPr>
            <a:lvl3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3pPr>
            <a:lvl4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4pPr>
            <a:lvl5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CC7B8B-8848-4927-8493-E77EFF8D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4E29-1164-46A5-9108-786A65858800}" type="datetime1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26BEE-C33B-D04A-4F2E-E73916170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0C139-783A-558D-2F8B-F3EE86E4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latin typeface="Arial" panose="020B0604020202020204" pitchFamily="34" charset="0"/>
                <a:ea typeface=".萍方-简" panose="020B0800000000000000" pitchFamily="34" charset="-122"/>
                <a:cs typeface="Arial" panose="020B0604020202020204" pitchFamily="34" charset="0"/>
              </a:defRPr>
            </a:lvl1pPr>
          </a:lstStyle>
          <a:p>
            <a:fld id="{1778EB40-B64C-4929-B942-884FD71E8B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00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96EA6-8FBF-2837-6FC9-BF3C8B0B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.萍方-简" panose="020B0800000000000000" pitchFamily="34" charset="-122"/>
                <a:ea typeface=".萍方-简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C3395D-826E-A770-F8AA-55A647D57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.萍方-简" panose="020B0800000000000000" pitchFamily="34" charset="-122"/>
                <a:ea typeface=".萍方-简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01B89-8331-7AAB-B51A-67CBB4EF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1pPr>
          </a:lstStyle>
          <a:p>
            <a:fld id="{21EF7915-CB42-4078-955A-BBFC805686F7}" type="datetime1">
              <a:rPr lang="zh-CN" altLang="en-US" smtClean="0"/>
              <a:t>2022/5/15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AD02A-935A-CD1E-A465-58C6A1D2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16B60-8207-6084-C6E9-FDB32EE7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7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96F65-81A2-60E8-2E39-784243D1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2738D-2AD9-1CEA-7A0B-2022257C2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1pPr>
            <a:lvl2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2pPr>
            <a:lvl3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3pPr>
            <a:lvl4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4pPr>
            <a:lvl5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6B50CC-E774-AF72-3391-865EDDFBC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1pPr>
            <a:lvl2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2pPr>
            <a:lvl3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3pPr>
            <a:lvl4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4pPr>
            <a:lvl5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FA6C92-06E8-03A5-376F-50CE9943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060D-2666-429D-8DD3-57C650E055A4}" type="datetime1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CC118D-EAA3-A7B9-3CB7-845F6E39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602F3E-3E71-653A-C8EC-5F373227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37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0D9D8-2836-E817-6992-3382871F3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EC9F30-27F2-F12B-7ACA-F1795B772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0F781F-0CB7-78D4-F89A-FD4C5E9E8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1pPr>
            <a:lvl2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2pPr>
            <a:lvl3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3pPr>
            <a:lvl4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4pPr>
            <a:lvl5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9C3872-B800-826F-573D-CA2EF191D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E2EBBA-D1ED-A573-9FBA-3C9C49B10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1pPr>
            <a:lvl2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2pPr>
            <a:lvl3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3pPr>
            <a:lvl4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4pPr>
            <a:lvl5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8D1759-43D5-70F0-BD67-EC5A0431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57A5-F277-4AA2-BFCE-8CC1243EE072}" type="datetime1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73575-972F-D2D0-FA23-FD89ACE2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E73E34-6356-2AD0-547F-B7374413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52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D0555-0BB7-E8E6-E97F-C3137278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885B03-A7B8-53E4-201F-499978BA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5C49-5A42-4954-95E0-C8C56B2D5453}" type="datetime1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E52279-4C05-715A-4FB3-796B1213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477E26-F713-DF3A-502C-6F1BDF26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03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16B5F8-9441-0C63-B32C-6189E8DE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5DD8-5B49-4692-A653-0FDD444AFE5D}" type="datetime1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39DD7A-DA3B-849E-2F7A-550B1131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F745A5-0948-7F10-3241-03FBC98E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88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C9FA5-5AD6-BEC8-919A-B2CE3D6B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.萍方-简" panose="020B0800000000000000" pitchFamily="34" charset="-122"/>
                <a:ea typeface=".萍方-简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CFB05-AFF6-5E3F-7F49-72941B02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.萍方-简" panose="020B0800000000000000" pitchFamily="34" charset="-122"/>
                <a:ea typeface=".萍方-简" panose="020B0800000000000000" pitchFamily="34" charset="-122"/>
              </a:defRPr>
            </a:lvl1pPr>
            <a:lvl2pPr>
              <a:defRPr sz="2800">
                <a:latin typeface=".萍方-简" panose="020B0800000000000000" pitchFamily="34" charset="-122"/>
                <a:ea typeface=".萍方-简" panose="020B0800000000000000" pitchFamily="34" charset="-122"/>
              </a:defRPr>
            </a:lvl2pPr>
            <a:lvl3pPr>
              <a:defRPr sz="2400">
                <a:latin typeface=".萍方-简" panose="020B0800000000000000" pitchFamily="34" charset="-122"/>
                <a:ea typeface=".萍方-简" panose="020B0800000000000000" pitchFamily="34" charset="-122"/>
              </a:defRPr>
            </a:lvl3pPr>
            <a:lvl4pPr>
              <a:defRPr sz="2000">
                <a:latin typeface=".萍方-简" panose="020B0800000000000000" pitchFamily="34" charset="-122"/>
                <a:ea typeface=".萍方-简" panose="020B0800000000000000" pitchFamily="34" charset="-122"/>
              </a:defRPr>
            </a:lvl4pPr>
            <a:lvl5pPr>
              <a:defRPr sz="2000">
                <a:latin typeface=".萍方-简" panose="020B0800000000000000" pitchFamily="34" charset="-122"/>
                <a:ea typeface=".萍方-简" panose="020B08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9A44A0-0A30-2BA3-6B55-359DDF8B0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.萍方-简" panose="020B0800000000000000" pitchFamily="34" charset="-122"/>
                <a:ea typeface=".萍方-简" panose="020B08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5F7957-AFA6-215B-2C86-94F00E00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8243-5B37-4037-8874-491F1C681E9E}" type="datetime1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983A18-B026-C870-1715-C3B8BE81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B742E6-F3D2-F578-95CD-673B4CAC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11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0FE4A-2E49-70E2-CC0D-F79E64A2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.萍方-简" panose="020B0800000000000000" pitchFamily="34" charset="-122"/>
                <a:ea typeface=".萍方-简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7DADCF-B671-5E37-D172-993D9153D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D2C94F-6880-5A57-3BB3-1EDE6A4A2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.萍方-简" panose="020B0800000000000000" pitchFamily="34" charset="-122"/>
                <a:ea typeface=".萍方-简" panose="020B08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F72E8-4A99-FBC0-EA95-18CE5FBC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2B5E-D876-4DA1-BED1-BA7CED1AB74C}" type="datetime1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C2AF39-6F1F-2474-A092-A238B8B6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757138-C0AB-8606-5F87-977D10BF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69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1B7F5E-664D-848F-571A-3E70644B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0E9425-0E11-4BD3-DA10-174285B99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C351AE-F2DA-B985-EECF-DD9761D17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2D835-2595-4529-A11B-1E45F179E5A6}" type="datetime1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FF4E8-1288-3BE5-6567-6A9B7666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E8C7F0-77B4-A426-D8D9-8963FEFE3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36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A20B2-D9AC-A0D2-B74D-B618B5191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.萍方-简" panose="020B0800000000000000" pitchFamily="34" charset="-122"/>
                <a:ea typeface=".萍方-简" panose="020B0800000000000000" pitchFamily="34" charset="-122"/>
              </a:rPr>
              <a:t>Git: </a:t>
            </a:r>
            <a:r>
              <a:rPr lang="zh-CN" altLang="en-US" dirty="0">
                <a:latin typeface=".萍方-简" panose="020B0800000000000000" pitchFamily="34" charset="-122"/>
                <a:ea typeface=".萍方-简" panose="020B0800000000000000" pitchFamily="34" charset="-122"/>
              </a:rPr>
              <a:t>版本管理工具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7096B1-BB72-2D3F-3581-F39D2B59B0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2022/05/16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023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8115467-7758-50B2-EA61-5F1B3AE5B5B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添加 </a:t>
            </a:r>
            <a:r>
              <a:rPr lang="en-US" altLang="zh-CN" dirty="0"/>
              <a:t>(</a:t>
            </a:r>
            <a:r>
              <a:rPr lang="en-US" altLang="zh-CN" dirty="0">
                <a:latin typeface="Consolas" panose="020B0609020204030204" pitchFamily="49" charset="0"/>
              </a:rPr>
              <a:t>git add </a:t>
            </a:r>
            <a:r>
              <a:rPr lang="zh-CN" altLang="en-US" dirty="0">
                <a:latin typeface="Consolas" panose="020B0609020204030204" pitchFamily="49" charset="0"/>
              </a:rPr>
              <a:t>参数</a:t>
            </a:r>
            <a:r>
              <a:rPr lang="en-US" altLang="zh-CN" dirty="0"/>
              <a:t>)</a:t>
            </a:r>
            <a:r>
              <a:rPr lang="zh-CN" altLang="en-US" dirty="0"/>
              <a:t>：将需要上传的文件添加到暂存区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提交 </a:t>
            </a:r>
            <a:r>
              <a:rPr lang="en-US" altLang="zh-CN" dirty="0"/>
              <a:t>(</a:t>
            </a:r>
            <a:r>
              <a:rPr lang="en-US" altLang="zh-CN" dirty="0">
                <a:latin typeface="Consolas" panose="020B0609020204030204" pitchFamily="49" charset="0"/>
              </a:rPr>
              <a:t>git commit</a:t>
            </a:r>
            <a:r>
              <a:rPr lang="en-US" altLang="zh-CN" dirty="0"/>
              <a:t>)</a:t>
            </a:r>
            <a:r>
              <a:rPr lang="zh-CN" altLang="en-US" dirty="0"/>
              <a:t>：将暂存区的所有文件添加注释后提交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9D6343E-FC31-D8D8-D757-77D95E95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 </a:t>
            </a:r>
            <a:r>
              <a:rPr lang="en-US" altLang="zh-CN" dirty="0"/>
              <a:t>(</a:t>
            </a:r>
            <a:r>
              <a:rPr lang="zh-CN" altLang="en-US" dirty="0"/>
              <a:t>添加与提交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DA66ACC-E41D-915A-2910-332D72C7B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3804" y="2416429"/>
            <a:ext cx="8095646" cy="767128"/>
          </a:xfrm>
        </p:spPr>
      </p:pic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5968C7D5-A22E-8CEA-64EE-5CCFC2874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803" y="4040647"/>
            <a:ext cx="8095647" cy="1459336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57D95D2-3189-7E10-6BC5-11B81D26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93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6DC83-97FD-46A4-B6AC-CCDFB074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28E27D-1D96-6983-EFD7-F51A227F8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更改注释 </a:t>
            </a:r>
            <a:r>
              <a:rPr lang="en-US" altLang="zh-CN" dirty="0"/>
              <a:t>(</a:t>
            </a:r>
            <a:r>
              <a:rPr lang="zh-CN" altLang="en-US" dirty="0"/>
              <a:t>提交后</a:t>
            </a:r>
            <a:r>
              <a:rPr lang="en-US" altLang="zh-CN" dirty="0"/>
              <a:t>&amp;</a:t>
            </a:r>
            <a:r>
              <a:rPr lang="zh-CN" altLang="en-US" dirty="0"/>
              <a:t>推送前</a:t>
            </a:r>
            <a:r>
              <a:rPr lang="en-US" altLang="zh-CN" dirty="0"/>
              <a:t>) </a:t>
            </a:r>
            <a:r>
              <a:rPr lang="zh-CN" altLang="en-US" dirty="0"/>
              <a:t>：</a:t>
            </a:r>
            <a:r>
              <a:rPr lang="en-US" altLang="zh-CN" dirty="0">
                <a:latin typeface="Consolas" panose="020B0609020204030204" pitchFamily="49" charset="0"/>
              </a:rPr>
              <a:t>git commit –amend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zh-CN" altLang="en-US" sz="2400" dirty="0">
                <a:latin typeface="Consolas" panose="020B0609020204030204" pitchFamily="49" charset="0"/>
              </a:rPr>
              <a:t>不影响文件的更改，只变更注释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取消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  <a:r>
              <a:rPr lang="zh-CN" altLang="en-US" dirty="0">
                <a:latin typeface="Consolas" panose="020B0609020204030204" pitchFamily="49" charset="0"/>
              </a:rPr>
              <a:t>次提交 </a:t>
            </a:r>
            <a:r>
              <a:rPr lang="en-US" altLang="zh-CN" dirty="0"/>
              <a:t>(</a:t>
            </a:r>
            <a:r>
              <a:rPr lang="zh-CN" altLang="en-US" dirty="0"/>
              <a:t>提交后</a:t>
            </a:r>
            <a:r>
              <a:rPr lang="en-US" altLang="zh-CN" dirty="0"/>
              <a:t>&amp;</a:t>
            </a:r>
            <a:r>
              <a:rPr lang="zh-CN" altLang="en-US" dirty="0"/>
              <a:t>推送前</a:t>
            </a:r>
            <a:r>
              <a:rPr lang="en-US" altLang="zh-CN" dirty="0"/>
              <a:t>) </a:t>
            </a:r>
            <a:r>
              <a:rPr lang="zh-CN" altLang="en-US" dirty="0">
                <a:latin typeface="Consolas" panose="020B0609020204030204" pitchFamily="49" charset="0"/>
              </a:rPr>
              <a:t>：</a:t>
            </a:r>
            <a:r>
              <a:rPr lang="en-US" altLang="zh-CN" dirty="0">
                <a:latin typeface="Consolas" panose="020B0609020204030204" pitchFamily="49" charset="0"/>
              </a:rPr>
              <a:t>git reset –-soft HEAD~1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慎用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git reset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！当参数为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hard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，将直接取消本次修改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取消本次暂存</a:t>
            </a:r>
            <a:r>
              <a:rPr lang="en-US" altLang="zh-CN" dirty="0"/>
              <a:t>(</a:t>
            </a:r>
            <a:r>
              <a:rPr lang="zh-CN" altLang="en-US" dirty="0"/>
              <a:t>暂存后</a:t>
            </a:r>
            <a:r>
              <a:rPr lang="en-US" altLang="zh-CN" dirty="0"/>
              <a:t>&amp;</a:t>
            </a:r>
            <a:r>
              <a:rPr lang="zh-CN" altLang="en-US" dirty="0"/>
              <a:t>提交前</a:t>
            </a:r>
            <a:r>
              <a:rPr lang="en-US" altLang="zh-CN" dirty="0"/>
              <a:t>) </a:t>
            </a:r>
            <a:r>
              <a:rPr lang="zh-CN" altLang="en-US" dirty="0">
                <a:latin typeface="Consolas" panose="020B0609020204030204" pitchFamily="49" charset="0"/>
              </a:rPr>
              <a:t>：</a:t>
            </a:r>
            <a:r>
              <a:rPr lang="en-US" altLang="zh-CN" dirty="0">
                <a:latin typeface="Consolas" panose="020B0609020204030204" pitchFamily="49" charset="0"/>
              </a:rPr>
              <a:t>git reset HEAD </a:t>
            </a:r>
            <a:r>
              <a:rPr lang="zh-CN" altLang="en-US" dirty="0">
                <a:latin typeface="Consolas" panose="020B0609020204030204" pitchFamily="49" charset="0"/>
              </a:rPr>
              <a:t>文件名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zh-CN" altLang="en-US" sz="2400" dirty="0">
                <a:latin typeface="Consolas" panose="020B0609020204030204" pitchFamily="49" charset="0"/>
              </a:rPr>
              <a:t>将</a:t>
            </a:r>
            <a:r>
              <a:rPr lang="zh-CN" alt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暂存区</a:t>
            </a:r>
            <a:r>
              <a:rPr lang="zh-CN" altLang="en-US" sz="2400" dirty="0">
                <a:latin typeface="Consolas" panose="020B0609020204030204" pitchFamily="49" charset="0"/>
              </a:rPr>
              <a:t>的指定文件移出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取消本次修改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zh-CN" altLang="en-US" dirty="0">
                <a:latin typeface="Consolas" panose="020B0609020204030204" pitchFamily="49" charset="0"/>
              </a:rPr>
              <a:t>暂存前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：</a:t>
            </a:r>
            <a:r>
              <a:rPr lang="en-US" altLang="zh-CN" dirty="0">
                <a:latin typeface="Consolas" panose="020B0609020204030204" pitchFamily="49" charset="0"/>
              </a:rPr>
              <a:t>git checkout –- </a:t>
            </a:r>
            <a:r>
              <a:rPr lang="zh-CN" altLang="en-US" dirty="0">
                <a:latin typeface="Consolas" panose="020B0609020204030204" pitchFamily="49" charset="0"/>
              </a:rPr>
              <a:t>文件名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慎用！</a:t>
            </a:r>
            <a:r>
              <a:rPr lang="zh-CN" altLang="en-US" sz="2400" dirty="0">
                <a:latin typeface="Consolas" panose="020B0609020204030204" pitchFamily="49" charset="0"/>
              </a:rPr>
              <a:t>将</a:t>
            </a:r>
            <a:r>
              <a:rPr lang="zh-CN" alt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更改后的文件</a:t>
            </a:r>
            <a:r>
              <a:rPr lang="zh-CN" altLang="en-US" sz="2400" dirty="0">
                <a:latin typeface="Consolas" panose="020B0609020204030204" pitchFamily="49" charset="0"/>
              </a:rPr>
              <a:t>回滚至上次提交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A49451-56A0-3B0B-6811-14EB8464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668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9C4E2-D699-F11F-8695-04BEC434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D6C0D-F72B-BB6D-3079-67D747DFF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git log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git revert </a:t>
            </a:r>
            <a:r>
              <a:rPr lang="zh-CN" altLang="en-US" dirty="0">
                <a:latin typeface="Consolas" panose="020B0609020204030204" pitchFamily="49" charset="0"/>
              </a:rPr>
              <a:t>哈希值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16482B-7747-8A7A-C8C9-1123C1E5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182" y="3399779"/>
            <a:ext cx="7501416" cy="2777184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272FD-4F34-190D-DB8F-2A15A5D4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535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D9EDB-483B-BF15-3273-26907CFC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3CAD3-E5C4-3ADB-F5B0-685B52877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上传本地文档前的准备</a:t>
            </a:r>
            <a:endParaRPr lang="en-US" altLang="zh-CN" dirty="0"/>
          </a:p>
          <a:p>
            <a:pPr lvl="1"/>
            <a:r>
              <a:rPr lang="zh-CN" altLang="en-US" dirty="0"/>
              <a:t>先输入 </a:t>
            </a:r>
            <a:r>
              <a:rPr lang="en-US" altLang="zh-CN" dirty="0">
                <a:latin typeface="Consolas" panose="020B0609020204030204" pitchFamily="49" charset="0"/>
              </a:rPr>
              <a:t>git pull origin master –-allow-unrelated-histories</a:t>
            </a:r>
          </a:p>
          <a:p>
            <a:pPr lvl="1"/>
            <a:r>
              <a:rPr lang="zh-CN" altLang="en-US" dirty="0"/>
              <a:t>将暂存区的所有文件添加各自注释后提交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1DD3CD-F639-1DA0-97D8-A6CFBCECB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803" y="3282835"/>
            <a:ext cx="4760816" cy="27148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E3D3288-8E8A-7999-73DB-DD7EE76A0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40" y="3282835"/>
            <a:ext cx="4532333" cy="2714845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BCFB7-F119-DEE2-BD02-00E67BA7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982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6722C-59CB-0DFD-9328-A918C243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4EB5A-C662-F919-3A15-99F22B2C8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将提交后的代码上传至远端（推送）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</a:rPr>
              <a:t>git push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</a:rPr>
              <a:t>origin</a:t>
            </a:r>
            <a:r>
              <a:rPr lang="zh-CN" altLang="en-US" sz="2400" dirty="0">
                <a:latin typeface="Consolas" panose="020B0609020204030204" pitchFamily="49" charset="0"/>
              </a:rPr>
              <a:t> 分支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37F0BC-659F-F4B6-0B51-89AF7C224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651" y="2978267"/>
            <a:ext cx="5439756" cy="13255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CCB4C15-2091-F73A-052B-C0AFE64D2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45" y="2978267"/>
            <a:ext cx="6064264" cy="203586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FAA7D7-6CDE-01AF-E9AE-0C5A862F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344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76973-D160-8F03-BEDB-FC3F5ADD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A3CCD5B-CFC1-CF09-BEAB-FA541DB2C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4222" y="3460297"/>
            <a:ext cx="5221778" cy="272992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EB2695-ACE0-8B34-15E4-321F46A5C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668" y="3460297"/>
            <a:ext cx="5531924" cy="7451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1E520E9-146C-FCC8-C70C-7F1DB26DF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668" y="4413528"/>
            <a:ext cx="5526696" cy="223096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01C4849-C752-36EF-B887-C6A8019BCC7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删除远端的文件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Consolas" panose="020B0609020204030204" pitchFamily="49" charset="0"/>
              </a:rPr>
              <a:t> git rm –-cached </a:t>
            </a:r>
            <a:r>
              <a:rPr lang="zh-CN" altLang="en-US" dirty="0">
                <a:latin typeface="Consolas" panose="020B0609020204030204" pitchFamily="49" charset="0"/>
              </a:rPr>
              <a:t>文件名 </a:t>
            </a:r>
            <a:r>
              <a:rPr lang="en-US" altLang="zh-CN" dirty="0">
                <a:latin typeface="Consolas" panose="020B0609020204030204" pitchFamily="49" charset="0"/>
              </a:rPr>
              <a:t>/ git rm –-cached –r </a:t>
            </a:r>
            <a:r>
              <a:rPr lang="zh-CN" altLang="en-US" dirty="0">
                <a:latin typeface="Consolas" panose="020B0609020204030204" pitchFamily="49" charset="0"/>
              </a:rPr>
              <a:t>文件夹名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Consolas" panose="020B0609020204030204" pitchFamily="49" charset="0"/>
              </a:rPr>
              <a:t> git push –u origin </a:t>
            </a:r>
            <a:r>
              <a:rPr lang="zh-CN" altLang="en-US" dirty="0">
                <a:latin typeface="Consolas" panose="020B0609020204030204" pitchFamily="49" charset="0"/>
              </a:rPr>
              <a:t>分支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130749-3DA8-443B-8E6D-DB280F52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89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49E98-20BB-7B43-DDF7-27284E19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60696-9D51-B670-672C-F40DB9217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为什么要进行分支管理？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因为要确保不相互影响</a:t>
            </a:r>
            <a:endParaRPr lang="en-US" altLang="zh-CN" dirty="0"/>
          </a:p>
          <a:p>
            <a:pPr marL="342900" lvl="1" indent="-342900"/>
            <a:endParaRPr lang="en-US" altLang="zh-CN" dirty="0"/>
          </a:p>
          <a:p>
            <a:pPr marL="342900" lvl="1" indent="-342900"/>
            <a:r>
              <a:rPr lang="zh-CN" altLang="en-US" sz="2800" dirty="0"/>
              <a:t>一个例子：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D8EB2C-82C4-A391-51BD-98693D085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878" y="3567198"/>
            <a:ext cx="5363825" cy="2464108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DF636C-91DE-DF54-0E89-AA365A40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797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3900E22E-5710-0D7A-C537-53C0BA6DE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660" y="3038732"/>
            <a:ext cx="3524340" cy="192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F06191A-B5A9-EDB0-305D-09E15756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6CA9F1-8675-46A7-93A3-77F8B14A9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9602" cy="4351338"/>
          </a:xfrm>
        </p:spPr>
        <p:txBody>
          <a:bodyPr/>
          <a:lstStyle/>
          <a:p>
            <a:r>
              <a:rPr lang="zh-CN" altLang="en-US" dirty="0"/>
              <a:t>为什么会冲突？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sz="2400" dirty="0"/>
              <a:t>不明确要保留的是哪个结果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22FBC8-C96D-263F-BB4E-8AD41EA13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297" y="4047758"/>
            <a:ext cx="3494942" cy="136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466EDBE-02AA-F456-04C3-339C9B2DFD8F}"/>
              </a:ext>
            </a:extLst>
          </p:cNvPr>
          <p:cNvSpPr txBox="1">
            <a:spLocks/>
          </p:cNvSpPr>
          <p:nvPr/>
        </p:nvSpPr>
        <p:spPr>
          <a:xfrm>
            <a:off x="6785990" y="1761986"/>
            <a:ext cx="50559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“三向合并” 原理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sz="2400" dirty="0"/>
              <a:t>使用共同的父节点比较，确定变更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D11902-EE7E-6630-EE49-70675175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1AEE0C-DD07-0461-27C3-FAF04565E7D5}"/>
              </a:ext>
            </a:extLst>
          </p:cNvPr>
          <p:cNvSpPr/>
          <p:nvPr/>
        </p:nvSpPr>
        <p:spPr>
          <a:xfrm>
            <a:off x="9344954" y="4021413"/>
            <a:ext cx="354771" cy="3591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CCC3F4E-39EA-A5D9-BAAE-9FDC71E53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24" b="97161" l="761" r="97208">
                        <a14:foregroundMark x1="46954" y1="12934" x2="47970" y2="21136"/>
                        <a14:foregroundMark x1="36802" y1="20189" x2="36802" y2="20189"/>
                        <a14:foregroundMark x1="36802" y1="9779" x2="37056" y2="32808"/>
                        <a14:foregroundMark x1="45431" y1="26814" x2="65228" y2="26814"/>
                        <a14:foregroundMark x1="32995" y1="8517" x2="34264" y2="43849"/>
                        <a14:foregroundMark x1="47208" y1="4101" x2="53553" y2="4416"/>
                        <a14:foregroundMark x1="46954" y1="2524" x2="53553" y2="2839"/>
                        <a14:foregroundMark x1="53553" y1="3470" x2="54569" y2="5363"/>
                        <a14:foregroundMark x1="46701" y1="4416" x2="47208" y2="7571"/>
                        <a14:foregroundMark x1="54061" y1="2839" x2="55076" y2="5363"/>
                        <a14:foregroundMark x1="5584" y1="59306" x2="6091" y2="58991"/>
                        <a14:foregroundMark x1="4569" y1="58360" x2="5584" y2="61514"/>
                        <a14:foregroundMark x1="5330" y1="67508" x2="6599" y2="90221"/>
                        <a14:foregroundMark x1="6599" y1="90221" x2="6091" y2="93691"/>
                        <a14:foregroundMark x1="13198" y1="86751" x2="29442" y2="88013"/>
                        <a14:foregroundMark x1="6091" y1="96215" x2="6091" y2="97476"/>
                        <a14:foregroundMark x1="16244" y1="66877" x2="30203" y2="68454"/>
                        <a14:foregroundMark x1="12183" y1="78549" x2="34518" y2="79180"/>
                        <a14:foregroundMark x1="1015" y1="62461" x2="2030" y2="97161"/>
                        <a14:foregroundMark x1="13198" y1="54890" x2="23350" y2="56467"/>
                        <a14:foregroundMark x1="13198" y1="56467" x2="23604" y2="55521"/>
                        <a14:foregroundMark x1="13452" y1="54259" x2="22589" y2="54890"/>
                        <a14:foregroundMark x1="15482" y1="53628" x2="24365" y2="54890"/>
                        <a14:foregroundMark x1="13706" y1="54259" x2="15228" y2="53628"/>
                        <a14:foregroundMark x1="12183" y1="52681" x2="24365" y2="55521"/>
                        <a14:foregroundMark x1="66497" y1="58360" x2="68782" y2="89590"/>
                        <a14:foregroundMark x1="85279" y1="68770" x2="97208" y2="74132"/>
                        <a14:foregroundMark x1="73604" y1="79811" x2="94416" y2="79180"/>
                        <a14:foregroundMark x1="74619" y1="56151" x2="84518" y2="55521"/>
                        <a14:foregroundMark x1="76142" y1="54259" x2="85025" y2="58675"/>
                        <a14:foregroundMark x1="75635" y1="54574" x2="84772" y2="53943"/>
                        <a14:foregroundMark x1="85787" y1="53628" x2="85025" y2="583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902" y="3148706"/>
            <a:ext cx="2615757" cy="210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698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A72B9-50E1-1ECD-B2F3-B76EF7F8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453110-6129-27F7-F060-4DAC8E62E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新建分支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>
                <a:latin typeface="Consolas" panose="020B0609020204030204" pitchFamily="49" charset="0"/>
              </a:rPr>
              <a:t>git branch </a:t>
            </a:r>
            <a:r>
              <a:rPr lang="zh-CN" altLang="en-US" dirty="0"/>
              <a:t>分支名</a:t>
            </a:r>
            <a:endParaRPr lang="en-US" altLang="zh-CN" dirty="0"/>
          </a:p>
          <a:p>
            <a:r>
              <a:rPr lang="zh-CN" altLang="en-US" dirty="0"/>
              <a:t>切换到该分支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>
                <a:latin typeface="Consolas" panose="020B0609020204030204" pitchFamily="49" charset="0"/>
              </a:rPr>
              <a:t>git checkout </a:t>
            </a:r>
            <a:r>
              <a:rPr lang="zh-CN" altLang="en-US" dirty="0"/>
              <a:t>分支名</a:t>
            </a:r>
            <a:endParaRPr lang="en-US" altLang="zh-CN" dirty="0"/>
          </a:p>
          <a:p>
            <a:r>
              <a:rPr lang="zh-CN" altLang="en-US" dirty="0"/>
              <a:t>查看当前工作分支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>
                <a:latin typeface="Consolas" panose="020B0609020204030204" pitchFamily="49" charset="0"/>
              </a:rPr>
              <a:t>git branch</a:t>
            </a:r>
          </a:p>
          <a:p>
            <a:r>
              <a:rPr lang="zh-CN" altLang="en-US" dirty="0"/>
              <a:t>将修改新增、提交、推送到该分支（</a:t>
            </a:r>
            <a:r>
              <a:rPr lang="zh-CN" altLang="en-US" dirty="0">
                <a:solidFill>
                  <a:srgbClr val="FF0000"/>
                </a:solidFill>
              </a:rPr>
              <a:t>首次推送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>
                <a:latin typeface="Consolas" panose="020B0609020204030204" pitchFamily="49" charset="0"/>
              </a:rPr>
              <a:t>git push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–u </a:t>
            </a:r>
            <a:r>
              <a:rPr lang="en-US" altLang="zh-CN" dirty="0">
                <a:latin typeface="Consolas" panose="020B0609020204030204" pitchFamily="49" charset="0"/>
              </a:rPr>
              <a:t>origin </a:t>
            </a:r>
            <a:r>
              <a:rPr lang="zh-CN" altLang="en-US" dirty="0">
                <a:latin typeface="Consolas" panose="020B0609020204030204" pitchFamily="49" charset="0"/>
              </a:rPr>
              <a:t>分支名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7A0A88-BC5B-9721-2DEB-3379B2F9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81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2374E-C7EB-5DC1-9B4D-82D85678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2EA95-2823-117E-8AA3-877A1E404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649"/>
            <a:ext cx="5257800" cy="4351338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分支合并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策略：</a:t>
            </a:r>
            <a:r>
              <a:rPr lang="en-US" altLang="zh-CN" dirty="0"/>
              <a:t>Recursive (</a:t>
            </a:r>
            <a:r>
              <a:rPr lang="zh-CN" altLang="en-US" dirty="0"/>
              <a:t>常用策略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FB960A9-D659-73A8-37A9-9530DF96EE26}"/>
              </a:ext>
            </a:extLst>
          </p:cNvPr>
          <p:cNvSpPr txBox="1">
            <a:spLocks/>
          </p:cNvSpPr>
          <p:nvPr/>
        </p:nvSpPr>
        <p:spPr>
          <a:xfrm>
            <a:off x="6076622" y="1830648"/>
            <a:ext cx="5257800" cy="4811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zh-CN" altLang="en-US" dirty="0"/>
              <a:t>实际操作</a:t>
            </a:r>
            <a:endParaRPr lang="en-US" altLang="zh-CN" dirty="0"/>
          </a:p>
          <a:p>
            <a:pPr marL="800100" lvl="2" indent="-342900"/>
            <a:r>
              <a:rPr lang="zh-CN" altLang="en-US" dirty="0"/>
              <a:t>切换到</a:t>
            </a:r>
            <a:r>
              <a:rPr lang="en-US" altLang="zh-CN" dirty="0"/>
              <a:t>master</a:t>
            </a:r>
            <a:r>
              <a:rPr lang="zh-CN" altLang="en-US" dirty="0"/>
              <a:t>分支（</a:t>
            </a:r>
            <a:r>
              <a:rPr lang="zh-CN" altLang="en-US" dirty="0">
                <a:solidFill>
                  <a:srgbClr val="FF0000"/>
                </a:solidFill>
              </a:rPr>
              <a:t>重要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lvl="2" indent="0">
              <a:buNone/>
            </a:pPr>
            <a:r>
              <a:rPr lang="zh-CN" altLang="en-US" dirty="0"/>
              <a:t>    </a:t>
            </a:r>
            <a:r>
              <a:rPr lang="en-US" altLang="zh-CN" dirty="0">
                <a:latin typeface="Consolas" panose="020B0609020204030204" pitchFamily="49" charset="0"/>
              </a:rPr>
              <a:t>git checkout master</a:t>
            </a:r>
          </a:p>
          <a:p>
            <a:pPr marL="457200" lvl="2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800100" lvl="2" indent="-342900"/>
            <a:r>
              <a:rPr lang="zh-CN" altLang="en-US" dirty="0">
                <a:latin typeface="Consolas" panose="020B0609020204030204" pitchFamily="49" charset="0"/>
              </a:rPr>
              <a:t>将本地分支与</a:t>
            </a:r>
            <a:r>
              <a:rPr lang="en-US" altLang="zh-CN" dirty="0">
                <a:latin typeface="Consolas" panose="020B0609020204030204" pitchFamily="49" charset="0"/>
              </a:rPr>
              <a:t>master</a:t>
            </a:r>
            <a:r>
              <a:rPr lang="zh-CN" altLang="en-US" dirty="0">
                <a:latin typeface="Consolas" panose="020B0609020204030204" pitchFamily="49" charset="0"/>
              </a:rPr>
              <a:t>合并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457200" lvl="2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git merge </a:t>
            </a:r>
            <a:r>
              <a:rPr lang="zh-CN" altLang="en-US" dirty="0">
                <a:latin typeface="Consolas" panose="020B0609020204030204" pitchFamily="49" charset="0"/>
              </a:rPr>
              <a:t>本地分支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457200" lvl="2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800100" lvl="2" indent="-342900"/>
            <a:r>
              <a:rPr lang="zh-CN" altLang="en-US" dirty="0">
                <a:latin typeface="Consolas" panose="020B0609020204030204" pitchFamily="49" charset="0"/>
              </a:rPr>
              <a:t>添加、提交并推送到远端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457200" lvl="2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git add </a:t>
            </a:r>
            <a:r>
              <a:rPr lang="zh-CN" altLang="en-US" dirty="0">
                <a:latin typeface="Consolas" panose="020B0609020204030204" pitchFamily="49" charset="0"/>
              </a:rPr>
              <a:t>文件名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457200" lvl="2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git commit –m </a:t>
            </a:r>
            <a:r>
              <a:rPr lang="zh-CN" altLang="en-US" dirty="0">
                <a:latin typeface="Consolas" panose="020B0609020204030204" pitchFamily="49" charset="0"/>
              </a:rPr>
              <a:t>注释 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457200" lvl="2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git push origin master</a:t>
            </a:r>
          </a:p>
          <a:p>
            <a:pPr marL="457200" lvl="2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800100" lvl="2" indent="-342900"/>
            <a:r>
              <a:rPr lang="zh-CN" altLang="en-US" dirty="0">
                <a:latin typeface="Consolas" panose="020B0609020204030204" pitchFamily="49" charset="0"/>
              </a:rPr>
              <a:t>切换回自己的分支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457200" lvl="2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800100" lvl="2" indent="-342900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31EDBA-11D4-CE55-29BA-9EAAFD1C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3078" name="Picture 6" descr="干货详解：三向合并和 Git 的合并策略，手把手教你Git 合并">
            <a:extLst>
              <a:ext uri="{FF2B5EF4-FFF2-40B4-BE49-F238E27FC236}">
                <a16:creationId xmlns:a16="http://schemas.microsoft.com/office/drawing/2014/main" id="{845AE6C5-799F-3E23-BCE4-9766F8EF0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077" y="2732996"/>
            <a:ext cx="3508236" cy="163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20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6805F-E55B-FA64-8E9A-B7727064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0BCB8-F265-25E4-1630-9F16E9C11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 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zh-CN" altLang="en-US" dirty="0"/>
              <a:t>常用工具</a:t>
            </a:r>
            <a:endParaRPr lang="en-US" altLang="zh-CN" dirty="0"/>
          </a:p>
          <a:p>
            <a:r>
              <a:rPr lang="zh-CN" altLang="en-US" dirty="0"/>
              <a:t>远程</a:t>
            </a:r>
            <a:r>
              <a:rPr lang="en-US" altLang="zh-CN" dirty="0"/>
              <a:t>&amp;</a:t>
            </a:r>
            <a:r>
              <a:rPr lang="zh-CN" altLang="en-US" dirty="0"/>
              <a:t>本地</a:t>
            </a:r>
            <a:endParaRPr lang="en-US" altLang="zh-CN" dirty="0"/>
          </a:p>
          <a:p>
            <a:r>
              <a:rPr lang="zh-CN" altLang="en-US" dirty="0"/>
              <a:t>基本操作</a:t>
            </a:r>
            <a:endParaRPr lang="en-US" altLang="zh-CN" dirty="0"/>
          </a:p>
          <a:p>
            <a:r>
              <a:rPr lang="zh-CN" altLang="en-US" dirty="0"/>
              <a:t>分支管理</a:t>
            </a:r>
            <a:endParaRPr lang="en-US" altLang="zh-CN" dirty="0"/>
          </a:p>
          <a:p>
            <a:r>
              <a:rPr lang="zh-CN" altLang="en-US" dirty="0"/>
              <a:t>常见问题及注意点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F89980-2FD6-82E1-76B2-2A4546E6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104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FAFFB-D227-E220-4AF8-5D25A1A2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47FCA-DA49-9DC0-7C8D-69F0ED21E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冲突解决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根据需要保留后提交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6452AB-D4B9-1C69-6E78-F8BF7CECA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974" y="2293641"/>
            <a:ext cx="6229613" cy="12573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A0F74C-89FA-EAAE-5E57-BBDD2677A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974" y="4337442"/>
            <a:ext cx="5541301" cy="1741834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AAC9A5A-B3CC-7C07-9D55-413E5D2C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921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D7C39-D008-3B42-4A72-6DCEF3787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一些问题和注意点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6E747E-534D-5CEF-408E-1FBC5E2D7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GitHub</a:t>
            </a:r>
            <a:r>
              <a:rPr lang="zh-CN" altLang="en-US" dirty="0"/>
              <a:t>、</a:t>
            </a:r>
            <a:r>
              <a:rPr lang="en-US" altLang="zh-CN" dirty="0"/>
              <a:t>bitbucket </a:t>
            </a:r>
            <a:r>
              <a:rPr lang="zh-CN" altLang="en-US" dirty="0"/>
              <a:t>访问慢（适用于其他国外网站）</a:t>
            </a:r>
            <a:endParaRPr lang="en-US" altLang="zh-CN" dirty="0"/>
          </a:p>
          <a:p>
            <a:pPr lvl="1"/>
            <a:r>
              <a:rPr lang="zh-CN" altLang="en-US" dirty="0"/>
              <a:t>解决方法：修改</a:t>
            </a:r>
            <a:r>
              <a:rPr lang="en-US" altLang="zh-CN" dirty="0"/>
              <a:t>host</a:t>
            </a:r>
            <a:r>
              <a:rPr lang="zh-CN" altLang="en-US" dirty="0"/>
              <a:t>文件，添加</a:t>
            </a:r>
            <a:r>
              <a:rPr lang="en-US" altLang="zh-CN" dirty="0"/>
              <a:t>DNS</a:t>
            </a:r>
          </a:p>
          <a:p>
            <a:pPr lvl="1"/>
            <a:r>
              <a:rPr lang="en-US" altLang="zh-CN" dirty="0"/>
              <a:t>site.ip138.com </a:t>
            </a:r>
            <a:r>
              <a:rPr lang="zh-CN" altLang="en-US" dirty="0"/>
              <a:t>查询网站</a:t>
            </a:r>
            <a:r>
              <a:rPr lang="en-US" altLang="zh-CN" dirty="0"/>
              <a:t>DNS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Win</a:t>
            </a:r>
            <a:r>
              <a:rPr lang="zh-CN" altLang="en-US" dirty="0"/>
              <a:t>：</a:t>
            </a:r>
            <a:r>
              <a:rPr lang="en-US" altLang="zh-CN" dirty="0"/>
              <a:t>C:/Windows/System32/drivers/etc/hosts</a:t>
            </a:r>
            <a:r>
              <a:rPr lang="zh-CN" altLang="en-US" dirty="0"/>
              <a:t>记事本打开</a:t>
            </a:r>
            <a:endParaRPr lang="en-US" altLang="zh-CN" dirty="0"/>
          </a:p>
          <a:p>
            <a:pPr lvl="1"/>
            <a:r>
              <a:rPr lang="en-US" altLang="zh-CN" dirty="0"/>
              <a:t>MacOS /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Ubuntu</a:t>
            </a:r>
            <a:r>
              <a:rPr lang="en-US" altLang="zh-CN" dirty="0"/>
              <a:t>: </a:t>
            </a:r>
            <a:r>
              <a:rPr lang="zh-CN" altLang="en-US" dirty="0"/>
              <a:t>终端输入 </a:t>
            </a:r>
            <a:r>
              <a:rPr lang="en-US" altLang="zh-CN" dirty="0" err="1">
                <a:latin typeface="Consolas" panose="020B0609020204030204" pitchFamily="49" charset="0"/>
              </a:rPr>
              <a:t>sudo</a:t>
            </a:r>
            <a:r>
              <a:rPr lang="en-US" altLang="zh-CN" dirty="0">
                <a:latin typeface="Consolas" panose="020B0609020204030204" pitchFamily="49" charset="0"/>
              </a:rPr>
              <a:t> vim /</a:t>
            </a:r>
            <a:r>
              <a:rPr lang="en-US" altLang="zh-CN" dirty="0" err="1">
                <a:latin typeface="Consolas" panose="020B0609020204030204" pitchFamily="49" charset="0"/>
              </a:rPr>
              <a:t>etc</a:t>
            </a:r>
            <a:r>
              <a:rPr lang="en-US" altLang="zh-CN" dirty="0">
                <a:latin typeface="Consolas" panose="020B0609020204030204" pitchFamily="49" charset="0"/>
              </a:rPr>
              <a:t>/hosts</a:t>
            </a:r>
          </a:p>
          <a:p>
            <a:pPr lvl="1"/>
            <a:r>
              <a:rPr lang="zh-CN" altLang="en-US" dirty="0"/>
              <a:t>按格式添加</a:t>
            </a:r>
            <a:r>
              <a:rPr lang="en-US" altLang="zh-CN" dirty="0"/>
              <a:t>DNS</a:t>
            </a:r>
            <a:r>
              <a:rPr lang="zh-CN" altLang="en-US" dirty="0"/>
              <a:t>后，刷新网络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fatal:</a:t>
            </a:r>
            <a:r>
              <a:rPr lang="zh-CN" altLang="en-US" dirty="0"/>
              <a:t> </a:t>
            </a:r>
            <a:r>
              <a:rPr lang="en-US" altLang="zh-CN" dirty="0"/>
              <a:t>Could not read from remote repository.</a:t>
            </a:r>
          </a:p>
          <a:p>
            <a:pPr lvl="1"/>
            <a:r>
              <a:rPr lang="zh-CN" altLang="en-US" dirty="0"/>
              <a:t>方法一：检查远程库里是否有本地库没有的文件</a:t>
            </a:r>
            <a:endParaRPr lang="en-US" altLang="zh-CN" dirty="0"/>
          </a:p>
          <a:p>
            <a:pPr lvl="1"/>
            <a:r>
              <a:rPr lang="zh-CN" altLang="en-US" dirty="0"/>
              <a:t>方法二：删除远程库的</a:t>
            </a:r>
            <a:r>
              <a:rPr lang="en-US" altLang="zh-CN" dirty="0"/>
              <a:t>SSH Key</a:t>
            </a:r>
            <a:r>
              <a:rPr lang="zh-CN" altLang="en-US" dirty="0"/>
              <a:t>，重新添加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B4A02A-1DAB-847A-D4F7-F9C2CD2D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972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05B38-35BD-DAE4-9FA7-14AF4A25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一些问题和注意点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B7DDC-C8E3-ABAC-12E4-2992EE3A7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“奥卡姆剃刀”原则：如无必要，勿增实体</a:t>
            </a:r>
            <a:endParaRPr lang="en-US" altLang="zh-CN" dirty="0"/>
          </a:p>
          <a:p>
            <a:pPr lvl="1"/>
            <a:r>
              <a:rPr lang="zh-CN" altLang="en-US" dirty="0"/>
              <a:t>只选择必要的文件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对于改论文：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参与文档编译的所有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err="1">
                <a:solidFill>
                  <a:srgbClr val="FF0000"/>
                </a:solidFill>
              </a:rPr>
              <a:t>tex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.bib </a:t>
            </a:r>
            <a:r>
              <a:rPr lang="zh-CN" altLang="en-US" dirty="0"/>
              <a:t>参考文献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err="1">
                <a:solidFill>
                  <a:srgbClr val="FF0000"/>
                </a:solidFill>
              </a:rPr>
              <a:t>cls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模板文件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论文中出现的图（</a:t>
            </a:r>
            <a:r>
              <a:rPr lang="en-US" altLang="zh-CN" dirty="0">
                <a:solidFill>
                  <a:srgbClr val="FF0000"/>
                </a:solidFill>
              </a:rPr>
              <a:t>.pdf </a:t>
            </a:r>
            <a:r>
              <a:rPr lang="en-US" altLang="zh-CN" dirty="0"/>
              <a:t>/ </a:t>
            </a:r>
            <a:r>
              <a:rPr lang="en-US" altLang="zh-CN" dirty="0">
                <a:solidFill>
                  <a:srgbClr val="FF0000"/>
                </a:solidFill>
              </a:rPr>
              <a:t>.eps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BC61C7-2419-2130-37A7-97EF8E4D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472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6CA0B-A4B5-4944-8E06-172E41EBF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-apple-system"/>
              </a:rPr>
              <a:t>Thanks</a:t>
            </a:r>
            <a:endParaRPr lang="zh-CN" altLang="en-US" dirty="0">
              <a:latin typeface="-apple-system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66E52C-7566-14D7-90B1-48B02449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08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0C4A5-5F41-7E55-1984-8BEDD0CA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DFC29-267D-54B3-543E-71485E9D9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-apple-system"/>
              </a:rPr>
              <a:t>Git</a:t>
            </a:r>
            <a:r>
              <a:rPr lang="en-US" altLang="zh-CN" dirty="0"/>
              <a:t> </a:t>
            </a:r>
            <a:r>
              <a:rPr lang="zh-CN" altLang="en-US" dirty="0"/>
              <a:t>是什么？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一种分布式的版本管理系统</a:t>
            </a:r>
            <a:endParaRPr lang="en-US" altLang="zh-CN" dirty="0"/>
          </a:p>
          <a:p>
            <a:r>
              <a:rPr lang="en-US" altLang="zh-CN" dirty="0">
                <a:latin typeface="-apple-system"/>
              </a:rPr>
              <a:t>Git</a:t>
            </a:r>
            <a:r>
              <a:rPr lang="en-US" altLang="zh-CN" dirty="0"/>
              <a:t> </a:t>
            </a:r>
            <a:r>
              <a:rPr lang="zh-CN" altLang="en-US" dirty="0"/>
              <a:t>可以做什么？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对文件进行版本管理，方便在不同版本之间进行切换修改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GitHub</a:t>
            </a:r>
            <a:r>
              <a:rPr lang="en-US" altLang="zh-CN" dirty="0">
                <a:solidFill>
                  <a:srgbClr val="121212"/>
                </a:solidFill>
              </a:rPr>
              <a:t>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与 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Git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有什么关系？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	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基于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Git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的代码库托管站，可以理解为代码网盘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3DC29D-34A4-447B-C70A-3AC5D257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46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87715-AC46-B6EF-12F9-65B34720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5D5E8-81BA-EF80-F02F-8C5E48758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一些概念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工作目录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2000" b="0" i="0" dirty="0">
                <a:effectLst/>
                <a:latin typeface="Arial" panose="020B0604020202020204" pitchFamily="34" charset="0"/>
              </a:rPr>
              <a:t>   对项目的某个版本独立提取出来的内容</a:t>
            </a:r>
            <a:endParaRPr lang="en-US" altLang="zh-CN" sz="2000" b="0" i="0" dirty="0"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暂存区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   一个文件，保存了下次将要提交的文件列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表信息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Git </a:t>
            </a:r>
            <a:r>
              <a:rPr lang="zh-CN" altLang="en-US" dirty="0"/>
              <a:t>仓库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en-US" altLang="zh-CN" sz="2000" dirty="0">
                <a:latin typeface="Arial" panose="020B0604020202020204" pitchFamily="34" charset="0"/>
              </a:rPr>
              <a:t>Git </a:t>
            </a:r>
            <a:r>
              <a:rPr lang="zh-CN" altLang="en-US" sz="2000" dirty="0">
                <a:latin typeface="Arial" panose="020B0604020202020204" pitchFamily="34" charset="0"/>
              </a:rPr>
              <a:t>用来保存项目的元数据和对象数据库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的地方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DCE0F8-05AE-DE68-7A1D-4C75698B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4098" name="Picture 2" descr="工作区、暂存区以及 Git 目录。">
            <a:extLst>
              <a:ext uri="{FF2B5EF4-FFF2-40B4-BE49-F238E27FC236}">
                <a16:creationId xmlns:a16="http://schemas.microsoft.com/office/drawing/2014/main" id="{85E5FDD8-AB2D-53E8-9B59-9075C6BBE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896" y="2083141"/>
            <a:ext cx="6338418" cy="349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47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0E2CF-F697-2625-00BB-D688DB94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0F121B-A8D0-5E6B-7BAA-4D56F6B79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-apple-system"/>
              </a:rPr>
              <a:t>Git bash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2400" dirty="0">
                <a:latin typeface="-apple-system"/>
              </a:rPr>
              <a:t>Git</a:t>
            </a:r>
            <a:r>
              <a:rPr lang="en-US" altLang="zh-CN" sz="2400" dirty="0"/>
              <a:t> </a:t>
            </a:r>
            <a:r>
              <a:rPr lang="zh-CN" altLang="en-US" sz="2400" dirty="0"/>
              <a:t>的</a:t>
            </a:r>
            <a:r>
              <a:rPr lang="en-US" altLang="zh-CN" sz="2400" dirty="0">
                <a:latin typeface="-apple-system"/>
              </a:rPr>
              <a:t>bash</a:t>
            </a:r>
            <a:r>
              <a:rPr lang="zh-CN" altLang="en-US" sz="2400" dirty="0"/>
              <a:t>终端，需要使用</a:t>
            </a:r>
            <a:r>
              <a:rPr lang="en-US" altLang="zh-CN" sz="2400" dirty="0">
                <a:latin typeface="-apple-system"/>
              </a:rPr>
              <a:t>bash</a:t>
            </a:r>
            <a:r>
              <a:rPr lang="zh-CN" altLang="en-US" sz="2400" dirty="0"/>
              <a:t>命令进行操作</a:t>
            </a:r>
            <a:endParaRPr lang="en-US" altLang="zh-CN" dirty="0"/>
          </a:p>
          <a:p>
            <a:r>
              <a:rPr lang="en-US" altLang="zh-CN" dirty="0">
                <a:latin typeface="-apple-system"/>
              </a:rPr>
              <a:t>GitHub,</a:t>
            </a:r>
            <a:r>
              <a:rPr lang="zh-CN" altLang="en-US" dirty="0">
                <a:latin typeface="-apple-system"/>
              </a:rPr>
              <a:t> </a:t>
            </a:r>
            <a:r>
              <a:rPr lang="en-US" altLang="zh-CN" dirty="0">
                <a:latin typeface="-apple-system"/>
              </a:rPr>
              <a:t>Bitbucket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400" dirty="0"/>
              <a:t>常用于发布、托管代码，也可从中获取别人公开发布的代码</a:t>
            </a:r>
            <a:endParaRPr lang="en-US" altLang="zh-CN" dirty="0"/>
          </a:p>
          <a:p>
            <a:r>
              <a:rPr lang="en-US" altLang="zh-CN" dirty="0">
                <a:latin typeface="-apple-system"/>
              </a:rPr>
              <a:t>SourceTree, </a:t>
            </a:r>
            <a:r>
              <a:rPr lang="en-US" altLang="zh-CN" dirty="0" err="1">
                <a:latin typeface="-apple-system"/>
              </a:rPr>
              <a:t>SmartGit</a:t>
            </a:r>
            <a:endParaRPr lang="en-US" altLang="zh-CN" dirty="0">
              <a:latin typeface="-apple-system"/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400" dirty="0"/>
              <a:t>可在图形界面下使用</a:t>
            </a:r>
            <a:r>
              <a:rPr lang="en-US" altLang="zh-CN" sz="2400" dirty="0">
                <a:latin typeface="-apple-system"/>
              </a:rPr>
              <a:t>Git</a:t>
            </a:r>
            <a:endParaRPr lang="zh-CN" altLang="en-US" dirty="0">
              <a:latin typeface="-apple-system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3DEB64-E54F-C657-9E7E-4D364595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47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73363-3787-7234-C87A-453CD204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远程</a:t>
            </a:r>
            <a:r>
              <a:rPr lang="en-US" altLang="zh-CN" dirty="0"/>
              <a:t>&amp;</a:t>
            </a:r>
            <a:r>
              <a:rPr lang="zh-CN" altLang="en-US" dirty="0"/>
              <a:t>本地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4193E7-21A4-973A-037D-B4F0042F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配置免密登录</a:t>
            </a:r>
            <a:r>
              <a:rPr lang="en-US" altLang="zh-CN" dirty="0"/>
              <a:t>: </a:t>
            </a:r>
            <a:r>
              <a:rPr lang="zh-CN" altLang="en-US" dirty="0"/>
              <a:t>让</a:t>
            </a:r>
            <a:r>
              <a:rPr lang="en-US" altLang="zh-CN" dirty="0">
                <a:latin typeface="-apple-system"/>
              </a:rPr>
              <a:t>Git</a:t>
            </a:r>
            <a:r>
              <a:rPr lang="zh-CN" altLang="en-US" dirty="0"/>
              <a:t>知道你是谁 （一机一码）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打开</a:t>
            </a:r>
            <a:r>
              <a:rPr lang="en-US" altLang="zh-CN" dirty="0">
                <a:latin typeface="-apple-system"/>
              </a:rPr>
              <a:t>git bash</a:t>
            </a:r>
            <a:r>
              <a:rPr lang="zh-CN" altLang="en-US" dirty="0"/>
              <a:t>，依次输入三个命令</a:t>
            </a:r>
            <a:endParaRPr lang="en-US" altLang="zh-CN" dirty="0"/>
          </a:p>
          <a:p>
            <a:pPr marL="457200" lvl="1" indent="0">
              <a:buNone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Consolas" panose="020B0609020204030204" pitchFamily="49" charset="0"/>
                <a:ea typeface="Menlo"/>
              </a:rPr>
              <a:t>git config --global user.name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 panose="020B0604020202020204" pitchFamily="34" charset="-122"/>
                <a:ea typeface="Menlo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 panose="020B0604020202020204" pitchFamily="34" charset="-122"/>
                <a:ea typeface="Menlo"/>
              </a:rPr>
              <a:t>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n-ea"/>
                <a:ea typeface="+mn-ea"/>
              </a:rPr>
              <a:t>"你的名字"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 panose="020B0604020202020204" pitchFamily="34" charset="-122"/>
                <a:ea typeface="Menlo"/>
              </a:rPr>
              <a:t>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  <a:latin typeface="Arial Unicode MS" panose="020B0604020202020204" pitchFamily="34" charset="-122"/>
              <a:ea typeface="Menlo"/>
            </a:endParaRPr>
          </a:p>
          <a:p>
            <a:pPr marL="457200" lvl="1" indent="0">
              <a:buNone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Consolas" panose="020B0609020204030204" pitchFamily="49" charset="0"/>
                <a:ea typeface="Menlo"/>
              </a:rPr>
              <a:t>git config --global user.email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 panose="020B0604020202020204" pitchFamily="34" charset="-122"/>
                <a:ea typeface="Menlo"/>
              </a:rPr>
              <a:t>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n-lt"/>
                <a:ea typeface="+mn-ea"/>
              </a:rPr>
              <a:t>你的邮箱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 panose="020B0604020202020204" pitchFamily="34" charset="-122"/>
                <a:ea typeface="Menlo"/>
              </a:rPr>
              <a:t>"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>
              <a:buNone/>
            </a:pPr>
            <a:r>
              <a:rPr lang="zh-CN" altLang="zh-CN" dirty="0">
                <a:solidFill>
                  <a:srgbClr val="121212"/>
                </a:solidFill>
                <a:latin typeface="Consolas" panose="020B0609020204030204" pitchFamily="49" charset="0"/>
              </a:rPr>
              <a:t>ssh-keygen -t rsa -C </a:t>
            </a:r>
            <a:r>
              <a:rPr lang="zh-CN" altLang="zh-CN" dirty="0">
                <a:solidFill>
                  <a:srgbClr val="121212"/>
                </a:solidFill>
                <a:latin typeface="+mn-lt"/>
                <a:ea typeface="+mn-ea"/>
              </a:rPr>
              <a:t>"你的邮箱" </a:t>
            </a:r>
          </a:p>
          <a:p>
            <a:pPr marL="457200" lvl="1" indent="0">
              <a:buNone/>
            </a:pP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ADE7F1-597E-B5D2-E9C8-50BEBB9B7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563" y="3532335"/>
            <a:ext cx="5375609" cy="27343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3CDB36-1840-B2ED-5F42-BE0525C37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042" y="3838585"/>
            <a:ext cx="5477261" cy="1331551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E13D54E-F722-008F-DC58-F4125C75E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FEB5177-2947-EEFD-0930-B386699CD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3A7E5A4-1FB0-A360-A5C4-4B78E0FD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67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77C5E-219B-23FA-DA59-3B6578F2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远程</a:t>
            </a:r>
            <a:r>
              <a:rPr lang="en-US" altLang="zh-CN" dirty="0"/>
              <a:t>&amp;</a:t>
            </a:r>
            <a:r>
              <a:rPr lang="zh-CN" altLang="en-US" dirty="0"/>
              <a:t>本地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BD2A6-5691-D300-13E5-BE0616283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0973"/>
          </a:xfrm>
        </p:spPr>
        <p:txBody>
          <a:bodyPr>
            <a:normAutofit/>
          </a:bodyPr>
          <a:lstStyle/>
          <a:p>
            <a:r>
              <a:rPr lang="zh-CN" altLang="en-US" dirty="0"/>
              <a:t>先构建本地库，再上传至在线库</a:t>
            </a:r>
            <a:endParaRPr lang="en-US" altLang="zh-CN" dirty="0"/>
          </a:p>
          <a:p>
            <a:pPr marL="0" indent="0"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Consolas" panose="020B0609020204030204" pitchFamily="49" charset="0"/>
                <a:ea typeface="Menlo"/>
              </a:rPr>
              <a:t>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Consolas" panose="020B0609020204030204" pitchFamily="49" charset="0"/>
                <a:ea typeface="Menlo"/>
              </a:rPr>
              <a:t>git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rgbClr val="121212"/>
                </a:solidFill>
                <a:effectLst/>
                <a:latin typeface="Consolas" panose="020B0609020204030204" pitchFamily="49" charset="0"/>
                <a:ea typeface="Menlo"/>
              </a:rPr>
              <a:t>init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endParaRPr lang="en-US" altLang="zh-CN" dirty="0">
              <a:solidFill>
                <a:srgbClr val="121212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endParaRPr lang="en-US" altLang="zh-CN" dirty="0">
              <a:solidFill>
                <a:srgbClr val="121212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endParaRPr lang="en-US" altLang="zh-CN" dirty="0">
              <a:solidFill>
                <a:srgbClr val="121212"/>
              </a:solidFill>
              <a:latin typeface="Consolas" panose="020B0609020204030204" pitchFamily="49" charset="0"/>
              <a:ea typeface="Menlo"/>
            </a:endParaRP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27659B-1634-73BF-4D02-164D58F76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977" y="2849297"/>
            <a:ext cx="5649979" cy="10625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C30704C-4ABD-723C-376B-734912442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976" y="3911882"/>
            <a:ext cx="5649979" cy="1376346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F02A81-4CAD-4E56-68FC-62CDD5FA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338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4F2DC-D014-38C1-AE62-94B320FB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远程</a:t>
            </a:r>
            <a:r>
              <a:rPr lang="en-US" altLang="zh-CN" dirty="0"/>
              <a:t>&amp;</a:t>
            </a:r>
            <a:r>
              <a:rPr lang="zh-CN" altLang="en-US" dirty="0"/>
              <a:t>本地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342951-E0B8-F5F5-4407-42049FC44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271"/>
            <a:ext cx="10515600" cy="4351338"/>
          </a:xfrm>
        </p:spPr>
        <p:txBody>
          <a:bodyPr/>
          <a:lstStyle/>
          <a:p>
            <a:r>
              <a:rPr lang="zh-CN" altLang="en-US" dirty="0"/>
              <a:t>在远端新建仓库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90594D-D0D7-CCF2-8678-FA969ABDE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9462"/>
            <a:ext cx="3924719" cy="44918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854EA1B-C410-A20C-AACE-E27819E1C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875" y="2152574"/>
            <a:ext cx="5862794" cy="3134731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EA68B2-9235-EC10-2814-E7BE126A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923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4ED8CD5-0CEB-5B16-2AF8-276E5B71DF01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962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链接到远程库：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</a:rPr>
              <a:t>git remote add origin </a:t>
            </a:r>
            <a:r>
              <a:rPr lang="zh-CN" altLang="en-US" sz="2400" dirty="0"/>
              <a:t>远程库链接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远程库链接建议选择</a:t>
            </a:r>
            <a:r>
              <a:rPr lang="en-US" altLang="zh-CN" dirty="0">
                <a:solidFill>
                  <a:srgbClr val="0070C0"/>
                </a:solidFill>
              </a:rPr>
              <a:t>SSH</a:t>
            </a:r>
            <a:r>
              <a:rPr lang="zh-CN" altLang="en-US" dirty="0">
                <a:solidFill>
                  <a:srgbClr val="0070C0"/>
                </a:solidFill>
              </a:rPr>
              <a:t>协议</a:t>
            </a:r>
            <a:r>
              <a:rPr lang="zh-CN" altLang="en-US" dirty="0"/>
              <a:t>，不建议使用</a:t>
            </a:r>
            <a:r>
              <a:rPr lang="en-US" altLang="zh-CN" dirty="0"/>
              <a:t>HTTPS</a:t>
            </a:r>
            <a:r>
              <a:rPr lang="zh-CN" altLang="en-US" dirty="0"/>
              <a:t>协议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https://github.com/SwaggyZhang/Tutorial.git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git@github.com:SwaggyZhang</a:t>
            </a:r>
            <a:r>
              <a:rPr lang="en-US" altLang="zh-CN" sz="2400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Tutorial.git</a:t>
            </a:r>
            <a:endParaRPr lang="en-US" altLang="zh-CN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</a:rPr>
              <a:t>已有在线库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</a:endParaRPr>
          </a:p>
          <a:p>
            <a:pPr marL="0" indent="0"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</a:rPr>
              <a:t>  </a:t>
            </a:r>
            <a:r>
              <a:rPr lang="en-US" altLang="zh-CN" sz="2400" dirty="0">
                <a:solidFill>
                  <a:srgbClr val="121212"/>
                </a:solidFill>
                <a:latin typeface="Consolas" panose="020B0609020204030204" pitchFamily="49" charset="0"/>
              </a:rPr>
              <a:t>git</a:t>
            </a:r>
            <a:r>
              <a:rPr lang="zh-CN" altLang="en-US" sz="2400" dirty="0">
                <a:solidFill>
                  <a:srgbClr val="12121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121212"/>
                </a:solidFill>
                <a:latin typeface="Consolas" panose="020B0609020204030204" pitchFamily="49" charset="0"/>
              </a:rPr>
              <a:t>clone</a:t>
            </a:r>
            <a:r>
              <a:rPr lang="zh-CN" altLang="en-US" sz="2400" dirty="0">
                <a:solidFill>
                  <a:srgbClr val="121212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400" dirty="0">
                <a:solidFill>
                  <a:srgbClr val="121212"/>
                </a:solidFill>
              </a:rPr>
              <a:t>在线库链接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</a:endParaRPr>
          </a:p>
          <a:p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1D68A03-4342-0F9D-7818-7F32B889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远程</a:t>
            </a:r>
            <a:r>
              <a:rPr lang="en-US" altLang="zh-CN" dirty="0"/>
              <a:t>&amp;</a:t>
            </a:r>
            <a:r>
              <a:rPr lang="zh-CN" altLang="en-US" dirty="0"/>
              <a:t>本地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17A738E-6BCE-57E8-07C7-67A055EDC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193" y="2779220"/>
            <a:ext cx="8606856" cy="1003991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7CAABF-6426-3870-F538-3F7F7F41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314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2504</TotalTime>
  <Words>3001</Words>
  <Application>Microsoft Office PowerPoint</Application>
  <PresentationFormat>宽屏</PresentationFormat>
  <Paragraphs>376</Paragraphs>
  <Slides>23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.萍方-简</vt:lpstr>
      <vt:lpstr>-apple-system</vt:lpstr>
      <vt:lpstr>Arial Unicode MS</vt:lpstr>
      <vt:lpstr>等线</vt:lpstr>
      <vt:lpstr>等线 Light</vt:lpstr>
      <vt:lpstr>Arial</vt:lpstr>
      <vt:lpstr>Consolas</vt:lpstr>
      <vt:lpstr>Wingdings</vt:lpstr>
      <vt:lpstr>Office 主题​​</vt:lpstr>
      <vt:lpstr>Git: 版本管理工具</vt:lpstr>
      <vt:lpstr>目录</vt:lpstr>
      <vt:lpstr>Git 简介</vt:lpstr>
      <vt:lpstr>Git简介</vt:lpstr>
      <vt:lpstr>常用工具</vt:lpstr>
      <vt:lpstr>远程&amp;本地</vt:lpstr>
      <vt:lpstr>远程&amp;本地</vt:lpstr>
      <vt:lpstr>远程&amp;本地</vt:lpstr>
      <vt:lpstr>远程&amp;本地</vt:lpstr>
      <vt:lpstr>基本操作 (添加与提交)</vt:lpstr>
      <vt:lpstr>基本操作</vt:lpstr>
      <vt:lpstr>基本操作</vt:lpstr>
      <vt:lpstr>基本操作</vt:lpstr>
      <vt:lpstr>基本操作</vt:lpstr>
      <vt:lpstr>基本操作</vt:lpstr>
      <vt:lpstr>分支管理</vt:lpstr>
      <vt:lpstr>分支管理</vt:lpstr>
      <vt:lpstr>分支管理</vt:lpstr>
      <vt:lpstr>分支管理</vt:lpstr>
      <vt:lpstr>分支管理</vt:lpstr>
      <vt:lpstr>一些问题和注意点</vt:lpstr>
      <vt:lpstr>一些问题和注意点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X</dc:creator>
  <cp:lastModifiedBy>Z X</cp:lastModifiedBy>
  <cp:revision>176</cp:revision>
  <dcterms:created xsi:type="dcterms:W3CDTF">2022-05-13T09:32:10Z</dcterms:created>
  <dcterms:modified xsi:type="dcterms:W3CDTF">2022-05-16T08:18:56Z</dcterms:modified>
</cp:coreProperties>
</file>