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1" r:id="rId8"/>
    <p:sldId id="290" r:id="rId9"/>
    <p:sldId id="292" r:id="rId10"/>
    <p:sldId id="293" r:id="rId11"/>
    <p:sldId id="295" r:id="rId12"/>
    <p:sldId id="294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Overview</a:t>
          </a:r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/>
      <dgm:spPr/>
      <dgm:t>
        <a:bodyPr/>
        <a:lstStyle/>
        <a:p>
          <a:r>
            <a:rPr lang="en-US" dirty="0"/>
            <a:t>Data Introduction &amp; Description</a:t>
          </a:r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Visualizations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Graphs depicting findings of interest to Heart Failure Predictions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Models </a:t>
          </a:r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/>
      <dgm:spPr/>
      <dgm:t>
        <a:bodyPr/>
        <a:lstStyle/>
        <a:p>
          <a:r>
            <a:rPr lang="en-US" dirty="0"/>
            <a:t>Three models were used and Evaluated</a:t>
          </a:r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Strengths &amp; Limitations</a:t>
          </a:r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Brief Analysis of strengths and weaknesses of each model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/>
      <dgm:t>
        <a:bodyPr/>
        <a:lstStyle/>
        <a:p>
          <a:r>
            <a:rPr lang="en-US" dirty="0"/>
            <a:t>Recommendations</a:t>
          </a:r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/>
      <dgm:spPr/>
      <dgm:t>
        <a:bodyPr/>
        <a:lstStyle/>
        <a:p>
          <a:r>
            <a:rPr lang="en-US" dirty="0"/>
            <a:t>Final model selection and recommendation based on Analysis</a:t>
          </a:r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11DBC91B-20E9-4FF9-99F9-9D9A09D1754A}" type="pres">
      <dgm:prSet presAssocID="{AAD4E0A1-2FAA-4C4F-A963-A18676DD2709}" presName="linear" presStyleCnt="0">
        <dgm:presLayoutVars>
          <dgm:animLvl val="lvl"/>
          <dgm:resizeHandles val="exact"/>
        </dgm:presLayoutVars>
      </dgm:prSet>
      <dgm:spPr/>
    </dgm:pt>
    <dgm:pt modelId="{081FD4D0-BF3F-45CD-BAF9-2112FDE59C60}" type="pres">
      <dgm:prSet presAssocID="{59A0B26A-2973-451B-9ADA-6468D9C1A8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1DFC07-81DF-45EB-86B0-2D6CE5ADA70A}" type="pres">
      <dgm:prSet presAssocID="{59A0B26A-2973-451B-9ADA-6468D9C1A82E}" presName="childText" presStyleLbl="revTx" presStyleIdx="0" presStyleCnt="5">
        <dgm:presLayoutVars>
          <dgm:bulletEnabled val="1"/>
        </dgm:presLayoutVars>
      </dgm:prSet>
      <dgm:spPr/>
    </dgm:pt>
    <dgm:pt modelId="{56B4B656-3798-409D-A51D-EB267122428F}" type="pres">
      <dgm:prSet presAssocID="{8159643A-818D-4545-AFE5-29FC064B1A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19636DD-147D-4FB1-A985-7FB9290D7AB2}" type="pres">
      <dgm:prSet presAssocID="{8159643A-818D-4545-AFE5-29FC064B1AAA}" presName="childText" presStyleLbl="revTx" presStyleIdx="1" presStyleCnt="5">
        <dgm:presLayoutVars>
          <dgm:bulletEnabled val="1"/>
        </dgm:presLayoutVars>
      </dgm:prSet>
      <dgm:spPr/>
    </dgm:pt>
    <dgm:pt modelId="{016E1796-2417-40B0-B1A5-57E43248BEC0}" type="pres">
      <dgm:prSet presAssocID="{11173297-B697-4A11-9EAC-E45317C547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049980-950F-4762-A833-53547839DC11}" type="pres">
      <dgm:prSet presAssocID="{11173297-B697-4A11-9EAC-E45317C547A3}" presName="childText" presStyleLbl="revTx" presStyleIdx="2" presStyleCnt="5">
        <dgm:presLayoutVars>
          <dgm:bulletEnabled val="1"/>
        </dgm:presLayoutVars>
      </dgm:prSet>
      <dgm:spPr/>
    </dgm:pt>
    <dgm:pt modelId="{E32C9F38-B8C3-48BF-814B-E5978911A8AF}" type="pres">
      <dgm:prSet presAssocID="{D59A6E49-80F2-47F2-A3F1-A7D3C1042B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40B4CA-9EC7-4FFF-94E2-B4D70426FE59}" type="pres">
      <dgm:prSet presAssocID="{D59A6E49-80F2-47F2-A3F1-A7D3C1042B7A}" presName="childText" presStyleLbl="revTx" presStyleIdx="3" presStyleCnt="5">
        <dgm:presLayoutVars>
          <dgm:bulletEnabled val="1"/>
        </dgm:presLayoutVars>
      </dgm:prSet>
      <dgm:spPr/>
    </dgm:pt>
    <dgm:pt modelId="{566B87B2-6537-4237-B63F-A7306B745012}" type="pres">
      <dgm:prSet presAssocID="{8AE324F7-386D-45A2-868A-242E22B3748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A73B71E-CE24-4762-ACE7-55A729BE7104}" type="pres">
      <dgm:prSet presAssocID="{8AE324F7-386D-45A2-868A-242E22B3748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E4F97922-0686-43B4-A543-B254EA2C2C9A}" type="presOf" srcId="{8159643A-818D-4545-AFE5-29FC064B1AAA}" destId="{56B4B656-3798-409D-A51D-EB267122428F}" srcOrd="0" destOrd="0" presId="urn:microsoft.com/office/officeart/2005/8/layout/vList2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AF976A95-DD87-4AEC-B614-21EF58AC2CA4}" type="presOf" srcId="{D59A6E49-80F2-47F2-A3F1-A7D3C1042B7A}" destId="{E32C9F38-B8C3-48BF-814B-E5978911A8AF}" srcOrd="0" destOrd="0" presId="urn:microsoft.com/office/officeart/2005/8/layout/vList2"/>
    <dgm:cxn modelId="{04DA869A-BAB9-4129-A93B-62E598E04614}" type="presOf" srcId="{AAD4E0A1-2FAA-4C4F-A963-A18676DD2709}" destId="{11DBC91B-20E9-4FF9-99F9-9D9A09D1754A}" srcOrd="0" destOrd="0" presId="urn:microsoft.com/office/officeart/2005/8/layout/vList2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B0504DB5-F733-4C6B-8AE2-3C095FFE0D67}" type="presOf" srcId="{EFA50C6C-022A-4BE7-B363-CC5944231205}" destId="{FA1DFC07-81DF-45EB-86B0-2D6CE5ADA70A}" srcOrd="0" destOrd="0" presId="urn:microsoft.com/office/officeart/2005/8/layout/vList2"/>
    <dgm:cxn modelId="{6E95AAB7-6F4B-4BD3-8050-B1F116A4904E}" type="presOf" srcId="{11173297-B697-4A11-9EAC-E45317C547A3}" destId="{016E1796-2417-40B0-B1A5-57E43248BEC0}" srcOrd="0" destOrd="0" presId="urn:microsoft.com/office/officeart/2005/8/layout/vList2"/>
    <dgm:cxn modelId="{AB2CEAC4-559F-4C93-9B70-930B1BC2066A}" type="presOf" srcId="{59A0B26A-2973-451B-9ADA-6468D9C1A82E}" destId="{081FD4D0-BF3F-45CD-BAF9-2112FDE59C60}" srcOrd="0" destOrd="0" presId="urn:microsoft.com/office/officeart/2005/8/layout/vList2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69839CE1-1FAA-4BA1-8348-13220806D237}" type="presOf" srcId="{388BDCB2-DCDF-44F3-8324-AEB38FDDBDD1}" destId="{D1049980-950F-4762-A833-53547839DC11}" srcOrd="0" destOrd="0" presId="urn:microsoft.com/office/officeart/2005/8/layout/vList2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FA1F50F6-7426-40C7-838D-6BE3070BED14}" type="presOf" srcId="{A5F3A565-F1A9-4263-BA1F-374C68AB041C}" destId="{C19636DD-147D-4FB1-A985-7FB9290D7AB2}" srcOrd="0" destOrd="0" presId="urn:microsoft.com/office/officeart/2005/8/layout/vList2"/>
    <dgm:cxn modelId="{1A7833F7-33E2-456D-AD16-7D3E578D1717}" type="presOf" srcId="{F2C5946E-96AC-4D5A-B458-7D2B25514DE6}" destId="{DA73B71E-CE24-4762-ACE7-55A729BE7104}" srcOrd="0" destOrd="0" presId="urn:microsoft.com/office/officeart/2005/8/layout/vList2"/>
    <dgm:cxn modelId="{AC60E5F7-E270-41A7-B0AD-A5E1AD8C911B}" type="presOf" srcId="{8AE324F7-386D-45A2-868A-242E22B37484}" destId="{566B87B2-6537-4237-B63F-A7306B745012}" srcOrd="0" destOrd="0" presId="urn:microsoft.com/office/officeart/2005/8/layout/vList2"/>
    <dgm:cxn modelId="{0A7D58FC-6415-4C64-94F0-4F62D5FBC3B7}" type="presOf" srcId="{B37999E7-C394-42CA-9788-025667B2F148}" destId="{6B40B4CA-9EC7-4FFF-94E2-B4D70426FE59}" srcOrd="0" destOrd="0" presId="urn:microsoft.com/office/officeart/2005/8/layout/vList2"/>
    <dgm:cxn modelId="{3F0BB1C3-1827-4542-94C8-699E06403A5A}" type="presParOf" srcId="{11DBC91B-20E9-4FF9-99F9-9D9A09D1754A}" destId="{081FD4D0-BF3F-45CD-BAF9-2112FDE59C60}" srcOrd="0" destOrd="0" presId="urn:microsoft.com/office/officeart/2005/8/layout/vList2"/>
    <dgm:cxn modelId="{037D982E-0409-4AEC-A8CB-7E9738E6F244}" type="presParOf" srcId="{11DBC91B-20E9-4FF9-99F9-9D9A09D1754A}" destId="{FA1DFC07-81DF-45EB-86B0-2D6CE5ADA70A}" srcOrd="1" destOrd="0" presId="urn:microsoft.com/office/officeart/2005/8/layout/vList2"/>
    <dgm:cxn modelId="{0736527D-2EE5-4E85-A563-CF8B042902FA}" type="presParOf" srcId="{11DBC91B-20E9-4FF9-99F9-9D9A09D1754A}" destId="{56B4B656-3798-409D-A51D-EB267122428F}" srcOrd="2" destOrd="0" presId="urn:microsoft.com/office/officeart/2005/8/layout/vList2"/>
    <dgm:cxn modelId="{5D1C5166-149F-4F64-A3E6-F148C6F9156B}" type="presParOf" srcId="{11DBC91B-20E9-4FF9-99F9-9D9A09D1754A}" destId="{C19636DD-147D-4FB1-A985-7FB9290D7AB2}" srcOrd="3" destOrd="0" presId="urn:microsoft.com/office/officeart/2005/8/layout/vList2"/>
    <dgm:cxn modelId="{E0CBBD90-BD05-4C35-83BF-C58166D5A05D}" type="presParOf" srcId="{11DBC91B-20E9-4FF9-99F9-9D9A09D1754A}" destId="{016E1796-2417-40B0-B1A5-57E43248BEC0}" srcOrd="4" destOrd="0" presId="urn:microsoft.com/office/officeart/2005/8/layout/vList2"/>
    <dgm:cxn modelId="{01D74751-24EB-4455-B144-9BB5F960C2F4}" type="presParOf" srcId="{11DBC91B-20E9-4FF9-99F9-9D9A09D1754A}" destId="{D1049980-950F-4762-A833-53547839DC11}" srcOrd="5" destOrd="0" presId="urn:microsoft.com/office/officeart/2005/8/layout/vList2"/>
    <dgm:cxn modelId="{87510D7B-EFF7-40E8-8803-F1B1FFD6F54A}" type="presParOf" srcId="{11DBC91B-20E9-4FF9-99F9-9D9A09D1754A}" destId="{E32C9F38-B8C3-48BF-814B-E5978911A8AF}" srcOrd="6" destOrd="0" presId="urn:microsoft.com/office/officeart/2005/8/layout/vList2"/>
    <dgm:cxn modelId="{83A2BF80-D922-4F9F-BE44-FD40A747FA0D}" type="presParOf" srcId="{11DBC91B-20E9-4FF9-99F9-9D9A09D1754A}" destId="{6B40B4CA-9EC7-4FFF-94E2-B4D70426FE59}" srcOrd="7" destOrd="0" presId="urn:microsoft.com/office/officeart/2005/8/layout/vList2"/>
    <dgm:cxn modelId="{EDF9BE48-84F1-4CD2-8D13-EF1D4C1529D4}" type="presParOf" srcId="{11DBC91B-20E9-4FF9-99F9-9D9A09D1754A}" destId="{566B87B2-6537-4237-B63F-A7306B745012}" srcOrd="8" destOrd="0" presId="urn:microsoft.com/office/officeart/2005/8/layout/vList2"/>
    <dgm:cxn modelId="{C035CF1D-DB4A-42BE-B426-C14A16E87364}" type="presParOf" srcId="{11DBC91B-20E9-4FF9-99F9-9D9A09D1754A}" destId="{DA73B71E-CE24-4762-ACE7-55A729BE710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9F54D-FDCE-4004-BD1E-C78823364F1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560B68-F3D8-49F9-AF55-BD487C25F732}">
      <dgm:prSet/>
      <dgm:spPr/>
      <dgm:t>
        <a:bodyPr/>
        <a:lstStyle/>
        <a:p>
          <a:r>
            <a:rPr lang="en-US"/>
            <a:t>CVD : </a:t>
          </a:r>
          <a:r>
            <a:rPr lang="en-US" b="0" i="0"/>
            <a:t>#1  Cause of death globally. 17.9 lives each year</a:t>
          </a:r>
          <a:endParaRPr lang="en-US"/>
        </a:p>
      </dgm:t>
    </dgm:pt>
    <dgm:pt modelId="{D543DA8F-32D5-42F0-A569-BBD39000DE15}" type="parTrans" cxnId="{CCDA2B64-445C-439D-9BB5-1317D43417E6}">
      <dgm:prSet/>
      <dgm:spPr/>
      <dgm:t>
        <a:bodyPr/>
        <a:lstStyle/>
        <a:p>
          <a:endParaRPr lang="en-US"/>
        </a:p>
      </dgm:t>
    </dgm:pt>
    <dgm:pt modelId="{7BB967E6-DDB7-428B-9834-3E54334D99A8}" type="sibTrans" cxnId="{CCDA2B64-445C-439D-9BB5-1317D43417E6}">
      <dgm:prSet/>
      <dgm:spPr/>
      <dgm:t>
        <a:bodyPr/>
        <a:lstStyle/>
        <a:p>
          <a:endParaRPr lang="en-US"/>
        </a:p>
      </dgm:t>
    </dgm:pt>
    <dgm:pt modelId="{BBB8B69C-B585-49CB-9D07-7DB9091B1679}">
      <dgm:prSet/>
      <dgm:spPr/>
      <dgm:t>
        <a:bodyPr/>
        <a:lstStyle/>
        <a:p>
          <a:r>
            <a:rPr lang="en-US"/>
            <a:t>4 out of 5 CVDs are due to Heart attacks and strokes. 1/3 occur in people under Age 70</a:t>
          </a:r>
        </a:p>
      </dgm:t>
    </dgm:pt>
    <dgm:pt modelId="{C7779176-DB0E-42F6-AECF-304639214727}" type="parTrans" cxnId="{D24976EA-AB24-4D73-97E9-34FB396438DF}">
      <dgm:prSet/>
      <dgm:spPr/>
      <dgm:t>
        <a:bodyPr/>
        <a:lstStyle/>
        <a:p>
          <a:endParaRPr lang="en-US"/>
        </a:p>
      </dgm:t>
    </dgm:pt>
    <dgm:pt modelId="{2E3DA6C4-90D3-4FD7-A61D-84A79ADC5853}" type="sibTrans" cxnId="{D24976EA-AB24-4D73-97E9-34FB396438DF}">
      <dgm:prSet/>
      <dgm:spPr/>
      <dgm:t>
        <a:bodyPr/>
        <a:lstStyle/>
        <a:p>
          <a:endParaRPr lang="en-US"/>
        </a:p>
      </dgm:t>
    </dgm:pt>
    <dgm:pt modelId="{97727F8C-F08B-499A-81C0-956FE40058A2}">
      <dgm:prSet/>
      <dgm:spPr/>
      <dgm:t>
        <a:bodyPr/>
        <a:lstStyle/>
        <a:p>
          <a:r>
            <a:rPr lang="en-US"/>
            <a:t>Heart failure is a common even caused by CVDs</a:t>
          </a:r>
        </a:p>
      </dgm:t>
    </dgm:pt>
    <dgm:pt modelId="{A9FB2EAA-4E9D-4B1F-92ED-C84ECCC36BAA}" type="parTrans" cxnId="{A4F56C6C-548C-4F78-BC4D-BA50161D2663}">
      <dgm:prSet/>
      <dgm:spPr/>
      <dgm:t>
        <a:bodyPr/>
        <a:lstStyle/>
        <a:p>
          <a:endParaRPr lang="en-US"/>
        </a:p>
      </dgm:t>
    </dgm:pt>
    <dgm:pt modelId="{951FC417-E65D-458B-83CC-603DE3912EE5}" type="sibTrans" cxnId="{A4F56C6C-548C-4F78-BC4D-BA50161D2663}">
      <dgm:prSet/>
      <dgm:spPr/>
      <dgm:t>
        <a:bodyPr/>
        <a:lstStyle/>
        <a:p>
          <a:endParaRPr lang="en-US"/>
        </a:p>
      </dgm:t>
    </dgm:pt>
    <dgm:pt modelId="{EA0F237B-04E6-4554-8678-FB6F99FE0F9E}">
      <dgm:prSet/>
      <dgm:spPr/>
      <dgm:t>
        <a:bodyPr/>
        <a:lstStyle/>
        <a:p>
          <a:r>
            <a:rPr lang="en-US"/>
            <a:t>12 attributes  related to CVDs identified to possibly predict Heart Disease.</a:t>
          </a:r>
        </a:p>
      </dgm:t>
    </dgm:pt>
    <dgm:pt modelId="{633F6447-B81A-43C3-9C43-78651CED7639}" type="parTrans" cxnId="{36C2D04F-4051-482B-ADC8-03C4F4C05271}">
      <dgm:prSet/>
      <dgm:spPr/>
      <dgm:t>
        <a:bodyPr/>
        <a:lstStyle/>
        <a:p>
          <a:endParaRPr lang="en-US"/>
        </a:p>
      </dgm:t>
    </dgm:pt>
    <dgm:pt modelId="{D152041C-878B-4FE3-AD44-C86CB0D995E2}" type="sibTrans" cxnId="{36C2D04F-4051-482B-ADC8-03C4F4C05271}">
      <dgm:prSet/>
      <dgm:spPr/>
      <dgm:t>
        <a:bodyPr/>
        <a:lstStyle/>
        <a:p>
          <a:endParaRPr lang="en-US"/>
        </a:p>
      </dgm:t>
    </dgm:pt>
    <dgm:pt modelId="{5FDC9711-0E1E-4AE7-8F72-77E7DF723CD0}">
      <dgm:prSet/>
      <dgm:spPr/>
      <dgm:t>
        <a:bodyPr/>
        <a:lstStyle/>
        <a:p>
          <a:r>
            <a:rPr lang="en-US"/>
            <a:t>Early detection and management of CVDs or a high risk can be vital in saving lives</a:t>
          </a:r>
        </a:p>
      </dgm:t>
    </dgm:pt>
    <dgm:pt modelId="{60AC3B90-17D2-4912-BE2B-9E33998E0788}" type="parTrans" cxnId="{5FA290FE-A3BA-4DFD-90EF-F38EC2276B01}">
      <dgm:prSet/>
      <dgm:spPr/>
      <dgm:t>
        <a:bodyPr/>
        <a:lstStyle/>
        <a:p>
          <a:endParaRPr lang="en-US"/>
        </a:p>
      </dgm:t>
    </dgm:pt>
    <dgm:pt modelId="{88C415A5-6D59-49BC-96D3-54B7C4F67F28}" type="sibTrans" cxnId="{5FA290FE-A3BA-4DFD-90EF-F38EC2276B01}">
      <dgm:prSet/>
      <dgm:spPr/>
      <dgm:t>
        <a:bodyPr/>
        <a:lstStyle/>
        <a:p>
          <a:endParaRPr lang="en-US"/>
        </a:p>
      </dgm:t>
    </dgm:pt>
    <dgm:pt modelId="{461F3816-3104-4A07-88F0-1E75B5E6BC1B}">
      <dgm:prSet/>
      <dgm:spPr/>
      <dgm:t>
        <a:bodyPr/>
        <a:lstStyle/>
        <a:p>
          <a:r>
            <a:rPr lang="en-US"/>
            <a:t>Machine Learning models can be of great help in prediction existing or high risk of CVDs</a:t>
          </a:r>
        </a:p>
      </dgm:t>
    </dgm:pt>
    <dgm:pt modelId="{F720B2DF-569D-4813-8622-CEF3855B4C9A}" type="parTrans" cxnId="{5AA4DF7D-EA6A-4F40-904F-6AECCE283E1B}">
      <dgm:prSet/>
      <dgm:spPr/>
      <dgm:t>
        <a:bodyPr/>
        <a:lstStyle/>
        <a:p>
          <a:endParaRPr lang="en-US"/>
        </a:p>
      </dgm:t>
    </dgm:pt>
    <dgm:pt modelId="{7D6F3599-1252-47DA-997B-79BB2DF1BC80}" type="sibTrans" cxnId="{5AA4DF7D-EA6A-4F40-904F-6AECCE283E1B}">
      <dgm:prSet/>
      <dgm:spPr/>
      <dgm:t>
        <a:bodyPr/>
        <a:lstStyle/>
        <a:p>
          <a:endParaRPr lang="en-US"/>
        </a:p>
      </dgm:t>
    </dgm:pt>
    <dgm:pt modelId="{FB74F206-6B05-4AC3-894D-BD25F419B369}" type="pres">
      <dgm:prSet presAssocID="{3ED9F54D-FDCE-4004-BD1E-C78823364F17}" presName="diagram" presStyleCnt="0">
        <dgm:presLayoutVars>
          <dgm:dir/>
          <dgm:resizeHandles val="exact"/>
        </dgm:presLayoutVars>
      </dgm:prSet>
      <dgm:spPr/>
    </dgm:pt>
    <dgm:pt modelId="{F2BC98B9-EF03-46FD-B34F-098D226C3DA5}" type="pres">
      <dgm:prSet presAssocID="{57560B68-F3D8-49F9-AF55-BD487C25F732}" presName="node" presStyleLbl="node1" presStyleIdx="0" presStyleCnt="6">
        <dgm:presLayoutVars>
          <dgm:bulletEnabled val="1"/>
        </dgm:presLayoutVars>
      </dgm:prSet>
      <dgm:spPr/>
    </dgm:pt>
    <dgm:pt modelId="{21FAE55F-ACD7-46C7-88C7-1903F47F8C13}" type="pres">
      <dgm:prSet presAssocID="{7BB967E6-DDB7-428B-9834-3E54334D99A8}" presName="sibTrans" presStyleCnt="0"/>
      <dgm:spPr/>
    </dgm:pt>
    <dgm:pt modelId="{0C95A80E-00DF-4271-871C-C2F86FE2D4C6}" type="pres">
      <dgm:prSet presAssocID="{BBB8B69C-B585-49CB-9D07-7DB9091B1679}" presName="node" presStyleLbl="node1" presStyleIdx="1" presStyleCnt="6">
        <dgm:presLayoutVars>
          <dgm:bulletEnabled val="1"/>
        </dgm:presLayoutVars>
      </dgm:prSet>
      <dgm:spPr/>
    </dgm:pt>
    <dgm:pt modelId="{5C494113-8E0C-451A-8900-562D67F26273}" type="pres">
      <dgm:prSet presAssocID="{2E3DA6C4-90D3-4FD7-A61D-84A79ADC5853}" presName="sibTrans" presStyleCnt="0"/>
      <dgm:spPr/>
    </dgm:pt>
    <dgm:pt modelId="{35672B24-D348-48B0-87E9-24B1CDA31326}" type="pres">
      <dgm:prSet presAssocID="{97727F8C-F08B-499A-81C0-956FE40058A2}" presName="node" presStyleLbl="node1" presStyleIdx="2" presStyleCnt="6">
        <dgm:presLayoutVars>
          <dgm:bulletEnabled val="1"/>
        </dgm:presLayoutVars>
      </dgm:prSet>
      <dgm:spPr/>
    </dgm:pt>
    <dgm:pt modelId="{BB24CFB4-8FDB-4D87-823F-5CF8D176D4C1}" type="pres">
      <dgm:prSet presAssocID="{951FC417-E65D-458B-83CC-603DE3912EE5}" presName="sibTrans" presStyleCnt="0"/>
      <dgm:spPr/>
    </dgm:pt>
    <dgm:pt modelId="{1C31A3FF-B8F7-44CD-A2BC-9198A4D57AE2}" type="pres">
      <dgm:prSet presAssocID="{EA0F237B-04E6-4554-8678-FB6F99FE0F9E}" presName="node" presStyleLbl="node1" presStyleIdx="3" presStyleCnt="6">
        <dgm:presLayoutVars>
          <dgm:bulletEnabled val="1"/>
        </dgm:presLayoutVars>
      </dgm:prSet>
      <dgm:spPr/>
    </dgm:pt>
    <dgm:pt modelId="{75E57903-F1DE-4066-9534-C9FCAF85C55A}" type="pres">
      <dgm:prSet presAssocID="{D152041C-878B-4FE3-AD44-C86CB0D995E2}" presName="sibTrans" presStyleCnt="0"/>
      <dgm:spPr/>
    </dgm:pt>
    <dgm:pt modelId="{D69CF5EF-09E8-4DC5-8F98-3800B106B85E}" type="pres">
      <dgm:prSet presAssocID="{5FDC9711-0E1E-4AE7-8F72-77E7DF723CD0}" presName="node" presStyleLbl="node1" presStyleIdx="4" presStyleCnt="6">
        <dgm:presLayoutVars>
          <dgm:bulletEnabled val="1"/>
        </dgm:presLayoutVars>
      </dgm:prSet>
      <dgm:spPr/>
    </dgm:pt>
    <dgm:pt modelId="{E8C66167-3B95-448E-816E-A669836C204E}" type="pres">
      <dgm:prSet presAssocID="{88C415A5-6D59-49BC-96D3-54B7C4F67F28}" presName="sibTrans" presStyleCnt="0"/>
      <dgm:spPr/>
    </dgm:pt>
    <dgm:pt modelId="{12310AAB-07CB-4F53-9C7B-CDBBEE04E8DF}" type="pres">
      <dgm:prSet presAssocID="{461F3816-3104-4A07-88F0-1E75B5E6BC1B}" presName="node" presStyleLbl="node1" presStyleIdx="5" presStyleCnt="6">
        <dgm:presLayoutVars>
          <dgm:bulletEnabled val="1"/>
        </dgm:presLayoutVars>
      </dgm:prSet>
      <dgm:spPr/>
    </dgm:pt>
  </dgm:ptLst>
  <dgm:cxnLst>
    <dgm:cxn modelId="{2B70CB31-AAF4-4A9D-B195-5249852AC2C2}" type="presOf" srcId="{EA0F237B-04E6-4554-8678-FB6F99FE0F9E}" destId="{1C31A3FF-B8F7-44CD-A2BC-9198A4D57AE2}" srcOrd="0" destOrd="0" presId="urn:microsoft.com/office/officeart/2005/8/layout/default"/>
    <dgm:cxn modelId="{CCDA2B64-445C-439D-9BB5-1317D43417E6}" srcId="{3ED9F54D-FDCE-4004-BD1E-C78823364F17}" destId="{57560B68-F3D8-49F9-AF55-BD487C25F732}" srcOrd="0" destOrd="0" parTransId="{D543DA8F-32D5-42F0-A569-BBD39000DE15}" sibTransId="{7BB967E6-DDB7-428B-9834-3E54334D99A8}"/>
    <dgm:cxn modelId="{574A3945-5727-4FEE-91A8-0392B0D0206B}" type="presOf" srcId="{461F3816-3104-4A07-88F0-1E75B5E6BC1B}" destId="{12310AAB-07CB-4F53-9C7B-CDBBEE04E8DF}" srcOrd="0" destOrd="0" presId="urn:microsoft.com/office/officeart/2005/8/layout/default"/>
    <dgm:cxn modelId="{A4F56C6C-548C-4F78-BC4D-BA50161D2663}" srcId="{3ED9F54D-FDCE-4004-BD1E-C78823364F17}" destId="{97727F8C-F08B-499A-81C0-956FE40058A2}" srcOrd="2" destOrd="0" parTransId="{A9FB2EAA-4E9D-4B1F-92ED-C84ECCC36BAA}" sibTransId="{951FC417-E65D-458B-83CC-603DE3912EE5}"/>
    <dgm:cxn modelId="{36C2D04F-4051-482B-ADC8-03C4F4C05271}" srcId="{3ED9F54D-FDCE-4004-BD1E-C78823364F17}" destId="{EA0F237B-04E6-4554-8678-FB6F99FE0F9E}" srcOrd="3" destOrd="0" parTransId="{633F6447-B81A-43C3-9C43-78651CED7639}" sibTransId="{D152041C-878B-4FE3-AD44-C86CB0D995E2}"/>
    <dgm:cxn modelId="{5DC1EA51-5A0F-4029-A137-0729967AF421}" type="presOf" srcId="{57560B68-F3D8-49F9-AF55-BD487C25F732}" destId="{F2BC98B9-EF03-46FD-B34F-098D226C3DA5}" srcOrd="0" destOrd="0" presId="urn:microsoft.com/office/officeart/2005/8/layout/default"/>
    <dgm:cxn modelId="{5AA4DF7D-EA6A-4F40-904F-6AECCE283E1B}" srcId="{3ED9F54D-FDCE-4004-BD1E-C78823364F17}" destId="{461F3816-3104-4A07-88F0-1E75B5E6BC1B}" srcOrd="5" destOrd="0" parTransId="{F720B2DF-569D-4813-8622-CEF3855B4C9A}" sibTransId="{7D6F3599-1252-47DA-997B-79BB2DF1BC80}"/>
    <dgm:cxn modelId="{D0BE6884-0AD5-48F7-A294-657DF620690F}" type="presOf" srcId="{97727F8C-F08B-499A-81C0-956FE40058A2}" destId="{35672B24-D348-48B0-87E9-24B1CDA31326}" srcOrd="0" destOrd="0" presId="urn:microsoft.com/office/officeart/2005/8/layout/default"/>
    <dgm:cxn modelId="{CC8A88CC-2EFE-4152-9CFC-723E9FEE9A9E}" type="presOf" srcId="{5FDC9711-0E1E-4AE7-8F72-77E7DF723CD0}" destId="{D69CF5EF-09E8-4DC5-8F98-3800B106B85E}" srcOrd="0" destOrd="0" presId="urn:microsoft.com/office/officeart/2005/8/layout/default"/>
    <dgm:cxn modelId="{D24976EA-AB24-4D73-97E9-34FB396438DF}" srcId="{3ED9F54D-FDCE-4004-BD1E-C78823364F17}" destId="{BBB8B69C-B585-49CB-9D07-7DB9091B1679}" srcOrd="1" destOrd="0" parTransId="{C7779176-DB0E-42F6-AECF-304639214727}" sibTransId="{2E3DA6C4-90D3-4FD7-A61D-84A79ADC5853}"/>
    <dgm:cxn modelId="{43BD95EE-9D5B-43FC-93CE-30DF8D67B449}" type="presOf" srcId="{BBB8B69C-B585-49CB-9D07-7DB9091B1679}" destId="{0C95A80E-00DF-4271-871C-C2F86FE2D4C6}" srcOrd="0" destOrd="0" presId="urn:microsoft.com/office/officeart/2005/8/layout/default"/>
    <dgm:cxn modelId="{1B7308FD-C22C-4075-B418-A9CD989A46C0}" type="presOf" srcId="{3ED9F54D-FDCE-4004-BD1E-C78823364F17}" destId="{FB74F206-6B05-4AC3-894D-BD25F419B369}" srcOrd="0" destOrd="0" presId="urn:microsoft.com/office/officeart/2005/8/layout/default"/>
    <dgm:cxn modelId="{5FA290FE-A3BA-4DFD-90EF-F38EC2276B01}" srcId="{3ED9F54D-FDCE-4004-BD1E-C78823364F17}" destId="{5FDC9711-0E1E-4AE7-8F72-77E7DF723CD0}" srcOrd="4" destOrd="0" parTransId="{60AC3B90-17D2-4912-BE2B-9E33998E0788}" sibTransId="{88C415A5-6D59-49BC-96D3-54B7C4F67F28}"/>
    <dgm:cxn modelId="{B7961448-280A-4945-A74B-7E66C1FEB433}" type="presParOf" srcId="{FB74F206-6B05-4AC3-894D-BD25F419B369}" destId="{F2BC98B9-EF03-46FD-B34F-098D226C3DA5}" srcOrd="0" destOrd="0" presId="urn:microsoft.com/office/officeart/2005/8/layout/default"/>
    <dgm:cxn modelId="{D9FA8EF3-165D-4D61-ABE1-4D445F0DD29E}" type="presParOf" srcId="{FB74F206-6B05-4AC3-894D-BD25F419B369}" destId="{21FAE55F-ACD7-46C7-88C7-1903F47F8C13}" srcOrd="1" destOrd="0" presId="urn:microsoft.com/office/officeart/2005/8/layout/default"/>
    <dgm:cxn modelId="{322E4064-C800-4FA5-8510-D54DB9A78DA3}" type="presParOf" srcId="{FB74F206-6B05-4AC3-894D-BD25F419B369}" destId="{0C95A80E-00DF-4271-871C-C2F86FE2D4C6}" srcOrd="2" destOrd="0" presId="urn:microsoft.com/office/officeart/2005/8/layout/default"/>
    <dgm:cxn modelId="{D15C9618-92E2-427F-AFA5-12223EC5C3C5}" type="presParOf" srcId="{FB74F206-6B05-4AC3-894D-BD25F419B369}" destId="{5C494113-8E0C-451A-8900-562D67F26273}" srcOrd="3" destOrd="0" presId="urn:microsoft.com/office/officeart/2005/8/layout/default"/>
    <dgm:cxn modelId="{7C1BA46E-7F9F-4825-9D83-8253E7EFE7D0}" type="presParOf" srcId="{FB74F206-6B05-4AC3-894D-BD25F419B369}" destId="{35672B24-D348-48B0-87E9-24B1CDA31326}" srcOrd="4" destOrd="0" presId="urn:microsoft.com/office/officeart/2005/8/layout/default"/>
    <dgm:cxn modelId="{0BA102D1-9800-49DF-810B-03D84A08D407}" type="presParOf" srcId="{FB74F206-6B05-4AC3-894D-BD25F419B369}" destId="{BB24CFB4-8FDB-4D87-823F-5CF8D176D4C1}" srcOrd="5" destOrd="0" presId="urn:microsoft.com/office/officeart/2005/8/layout/default"/>
    <dgm:cxn modelId="{35376F90-C929-4C2D-8033-25C000D8DE8D}" type="presParOf" srcId="{FB74F206-6B05-4AC3-894D-BD25F419B369}" destId="{1C31A3FF-B8F7-44CD-A2BC-9198A4D57AE2}" srcOrd="6" destOrd="0" presId="urn:microsoft.com/office/officeart/2005/8/layout/default"/>
    <dgm:cxn modelId="{EBF2CD89-9BA9-46F0-B357-FBE903729374}" type="presParOf" srcId="{FB74F206-6B05-4AC3-894D-BD25F419B369}" destId="{75E57903-F1DE-4066-9534-C9FCAF85C55A}" srcOrd="7" destOrd="0" presId="urn:microsoft.com/office/officeart/2005/8/layout/default"/>
    <dgm:cxn modelId="{473E0C25-FEA0-4B42-BE4F-DB4471627654}" type="presParOf" srcId="{FB74F206-6B05-4AC3-894D-BD25F419B369}" destId="{D69CF5EF-09E8-4DC5-8F98-3800B106B85E}" srcOrd="8" destOrd="0" presId="urn:microsoft.com/office/officeart/2005/8/layout/default"/>
    <dgm:cxn modelId="{D35CC290-A8AC-47EF-98EC-B6FC43D11F05}" type="presParOf" srcId="{FB74F206-6B05-4AC3-894D-BD25F419B369}" destId="{E8C66167-3B95-448E-816E-A669836C204E}" srcOrd="9" destOrd="0" presId="urn:microsoft.com/office/officeart/2005/8/layout/default"/>
    <dgm:cxn modelId="{D102CE00-298A-4F24-A41C-0CBEE3EAE9A7}" type="presParOf" srcId="{FB74F206-6B05-4AC3-894D-BD25F419B369}" destId="{12310AAB-07CB-4F53-9C7B-CDBBEE04E8D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C066D-7B3C-4BD2-AC01-E0DB1B8DC80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EFF1F8-5DFC-418C-8154-8D7891596C62}">
      <dgm:prSet/>
      <dgm:spPr/>
      <dgm:t>
        <a:bodyPr/>
        <a:lstStyle/>
        <a:p>
          <a:r>
            <a:rPr lang="en-US"/>
            <a:t>ST Depression vs Heart Disease</a:t>
          </a:r>
        </a:p>
      </dgm:t>
    </dgm:pt>
    <dgm:pt modelId="{3FD72322-1659-42C1-883D-10A0C07099EB}" type="parTrans" cxnId="{E464A489-B998-4607-B7FA-5E90BBB6724C}">
      <dgm:prSet/>
      <dgm:spPr/>
      <dgm:t>
        <a:bodyPr/>
        <a:lstStyle/>
        <a:p>
          <a:endParaRPr lang="en-US"/>
        </a:p>
      </dgm:t>
    </dgm:pt>
    <dgm:pt modelId="{FD2D5AD1-A61B-4B0F-BB05-287A45D1C1ED}" type="sibTrans" cxnId="{E464A489-B998-4607-B7FA-5E90BBB6724C}">
      <dgm:prSet/>
      <dgm:spPr/>
      <dgm:t>
        <a:bodyPr/>
        <a:lstStyle/>
        <a:p>
          <a:endParaRPr lang="en-US"/>
        </a:p>
      </dgm:t>
    </dgm:pt>
    <dgm:pt modelId="{625CAC19-B000-4AAC-81A1-BC7D2D7EB2C0}">
      <dgm:prSet/>
      <dgm:spPr/>
      <dgm:t>
        <a:bodyPr/>
        <a:lstStyle/>
        <a:p>
          <a:r>
            <a:rPr lang="en-US"/>
            <a:t>Sex vs Heart Disease</a:t>
          </a:r>
        </a:p>
      </dgm:t>
    </dgm:pt>
    <dgm:pt modelId="{CE2482D6-2AAF-491D-9BF8-08705262B675}" type="parTrans" cxnId="{78DD76EF-7C04-4C7D-897D-C365315C2141}">
      <dgm:prSet/>
      <dgm:spPr/>
      <dgm:t>
        <a:bodyPr/>
        <a:lstStyle/>
        <a:p>
          <a:endParaRPr lang="en-US"/>
        </a:p>
      </dgm:t>
    </dgm:pt>
    <dgm:pt modelId="{1CD75C78-058F-4B4A-892F-03A4686B0A9E}" type="sibTrans" cxnId="{78DD76EF-7C04-4C7D-897D-C365315C2141}">
      <dgm:prSet/>
      <dgm:spPr/>
      <dgm:t>
        <a:bodyPr/>
        <a:lstStyle/>
        <a:p>
          <a:endParaRPr lang="en-US"/>
        </a:p>
      </dgm:t>
    </dgm:pt>
    <dgm:pt modelId="{D6991F14-172E-4F91-AD40-C97BDCF6DEA0}">
      <dgm:prSet/>
      <dgm:spPr/>
      <dgm:t>
        <a:bodyPr/>
        <a:lstStyle/>
        <a:p>
          <a:r>
            <a:rPr lang="en-US"/>
            <a:t>Age vs Heart Disease</a:t>
          </a:r>
        </a:p>
      </dgm:t>
    </dgm:pt>
    <dgm:pt modelId="{EE24C65A-BCDA-4B48-A9EB-3A1FF9DC8074}" type="parTrans" cxnId="{F63E2CE1-96BC-4D20-BCF5-9D9335C6653D}">
      <dgm:prSet/>
      <dgm:spPr/>
      <dgm:t>
        <a:bodyPr/>
        <a:lstStyle/>
        <a:p>
          <a:endParaRPr lang="en-US"/>
        </a:p>
      </dgm:t>
    </dgm:pt>
    <dgm:pt modelId="{FB221326-9B2B-42A6-AFBD-271A83356341}" type="sibTrans" cxnId="{F63E2CE1-96BC-4D20-BCF5-9D9335C6653D}">
      <dgm:prSet/>
      <dgm:spPr/>
      <dgm:t>
        <a:bodyPr/>
        <a:lstStyle/>
        <a:p>
          <a:endParaRPr lang="en-US"/>
        </a:p>
      </dgm:t>
    </dgm:pt>
    <dgm:pt modelId="{5B089F58-2A6A-4DC4-BC79-AD7CAAAB8F68}" type="pres">
      <dgm:prSet presAssocID="{106C066D-7B3C-4BD2-AC01-E0DB1B8DC806}" presName="diagram" presStyleCnt="0">
        <dgm:presLayoutVars>
          <dgm:dir/>
          <dgm:resizeHandles val="exact"/>
        </dgm:presLayoutVars>
      </dgm:prSet>
      <dgm:spPr/>
    </dgm:pt>
    <dgm:pt modelId="{A0AFCC76-CF72-4A94-9284-8F419FCA0995}" type="pres">
      <dgm:prSet presAssocID="{65EFF1F8-5DFC-418C-8154-8D7891596C62}" presName="node" presStyleLbl="node1" presStyleIdx="0" presStyleCnt="3">
        <dgm:presLayoutVars>
          <dgm:bulletEnabled val="1"/>
        </dgm:presLayoutVars>
      </dgm:prSet>
      <dgm:spPr/>
    </dgm:pt>
    <dgm:pt modelId="{AC75F34B-22B6-44AA-B9D4-2CE8D1FB1A34}" type="pres">
      <dgm:prSet presAssocID="{FD2D5AD1-A61B-4B0F-BB05-287A45D1C1ED}" presName="sibTrans" presStyleCnt="0"/>
      <dgm:spPr/>
    </dgm:pt>
    <dgm:pt modelId="{CACB9187-AADE-4CA2-BBD8-68EBBA033A45}" type="pres">
      <dgm:prSet presAssocID="{625CAC19-B000-4AAC-81A1-BC7D2D7EB2C0}" presName="node" presStyleLbl="node1" presStyleIdx="1" presStyleCnt="3">
        <dgm:presLayoutVars>
          <dgm:bulletEnabled val="1"/>
        </dgm:presLayoutVars>
      </dgm:prSet>
      <dgm:spPr/>
    </dgm:pt>
    <dgm:pt modelId="{94B2DF4A-B00D-4A97-8F35-5DB4BF4288F6}" type="pres">
      <dgm:prSet presAssocID="{1CD75C78-058F-4B4A-892F-03A4686B0A9E}" presName="sibTrans" presStyleCnt="0"/>
      <dgm:spPr/>
    </dgm:pt>
    <dgm:pt modelId="{54AF979E-FB69-4D23-82A9-7842F279DE12}" type="pres">
      <dgm:prSet presAssocID="{D6991F14-172E-4F91-AD40-C97BDCF6DEA0}" presName="node" presStyleLbl="node1" presStyleIdx="2" presStyleCnt="3">
        <dgm:presLayoutVars>
          <dgm:bulletEnabled val="1"/>
        </dgm:presLayoutVars>
      </dgm:prSet>
      <dgm:spPr/>
    </dgm:pt>
  </dgm:ptLst>
  <dgm:cxnLst>
    <dgm:cxn modelId="{BECD2A02-0058-4D35-A8D2-994734F0D7D7}" type="presOf" srcId="{106C066D-7B3C-4BD2-AC01-E0DB1B8DC806}" destId="{5B089F58-2A6A-4DC4-BC79-AD7CAAAB8F68}" srcOrd="0" destOrd="0" presId="urn:microsoft.com/office/officeart/2005/8/layout/default"/>
    <dgm:cxn modelId="{84B58F5A-6381-423F-AC1B-EF5DEF12FCE7}" type="presOf" srcId="{65EFF1F8-5DFC-418C-8154-8D7891596C62}" destId="{A0AFCC76-CF72-4A94-9284-8F419FCA0995}" srcOrd="0" destOrd="0" presId="urn:microsoft.com/office/officeart/2005/8/layout/default"/>
    <dgm:cxn modelId="{E464A489-B998-4607-B7FA-5E90BBB6724C}" srcId="{106C066D-7B3C-4BD2-AC01-E0DB1B8DC806}" destId="{65EFF1F8-5DFC-418C-8154-8D7891596C62}" srcOrd="0" destOrd="0" parTransId="{3FD72322-1659-42C1-883D-10A0C07099EB}" sibTransId="{FD2D5AD1-A61B-4B0F-BB05-287A45D1C1ED}"/>
    <dgm:cxn modelId="{45977DAF-283C-41B1-8AA2-A1855B4BC784}" type="presOf" srcId="{D6991F14-172E-4F91-AD40-C97BDCF6DEA0}" destId="{54AF979E-FB69-4D23-82A9-7842F279DE12}" srcOrd="0" destOrd="0" presId="urn:microsoft.com/office/officeart/2005/8/layout/default"/>
    <dgm:cxn modelId="{F63E2CE1-96BC-4D20-BCF5-9D9335C6653D}" srcId="{106C066D-7B3C-4BD2-AC01-E0DB1B8DC806}" destId="{D6991F14-172E-4F91-AD40-C97BDCF6DEA0}" srcOrd="2" destOrd="0" parTransId="{EE24C65A-BCDA-4B48-A9EB-3A1FF9DC8074}" sibTransId="{FB221326-9B2B-42A6-AFBD-271A83356341}"/>
    <dgm:cxn modelId="{78DD76EF-7C04-4C7D-897D-C365315C2141}" srcId="{106C066D-7B3C-4BD2-AC01-E0DB1B8DC806}" destId="{625CAC19-B000-4AAC-81A1-BC7D2D7EB2C0}" srcOrd="1" destOrd="0" parTransId="{CE2482D6-2AAF-491D-9BF8-08705262B675}" sibTransId="{1CD75C78-058F-4B4A-892F-03A4686B0A9E}"/>
    <dgm:cxn modelId="{40FB8AFC-EAAA-481E-A600-7736CF3112EB}" type="presOf" srcId="{625CAC19-B000-4AAC-81A1-BC7D2D7EB2C0}" destId="{CACB9187-AADE-4CA2-BBD8-68EBBA033A45}" srcOrd="0" destOrd="0" presId="urn:microsoft.com/office/officeart/2005/8/layout/default"/>
    <dgm:cxn modelId="{6B40AD0F-D650-49C5-9AD6-AD48B55C5217}" type="presParOf" srcId="{5B089F58-2A6A-4DC4-BC79-AD7CAAAB8F68}" destId="{A0AFCC76-CF72-4A94-9284-8F419FCA0995}" srcOrd="0" destOrd="0" presId="urn:microsoft.com/office/officeart/2005/8/layout/default"/>
    <dgm:cxn modelId="{DADABB9C-E86D-425F-BCB8-E1FFB9A52022}" type="presParOf" srcId="{5B089F58-2A6A-4DC4-BC79-AD7CAAAB8F68}" destId="{AC75F34B-22B6-44AA-B9D4-2CE8D1FB1A34}" srcOrd="1" destOrd="0" presId="urn:microsoft.com/office/officeart/2005/8/layout/default"/>
    <dgm:cxn modelId="{89EAB5EF-CEE9-4EE7-B287-CA488F9949B2}" type="presParOf" srcId="{5B089F58-2A6A-4DC4-BC79-AD7CAAAB8F68}" destId="{CACB9187-AADE-4CA2-BBD8-68EBBA033A45}" srcOrd="2" destOrd="0" presId="urn:microsoft.com/office/officeart/2005/8/layout/default"/>
    <dgm:cxn modelId="{4AC2B51D-4DA3-4691-82F7-D80D4C2A0F30}" type="presParOf" srcId="{5B089F58-2A6A-4DC4-BC79-AD7CAAAB8F68}" destId="{94B2DF4A-B00D-4A97-8F35-5DB4BF4288F6}" srcOrd="3" destOrd="0" presId="urn:microsoft.com/office/officeart/2005/8/layout/default"/>
    <dgm:cxn modelId="{41068C71-C24A-4F24-B75A-2C0CAA295504}" type="presParOf" srcId="{5B089F58-2A6A-4DC4-BC79-AD7CAAAB8F68}" destId="{54AF979E-FB69-4D23-82A9-7842F279DE1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DAA3C2-E973-4B8D-B825-297DDF4E6B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A99B5F-78C9-430A-9C21-CA338B4C0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concern raised about the final model's prediction can, however, be reduced by adding more data to train the model to possibly get the prediction results lower than 5% </a:t>
          </a:r>
          <a:r>
            <a:rPr lang="en-US" dirty="0"/>
            <a:t>.</a:t>
          </a:r>
        </a:p>
      </dgm:t>
    </dgm:pt>
    <dgm:pt modelId="{33AF02C7-C63B-4213-B976-D5F9B322F50E}" type="parTrans" cxnId="{A62DF724-DEC5-4801-B831-30F7397D6036}">
      <dgm:prSet/>
      <dgm:spPr/>
      <dgm:t>
        <a:bodyPr/>
        <a:lstStyle/>
        <a:p>
          <a:endParaRPr lang="en-US"/>
        </a:p>
      </dgm:t>
    </dgm:pt>
    <dgm:pt modelId="{16959873-9B75-4411-B495-582D3A697C9D}" type="sibTrans" cxnId="{A62DF724-DEC5-4801-B831-30F7397D6036}">
      <dgm:prSet/>
      <dgm:spPr/>
      <dgm:t>
        <a:bodyPr/>
        <a:lstStyle/>
        <a:p>
          <a:endParaRPr lang="en-US"/>
        </a:p>
      </dgm:t>
    </dgm:pt>
    <dgm:pt modelId="{76FE63DA-DB87-4A1D-9073-068CDE0F5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Adding some more features or removing some of the attributes after talking to a subject matter expert is also another recommendation.</a:t>
          </a:r>
          <a:endParaRPr lang="en-US"/>
        </a:p>
      </dgm:t>
    </dgm:pt>
    <dgm:pt modelId="{28905C36-4DAC-4782-9A1A-6FE4C8B8DEE6}" type="parTrans" cxnId="{B21A48B4-6DBA-4C6D-96D5-0ACDAC1879C7}">
      <dgm:prSet/>
      <dgm:spPr/>
      <dgm:t>
        <a:bodyPr/>
        <a:lstStyle/>
        <a:p>
          <a:endParaRPr lang="en-US"/>
        </a:p>
      </dgm:t>
    </dgm:pt>
    <dgm:pt modelId="{187552F8-9700-4F5C-988A-BF5ACF03D82A}" type="sibTrans" cxnId="{B21A48B4-6DBA-4C6D-96D5-0ACDAC1879C7}">
      <dgm:prSet/>
      <dgm:spPr/>
      <dgm:t>
        <a:bodyPr/>
        <a:lstStyle/>
        <a:p>
          <a:endParaRPr lang="en-US"/>
        </a:p>
      </dgm:t>
    </dgm:pt>
    <dgm:pt modelId="{55B12B18-0A45-42CA-883B-0830FB9C2B12}" type="pres">
      <dgm:prSet presAssocID="{A7DAA3C2-E973-4B8D-B825-297DDF4E6B13}" presName="root" presStyleCnt="0">
        <dgm:presLayoutVars>
          <dgm:dir/>
          <dgm:resizeHandles val="exact"/>
        </dgm:presLayoutVars>
      </dgm:prSet>
      <dgm:spPr/>
    </dgm:pt>
    <dgm:pt modelId="{DE33D6DD-C8C1-4294-A9DF-28A926ABE256}" type="pres">
      <dgm:prSet presAssocID="{F9A99B5F-78C9-430A-9C21-CA338B4C0E42}" presName="compNode" presStyleCnt="0"/>
      <dgm:spPr/>
    </dgm:pt>
    <dgm:pt modelId="{F6920494-CD03-483D-96C3-CBA865112835}" type="pres">
      <dgm:prSet presAssocID="{F9A99B5F-78C9-430A-9C21-CA338B4C0E42}" presName="bgRect" presStyleLbl="bgShp" presStyleIdx="0" presStyleCnt="2"/>
      <dgm:spPr/>
    </dgm:pt>
    <dgm:pt modelId="{870DC257-75CF-4EB8-ACFD-42E6BD9C7338}" type="pres">
      <dgm:prSet presAssocID="{F9A99B5F-78C9-430A-9C21-CA338B4C0E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0B7272D4-CAEC-4EBF-BDDA-CA0E607E767F}" type="pres">
      <dgm:prSet presAssocID="{F9A99B5F-78C9-430A-9C21-CA338B4C0E42}" presName="spaceRect" presStyleCnt="0"/>
      <dgm:spPr/>
    </dgm:pt>
    <dgm:pt modelId="{14C39CE1-5E72-4F04-8714-0C428178C450}" type="pres">
      <dgm:prSet presAssocID="{F9A99B5F-78C9-430A-9C21-CA338B4C0E42}" presName="parTx" presStyleLbl="revTx" presStyleIdx="0" presStyleCnt="2">
        <dgm:presLayoutVars>
          <dgm:chMax val="0"/>
          <dgm:chPref val="0"/>
        </dgm:presLayoutVars>
      </dgm:prSet>
      <dgm:spPr/>
    </dgm:pt>
    <dgm:pt modelId="{E5A6D9DC-8C97-4F5E-9597-B462D1752964}" type="pres">
      <dgm:prSet presAssocID="{16959873-9B75-4411-B495-582D3A697C9D}" presName="sibTrans" presStyleCnt="0"/>
      <dgm:spPr/>
    </dgm:pt>
    <dgm:pt modelId="{6A8180C7-E869-4B7F-B850-7CD8969C6217}" type="pres">
      <dgm:prSet presAssocID="{76FE63DA-DB87-4A1D-9073-068CDE0F565C}" presName="compNode" presStyleCnt="0"/>
      <dgm:spPr/>
    </dgm:pt>
    <dgm:pt modelId="{2A81A1E1-572A-43DD-B01D-AEB98901C883}" type="pres">
      <dgm:prSet presAssocID="{76FE63DA-DB87-4A1D-9073-068CDE0F565C}" presName="bgRect" presStyleLbl="bgShp" presStyleIdx="1" presStyleCnt="2"/>
      <dgm:spPr/>
    </dgm:pt>
    <dgm:pt modelId="{570F2888-56AA-4701-BB99-38C86DF23502}" type="pres">
      <dgm:prSet presAssocID="{76FE63DA-DB87-4A1D-9073-068CDE0F56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8551610-7AFF-4652-A001-F773BEEB5BA6}" type="pres">
      <dgm:prSet presAssocID="{76FE63DA-DB87-4A1D-9073-068CDE0F565C}" presName="spaceRect" presStyleCnt="0"/>
      <dgm:spPr/>
    </dgm:pt>
    <dgm:pt modelId="{0CB031E9-F4C7-4AAA-A8C2-D532B47F5EA5}" type="pres">
      <dgm:prSet presAssocID="{76FE63DA-DB87-4A1D-9073-068CDE0F565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F26F02-F84A-4C72-BBFC-EB905F5EBEE7}" type="presOf" srcId="{F9A99B5F-78C9-430A-9C21-CA338B4C0E42}" destId="{14C39CE1-5E72-4F04-8714-0C428178C450}" srcOrd="0" destOrd="0" presId="urn:microsoft.com/office/officeart/2018/2/layout/IconVerticalSolidList"/>
    <dgm:cxn modelId="{A62DF724-DEC5-4801-B831-30F7397D6036}" srcId="{A7DAA3C2-E973-4B8D-B825-297DDF4E6B13}" destId="{F9A99B5F-78C9-430A-9C21-CA338B4C0E42}" srcOrd="0" destOrd="0" parTransId="{33AF02C7-C63B-4213-B976-D5F9B322F50E}" sibTransId="{16959873-9B75-4411-B495-582D3A697C9D}"/>
    <dgm:cxn modelId="{B21A48B4-6DBA-4C6D-96D5-0ACDAC1879C7}" srcId="{A7DAA3C2-E973-4B8D-B825-297DDF4E6B13}" destId="{76FE63DA-DB87-4A1D-9073-068CDE0F565C}" srcOrd="1" destOrd="0" parTransId="{28905C36-4DAC-4782-9A1A-6FE4C8B8DEE6}" sibTransId="{187552F8-9700-4F5C-988A-BF5ACF03D82A}"/>
    <dgm:cxn modelId="{AC1073C3-E272-495A-AE3A-E9C500008D7B}" type="presOf" srcId="{A7DAA3C2-E973-4B8D-B825-297DDF4E6B13}" destId="{55B12B18-0A45-42CA-883B-0830FB9C2B12}" srcOrd="0" destOrd="0" presId="urn:microsoft.com/office/officeart/2018/2/layout/IconVerticalSolidList"/>
    <dgm:cxn modelId="{F38A59FC-C484-499D-A73E-D2CCED2B451A}" type="presOf" srcId="{76FE63DA-DB87-4A1D-9073-068CDE0F565C}" destId="{0CB031E9-F4C7-4AAA-A8C2-D532B47F5EA5}" srcOrd="0" destOrd="0" presId="urn:microsoft.com/office/officeart/2018/2/layout/IconVerticalSolidList"/>
    <dgm:cxn modelId="{04AB69C1-6ED3-4AA4-84F8-E3883A80576C}" type="presParOf" srcId="{55B12B18-0A45-42CA-883B-0830FB9C2B12}" destId="{DE33D6DD-C8C1-4294-A9DF-28A926ABE256}" srcOrd="0" destOrd="0" presId="urn:microsoft.com/office/officeart/2018/2/layout/IconVerticalSolidList"/>
    <dgm:cxn modelId="{743E2CA5-1836-46CF-B693-3942B9CD8BC1}" type="presParOf" srcId="{DE33D6DD-C8C1-4294-A9DF-28A926ABE256}" destId="{F6920494-CD03-483D-96C3-CBA865112835}" srcOrd="0" destOrd="0" presId="urn:microsoft.com/office/officeart/2018/2/layout/IconVerticalSolidList"/>
    <dgm:cxn modelId="{53435D70-CFDA-4F17-A661-F27798007D4D}" type="presParOf" srcId="{DE33D6DD-C8C1-4294-A9DF-28A926ABE256}" destId="{870DC257-75CF-4EB8-ACFD-42E6BD9C7338}" srcOrd="1" destOrd="0" presId="urn:microsoft.com/office/officeart/2018/2/layout/IconVerticalSolidList"/>
    <dgm:cxn modelId="{D8DFC0D2-8679-4945-89A9-BA703A261B57}" type="presParOf" srcId="{DE33D6DD-C8C1-4294-A9DF-28A926ABE256}" destId="{0B7272D4-CAEC-4EBF-BDDA-CA0E607E767F}" srcOrd="2" destOrd="0" presId="urn:microsoft.com/office/officeart/2018/2/layout/IconVerticalSolidList"/>
    <dgm:cxn modelId="{826E97D1-5C6A-4D0B-9A49-7D69D393E439}" type="presParOf" srcId="{DE33D6DD-C8C1-4294-A9DF-28A926ABE256}" destId="{14C39CE1-5E72-4F04-8714-0C428178C450}" srcOrd="3" destOrd="0" presId="urn:microsoft.com/office/officeart/2018/2/layout/IconVerticalSolidList"/>
    <dgm:cxn modelId="{47033CB7-E120-4E42-BB17-FDB1EFAA164C}" type="presParOf" srcId="{55B12B18-0A45-42CA-883B-0830FB9C2B12}" destId="{E5A6D9DC-8C97-4F5E-9597-B462D1752964}" srcOrd="1" destOrd="0" presId="urn:microsoft.com/office/officeart/2018/2/layout/IconVerticalSolidList"/>
    <dgm:cxn modelId="{51A8AEFB-0C20-4352-984B-CBB0F6E43EDC}" type="presParOf" srcId="{55B12B18-0A45-42CA-883B-0830FB9C2B12}" destId="{6A8180C7-E869-4B7F-B850-7CD8969C6217}" srcOrd="2" destOrd="0" presId="urn:microsoft.com/office/officeart/2018/2/layout/IconVerticalSolidList"/>
    <dgm:cxn modelId="{D7912E09-BF08-4042-B718-ADFFE43EC948}" type="presParOf" srcId="{6A8180C7-E869-4B7F-B850-7CD8969C6217}" destId="{2A81A1E1-572A-43DD-B01D-AEB98901C883}" srcOrd="0" destOrd="0" presId="urn:microsoft.com/office/officeart/2018/2/layout/IconVerticalSolidList"/>
    <dgm:cxn modelId="{7B632DD9-8D86-4FD6-AB1F-C4D5BC587873}" type="presParOf" srcId="{6A8180C7-E869-4B7F-B850-7CD8969C6217}" destId="{570F2888-56AA-4701-BB99-38C86DF23502}" srcOrd="1" destOrd="0" presId="urn:microsoft.com/office/officeart/2018/2/layout/IconVerticalSolidList"/>
    <dgm:cxn modelId="{1AA66C5E-975B-40EF-B907-FAA9FF245060}" type="presParOf" srcId="{6A8180C7-E869-4B7F-B850-7CD8969C6217}" destId="{B8551610-7AFF-4652-A001-F773BEEB5BA6}" srcOrd="2" destOrd="0" presId="urn:microsoft.com/office/officeart/2018/2/layout/IconVerticalSolidList"/>
    <dgm:cxn modelId="{031E5CE4-2017-41E2-9394-136EC0C1B61A}" type="presParOf" srcId="{6A8180C7-E869-4B7F-B850-7CD8969C6217}" destId="{0CB031E9-F4C7-4AAA-A8C2-D532B47F5E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FD4D0-BF3F-45CD-BAF9-2112FDE59C60}">
      <dsp:nvSpPr>
        <dsp:cNvPr id="0" name=""/>
        <dsp:cNvSpPr/>
      </dsp:nvSpPr>
      <dsp:spPr>
        <a:xfrm>
          <a:off x="0" y="90502"/>
          <a:ext cx="7012370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Overview</a:t>
          </a:r>
        </a:p>
      </dsp:txBody>
      <dsp:txXfrm>
        <a:off x="25616" y="116118"/>
        <a:ext cx="6961138" cy="473513"/>
      </dsp:txXfrm>
    </dsp:sp>
    <dsp:sp modelId="{FA1DFC07-81DF-45EB-86B0-2D6CE5ADA70A}">
      <dsp:nvSpPr>
        <dsp:cNvPr id="0" name=""/>
        <dsp:cNvSpPr/>
      </dsp:nvSpPr>
      <dsp:spPr>
        <a:xfrm>
          <a:off x="0" y="615248"/>
          <a:ext cx="701237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Data Introduction &amp; Description</a:t>
          </a:r>
        </a:p>
      </dsp:txBody>
      <dsp:txXfrm>
        <a:off x="0" y="615248"/>
        <a:ext cx="7012370" cy="380880"/>
      </dsp:txXfrm>
    </dsp:sp>
    <dsp:sp modelId="{56B4B656-3798-409D-A51D-EB267122428F}">
      <dsp:nvSpPr>
        <dsp:cNvPr id="0" name=""/>
        <dsp:cNvSpPr/>
      </dsp:nvSpPr>
      <dsp:spPr>
        <a:xfrm>
          <a:off x="0" y="996128"/>
          <a:ext cx="7012370" cy="524745"/>
        </a:xfrm>
        <a:prstGeom prst="roundRect">
          <a:avLst/>
        </a:prstGeom>
        <a:solidFill>
          <a:schemeClr val="accent2">
            <a:hueOff val="496123"/>
            <a:satOff val="-13649"/>
            <a:lumOff val="294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Visualizations</a:t>
          </a:r>
        </a:p>
      </dsp:txBody>
      <dsp:txXfrm>
        <a:off x="25616" y="1021744"/>
        <a:ext cx="6961138" cy="473513"/>
      </dsp:txXfrm>
    </dsp:sp>
    <dsp:sp modelId="{C19636DD-147D-4FB1-A985-7FB9290D7AB2}">
      <dsp:nvSpPr>
        <dsp:cNvPr id="0" name=""/>
        <dsp:cNvSpPr/>
      </dsp:nvSpPr>
      <dsp:spPr>
        <a:xfrm>
          <a:off x="0" y="1520873"/>
          <a:ext cx="701237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Graphs depicting findings of interest to Heart Failure Predictions</a:t>
          </a:r>
        </a:p>
      </dsp:txBody>
      <dsp:txXfrm>
        <a:off x="0" y="1520873"/>
        <a:ext cx="7012370" cy="380880"/>
      </dsp:txXfrm>
    </dsp:sp>
    <dsp:sp modelId="{016E1796-2417-40B0-B1A5-57E43248BEC0}">
      <dsp:nvSpPr>
        <dsp:cNvPr id="0" name=""/>
        <dsp:cNvSpPr/>
      </dsp:nvSpPr>
      <dsp:spPr>
        <a:xfrm>
          <a:off x="0" y="1901753"/>
          <a:ext cx="7012370" cy="524745"/>
        </a:xfrm>
        <a:prstGeom prst="roundRect">
          <a:avLst/>
        </a:prstGeom>
        <a:solidFill>
          <a:schemeClr val="accent2">
            <a:hueOff val="992246"/>
            <a:satOff val="-27297"/>
            <a:lumOff val="5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Models </a:t>
          </a:r>
        </a:p>
      </dsp:txBody>
      <dsp:txXfrm>
        <a:off x="25616" y="1927369"/>
        <a:ext cx="6961138" cy="473513"/>
      </dsp:txXfrm>
    </dsp:sp>
    <dsp:sp modelId="{D1049980-950F-4762-A833-53547839DC11}">
      <dsp:nvSpPr>
        <dsp:cNvPr id="0" name=""/>
        <dsp:cNvSpPr/>
      </dsp:nvSpPr>
      <dsp:spPr>
        <a:xfrm>
          <a:off x="0" y="2426498"/>
          <a:ext cx="701237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Three models were used and Evaluated</a:t>
          </a:r>
        </a:p>
      </dsp:txBody>
      <dsp:txXfrm>
        <a:off x="0" y="2426498"/>
        <a:ext cx="7012370" cy="380880"/>
      </dsp:txXfrm>
    </dsp:sp>
    <dsp:sp modelId="{E32C9F38-B8C3-48BF-814B-E5978911A8AF}">
      <dsp:nvSpPr>
        <dsp:cNvPr id="0" name=""/>
        <dsp:cNvSpPr/>
      </dsp:nvSpPr>
      <dsp:spPr>
        <a:xfrm>
          <a:off x="0" y="2807378"/>
          <a:ext cx="7012370" cy="524745"/>
        </a:xfrm>
        <a:prstGeom prst="roundRect">
          <a:avLst/>
        </a:prstGeom>
        <a:solidFill>
          <a:schemeClr val="accent2">
            <a:hueOff val="1488370"/>
            <a:satOff val="-40946"/>
            <a:lumOff val="882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Strengths &amp; Limitations</a:t>
          </a:r>
        </a:p>
      </dsp:txBody>
      <dsp:txXfrm>
        <a:off x="25616" y="2832994"/>
        <a:ext cx="6961138" cy="473513"/>
      </dsp:txXfrm>
    </dsp:sp>
    <dsp:sp modelId="{6B40B4CA-9EC7-4FFF-94E2-B4D70426FE59}">
      <dsp:nvSpPr>
        <dsp:cNvPr id="0" name=""/>
        <dsp:cNvSpPr/>
      </dsp:nvSpPr>
      <dsp:spPr>
        <a:xfrm>
          <a:off x="0" y="3332123"/>
          <a:ext cx="701237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Brief Analysis of strengths and weaknesses of each model</a:t>
          </a:r>
        </a:p>
      </dsp:txBody>
      <dsp:txXfrm>
        <a:off x="0" y="3332123"/>
        <a:ext cx="7012370" cy="380880"/>
      </dsp:txXfrm>
    </dsp:sp>
    <dsp:sp modelId="{566B87B2-6537-4237-B63F-A7306B745012}">
      <dsp:nvSpPr>
        <dsp:cNvPr id="0" name=""/>
        <dsp:cNvSpPr/>
      </dsp:nvSpPr>
      <dsp:spPr>
        <a:xfrm>
          <a:off x="0" y="3713003"/>
          <a:ext cx="7012370" cy="524745"/>
        </a:xfrm>
        <a:prstGeom prst="roundRect">
          <a:avLst/>
        </a:prstGeom>
        <a:solidFill>
          <a:schemeClr val="accent2">
            <a:hueOff val="1984493"/>
            <a:satOff val="-54594"/>
            <a:lumOff val="117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Recommendations</a:t>
          </a:r>
        </a:p>
      </dsp:txBody>
      <dsp:txXfrm>
        <a:off x="25616" y="3738619"/>
        <a:ext cx="6961138" cy="473513"/>
      </dsp:txXfrm>
    </dsp:sp>
    <dsp:sp modelId="{DA73B71E-CE24-4762-ACE7-55A729BE7104}">
      <dsp:nvSpPr>
        <dsp:cNvPr id="0" name=""/>
        <dsp:cNvSpPr/>
      </dsp:nvSpPr>
      <dsp:spPr>
        <a:xfrm>
          <a:off x="0" y="4237748"/>
          <a:ext cx="701237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Final model selection and recommendation based on Analysis</a:t>
          </a:r>
        </a:p>
      </dsp:txBody>
      <dsp:txXfrm>
        <a:off x="0" y="4237748"/>
        <a:ext cx="7012370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C98B9-EF03-46FD-B34F-098D226C3DA5}">
      <dsp:nvSpPr>
        <dsp:cNvPr id="0" name=""/>
        <dsp:cNvSpPr/>
      </dsp:nvSpPr>
      <dsp:spPr>
        <a:xfrm>
          <a:off x="827246" y="2750"/>
          <a:ext cx="2929830" cy="1757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CVD : </a:t>
          </a:r>
          <a:r>
            <a:rPr lang="en-US" sz="2400" b="0" i="0" kern="1200"/>
            <a:t>#1  Cause of death globally. 17.9 lives each year</a:t>
          </a:r>
          <a:endParaRPr lang="en-US" sz="2400" kern="1200"/>
        </a:p>
      </dsp:txBody>
      <dsp:txXfrm>
        <a:off x="827246" y="2750"/>
        <a:ext cx="2929830" cy="1757898"/>
      </dsp:txXfrm>
    </dsp:sp>
    <dsp:sp modelId="{0C95A80E-00DF-4271-871C-C2F86FE2D4C6}">
      <dsp:nvSpPr>
        <dsp:cNvPr id="0" name=""/>
        <dsp:cNvSpPr/>
      </dsp:nvSpPr>
      <dsp:spPr>
        <a:xfrm>
          <a:off x="4050059" y="2750"/>
          <a:ext cx="2929830" cy="1757898"/>
        </a:xfrm>
        <a:prstGeom prst="rect">
          <a:avLst/>
        </a:prstGeom>
        <a:solidFill>
          <a:schemeClr val="accent2">
            <a:hueOff val="396899"/>
            <a:satOff val="-10919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 out of 5 CVDs are due to Heart attacks and strokes. 1/3 occur in people under Age 70</a:t>
          </a:r>
        </a:p>
      </dsp:txBody>
      <dsp:txXfrm>
        <a:off x="4050059" y="2750"/>
        <a:ext cx="2929830" cy="1757898"/>
      </dsp:txXfrm>
    </dsp:sp>
    <dsp:sp modelId="{35672B24-D348-48B0-87E9-24B1CDA31326}">
      <dsp:nvSpPr>
        <dsp:cNvPr id="0" name=""/>
        <dsp:cNvSpPr/>
      </dsp:nvSpPr>
      <dsp:spPr>
        <a:xfrm>
          <a:off x="7272873" y="2750"/>
          <a:ext cx="2929830" cy="1757898"/>
        </a:xfrm>
        <a:prstGeom prst="rect">
          <a:avLst/>
        </a:prstGeom>
        <a:solidFill>
          <a:schemeClr val="accent2">
            <a:hueOff val="793797"/>
            <a:satOff val="-21838"/>
            <a:lumOff val="4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Heart failure is a common even caused by CVDs</a:t>
          </a:r>
        </a:p>
      </dsp:txBody>
      <dsp:txXfrm>
        <a:off x="7272873" y="2750"/>
        <a:ext cx="2929830" cy="1757898"/>
      </dsp:txXfrm>
    </dsp:sp>
    <dsp:sp modelId="{1C31A3FF-B8F7-44CD-A2BC-9198A4D57AE2}">
      <dsp:nvSpPr>
        <dsp:cNvPr id="0" name=""/>
        <dsp:cNvSpPr/>
      </dsp:nvSpPr>
      <dsp:spPr>
        <a:xfrm>
          <a:off x="827246" y="2053632"/>
          <a:ext cx="2929830" cy="1757898"/>
        </a:xfrm>
        <a:prstGeom prst="rect">
          <a:avLst/>
        </a:prstGeom>
        <a:solidFill>
          <a:schemeClr val="accent2">
            <a:hueOff val="1190696"/>
            <a:satOff val="-32756"/>
            <a:lumOff val="705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12 attributes  related to CVDs identified to possibly predict Heart Disease.</a:t>
          </a:r>
        </a:p>
      </dsp:txBody>
      <dsp:txXfrm>
        <a:off x="827246" y="2053632"/>
        <a:ext cx="2929830" cy="1757898"/>
      </dsp:txXfrm>
    </dsp:sp>
    <dsp:sp modelId="{D69CF5EF-09E8-4DC5-8F98-3800B106B85E}">
      <dsp:nvSpPr>
        <dsp:cNvPr id="0" name=""/>
        <dsp:cNvSpPr/>
      </dsp:nvSpPr>
      <dsp:spPr>
        <a:xfrm>
          <a:off x="4050059" y="2053632"/>
          <a:ext cx="2929830" cy="1757898"/>
        </a:xfrm>
        <a:prstGeom prst="rect">
          <a:avLst/>
        </a:prstGeom>
        <a:solidFill>
          <a:schemeClr val="accent2">
            <a:hueOff val="1587594"/>
            <a:satOff val="-4367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Early detection and management of CVDs or a high risk can be vital in saving lives</a:t>
          </a:r>
        </a:p>
      </dsp:txBody>
      <dsp:txXfrm>
        <a:off x="4050059" y="2053632"/>
        <a:ext cx="2929830" cy="1757898"/>
      </dsp:txXfrm>
    </dsp:sp>
    <dsp:sp modelId="{12310AAB-07CB-4F53-9C7B-CDBBEE04E8DF}">
      <dsp:nvSpPr>
        <dsp:cNvPr id="0" name=""/>
        <dsp:cNvSpPr/>
      </dsp:nvSpPr>
      <dsp:spPr>
        <a:xfrm>
          <a:off x="7272873" y="2053632"/>
          <a:ext cx="2929830" cy="1757898"/>
        </a:xfrm>
        <a:prstGeom prst="rect">
          <a:avLst/>
        </a:prstGeom>
        <a:solidFill>
          <a:schemeClr val="accent2">
            <a:hueOff val="1984493"/>
            <a:satOff val="-54594"/>
            <a:lumOff val="117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Machine Learning models can be of great help in prediction existing or high risk of CVDs</a:t>
          </a:r>
        </a:p>
      </dsp:txBody>
      <dsp:txXfrm>
        <a:off x="7272873" y="2053632"/>
        <a:ext cx="2929830" cy="1757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FCC76-CF72-4A94-9284-8F419FCA0995}">
      <dsp:nvSpPr>
        <dsp:cNvPr id="0" name=""/>
        <dsp:cNvSpPr/>
      </dsp:nvSpPr>
      <dsp:spPr>
        <a:xfrm>
          <a:off x="0" y="873082"/>
          <a:ext cx="3446859" cy="2068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ST Depression vs Heart Disease</a:t>
          </a:r>
        </a:p>
      </dsp:txBody>
      <dsp:txXfrm>
        <a:off x="0" y="873082"/>
        <a:ext cx="3446859" cy="2068115"/>
      </dsp:txXfrm>
    </dsp:sp>
    <dsp:sp modelId="{CACB9187-AADE-4CA2-BBD8-68EBBA033A45}">
      <dsp:nvSpPr>
        <dsp:cNvPr id="0" name=""/>
        <dsp:cNvSpPr/>
      </dsp:nvSpPr>
      <dsp:spPr>
        <a:xfrm>
          <a:off x="3791545" y="873082"/>
          <a:ext cx="3446859" cy="2068115"/>
        </a:xfrm>
        <a:prstGeom prst="rect">
          <a:avLst/>
        </a:prstGeom>
        <a:solidFill>
          <a:schemeClr val="accent2">
            <a:hueOff val="992246"/>
            <a:satOff val="-27297"/>
            <a:lumOff val="5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Sex vs Heart Disease</a:t>
          </a:r>
        </a:p>
      </dsp:txBody>
      <dsp:txXfrm>
        <a:off x="3791545" y="873082"/>
        <a:ext cx="3446859" cy="2068115"/>
      </dsp:txXfrm>
    </dsp:sp>
    <dsp:sp modelId="{54AF979E-FB69-4D23-82A9-7842F279DE12}">
      <dsp:nvSpPr>
        <dsp:cNvPr id="0" name=""/>
        <dsp:cNvSpPr/>
      </dsp:nvSpPr>
      <dsp:spPr>
        <a:xfrm>
          <a:off x="7583090" y="873082"/>
          <a:ext cx="3446859" cy="2068115"/>
        </a:xfrm>
        <a:prstGeom prst="rect">
          <a:avLst/>
        </a:prstGeom>
        <a:solidFill>
          <a:schemeClr val="accent2">
            <a:hueOff val="1984493"/>
            <a:satOff val="-54594"/>
            <a:lumOff val="117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Age vs Heart Disease</a:t>
          </a:r>
        </a:p>
      </dsp:txBody>
      <dsp:txXfrm>
        <a:off x="7583090" y="873082"/>
        <a:ext cx="3446859" cy="20681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20494-CD03-483D-96C3-CBA865112835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DC257-75CF-4EB8-ACFD-42E6BD9C7338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39CE1-5E72-4F04-8714-0C428178C450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concern raised about the final model's prediction can, however, be reduced by adding more data to train the model to possibly get the prediction results lower than 5% </a:t>
          </a:r>
          <a:r>
            <a:rPr lang="en-US" sz="1900" kern="1200" dirty="0"/>
            <a:t>.</a:t>
          </a:r>
        </a:p>
      </dsp:txBody>
      <dsp:txXfrm>
        <a:off x="1631713" y="765233"/>
        <a:ext cx="5380656" cy="1412739"/>
      </dsp:txXfrm>
    </dsp:sp>
    <dsp:sp modelId="{2A81A1E1-572A-43DD-B01D-AEB98901C883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F2888-56AA-4701-BB99-38C86DF23502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031E9-F4C7-4AAA-A8C2-D532B47F5EA5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Adding some more features or removing some of the attributes after talking to a subject matter expert is also another recommendation.</a:t>
          </a:r>
          <a:endParaRPr lang="en-US" sz="1900" kern="1200"/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Heart Failure Prediction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David Addo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309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993C2-C5D0-4F5B-BCEC-E90FF7CE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2 strengths &amp; limitations</a:t>
            </a:r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50D122C5-74BF-6D39-7672-67B07B1D2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False Positive = 28%</a:t>
            </a:r>
          </a:p>
          <a:p>
            <a:r>
              <a:rPr lang="en-US">
                <a:solidFill>
                  <a:srgbClr val="FFFFFF"/>
                </a:solidFill>
              </a:rPr>
              <a:t>False Negative = 16%</a:t>
            </a:r>
          </a:p>
          <a:p>
            <a:r>
              <a:rPr lang="en-US">
                <a:solidFill>
                  <a:srgbClr val="FFFFFF"/>
                </a:solidFill>
              </a:rPr>
              <a:t>True Positive = 84%</a:t>
            </a:r>
          </a:p>
          <a:p>
            <a:r>
              <a:rPr lang="en-US">
                <a:solidFill>
                  <a:srgbClr val="FFFFFF"/>
                </a:solidFill>
              </a:rPr>
              <a:t>Tue Negative = 72%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2A55C2-8AE4-4635-AE9C-F2C7C9C06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007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53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411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19D2E-D9F4-409B-B9E9-AE0710F4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3 strengths &amp; limitations</a:t>
            </a:r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EBF4653E-E670-958F-F6EB-31903742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False Positive = 25%</a:t>
            </a:r>
          </a:p>
          <a:p>
            <a:r>
              <a:rPr lang="en-US">
                <a:solidFill>
                  <a:srgbClr val="FFFFFF"/>
                </a:solidFill>
              </a:rPr>
              <a:t>False Negative = 9%</a:t>
            </a:r>
          </a:p>
          <a:p>
            <a:r>
              <a:rPr lang="en-US">
                <a:solidFill>
                  <a:srgbClr val="FFFFFF"/>
                </a:solidFill>
              </a:rPr>
              <a:t>True Positive = 91%</a:t>
            </a:r>
          </a:p>
          <a:p>
            <a:r>
              <a:rPr lang="en-US">
                <a:solidFill>
                  <a:srgbClr val="FFFFFF"/>
                </a:solidFill>
              </a:rPr>
              <a:t>Tue Negative = 75%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3D6CA0-4295-48C3-903C-6678D6C6D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353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09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EA2F24-5C8E-46A0-B04B-4AE02A69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Final model: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Model 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8F8A53-A048-469B-A0F7-0892349802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8834" y="618067"/>
            <a:ext cx="6577302" cy="55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43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F75A4-24C8-48A0-B67F-ADCD0E23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Final model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9B05-352A-4539-8BCA-FC834CCA1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he best model with the best results in predicting false negatives is the final random forest model which has a false negative prediction of 9%. This model may be useful in production, but I think 9% is still a high percentage of false negatives and is material to the quality of results you want to provide to patients as it can be life threatening.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5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BD2F9-89DC-4065-8D73-0CBAAA23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>
                    <a:lumMod val="85000"/>
                    <a:lumOff val="15000"/>
                  </a:schemeClr>
                </a:solidFill>
              </a:rPr>
              <a:t>Recommendations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6BF03B-1346-FB27-3CF1-1306D08A8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51975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90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Heart disease failure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57394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31C-5286-4DBD-AFCD-2EB745B3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96B435-0482-0BB5-97D1-1D1F42167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22094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07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DC5D-DCAE-4F6B-A5C6-6B77EF1E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51652-6441-2324-2E59-16E37A6BA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01133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34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F04EF-697E-49C8-BEE7-6253C3C7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 DEPRESSION VS HEART DISEASE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45FB4B-E8D7-7D64-9024-59026E99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Heart Disease = above 1.2</a:t>
            </a:r>
          </a:p>
          <a:p>
            <a:r>
              <a:rPr lang="en-US">
                <a:solidFill>
                  <a:srgbClr val="FFFFFF"/>
                </a:solidFill>
              </a:rPr>
              <a:t>No Heart Disease = 0.4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265886-2AE7-4F15-B55B-BAB26FB3F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8" b="4736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25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B779-1A96-4DA2-B4C9-0CC5E4A1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Sex vs heart disease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DDF5E11-0B0A-ACA3-7511-7B017A4C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Male = about 64%</a:t>
            </a:r>
          </a:p>
          <a:p>
            <a:r>
              <a:rPr lang="en-US">
                <a:solidFill>
                  <a:srgbClr val="FFFFFF"/>
                </a:solidFill>
              </a:rPr>
              <a:t>Female = about 26%</a:t>
            </a:r>
          </a:p>
          <a:p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Note: There were more male samples(725) in the dataset(918)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4A489FB-ED7A-45B2-A394-0A70386AF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35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3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13EB-8AEB-4D8B-BE57-FDB017B3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 vs heart disease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DD4E29-E053-6A5F-EC11-A0B77A349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Increases with Age</a:t>
            </a:r>
          </a:p>
          <a:p>
            <a:r>
              <a:rPr lang="en-US">
                <a:solidFill>
                  <a:srgbClr val="FFFFFF"/>
                </a:solidFill>
              </a:rPr>
              <a:t>Over 45 more risk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986F3-3A52-4C1D-87E8-0B8B997A7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r="4382"/>
          <a:stretch/>
        </p:blipFill>
        <p:spPr>
          <a:xfrm>
            <a:off x="4788230" y="936141"/>
            <a:ext cx="64395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6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26C04-7F43-46DA-9CA2-E569A518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124" name="Picture 4" descr="How do machine learning models explain themselves?">
            <a:extLst>
              <a:ext uri="{FF2B5EF4-FFF2-40B4-BE49-F238E27FC236}">
                <a16:creationId xmlns:a16="http://schemas.microsoft.com/office/drawing/2014/main" id="{6FE5CB00-48FD-4D2E-B0B0-6498B1224A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2456655"/>
            <a:ext cx="9470570" cy="393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6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206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0E7BE-0595-408F-9B77-F892FA33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1 strengths &amp; limitations</a:t>
            </a:r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B9EF503-38F8-3C89-C261-F079C2E1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False Positive = 26%</a:t>
            </a:r>
          </a:p>
          <a:p>
            <a:r>
              <a:rPr lang="en-US">
                <a:solidFill>
                  <a:srgbClr val="FFFFFF"/>
                </a:solidFill>
              </a:rPr>
              <a:t>False Negative = 10%</a:t>
            </a:r>
          </a:p>
          <a:p>
            <a:r>
              <a:rPr lang="en-US">
                <a:solidFill>
                  <a:srgbClr val="FFFFFF"/>
                </a:solidFill>
              </a:rPr>
              <a:t>True Positive = 90%</a:t>
            </a:r>
          </a:p>
          <a:p>
            <a:r>
              <a:rPr lang="en-US">
                <a:solidFill>
                  <a:srgbClr val="FFFFFF"/>
                </a:solidFill>
              </a:rPr>
              <a:t>Tue Negative = 74%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DA297C-5FB9-431C-8646-82CF470CA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" r="2" b="8049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538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{94BF34E0-BDFE-4F07-B33A-A4C31B36F891}tf67061901_win32</Template>
  <TotalTime>352</TotalTime>
  <Words>418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Franklin Gothic Book</vt:lpstr>
      <vt:lpstr>Franklin Gothic Demi</vt:lpstr>
      <vt:lpstr>Gill Sans MT</vt:lpstr>
      <vt:lpstr>Wingdings 2</vt:lpstr>
      <vt:lpstr>DividendVTI</vt:lpstr>
      <vt:lpstr>Heart Failure Prediction</vt:lpstr>
      <vt:lpstr>Heart disease failure</vt:lpstr>
      <vt:lpstr>Data overview</vt:lpstr>
      <vt:lpstr>visualizations</vt:lpstr>
      <vt:lpstr>ST DEPRESSION VS HEART DISEASE</vt:lpstr>
      <vt:lpstr>Sex vs heart disease</vt:lpstr>
      <vt:lpstr>Age vs heart disease</vt:lpstr>
      <vt:lpstr>Models</vt:lpstr>
      <vt:lpstr>Model 1 strengths &amp; limitations</vt:lpstr>
      <vt:lpstr>Model 2 strengths &amp; limitations</vt:lpstr>
      <vt:lpstr>Model 3 strengths &amp; limitations</vt:lpstr>
      <vt:lpstr>Final model: Model 3</vt:lpstr>
      <vt:lpstr>Final model cont’d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Prediction</dc:title>
  <dc:creator>Addo, David</dc:creator>
  <cp:lastModifiedBy>Addo, David</cp:lastModifiedBy>
  <cp:revision>12</cp:revision>
  <dcterms:created xsi:type="dcterms:W3CDTF">2022-09-01T15:37:24Z</dcterms:created>
  <dcterms:modified xsi:type="dcterms:W3CDTF">2022-09-01T21:29:41Z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