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1" r:id="rId11"/>
    <p:sldId id="272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Maven Pro" panose="020B0604020202020204" charset="0"/>
      <p:regular r:id="rId18"/>
    </p:embeddedFont>
    <p:embeddedFont>
      <p:font typeface="Maven Pro Bold" panose="020B0604020202020204" charset="0"/>
      <p:regular r:id="rId19"/>
    </p:embeddedFont>
    <p:embeddedFont>
      <p:font typeface="Open Sans" panose="020B0606030504020204" pitchFamily="34" charset="0"/>
      <p:regular r:id="rId20"/>
    </p:embeddedFont>
    <p:embeddedFont>
      <p:font typeface="Open Sans Bold" panose="020B0806030504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sv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24.png"/><Relationship Id="rId5" Type="http://schemas.openxmlformats.org/officeDocument/2006/relationships/image" Target="../media/image4.sv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3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1.png"/><Relationship Id="rId7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2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186554" y="4656726"/>
            <a:ext cx="11959314" cy="1639299"/>
            <a:chOff x="0" y="0"/>
            <a:chExt cx="3149778" cy="4317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149778" cy="431750"/>
            </a:xfrm>
            <a:custGeom>
              <a:avLst/>
              <a:gdLst/>
              <a:ahLst/>
              <a:cxnLst/>
              <a:rect l="l" t="t" r="r" b="b"/>
              <a:pathLst>
                <a:path w="3149778" h="431750">
                  <a:moveTo>
                    <a:pt x="33015" y="0"/>
                  </a:moveTo>
                  <a:lnTo>
                    <a:pt x="3116763" y="0"/>
                  </a:lnTo>
                  <a:cubicBezTo>
                    <a:pt x="3134997" y="0"/>
                    <a:pt x="3149778" y="14781"/>
                    <a:pt x="3149778" y="33015"/>
                  </a:cubicBezTo>
                  <a:lnTo>
                    <a:pt x="3149778" y="398734"/>
                  </a:lnTo>
                  <a:cubicBezTo>
                    <a:pt x="3149778" y="416968"/>
                    <a:pt x="3134997" y="431750"/>
                    <a:pt x="3116763" y="431750"/>
                  </a:cubicBezTo>
                  <a:lnTo>
                    <a:pt x="33015" y="431750"/>
                  </a:lnTo>
                  <a:cubicBezTo>
                    <a:pt x="14781" y="431750"/>
                    <a:pt x="0" y="416968"/>
                    <a:pt x="0" y="398734"/>
                  </a:cubicBezTo>
                  <a:lnTo>
                    <a:pt x="0" y="33015"/>
                  </a:lnTo>
                  <a:cubicBezTo>
                    <a:pt x="0" y="14781"/>
                    <a:pt x="14781" y="0"/>
                    <a:pt x="33015" y="0"/>
                  </a:cubicBezTo>
                  <a:close/>
                </a:path>
              </a:pathLst>
            </a:custGeom>
            <a:solidFill>
              <a:srgbClr val="5BAFD7">
                <a:alpha val="69804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149778" cy="469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flipH="1">
            <a:off x="0" y="-1"/>
            <a:ext cx="3902850" cy="4010026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6" name="Freeform 6"/>
          <p:cNvSpPr/>
          <p:nvPr/>
        </p:nvSpPr>
        <p:spPr>
          <a:xfrm flipV="1">
            <a:off x="14297025" y="6296025"/>
            <a:ext cx="3990975" cy="39909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3103" r="-3103" b="-1"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92194" y="8048609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028700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sp>
        <p:nvSpPr>
          <p:cNvPr id="10" name="Freeform 10"/>
          <p:cNvSpPr/>
          <p:nvPr/>
        </p:nvSpPr>
        <p:spPr>
          <a:xfrm flipV="1">
            <a:off x="14542983" y="-1"/>
            <a:ext cx="2716317" cy="1253384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8359"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5101446" y="7100446"/>
            <a:ext cx="2157854" cy="2157854"/>
          </a:xfrm>
          <a:custGeom>
            <a:avLst/>
            <a:gdLst/>
            <a:ahLst/>
            <a:cxnLst/>
            <a:rect l="l" t="t" r="r" b="b"/>
            <a:pathLst>
              <a:path w="2157854" h="2157854">
                <a:moveTo>
                  <a:pt x="0" y="0"/>
                </a:moveTo>
                <a:lnTo>
                  <a:pt x="2157854" y="0"/>
                </a:lnTo>
                <a:lnTo>
                  <a:pt x="2157854" y="2157854"/>
                </a:lnTo>
                <a:lnTo>
                  <a:pt x="0" y="215785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028700" y="1083268"/>
            <a:ext cx="2536108" cy="2536108"/>
          </a:xfrm>
          <a:custGeom>
            <a:avLst/>
            <a:gdLst/>
            <a:ahLst/>
            <a:cxnLst/>
            <a:rect l="l" t="t" r="r" b="b"/>
            <a:pathLst>
              <a:path w="2536108" h="2536108">
                <a:moveTo>
                  <a:pt x="0" y="0"/>
                </a:moveTo>
                <a:lnTo>
                  <a:pt x="2536108" y="0"/>
                </a:lnTo>
                <a:lnTo>
                  <a:pt x="2536108" y="2536107"/>
                </a:lnTo>
                <a:lnTo>
                  <a:pt x="0" y="253610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186554" y="5025616"/>
            <a:ext cx="11959314" cy="884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30"/>
              </a:lnSpc>
            </a:pPr>
            <a:r>
              <a:rPr lang="en-US" sz="7000" b="1" dirty="0">
                <a:latin typeface="Maven Pro Bold"/>
                <a:ea typeface="Maven Pro Bold"/>
                <a:cs typeface="Maven Pro Bold"/>
                <a:sym typeface="Maven Pro Bold"/>
              </a:rPr>
              <a:t>INSURANCE ANALYTICS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3902850" y="6772275"/>
            <a:ext cx="10864763" cy="503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36"/>
              </a:lnSpc>
            </a:pPr>
            <a:r>
              <a:rPr lang="en-US" sz="3736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03.03.25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428818" y="3828925"/>
            <a:ext cx="7474785" cy="626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800"/>
              </a:lnSpc>
            </a:pPr>
            <a:r>
              <a:rPr lang="en-US" sz="6000" b="1" dirty="0">
                <a:latin typeface="Maven Pro Bold"/>
                <a:ea typeface="Maven Pro Bold"/>
                <a:cs typeface="Maven Pro Bold"/>
                <a:sym typeface="Maven Pro Bold"/>
              </a:rPr>
              <a:t>PROJECT-P775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MYSQL QUERIES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45935" y="1904426"/>
            <a:ext cx="6994943" cy="2298845"/>
          </a:xfrm>
          <a:custGeom>
            <a:avLst/>
            <a:gdLst/>
            <a:ahLst/>
            <a:cxnLst/>
            <a:rect l="l" t="t" r="r" b="b"/>
            <a:pathLst>
              <a:path w="6994943" h="2298845">
                <a:moveTo>
                  <a:pt x="0" y="0"/>
                </a:moveTo>
                <a:lnTo>
                  <a:pt x="6994944" y="0"/>
                </a:lnTo>
                <a:lnTo>
                  <a:pt x="6994944" y="2298845"/>
                </a:lnTo>
                <a:lnTo>
                  <a:pt x="0" y="22988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7979" t="-36520" r="-2549" b="-138072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4096198" y="4845193"/>
            <a:ext cx="3012025" cy="2862254"/>
          </a:xfrm>
          <a:custGeom>
            <a:avLst/>
            <a:gdLst/>
            <a:ahLst/>
            <a:cxnLst/>
            <a:rect l="l" t="t" r="r" b="b"/>
            <a:pathLst>
              <a:path w="3012025" h="2862254">
                <a:moveTo>
                  <a:pt x="0" y="0"/>
                </a:moveTo>
                <a:lnTo>
                  <a:pt x="3012026" y="0"/>
                </a:lnTo>
                <a:lnTo>
                  <a:pt x="3012026" y="2862254"/>
                </a:lnTo>
                <a:lnTo>
                  <a:pt x="0" y="286225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r="-2685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8362866" y="1904426"/>
            <a:ext cx="5336602" cy="2298845"/>
          </a:xfrm>
          <a:custGeom>
            <a:avLst/>
            <a:gdLst/>
            <a:ahLst/>
            <a:cxnLst/>
            <a:rect l="l" t="t" r="r" b="b"/>
            <a:pathLst>
              <a:path w="5336602" h="2298845">
                <a:moveTo>
                  <a:pt x="0" y="0"/>
                </a:moveTo>
                <a:lnTo>
                  <a:pt x="5336602" y="0"/>
                </a:lnTo>
                <a:lnTo>
                  <a:pt x="5336602" y="2298845"/>
                </a:lnTo>
                <a:lnTo>
                  <a:pt x="0" y="22988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8007" t="-105085" r="-195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4096198" y="1904426"/>
            <a:ext cx="3012025" cy="2719062"/>
          </a:xfrm>
          <a:custGeom>
            <a:avLst/>
            <a:gdLst/>
            <a:ahLst/>
            <a:cxnLst/>
            <a:rect l="l" t="t" r="r" b="b"/>
            <a:pathLst>
              <a:path w="3012025" h="2719062">
                <a:moveTo>
                  <a:pt x="0" y="0"/>
                </a:moveTo>
                <a:lnTo>
                  <a:pt x="3012026" y="0"/>
                </a:lnTo>
                <a:lnTo>
                  <a:pt x="3012026" y="2719062"/>
                </a:lnTo>
                <a:lnTo>
                  <a:pt x="0" y="2719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10687443" y="6727385"/>
            <a:ext cx="3012025" cy="1131949"/>
          </a:xfrm>
          <a:custGeom>
            <a:avLst/>
            <a:gdLst/>
            <a:ahLst/>
            <a:cxnLst/>
            <a:rect l="l" t="t" r="r" b="b"/>
            <a:pathLst>
              <a:path w="3012025" h="1131949">
                <a:moveTo>
                  <a:pt x="0" y="0"/>
                </a:moveTo>
                <a:lnTo>
                  <a:pt x="3012025" y="0"/>
                </a:lnTo>
                <a:lnTo>
                  <a:pt x="3012025" y="1131949"/>
                </a:lnTo>
                <a:lnTo>
                  <a:pt x="0" y="1131949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1754" t="-11648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6704525" y="4357517"/>
            <a:ext cx="6994943" cy="2265093"/>
          </a:xfrm>
          <a:custGeom>
            <a:avLst/>
            <a:gdLst/>
            <a:ahLst/>
            <a:cxnLst/>
            <a:rect l="l" t="t" r="r" b="b"/>
            <a:pathLst>
              <a:path w="6994943" h="2265093">
                <a:moveTo>
                  <a:pt x="0" y="0"/>
                </a:moveTo>
                <a:lnTo>
                  <a:pt x="6994943" y="0"/>
                </a:lnTo>
                <a:lnTo>
                  <a:pt x="6994943" y="2265093"/>
                </a:lnTo>
                <a:lnTo>
                  <a:pt x="0" y="22650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r="-28261" b="-123419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845935" y="6776856"/>
            <a:ext cx="7516931" cy="2304591"/>
          </a:xfrm>
          <a:custGeom>
            <a:avLst/>
            <a:gdLst/>
            <a:ahLst/>
            <a:cxnLst/>
            <a:rect l="l" t="t" r="r" b="b"/>
            <a:pathLst>
              <a:path w="7516931" h="2304591">
                <a:moveTo>
                  <a:pt x="0" y="0"/>
                </a:moveTo>
                <a:lnTo>
                  <a:pt x="7516931" y="0"/>
                </a:lnTo>
                <a:lnTo>
                  <a:pt x="7516931" y="2304591"/>
                </a:lnTo>
                <a:lnTo>
                  <a:pt x="0" y="230459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631" t="-84891" b="-252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845935" y="4357517"/>
            <a:ext cx="4937964" cy="2265093"/>
          </a:xfrm>
          <a:custGeom>
            <a:avLst/>
            <a:gdLst/>
            <a:ahLst/>
            <a:cxnLst/>
            <a:rect l="l" t="t" r="r" b="b"/>
            <a:pathLst>
              <a:path w="4937964" h="2265093">
                <a:moveTo>
                  <a:pt x="0" y="0"/>
                </a:moveTo>
                <a:lnTo>
                  <a:pt x="4937964" y="0"/>
                </a:lnTo>
                <a:lnTo>
                  <a:pt x="4937964" y="2265093"/>
                </a:lnTo>
                <a:lnTo>
                  <a:pt x="0" y="226509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8218" r="-27298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8736116" y="8051382"/>
            <a:ext cx="4193765" cy="1462809"/>
          </a:xfrm>
          <a:custGeom>
            <a:avLst/>
            <a:gdLst/>
            <a:ahLst/>
            <a:cxnLst/>
            <a:rect l="l" t="t" r="r" b="b"/>
            <a:pathLst>
              <a:path w="4193765" h="1462809">
                <a:moveTo>
                  <a:pt x="0" y="0"/>
                </a:moveTo>
                <a:lnTo>
                  <a:pt x="4193765" y="0"/>
                </a:lnTo>
                <a:lnTo>
                  <a:pt x="4193765" y="1462810"/>
                </a:lnTo>
                <a:lnTo>
                  <a:pt x="0" y="1462810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-8705" t="-3748" r="-2487" b="-7503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grpSp>
        <p:nvGrpSpPr>
          <p:cNvPr id="15" name="Group 15"/>
          <p:cNvGrpSpPr/>
          <p:nvPr/>
        </p:nvGrpSpPr>
        <p:grpSpPr>
          <a:xfrm>
            <a:off x="6901409" y="2041130"/>
            <a:ext cx="582477" cy="582477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6968061" y="4623488"/>
            <a:ext cx="582477" cy="582477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513721" y="6590110"/>
            <a:ext cx="582477" cy="582477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13116991" y="1687577"/>
            <a:ext cx="582477" cy="582477"/>
            <a:chOff x="0" y="0"/>
            <a:chExt cx="812800" cy="81280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13262547" y="4262715"/>
            <a:ext cx="582477" cy="582477"/>
            <a:chOff x="0" y="0"/>
            <a:chExt cx="812800" cy="812800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29" name="TextBox 2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16711920" y="1535936"/>
            <a:ext cx="582477" cy="582477"/>
            <a:chOff x="0" y="0"/>
            <a:chExt cx="812800" cy="81280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32" name="TextBox 3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5341951" y="4262715"/>
            <a:ext cx="582477" cy="582477"/>
            <a:chOff x="0" y="0"/>
            <a:chExt cx="812800" cy="81280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36" name="Freeform 36"/>
          <p:cNvSpPr/>
          <p:nvPr/>
        </p:nvSpPr>
        <p:spPr>
          <a:xfrm>
            <a:off x="13513721" y="7964109"/>
            <a:ext cx="3569774" cy="1586779"/>
          </a:xfrm>
          <a:custGeom>
            <a:avLst/>
            <a:gdLst/>
            <a:ahLst/>
            <a:cxnLst/>
            <a:rect l="l" t="t" r="r" b="b"/>
            <a:pathLst>
              <a:path w="3569774" h="1586779">
                <a:moveTo>
                  <a:pt x="0" y="0"/>
                </a:moveTo>
                <a:lnTo>
                  <a:pt x="3569774" y="0"/>
                </a:lnTo>
                <a:lnTo>
                  <a:pt x="3569774" y="1586778"/>
                </a:lnTo>
                <a:lnTo>
                  <a:pt x="0" y="1586778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5414" t="-3032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grpSp>
        <p:nvGrpSpPr>
          <p:cNvPr id="37" name="Group 37"/>
          <p:cNvGrpSpPr/>
          <p:nvPr/>
        </p:nvGrpSpPr>
        <p:grpSpPr>
          <a:xfrm>
            <a:off x="12721694" y="7916484"/>
            <a:ext cx="582477" cy="582477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6792256" y="7859334"/>
            <a:ext cx="582477" cy="582477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8071627" y="6679760"/>
            <a:ext cx="582477" cy="582477"/>
            <a:chOff x="0" y="0"/>
            <a:chExt cx="812800" cy="812800"/>
          </a:xfrm>
        </p:grpSpPr>
        <p:sp>
          <p:nvSpPr>
            <p:cNvPr id="44" name="Freeform 4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45" name="TextBox 4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4578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844480"/>
            <a:ext cx="12288749" cy="803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>
                <a:solidFill>
                  <a:srgbClr val="00000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MYSQL QUERIES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89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399470" y="1619179"/>
            <a:ext cx="5859830" cy="5873362"/>
          </a:xfrm>
          <a:custGeom>
            <a:avLst/>
            <a:gdLst/>
            <a:ahLst/>
            <a:cxnLst/>
            <a:rect l="l" t="t" r="r" b="b"/>
            <a:pathLst>
              <a:path w="5859830" h="5873362">
                <a:moveTo>
                  <a:pt x="0" y="0"/>
                </a:moveTo>
                <a:lnTo>
                  <a:pt x="5859830" y="0"/>
                </a:lnTo>
                <a:lnTo>
                  <a:pt x="5859830" y="5873362"/>
                </a:lnTo>
                <a:lnTo>
                  <a:pt x="0" y="587336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4136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1181362" y="7717074"/>
            <a:ext cx="6077938" cy="1689423"/>
          </a:xfrm>
          <a:custGeom>
            <a:avLst/>
            <a:gdLst/>
            <a:ahLst/>
            <a:cxnLst/>
            <a:rect l="l" t="t" r="r" b="b"/>
            <a:pathLst>
              <a:path w="6077938" h="1689423">
                <a:moveTo>
                  <a:pt x="0" y="0"/>
                </a:moveTo>
                <a:lnTo>
                  <a:pt x="6077938" y="0"/>
                </a:lnTo>
                <a:lnTo>
                  <a:pt x="6077938" y="1689423"/>
                </a:lnTo>
                <a:lnTo>
                  <a:pt x="0" y="168942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3214" t="-2423" r="-199" b="-109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28700" y="1647754"/>
            <a:ext cx="4879508" cy="4818361"/>
          </a:xfrm>
          <a:custGeom>
            <a:avLst/>
            <a:gdLst/>
            <a:ahLst/>
            <a:cxnLst/>
            <a:rect l="l" t="t" r="r" b="b"/>
            <a:pathLst>
              <a:path w="4879508" h="4818361">
                <a:moveTo>
                  <a:pt x="0" y="0"/>
                </a:moveTo>
                <a:lnTo>
                  <a:pt x="4879508" y="0"/>
                </a:lnTo>
                <a:lnTo>
                  <a:pt x="4879508" y="4818362"/>
                </a:lnTo>
                <a:lnTo>
                  <a:pt x="0" y="48183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6876394" y="4002502"/>
            <a:ext cx="1703143" cy="1140998"/>
          </a:xfrm>
          <a:custGeom>
            <a:avLst/>
            <a:gdLst/>
            <a:ahLst/>
            <a:cxnLst/>
            <a:rect l="l" t="t" r="r" b="b"/>
            <a:pathLst>
              <a:path w="1703143" h="1140998">
                <a:moveTo>
                  <a:pt x="0" y="0"/>
                </a:moveTo>
                <a:lnTo>
                  <a:pt x="1703143" y="0"/>
                </a:lnTo>
                <a:lnTo>
                  <a:pt x="1703143" y="1140998"/>
                </a:lnTo>
                <a:lnTo>
                  <a:pt x="0" y="1140998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19835" t="-13407" b="-842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6876394" y="3099561"/>
            <a:ext cx="3403693" cy="721813"/>
          </a:xfrm>
          <a:custGeom>
            <a:avLst/>
            <a:gdLst/>
            <a:ahLst/>
            <a:cxnLst/>
            <a:rect l="l" t="t" r="r" b="b"/>
            <a:pathLst>
              <a:path w="3403693" h="721813">
                <a:moveTo>
                  <a:pt x="0" y="0"/>
                </a:moveTo>
                <a:lnTo>
                  <a:pt x="3403693" y="0"/>
                </a:lnTo>
                <a:lnTo>
                  <a:pt x="3403693" y="721813"/>
                </a:lnTo>
                <a:lnTo>
                  <a:pt x="0" y="72181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7851" t="-5866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6876394" y="5235080"/>
            <a:ext cx="3031945" cy="1231036"/>
          </a:xfrm>
          <a:custGeom>
            <a:avLst/>
            <a:gdLst/>
            <a:ahLst/>
            <a:cxnLst/>
            <a:rect l="l" t="t" r="r" b="b"/>
            <a:pathLst>
              <a:path w="3031945" h="1231036">
                <a:moveTo>
                  <a:pt x="0" y="0"/>
                </a:moveTo>
                <a:lnTo>
                  <a:pt x="3031945" y="0"/>
                </a:lnTo>
                <a:lnTo>
                  <a:pt x="3031945" y="1231036"/>
                </a:lnTo>
                <a:lnTo>
                  <a:pt x="0" y="1231036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-2317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028700" y="6775151"/>
            <a:ext cx="4879508" cy="2533264"/>
          </a:xfrm>
          <a:custGeom>
            <a:avLst/>
            <a:gdLst/>
            <a:ahLst/>
            <a:cxnLst/>
            <a:rect l="l" t="t" r="r" b="b"/>
            <a:pathLst>
              <a:path w="4879508" h="2533264">
                <a:moveTo>
                  <a:pt x="0" y="0"/>
                </a:moveTo>
                <a:lnTo>
                  <a:pt x="4879508" y="0"/>
                </a:lnTo>
                <a:lnTo>
                  <a:pt x="4879508" y="2533264"/>
                </a:lnTo>
                <a:lnTo>
                  <a:pt x="0" y="2533264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6876394" y="7507161"/>
            <a:ext cx="2910215" cy="1069244"/>
          </a:xfrm>
          <a:custGeom>
            <a:avLst/>
            <a:gdLst/>
            <a:ahLst/>
            <a:cxnLst/>
            <a:rect l="l" t="t" r="r" b="b"/>
            <a:pathLst>
              <a:path w="2910215" h="1069244">
                <a:moveTo>
                  <a:pt x="0" y="0"/>
                </a:moveTo>
                <a:lnTo>
                  <a:pt x="2910215" y="0"/>
                </a:lnTo>
                <a:lnTo>
                  <a:pt x="2910215" y="1069245"/>
                </a:lnTo>
                <a:lnTo>
                  <a:pt x="0" y="106924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-11733"/>
            </a:stretch>
          </a:blipFill>
          <a:ln w="38100" cap="sq">
            <a:solidFill>
              <a:srgbClr val="6B8490"/>
            </a:solidFill>
            <a:prstDash val="solid"/>
            <a:miter/>
          </a:ln>
        </p:spPr>
      </p:sp>
      <p:sp>
        <p:nvSpPr>
          <p:cNvPr id="14" name="AutoShape 14"/>
          <p:cNvSpPr/>
          <p:nvPr/>
        </p:nvSpPr>
        <p:spPr>
          <a:xfrm>
            <a:off x="5449992" y="3460467"/>
            <a:ext cx="1426402" cy="0"/>
          </a:xfrm>
          <a:prstGeom prst="line">
            <a:avLst/>
          </a:prstGeom>
          <a:ln w="38100" cap="flat">
            <a:solidFill>
              <a:srgbClr val="FF98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5" name="AutoShape 15"/>
          <p:cNvSpPr/>
          <p:nvPr/>
        </p:nvSpPr>
        <p:spPr>
          <a:xfrm>
            <a:off x="5449992" y="4553951"/>
            <a:ext cx="1426402" cy="0"/>
          </a:xfrm>
          <a:prstGeom prst="line">
            <a:avLst/>
          </a:prstGeom>
          <a:ln w="38100" cap="flat">
            <a:solidFill>
              <a:srgbClr val="FF98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AutoShape 16"/>
          <p:cNvSpPr/>
          <p:nvPr/>
        </p:nvSpPr>
        <p:spPr>
          <a:xfrm>
            <a:off x="5449992" y="5869648"/>
            <a:ext cx="1426402" cy="0"/>
          </a:xfrm>
          <a:prstGeom prst="line">
            <a:avLst/>
          </a:prstGeom>
          <a:ln w="38100" cap="flat">
            <a:solidFill>
              <a:srgbClr val="FF98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7" name="AutoShape 17"/>
          <p:cNvSpPr/>
          <p:nvPr/>
        </p:nvSpPr>
        <p:spPr>
          <a:xfrm>
            <a:off x="5449992" y="8041783"/>
            <a:ext cx="1426402" cy="0"/>
          </a:xfrm>
          <a:prstGeom prst="line">
            <a:avLst/>
          </a:prstGeom>
          <a:ln w="38100" cap="flat">
            <a:solidFill>
              <a:srgbClr val="FF98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8" name="AutoShape 18"/>
          <p:cNvSpPr/>
          <p:nvPr/>
        </p:nvSpPr>
        <p:spPr>
          <a:xfrm flipH="1">
            <a:off x="11811000" y="7124701"/>
            <a:ext cx="0" cy="592374"/>
          </a:xfrm>
          <a:prstGeom prst="line">
            <a:avLst/>
          </a:prstGeom>
          <a:ln w="38100" cap="flat">
            <a:solidFill>
              <a:srgbClr val="FF9800"/>
            </a:solidFill>
            <a:prstDash val="solid"/>
            <a:headEnd type="none" w="sm" len="sm"/>
            <a:tailEnd type="arrow" w="med" len="sm"/>
          </a:ln>
        </p:spPr>
      </p:sp>
      <p:grpSp>
        <p:nvGrpSpPr>
          <p:cNvPr id="19" name="Group 19"/>
          <p:cNvGrpSpPr/>
          <p:nvPr/>
        </p:nvGrpSpPr>
        <p:grpSpPr>
          <a:xfrm>
            <a:off x="8225340" y="1818840"/>
            <a:ext cx="856998" cy="902429"/>
            <a:chOff x="0" y="0"/>
            <a:chExt cx="1195872" cy="125926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95872" cy="1259267"/>
            </a:xfrm>
            <a:custGeom>
              <a:avLst/>
              <a:gdLst/>
              <a:ahLst/>
              <a:cxnLst/>
              <a:rect l="l" t="t" r="r" b="b"/>
              <a:pathLst>
                <a:path w="1195872" h="1259267">
                  <a:moveTo>
                    <a:pt x="597936" y="0"/>
                  </a:moveTo>
                  <a:cubicBezTo>
                    <a:pt x="267705" y="0"/>
                    <a:pt x="0" y="281897"/>
                    <a:pt x="0" y="629634"/>
                  </a:cubicBezTo>
                  <a:cubicBezTo>
                    <a:pt x="0" y="977371"/>
                    <a:pt x="267705" y="1259267"/>
                    <a:pt x="597936" y="1259267"/>
                  </a:cubicBezTo>
                  <a:cubicBezTo>
                    <a:pt x="928167" y="1259267"/>
                    <a:pt x="1195872" y="977371"/>
                    <a:pt x="1195872" y="629634"/>
                  </a:cubicBezTo>
                  <a:cubicBezTo>
                    <a:pt x="1195872" y="281897"/>
                    <a:pt x="928167" y="0"/>
                    <a:pt x="597936" y="0"/>
                  </a:cubicBez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112113" y="79956"/>
              <a:ext cx="971646" cy="106125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r>
                <a:rPr lang="en-US" sz="1899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KPI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984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8600" y="8048608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69363" y="9077308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12273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354175" y="-1"/>
            <a:ext cx="3933825" cy="399097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3103" r="-4600" b="-1"/>
            </a:stretch>
          </a:blipFill>
        </p:spPr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552799"/>
              </p:ext>
            </p:extLst>
          </p:nvPr>
        </p:nvGraphicFramePr>
        <p:xfrm>
          <a:off x="1735769" y="2400103"/>
          <a:ext cx="14816461" cy="6134477"/>
        </p:xfrm>
        <a:graphic>
          <a:graphicData uri="http://schemas.openxmlformats.org/drawingml/2006/table">
            <a:tbl>
              <a:tblPr/>
              <a:tblGrid>
                <a:gridCol w="46649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85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22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4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5908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chemeClr val="tx1"/>
                          </a:solidFill>
                          <a:latin typeface="Maven Pro Bold"/>
                          <a:ea typeface="Maven Pro Bold"/>
                          <a:cs typeface="Maven Pro Bold"/>
                          <a:sym typeface="Maven Pro Bold"/>
                        </a:rPr>
                        <a:t>Challenge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chemeClr val="tx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Impact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chemeClr val="tx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Solution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chemeClr val="tx1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Status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889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Duplicate/ Irrelevant Values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Skewed KPI accuracy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Team cleaned datasets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Solved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8053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Missing Account Executive IDs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Risk of misattributing performance metrics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Modified MySQL to allow NULL values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Temporary Fix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08448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Account Executive Names mismatch across datasets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Inconsistencies in performance calculation 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---------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Not Solved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28575" marR="28575" marT="28575" marB="28575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2627522" y="1276350"/>
            <a:ext cx="13032957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7000" b="1" dirty="0">
                <a:latin typeface="Maven Pro Bold"/>
                <a:ea typeface="Maven Pro Bold"/>
                <a:cs typeface="Maven Pro Bold"/>
                <a:sym typeface="Maven Pro Bold"/>
              </a:rPr>
              <a:t>CHALLENGES AND SOLUTIONS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455095" y="7907222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627522" y="1276350"/>
            <a:ext cx="13032957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7000" b="1" dirty="0">
                <a:latin typeface="Maven Pro Bold"/>
                <a:ea typeface="Maven Pro Bold"/>
                <a:cs typeface="Maven Pro Bold"/>
                <a:sym typeface="Maven Pro Bold"/>
              </a:rPr>
              <a:t>RECOMMENDATIONS</a:t>
            </a:r>
          </a:p>
        </p:txBody>
      </p:sp>
      <p:sp>
        <p:nvSpPr>
          <p:cNvPr id="5" name="Freeform 5"/>
          <p:cNvSpPr/>
          <p:nvPr/>
        </p:nvSpPr>
        <p:spPr>
          <a:xfrm rot="-10800000" flipV="1">
            <a:off x="14302319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019486" y="2464439"/>
            <a:ext cx="14857065" cy="1195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 dirty="0">
                <a:latin typeface="Maven Pro"/>
                <a:ea typeface="Maven Pro"/>
                <a:cs typeface="Maven Pro"/>
                <a:sym typeface="Maven Pro"/>
              </a:rPr>
              <a:t>Standardize Account Executive IDs and Names across all 6 datasets  </a:t>
            </a:r>
          </a:p>
          <a:p>
            <a:pPr algn="just">
              <a:lnSpc>
                <a:spcPts val="4900"/>
              </a:lnSpc>
            </a:pPr>
            <a:endParaRPr lang="en-US" sz="3500" dirty="0"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019486" y="3347089"/>
            <a:ext cx="14249029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u="sng" dirty="0">
                <a:latin typeface="Maven Pro"/>
                <a:ea typeface="Maven Pro"/>
                <a:cs typeface="Maven Pro"/>
                <a:sym typeface="Maven Pro"/>
              </a:rPr>
              <a:t>Improve Customer Service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Add AI chatbots for 24/7 support.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Train staff in engagement &amp; conflict skills.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19486" y="5290346"/>
            <a:ext cx="14249029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u="sng" dirty="0">
                <a:latin typeface="Maven Pro"/>
                <a:ea typeface="Maven Pro"/>
                <a:cs typeface="Maven Pro"/>
                <a:sym typeface="Maven Pro"/>
              </a:rPr>
              <a:t>Grow Product Offerings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Offer new insurance for emerging markets.   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Bundle products for customer value.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019486" y="7237891"/>
            <a:ext cx="14249029" cy="1680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u="sng" dirty="0">
                <a:latin typeface="Maven Pro"/>
                <a:ea typeface="Maven Pro"/>
                <a:cs typeface="Maven Pro"/>
                <a:sym typeface="Maven Pro"/>
              </a:rPr>
              <a:t>Increase Efficiency</a:t>
            </a: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   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Train staff on new tech regularly.   </a:t>
            </a:r>
          </a:p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en-US" sz="3200" dirty="0">
                <a:latin typeface="Maven Pro"/>
                <a:ea typeface="Maven Pro"/>
                <a:cs typeface="Maven Pro"/>
                <a:sym typeface="Maven Pro"/>
              </a:rPr>
              <a:t>Encourage team collaboration.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323669" y="715962"/>
            <a:ext cx="7640663" cy="835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en-US" sz="8000" b="1" dirty="0">
                <a:latin typeface="Maven Pro Bold"/>
                <a:ea typeface="Maven Pro Bold"/>
                <a:cs typeface="Maven Pro Bold"/>
                <a:sym typeface="Maven Pro Bold"/>
              </a:rPr>
              <a:t>RESULT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571" y="1357924"/>
            <a:ext cx="11498860" cy="8858615"/>
          </a:xfrm>
          <a:prstGeom prst="rect">
            <a:avLst/>
          </a:prstGeom>
        </p:spPr>
      </p:pic>
      <p:sp>
        <p:nvSpPr>
          <p:cNvPr id="4" name="Freeform 4"/>
          <p:cNvSpPr/>
          <p:nvPr/>
        </p:nvSpPr>
        <p:spPr>
          <a:xfrm flipH="1">
            <a:off x="0" y="-1"/>
            <a:ext cx="3902850" cy="4010025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" t="-2613" r="-5430"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3902850" cy="40005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1" t="-2857" r="-5430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0491" y="2709679"/>
            <a:ext cx="5383816" cy="6367630"/>
            <a:chOff x="0" y="0"/>
            <a:chExt cx="1417960" cy="167707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17960" cy="1677071"/>
            </a:xfrm>
            <a:custGeom>
              <a:avLst/>
              <a:gdLst/>
              <a:ahLst/>
              <a:cxnLst/>
              <a:rect l="l" t="t" r="r" b="b"/>
              <a:pathLst>
                <a:path w="1417960" h="1677071">
                  <a:moveTo>
                    <a:pt x="73338" y="0"/>
                  </a:moveTo>
                  <a:lnTo>
                    <a:pt x="1344622" y="0"/>
                  </a:lnTo>
                  <a:cubicBezTo>
                    <a:pt x="1364072" y="0"/>
                    <a:pt x="1382726" y="7727"/>
                    <a:pt x="1396480" y="21480"/>
                  </a:cubicBezTo>
                  <a:cubicBezTo>
                    <a:pt x="1410233" y="35234"/>
                    <a:pt x="1417960" y="53887"/>
                    <a:pt x="1417960" y="73338"/>
                  </a:cubicBezTo>
                  <a:lnTo>
                    <a:pt x="1417960" y="1603733"/>
                  </a:lnTo>
                  <a:cubicBezTo>
                    <a:pt x="1417960" y="1644237"/>
                    <a:pt x="1385125" y="1677071"/>
                    <a:pt x="1344622" y="1677071"/>
                  </a:cubicBezTo>
                  <a:lnTo>
                    <a:pt x="73338" y="1677071"/>
                  </a:lnTo>
                  <a:cubicBezTo>
                    <a:pt x="32835" y="1677071"/>
                    <a:pt x="0" y="1644237"/>
                    <a:pt x="0" y="1603733"/>
                  </a:cubicBezTo>
                  <a:lnTo>
                    <a:pt x="0" y="73338"/>
                  </a:lnTo>
                  <a:cubicBezTo>
                    <a:pt x="0" y="32835"/>
                    <a:pt x="32835" y="0"/>
                    <a:pt x="73338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  <a:ln w="47625" cap="rnd">
              <a:solidFill>
                <a:srgbClr val="000000">
                  <a:alpha val="53725"/>
                </a:srgbClr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417960" cy="1715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50487" y="2929572"/>
            <a:ext cx="5083824" cy="552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 dirty="0">
                <a:latin typeface="Maven Pro"/>
                <a:ea typeface="Maven Pro"/>
                <a:cs typeface="Maven Pro"/>
                <a:sym typeface="Maven Pro"/>
              </a:rPr>
              <a:t>New Policies</a:t>
            </a:r>
          </a:p>
          <a:p>
            <a:pPr algn="ctr">
              <a:lnSpc>
                <a:spcPts val="4200"/>
              </a:lnSpc>
            </a:pPr>
            <a:endParaRPr lang="en-US" sz="3000" u="sng" dirty="0">
              <a:latin typeface="Maven Pro"/>
              <a:ea typeface="Maven Pro"/>
              <a:cs typeface="Maven Pro"/>
              <a:sym typeface="Maven Pro"/>
            </a:endParaRPr>
          </a:p>
          <a:p>
            <a:pPr marL="599122" lvl="1" indent="-299561" algn="l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latin typeface="Maven Pro"/>
                <a:ea typeface="Maven Pro"/>
                <a:cs typeface="Maven Pro"/>
                <a:sym typeface="Maven Pro"/>
              </a:rPr>
              <a:t>Steady growth with a decent profit margin. Need to focus on increasing the growth rate </a:t>
            </a:r>
          </a:p>
          <a:p>
            <a:pPr marL="599122" lvl="1" indent="-299561" algn="l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latin typeface="Maven Pro"/>
                <a:ea typeface="Maven Pro"/>
                <a:cs typeface="Maven Pro"/>
                <a:sym typeface="Maven Pro"/>
              </a:rPr>
              <a:t>Total: 19.674 M </a:t>
            </a:r>
          </a:p>
          <a:p>
            <a:pPr marL="599122" lvl="1" indent="-299561" algn="l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latin typeface="Maven Pro"/>
                <a:ea typeface="Maven Pro"/>
                <a:cs typeface="Maven Pro"/>
                <a:sym typeface="Maven Pro"/>
              </a:rPr>
              <a:t>Profit: 0.5698 M </a:t>
            </a:r>
          </a:p>
          <a:p>
            <a:pPr marL="599122" lvl="1" indent="-299561" algn="l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latin typeface="Maven Pro"/>
                <a:ea typeface="Maven Pro"/>
                <a:cs typeface="Maven Pro"/>
                <a:sym typeface="Maven Pro"/>
              </a:rPr>
              <a:t>Revenue: 3.5316 M </a:t>
            </a:r>
          </a:p>
          <a:p>
            <a:pPr marL="599122" lvl="1" indent="-299561" algn="l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latin typeface="Maven Pro"/>
                <a:ea typeface="Maven Pro"/>
                <a:cs typeface="Maven Pro"/>
                <a:sym typeface="Maven Pro"/>
              </a:rPr>
              <a:t>Profit Margin: 17.95% </a:t>
            </a:r>
          </a:p>
          <a:p>
            <a:pPr marL="599122" lvl="1" indent="-299561" algn="l">
              <a:lnSpc>
                <a:spcPts val="3884"/>
              </a:lnSpc>
              <a:buFont typeface="Arial"/>
              <a:buChar char="•"/>
            </a:pPr>
            <a:r>
              <a:rPr lang="en-US" sz="2775" dirty="0">
                <a:latin typeface="Maven Pro"/>
                <a:ea typeface="Maven Pro"/>
                <a:cs typeface="Maven Pro"/>
                <a:sym typeface="Maven Pro"/>
              </a:rPr>
              <a:t>Growth Rate: 2.90%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989375" y="727159"/>
            <a:ext cx="8865010" cy="848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en-US" sz="8121" b="1" dirty="0">
                <a:latin typeface="Maven Pro Bold"/>
                <a:ea typeface="Maven Pro Bold"/>
                <a:cs typeface="Maven Pro Bold"/>
                <a:sym typeface="Maven Pro Bold"/>
              </a:rPr>
              <a:t>CONCLUSION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6426817" y="2758081"/>
            <a:ext cx="5434366" cy="6270825"/>
            <a:chOff x="0" y="0"/>
            <a:chExt cx="1431273" cy="165157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431273" cy="1651575"/>
            </a:xfrm>
            <a:custGeom>
              <a:avLst/>
              <a:gdLst/>
              <a:ahLst/>
              <a:cxnLst/>
              <a:rect l="l" t="t" r="r" b="b"/>
              <a:pathLst>
                <a:path w="1431273" h="1651575">
                  <a:moveTo>
                    <a:pt x="72656" y="0"/>
                  </a:moveTo>
                  <a:lnTo>
                    <a:pt x="1358618" y="0"/>
                  </a:lnTo>
                  <a:cubicBezTo>
                    <a:pt x="1398744" y="0"/>
                    <a:pt x="1431273" y="32529"/>
                    <a:pt x="1431273" y="72656"/>
                  </a:cubicBezTo>
                  <a:lnTo>
                    <a:pt x="1431273" y="1578919"/>
                  </a:lnTo>
                  <a:cubicBezTo>
                    <a:pt x="1431273" y="1598189"/>
                    <a:pt x="1423619" y="1616669"/>
                    <a:pt x="1409993" y="1630295"/>
                  </a:cubicBezTo>
                  <a:cubicBezTo>
                    <a:pt x="1396367" y="1643920"/>
                    <a:pt x="1377887" y="1651575"/>
                    <a:pt x="1358618" y="1651575"/>
                  </a:cubicBezTo>
                  <a:lnTo>
                    <a:pt x="72656" y="1651575"/>
                  </a:lnTo>
                  <a:cubicBezTo>
                    <a:pt x="32529" y="1651575"/>
                    <a:pt x="0" y="1619046"/>
                    <a:pt x="0" y="1578919"/>
                  </a:cubicBezTo>
                  <a:lnTo>
                    <a:pt x="0" y="72656"/>
                  </a:lnTo>
                  <a:cubicBezTo>
                    <a:pt x="0" y="32529"/>
                    <a:pt x="32529" y="0"/>
                    <a:pt x="72656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  <a:ln w="47625" cap="rnd">
              <a:solidFill>
                <a:srgbClr val="000000">
                  <a:alpha val="53725"/>
                </a:srgbClr>
              </a:solidFill>
              <a:prstDash val="solid"/>
              <a:round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431273" cy="1689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443162" y="2972176"/>
            <a:ext cx="5397291" cy="54421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 dirty="0">
                <a:latin typeface="Maven Pro"/>
                <a:ea typeface="Maven Pro"/>
                <a:cs typeface="Maven Pro"/>
                <a:sym typeface="Maven Pro"/>
              </a:rPr>
              <a:t>Cross-Sell Policies </a:t>
            </a:r>
          </a:p>
          <a:p>
            <a:pPr algn="ctr">
              <a:lnSpc>
                <a:spcPts val="4200"/>
              </a:lnSpc>
            </a:pPr>
            <a:endParaRPr lang="en-US" sz="3000" u="sng" dirty="0">
              <a:latin typeface="Maven Pro"/>
              <a:ea typeface="Maven Pro"/>
              <a:cs typeface="Maven Pro"/>
              <a:sym typeface="Maven Pro"/>
            </a:endParaRP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High profitability and significant growth. Continue leveraging cross-selling opportunities</a:t>
            </a:r>
          </a:p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Total: 20.083 M </a:t>
            </a:r>
          </a:p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Profit: 2.854 M </a:t>
            </a:r>
          </a:p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Revenue: 13.04 M </a:t>
            </a:r>
          </a:p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Profit Margin: 64.94% </a:t>
            </a:r>
          </a:p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Growth Rate: 14.21%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542983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2099308" y="2758081"/>
            <a:ext cx="5434366" cy="6270825"/>
            <a:chOff x="0" y="0"/>
            <a:chExt cx="1431273" cy="1651575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431273" cy="1651575"/>
            </a:xfrm>
            <a:custGeom>
              <a:avLst/>
              <a:gdLst/>
              <a:ahLst/>
              <a:cxnLst/>
              <a:rect l="l" t="t" r="r" b="b"/>
              <a:pathLst>
                <a:path w="1431273" h="1651575">
                  <a:moveTo>
                    <a:pt x="72656" y="0"/>
                  </a:moveTo>
                  <a:lnTo>
                    <a:pt x="1358618" y="0"/>
                  </a:lnTo>
                  <a:cubicBezTo>
                    <a:pt x="1398744" y="0"/>
                    <a:pt x="1431273" y="32529"/>
                    <a:pt x="1431273" y="72656"/>
                  </a:cubicBezTo>
                  <a:lnTo>
                    <a:pt x="1431273" y="1578919"/>
                  </a:lnTo>
                  <a:cubicBezTo>
                    <a:pt x="1431273" y="1598189"/>
                    <a:pt x="1423619" y="1616669"/>
                    <a:pt x="1409993" y="1630295"/>
                  </a:cubicBezTo>
                  <a:cubicBezTo>
                    <a:pt x="1396367" y="1643920"/>
                    <a:pt x="1377887" y="1651575"/>
                    <a:pt x="1358618" y="1651575"/>
                  </a:cubicBezTo>
                  <a:lnTo>
                    <a:pt x="72656" y="1651575"/>
                  </a:lnTo>
                  <a:cubicBezTo>
                    <a:pt x="32529" y="1651575"/>
                    <a:pt x="0" y="1619046"/>
                    <a:pt x="0" y="1578919"/>
                  </a:cubicBezTo>
                  <a:lnTo>
                    <a:pt x="0" y="72656"/>
                  </a:lnTo>
                  <a:cubicBezTo>
                    <a:pt x="0" y="32529"/>
                    <a:pt x="32529" y="0"/>
                    <a:pt x="72656" y="0"/>
                  </a:cubicBezTo>
                  <a:close/>
                </a:path>
              </a:pathLst>
            </a:custGeom>
            <a:solidFill>
              <a:srgbClr val="C0B3A0">
                <a:alpha val="53725"/>
              </a:srgbClr>
            </a:solidFill>
            <a:ln w="47625" cap="rnd">
              <a:solidFill>
                <a:srgbClr val="000000">
                  <a:alpha val="53725"/>
                </a:srgbClr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1431273" cy="16896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2118358" y="2948622"/>
            <a:ext cx="5397291" cy="5927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u="sng" dirty="0">
                <a:latin typeface="Maven Pro"/>
                <a:ea typeface="Maven Pro"/>
                <a:cs typeface="Maven Pro"/>
                <a:sym typeface="Maven Pro"/>
              </a:rPr>
              <a:t>Renewal Policies </a:t>
            </a:r>
          </a:p>
          <a:p>
            <a:pPr algn="ctr">
              <a:lnSpc>
                <a:spcPts val="4200"/>
              </a:lnSpc>
            </a:pPr>
            <a:endParaRPr lang="en-US" sz="3000" u="sng" dirty="0">
              <a:latin typeface="Maven Pro"/>
              <a:ea typeface="Maven Pro"/>
              <a:cs typeface="Maven Pro"/>
              <a:sym typeface="Maven Pro"/>
            </a:endParaRP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Renewal Policies </a:t>
            </a: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Exceptional performance in renewals with very high profitability and growth. Maintain this strong focus </a:t>
            </a: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Total: 12.32 M </a:t>
            </a: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Profit: 8.244 M </a:t>
            </a: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Revenue: 18.507 M</a:t>
            </a: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Profit Margin: 150.23% </a:t>
            </a:r>
          </a:p>
          <a:p>
            <a:pPr marL="591026" lvl="1" indent="-295513" algn="l">
              <a:lnSpc>
                <a:spcPts val="3832"/>
              </a:lnSpc>
              <a:buFont typeface="Arial"/>
              <a:buChar char="•"/>
            </a:pPr>
            <a:r>
              <a:rPr lang="en-US" sz="2737" dirty="0">
                <a:latin typeface="Maven Pro"/>
                <a:ea typeface="Maven Pro"/>
                <a:cs typeface="Maven Pro"/>
                <a:sym typeface="Maven Pro"/>
              </a:rPr>
              <a:t>Growth Rate: 66.92%%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1773" y="6745993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20" y="0"/>
                </a:lnTo>
                <a:lnTo>
                  <a:pt x="809920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-10800000">
            <a:off x="17098591" y="241892"/>
            <a:ext cx="809919" cy="3227938"/>
          </a:xfrm>
          <a:custGeom>
            <a:avLst/>
            <a:gdLst/>
            <a:ahLst/>
            <a:cxnLst/>
            <a:rect l="l" t="t" r="r" b="b"/>
            <a:pathLst>
              <a:path w="809919" h="3227938">
                <a:moveTo>
                  <a:pt x="0" y="0"/>
                </a:moveTo>
                <a:lnTo>
                  <a:pt x="809919" y="0"/>
                </a:lnTo>
                <a:lnTo>
                  <a:pt x="809919" y="3227938"/>
                </a:lnTo>
                <a:lnTo>
                  <a:pt x="0" y="32279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4835824" y="4425892"/>
            <a:ext cx="8983048" cy="1470478"/>
            <a:chOff x="0" y="0"/>
            <a:chExt cx="2365906" cy="3872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365906" cy="387286"/>
            </a:xfrm>
            <a:custGeom>
              <a:avLst/>
              <a:gdLst/>
              <a:ahLst/>
              <a:cxnLst/>
              <a:rect l="l" t="t" r="r" b="b"/>
              <a:pathLst>
                <a:path w="2365906" h="387286">
                  <a:moveTo>
                    <a:pt x="0" y="0"/>
                  </a:moveTo>
                  <a:lnTo>
                    <a:pt x="2365906" y="0"/>
                  </a:lnTo>
                  <a:lnTo>
                    <a:pt x="2365906" y="387286"/>
                  </a:lnTo>
                  <a:lnTo>
                    <a:pt x="0" y="387286"/>
                  </a:lnTo>
                  <a:close/>
                </a:path>
              </a:pathLst>
            </a:custGeom>
            <a:solidFill>
              <a:srgbClr val="5BAFD7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2365906" cy="425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023220" y="2450147"/>
            <a:ext cx="10608256" cy="5386705"/>
            <a:chOff x="30185" y="0"/>
            <a:chExt cx="14144342" cy="7182274"/>
          </a:xfrm>
        </p:grpSpPr>
        <p:grpSp>
          <p:nvGrpSpPr>
            <p:cNvPr id="8" name="Group 8"/>
            <p:cNvGrpSpPr/>
            <p:nvPr/>
          </p:nvGrpSpPr>
          <p:grpSpPr>
            <a:xfrm>
              <a:off x="5316015" y="2027309"/>
              <a:ext cx="3127657" cy="3127657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3E6E0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Freeform 11"/>
            <p:cNvSpPr/>
            <p:nvPr/>
          </p:nvSpPr>
          <p:spPr>
            <a:xfrm rot="-10800000">
              <a:off x="3266754" y="3591137"/>
              <a:ext cx="7182275" cy="3591137"/>
            </a:xfrm>
            <a:custGeom>
              <a:avLst/>
              <a:gdLst/>
              <a:ahLst/>
              <a:cxnLst/>
              <a:rect l="l" t="t" r="r" b="b"/>
              <a:pathLst>
                <a:path w="7182275" h="3591137">
                  <a:moveTo>
                    <a:pt x="0" y="0"/>
                  </a:moveTo>
                  <a:lnTo>
                    <a:pt x="7182275" y="0"/>
                  </a:lnTo>
                  <a:lnTo>
                    <a:pt x="7182275" y="3591138"/>
                  </a:lnTo>
                  <a:lnTo>
                    <a:pt x="0" y="35911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>
              <a:off x="3266754" y="0"/>
              <a:ext cx="7182275" cy="3591137"/>
            </a:xfrm>
            <a:custGeom>
              <a:avLst/>
              <a:gdLst/>
              <a:ahLst/>
              <a:cxnLst/>
              <a:rect l="l" t="t" r="r" b="b"/>
              <a:pathLst>
                <a:path w="7182275" h="3591137">
                  <a:moveTo>
                    <a:pt x="0" y="0"/>
                  </a:moveTo>
                  <a:lnTo>
                    <a:pt x="7182275" y="0"/>
                  </a:lnTo>
                  <a:lnTo>
                    <a:pt x="7182275" y="3591137"/>
                  </a:lnTo>
                  <a:lnTo>
                    <a:pt x="0" y="35911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3" name="TextBox 13"/>
            <p:cNvSpPr txBox="1"/>
            <p:nvPr/>
          </p:nvSpPr>
          <p:spPr>
            <a:xfrm>
              <a:off x="30185" y="2993850"/>
              <a:ext cx="14144342" cy="179399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0322"/>
                </a:lnSpc>
              </a:pPr>
              <a:r>
                <a:rPr lang="en-US" sz="12903" b="1" dirty="0">
                  <a:latin typeface="Maven Pro Bold"/>
                  <a:ea typeface="Maven Pro Bold"/>
                  <a:cs typeface="Maven Pro Bold"/>
                  <a:sym typeface="Maven Pro Bold"/>
                </a:rPr>
                <a:t>Thank You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5012" y="1439467"/>
            <a:ext cx="12101160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1"/>
              </a:lnSpc>
            </a:pPr>
            <a:r>
              <a:rPr lang="en-US" sz="7001" b="1" dirty="0">
                <a:latin typeface="Maven Pro Bold"/>
                <a:ea typeface="Maven Pro Bold"/>
                <a:cs typeface="Maven Pro Bold"/>
                <a:sym typeface="Maven Pro Bold"/>
              </a:rPr>
              <a:t>PROJECT TEAM &amp; MENTORS</a:t>
            </a:r>
          </a:p>
        </p:txBody>
      </p:sp>
      <p:sp>
        <p:nvSpPr>
          <p:cNvPr id="4" name="Freeform 4"/>
          <p:cNvSpPr/>
          <p:nvPr/>
        </p:nvSpPr>
        <p:spPr>
          <a:xfrm>
            <a:off x="17602200" y="805815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870476" y="2595225"/>
            <a:ext cx="8630616" cy="5868825"/>
            <a:chOff x="0" y="0"/>
            <a:chExt cx="11507488" cy="7825100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0"/>
              <a:ext cx="11507488" cy="7825100"/>
              <a:chOff x="0" y="0"/>
              <a:chExt cx="2273084" cy="1545699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273084" cy="1545699"/>
              </a:xfrm>
              <a:custGeom>
                <a:avLst/>
                <a:gdLst/>
                <a:ahLst/>
                <a:cxnLst/>
                <a:rect l="l" t="t" r="r" b="b"/>
                <a:pathLst>
                  <a:path w="2273084" h="1545699">
                    <a:moveTo>
                      <a:pt x="39372" y="0"/>
                    </a:moveTo>
                    <a:lnTo>
                      <a:pt x="2233712" y="0"/>
                    </a:lnTo>
                    <a:cubicBezTo>
                      <a:pt x="2244154" y="0"/>
                      <a:pt x="2254169" y="4148"/>
                      <a:pt x="2261552" y="11532"/>
                    </a:cubicBezTo>
                    <a:cubicBezTo>
                      <a:pt x="2268936" y="18915"/>
                      <a:pt x="2273084" y="28930"/>
                      <a:pt x="2273084" y="39372"/>
                    </a:cubicBezTo>
                    <a:lnTo>
                      <a:pt x="2273084" y="1506327"/>
                    </a:lnTo>
                    <a:cubicBezTo>
                      <a:pt x="2273084" y="1516769"/>
                      <a:pt x="2268936" y="1526784"/>
                      <a:pt x="2261552" y="1534167"/>
                    </a:cubicBezTo>
                    <a:cubicBezTo>
                      <a:pt x="2254169" y="1541551"/>
                      <a:pt x="2244154" y="1545699"/>
                      <a:pt x="2233712" y="1545699"/>
                    </a:cubicBezTo>
                    <a:lnTo>
                      <a:pt x="39372" y="1545699"/>
                    </a:lnTo>
                    <a:cubicBezTo>
                      <a:pt x="17627" y="1545699"/>
                      <a:pt x="0" y="1528072"/>
                      <a:pt x="0" y="1506327"/>
                    </a:cubicBezTo>
                    <a:lnTo>
                      <a:pt x="0" y="39372"/>
                    </a:lnTo>
                    <a:cubicBezTo>
                      <a:pt x="0" y="28930"/>
                      <a:pt x="4148" y="18915"/>
                      <a:pt x="11532" y="11532"/>
                    </a:cubicBezTo>
                    <a:cubicBezTo>
                      <a:pt x="18915" y="4148"/>
                      <a:pt x="28930" y="0"/>
                      <a:pt x="39372" y="0"/>
                    </a:cubicBezTo>
                    <a:close/>
                  </a:path>
                </a:pathLst>
              </a:custGeom>
              <a:solidFill>
                <a:srgbClr val="C0B3A0">
                  <a:alpha val="20784"/>
                </a:srgbClr>
              </a:solidFill>
              <a:ln w="47625" cap="rnd">
                <a:solidFill>
                  <a:srgbClr val="000000">
                    <a:alpha val="20784"/>
                  </a:srgbClr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2273084" cy="1583799"/>
              </a:xfrm>
              <a:prstGeom prst="rect">
                <a:avLst/>
              </a:prstGeom>
            </p:spPr>
            <p:txBody>
              <a:bodyPr lIns="59028" tIns="59028" rIns="59028" bIns="59028" rtlCol="0" anchor="ctr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4319662" y="130290"/>
              <a:ext cx="2832452" cy="973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957"/>
                </a:lnSpc>
              </a:pPr>
              <a:r>
                <a:rPr lang="en-US" sz="3478" b="1" u="sng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Members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578135" y="1570111"/>
              <a:ext cx="10291943" cy="1025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 err="1">
                  <a:latin typeface="Maven Pro"/>
                  <a:ea typeface="Maven Pro"/>
                  <a:cs typeface="Maven Pro"/>
                  <a:sym typeface="Maven Pro"/>
                </a:rPr>
                <a:t>Swajal</a:t>
              </a: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 Sandeep </a:t>
              </a:r>
              <a:r>
                <a:rPr lang="en-US" sz="3478" dirty="0" err="1">
                  <a:latin typeface="Maven Pro"/>
                  <a:ea typeface="Maven Pro"/>
                  <a:cs typeface="Maven Pro"/>
                  <a:sym typeface="Maven Pro"/>
                </a:rPr>
                <a:t>Aparadh</a:t>
              </a:r>
              <a:endParaRPr lang="en-US" sz="3478" dirty="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578135" y="2735108"/>
              <a:ext cx="10291943" cy="1025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Amrit Pritam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578135" y="3900253"/>
              <a:ext cx="10291943" cy="1025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Rohan Pankaj </a:t>
              </a:r>
              <a:r>
                <a:rPr lang="en-US" sz="3478" dirty="0" err="1">
                  <a:latin typeface="Maven Pro"/>
                  <a:ea typeface="Maven Pro"/>
                  <a:cs typeface="Maven Pro"/>
                  <a:sym typeface="Maven Pro"/>
                </a:rPr>
                <a:t>Pardamwar</a:t>
              </a:r>
              <a:endParaRPr lang="en-US" sz="3478" dirty="0"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01699" y="5065399"/>
              <a:ext cx="10291943" cy="1025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8" lvl="1" indent="-375544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 err="1">
                  <a:latin typeface="Maven Pro"/>
                  <a:ea typeface="Maven Pro"/>
                  <a:cs typeface="Maven Pro"/>
                  <a:sym typeface="Maven Pro"/>
                </a:rPr>
                <a:t>Tirumandyam</a:t>
              </a: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 Soma Sekhar Reddy</a:t>
              </a: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601699" y="6230544"/>
              <a:ext cx="10291943" cy="10252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8" lvl="1" indent="-375544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 err="1">
                  <a:latin typeface="Maven Pro"/>
                  <a:ea typeface="Maven Pro"/>
                  <a:cs typeface="Maven Pro"/>
                  <a:sym typeface="Maven Pro"/>
                </a:rPr>
                <a:t>V.Saketh</a:t>
              </a: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 Reddy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2278734" y="2595225"/>
            <a:ext cx="6222429" cy="3329059"/>
            <a:chOff x="0" y="0"/>
            <a:chExt cx="8296571" cy="4438745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6111783" cy="4438745"/>
              <a:chOff x="0" y="0"/>
              <a:chExt cx="1207266" cy="876789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1207266" cy="876789"/>
              </a:xfrm>
              <a:custGeom>
                <a:avLst/>
                <a:gdLst/>
                <a:ahLst/>
                <a:cxnLst/>
                <a:rect l="l" t="t" r="r" b="b"/>
                <a:pathLst>
                  <a:path w="1207266" h="876789">
                    <a:moveTo>
                      <a:pt x="86137" y="0"/>
                    </a:moveTo>
                    <a:lnTo>
                      <a:pt x="1121129" y="0"/>
                    </a:lnTo>
                    <a:cubicBezTo>
                      <a:pt x="1168701" y="0"/>
                      <a:pt x="1207266" y="38565"/>
                      <a:pt x="1207266" y="86137"/>
                    </a:cubicBezTo>
                    <a:lnTo>
                      <a:pt x="1207266" y="790652"/>
                    </a:lnTo>
                    <a:cubicBezTo>
                      <a:pt x="1207266" y="838224"/>
                      <a:pt x="1168701" y="876789"/>
                      <a:pt x="1121129" y="876789"/>
                    </a:cubicBezTo>
                    <a:lnTo>
                      <a:pt x="86137" y="876789"/>
                    </a:lnTo>
                    <a:cubicBezTo>
                      <a:pt x="63292" y="876789"/>
                      <a:pt x="41383" y="867714"/>
                      <a:pt x="25229" y="851560"/>
                    </a:cubicBezTo>
                    <a:cubicBezTo>
                      <a:pt x="9075" y="835406"/>
                      <a:pt x="0" y="813497"/>
                      <a:pt x="0" y="790652"/>
                    </a:cubicBezTo>
                    <a:lnTo>
                      <a:pt x="0" y="86137"/>
                    </a:lnTo>
                    <a:cubicBezTo>
                      <a:pt x="0" y="38565"/>
                      <a:pt x="38565" y="0"/>
                      <a:pt x="86137" y="0"/>
                    </a:cubicBezTo>
                    <a:close/>
                  </a:path>
                </a:pathLst>
              </a:custGeom>
              <a:solidFill>
                <a:srgbClr val="C0B3A0">
                  <a:alpha val="20784"/>
                </a:srgbClr>
              </a:solidFill>
              <a:ln w="47625" cap="rnd">
                <a:solidFill>
                  <a:srgbClr val="000000">
                    <a:alpha val="20784"/>
                  </a:srgbClr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38100"/>
                <a:ext cx="1207266" cy="91488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1899875" y="181370"/>
              <a:ext cx="2475320" cy="97335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957"/>
                </a:lnSpc>
              </a:pPr>
              <a:r>
                <a:rPr lang="en-US" sz="3478" b="1" u="sng">
                  <a:solidFill>
                    <a:srgbClr val="252930"/>
                  </a:solidFill>
                  <a:latin typeface="Maven Pro Bold"/>
                  <a:ea typeface="Maven Pro Bold"/>
                  <a:cs typeface="Maven Pro Bold"/>
                  <a:sym typeface="Maven Pro Bold"/>
                </a:rPr>
                <a:t>Mentors</a:t>
              </a:r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1235075"/>
              <a:ext cx="8296571" cy="2222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Sharat Hiremath</a:t>
              </a:r>
            </a:p>
            <a:p>
              <a:pPr marL="751089" lvl="1" indent="-375545" algn="l">
                <a:lnSpc>
                  <a:spcPts val="6957"/>
                </a:lnSpc>
                <a:buFont typeface="Arial"/>
                <a:buChar char="•"/>
              </a:pPr>
              <a:r>
                <a:rPr lang="en-US" sz="3478" dirty="0" err="1">
                  <a:latin typeface="Maven Pro"/>
                  <a:ea typeface="Maven Pro"/>
                  <a:cs typeface="Maven Pro"/>
                  <a:sym typeface="Maven Pro"/>
                </a:rPr>
                <a:t>Nandhana</a:t>
              </a:r>
              <a:r>
                <a:rPr lang="en-US" sz="3478" dirty="0">
                  <a:latin typeface="Maven Pro"/>
                  <a:ea typeface="Maven Pro"/>
                  <a:cs typeface="Maven Pro"/>
                  <a:sym typeface="Maven Pro"/>
                </a:rPr>
                <a:t> R</a:t>
              </a:r>
            </a:p>
          </p:txBody>
        </p:sp>
      </p:grpSp>
      <p:sp>
        <p:nvSpPr>
          <p:cNvPr id="22" name="Freeform 5">
            <a:extLst>
              <a:ext uri="{FF2B5EF4-FFF2-40B4-BE49-F238E27FC236}">
                <a16:creationId xmlns:a16="http://schemas.microsoft.com/office/drawing/2014/main" id="{D9855CDB-BFAD-4AA4-693E-44E52EBDC5BC}"/>
              </a:ext>
            </a:extLst>
          </p:cNvPr>
          <p:cNvSpPr/>
          <p:nvPr/>
        </p:nvSpPr>
        <p:spPr>
          <a:xfrm flipH="1">
            <a:off x="0" y="-1"/>
            <a:ext cx="3902850" cy="4010026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" t="-2613" r="-5430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3" name="Freeform 9">
            <a:extLst>
              <a:ext uri="{FF2B5EF4-FFF2-40B4-BE49-F238E27FC236}">
                <a16:creationId xmlns:a16="http://schemas.microsoft.com/office/drawing/2014/main" id="{CDF04B3D-61AE-4253-88F8-C9279A77919F}"/>
              </a:ext>
            </a:extLst>
          </p:cNvPr>
          <p:cNvSpPr/>
          <p:nvPr/>
        </p:nvSpPr>
        <p:spPr>
          <a:xfrm>
            <a:off x="14542982" y="9077308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907324" y="3655371"/>
            <a:ext cx="12480272" cy="91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1" lvl="1" indent="-436370" algn="just">
              <a:lnSpc>
                <a:spcPts val="8084"/>
              </a:lnSpc>
              <a:buFont typeface="Arial"/>
              <a:buChar char="•"/>
            </a:pPr>
            <a:r>
              <a:rPr lang="en-US" sz="4042" dirty="0">
                <a:latin typeface="Maven Pro"/>
                <a:ea typeface="Maven Pro"/>
                <a:cs typeface="Maven Pro"/>
                <a:sym typeface="Maven Pro"/>
              </a:rPr>
              <a:t>Goal: Create an Interactive Dashboard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7324" y="4818877"/>
            <a:ext cx="12480272" cy="19350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1" lvl="1" indent="-436370" algn="just">
              <a:lnSpc>
                <a:spcPts val="8084"/>
              </a:lnSpc>
              <a:buFont typeface="Arial"/>
              <a:buChar char="•"/>
            </a:pPr>
            <a:r>
              <a:rPr lang="en-US" sz="4042" dirty="0">
                <a:latin typeface="Maven Pro"/>
                <a:ea typeface="Maven Pro"/>
                <a:cs typeface="Maven Pro"/>
                <a:sym typeface="Maven Pro"/>
              </a:rPr>
              <a:t>Tools used: MS Excel, Power BI, Tableau Public, MySQL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903864" y="7001618"/>
            <a:ext cx="12480272" cy="914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2741" lvl="1" indent="-436370" algn="just">
              <a:lnSpc>
                <a:spcPts val="8084"/>
              </a:lnSpc>
              <a:buFont typeface="Arial"/>
              <a:buChar char="•"/>
            </a:pPr>
            <a:r>
              <a:rPr lang="en-US" sz="4042" dirty="0">
                <a:latin typeface="Maven Pro"/>
                <a:ea typeface="Maven Pro"/>
                <a:cs typeface="Maven Pro"/>
                <a:sym typeface="Maven Pro"/>
              </a:rPr>
              <a:t>Current Status: Dashboard Completed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995148" y="1850766"/>
            <a:ext cx="8297704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OVERVIEW</a:t>
            </a:r>
          </a:p>
        </p:txBody>
      </p:sp>
      <p:sp>
        <p:nvSpPr>
          <p:cNvPr id="9" name="Freeform 9"/>
          <p:cNvSpPr/>
          <p:nvPr/>
        </p:nvSpPr>
        <p:spPr>
          <a:xfrm>
            <a:off x="285630" y="7916212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354175" y="-123825"/>
            <a:ext cx="3933825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t="3010" r="-4600" b="-1"/>
            </a:stretch>
          </a:blipFill>
        </p:spPr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B86BC152-2E2A-DA35-2D85-6F3748501981}"/>
              </a:ext>
            </a:extLst>
          </p:cNvPr>
          <p:cNvSpPr/>
          <p:nvPr/>
        </p:nvSpPr>
        <p:spPr>
          <a:xfrm>
            <a:off x="1028700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5450" y="215159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1219200" y="-1"/>
            <a:ext cx="2716317" cy="12438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8" y="1358159"/>
                </a:lnTo>
                <a:lnTo>
                  <a:pt x="2716318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b="-9189"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4725946" y="6724947"/>
            <a:ext cx="3521109" cy="3602998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1" t="-14205" r="-16860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304440" y="8135023"/>
            <a:ext cx="13967983" cy="870018"/>
            <a:chOff x="0" y="0"/>
            <a:chExt cx="18623977" cy="1160025"/>
          </a:xfrm>
        </p:grpSpPr>
        <p:sp>
          <p:nvSpPr>
            <p:cNvPr id="6" name="TextBox 6"/>
            <p:cNvSpPr txBox="1"/>
            <p:nvPr/>
          </p:nvSpPr>
          <p:spPr>
            <a:xfrm>
              <a:off x="532880" y="45873"/>
              <a:ext cx="17558216" cy="8572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6000"/>
                </a:lnSpc>
              </a:pPr>
              <a:r>
                <a:rPr lang="en-US" sz="3000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rPr>
                <a:t>Note: Some datasets have NULL Account Exec IDs and inconsistent names.</a:t>
              </a:r>
            </a:p>
          </p:txBody>
        </p:sp>
        <p:grpSp>
          <p:nvGrpSpPr>
            <p:cNvPr id="7" name="Group 7"/>
            <p:cNvGrpSpPr/>
            <p:nvPr/>
          </p:nvGrpSpPr>
          <p:grpSpPr>
            <a:xfrm>
              <a:off x="0" y="0"/>
              <a:ext cx="18623977" cy="1160025"/>
              <a:chOff x="0" y="0"/>
              <a:chExt cx="3678810" cy="229141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678810" cy="229141"/>
              </a:xfrm>
              <a:custGeom>
                <a:avLst/>
                <a:gdLst/>
                <a:ahLst/>
                <a:cxnLst/>
                <a:rect l="l" t="t" r="r" b="b"/>
                <a:pathLst>
                  <a:path w="3678810" h="229141">
                    <a:moveTo>
                      <a:pt x="28267" y="0"/>
                    </a:moveTo>
                    <a:lnTo>
                      <a:pt x="3650543" y="0"/>
                    </a:lnTo>
                    <a:cubicBezTo>
                      <a:pt x="3666155" y="0"/>
                      <a:pt x="3678810" y="12656"/>
                      <a:pt x="3678810" y="28267"/>
                    </a:cubicBezTo>
                    <a:lnTo>
                      <a:pt x="3678810" y="200873"/>
                    </a:lnTo>
                    <a:cubicBezTo>
                      <a:pt x="3678810" y="216485"/>
                      <a:pt x="3666155" y="229141"/>
                      <a:pt x="3650543" y="229141"/>
                    </a:cubicBezTo>
                    <a:lnTo>
                      <a:pt x="28267" y="229141"/>
                    </a:lnTo>
                    <a:cubicBezTo>
                      <a:pt x="12656" y="229141"/>
                      <a:pt x="0" y="216485"/>
                      <a:pt x="0" y="200873"/>
                    </a:cubicBezTo>
                    <a:lnTo>
                      <a:pt x="0" y="28267"/>
                    </a:lnTo>
                    <a:cubicBezTo>
                      <a:pt x="0" y="12656"/>
                      <a:pt x="12656" y="0"/>
                      <a:pt x="28267" y="0"/>
                    </a:cubicBezTo>
                    <a:close/>
                  </a:path>
                </a:pathLst>
              </a:custGeom>
              <a:solidFill>
                <a:srgbClr val="5BAFD7">
                  <a:alpha val="20784"/>
                </a:srgbClr>
              </a:solidFill>
              <a:ln w="47625" cap="rnd">
                <a:solidFill>
                  <a:srgbClr val="000000">
                    <a:alpha val="20784"/>
                  </a:srgbClr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3678810" cy="267241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143703"/>
              </p:ext>
            </p:extLst>
          </p:nvPr>
        </p:nvGraphicFramePr>
        <p:xfrm>
          <a:off x="1643111" y="3234527"/>
          <a:ext cx="15099291" cy="4356319"/>
        </p:xfrm>
        <a:graphic>
          <a:graphicData uri="http://schemas.openxmlformats.org/drawingml/2006/table">
            <a:tbl>
              <a:tblPr/>
              <a:tblGrid>
                <a:gridCol w="3219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796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2352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Individual Budgets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Budget allocations for branches/employees (New roles, Cross-sell, Renewals)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068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Brokerage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Clients’ policy info (Policy details, Income, Renewal status)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1227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Invoice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Invoice data (Transaction details, Associated clients)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068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Fees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Client-related income transactions (Revenue, Transaction types)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068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Meetings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Meetings by Account Execs (Branch associations, Attendee details)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90685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chemeClr val="tx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Opportunities</a:t>
                      </a:r>
                      <a:endParaRPr lang="en-US" sz="110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dirty="0">
                          <a:solidFill>
                            <a:schemeClr val="tx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Opportunities by Account Execs (Revenue, Stages, Risk info)</a:t>
                      </a:r>
                      <a:endParaRPr 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1"/>
          <p:cNvSpPr txBox="1"/>
          <p:nvPr/>
        </p:nvSpPr>
        <p:spPr>
          <a:xfrm>
            <a:off x="4596087" y="1247775"/>
            <a:ext cx="9095826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DATASETS DESC.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43111" y="2178051"/>
            <a:ext cx="15290642" cy="6596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00"/>
              </a:lnSpc>
            </a:pPr>
            <a:r>
              <a:rPr lang="en-US" sz="3000" b="1" dirty="0">
                <a:latin typeface="Maven Pro Bold"/>
                <a:ea typeface="Maven Pro Bold"/>
                <a:cs typeface="Maven Pro Bold"/>
                <a:sym typeface="Maven Pro Bold"/>
              </a:rPr>
              <a:t>Summary:</a:t>
            </a:r>
            <a:r>
              <a:rPr lang="en-US" sz="3000" dirty="0">
                <a:latin typeface="Maven Pro"/>
                <a:ea typeface="Maven Pro"/>
                <a:cs typeface="Maven Pro"/>
                <a:sym typeface="Maven Pro"/>
              </a:rPr>
              <a:t> 6 datasets - Account Executives performance (Budget, Policy, Transactions)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755650"/>
            <a:ext cx="12288749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DATA SCHEMA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-1"/>
            <a:ext cx="3849132" cy="3828979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464" r="-6902" b="-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26000" y="8048609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542983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3558375" y="1558925"/>
            <a:ext cx="11416709" cy="8197463"/>
          </a:xfrm>
          <a:custGeom>
            <a:avLst/>
            <a:gdLst/>
            <a:ahLst/>
            <a:cxnLst/>
            <a:rect l="l" t="t" r="r" b="b"/>
            <a:pathLst>
              <a:path w="11416709" h="8197463">
                <a:moveTo>
                  <a:pt x="0" y="0"/>
                </a:moveTo>
                <a:lnTo>
                  <a:pt x="11416709" y="0"/>
                </a:lnTo>
                <a:lnTo>
                  <a:pt x="11416709" y="8197463"/>
                </a:lnTo>
                <a:lnTo>
                  <a:pt x="0" y="81974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1247775"/>
            <a:ext cx="12288749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KPIS</a:t>
            </a:r>
          </a:p>
        </p:txBody>
      </p:sp>
      <p:sp>
        <p:nvSpPr>
          <p:cNvPr id="3" name="Freeform 3"/>
          <p:cNvSpPr/>
          <p:nvPr/>
        </p:nvSpPr>
        <p:spPr>
          <a:xfrm flipH="1">
            <a:off x="0" y="-1"/>
            <a:ext cx="3849132" cy="3828979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7464" r="-6902" b="-1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58777" y="8048608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166955" y="9077309"/>
            <a:ext cx="2716317" cy="1209692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8" y="0"/>
                </a:lnTo>
                <a:lnTo>
                  <a:pt x="2716318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b="-12273"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3610400" y="2614726"/>
            <a:ext cx="10932582" cy="5060039"/>
            <a:chOff x="0" y="0"/>
            <a:chExt cx="2879363" cy="133268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79363" cy="1332685"/>
            </a:xfrm>
            <a:custGeom>
              <a:avLst/>
              <a:gdLst/>
              <a:ahLst/>
              <a:cxnLst/>
              <a:rect l="l" t="t" r="r" b="b"/>
              <a:pathLst>
                <a:path w="2879363" h="1332685">
                  <a:moveTo>
                    <a:pt x="36116" y="0"/>
                  </a:moveTo>
                  <a:lnTo>
                    <a:pt x="2843248" y="0"/>
                  </a:lnTo>
                  <a:cubicBezTo>
                    <a:pt x="2863194" y="0"/>
                    <a:pt x="2879363" y="16170"/>
                    <a:pt x="2879363" y="36116"/>
                  </a:cubicBezTo>
                  <a:lnTo>
                    <a:pt x="2879363" y="1296569"/>
                  </a:lnTo>
                  <a:cubicBezTo>
                    <a:pt x="2879363" y="1316516"/>
                    <a:pt x="2863194" y="1332685"/>
                    <a:pt x="2843248" y="1332685"/>
                  </a:cubicBezTo>
                  <a:lnTo>
                    <a:pt x="36116" y="1332685"/>
                  </a:lnTo>
                  <a:cubicBezTo>
                    <a:pt x="26537" y="1332685"/>
                    <a:pt x="17351" y="1328880"/>
                    <a:pt x="10578" y="1322107"/>
                  </a:cubicBezTo>
                  <a:cubicBezTo>
                    <a:pt x="3805" y="1315334"/>
                    <a:pt x="0" y="1306148"/>
                    <a:pt x="0" y="1296569"/>
                  </a:cubicBezTo>
                  <a:lnTo>
                    <a:pt x="0" y="36116"/>
                  </a:lnTo>
                  <a:cubicBezTo>
                    <a:pt x="0" y="16170"/>
                    <a:pt x="16170" y="0"/>
                    <a:pt x="36116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79363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799816" y="2761005"/>
            <a:ext cx="8688369" cy="4514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 dirty="0">
                <a:latin typeface="Maven Pro"/>
                <a:ea typeface="Maven Pro"/>
                <a:cs typeface="Maven Pro"/>
                <a:sym typeface="Maven Pro"/>
              </a:rPr>
              <a:t>  No. of Invoices by Account Executive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 dirty="0">
                <a:latin typeface="Maven Pro"/>
                <a:ea typeface="Maven Pro"/>
                <a:cs typeface="Maven Pro"/>
                <a:sym typeface="Maven Pro"/>
              </a:rPr>
              <a:t>  Yearly Meeting Count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 dirty="0">
                <a:latin typeface="Maven Pro"/>
                <a:ea typeface="Maven Pro"/>
                <a:cs typeface="Maven Pro"/>
                <a:sym typeface="Maven Pro"/>
              </a:rPr>
              <a:t>  Cross-Sell, New, Renewal (Target, Achieved)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 dirty="0">
                <a:latin typeface="Maven Pro"/>
                <a:ea typeface="Maven Pro"/>
                <a:cs typeface="Maven Pro"/>
                <a:sym typeface="Maven Pro"/>
              </a:rPr>
              <a:t>  Stage Funnel by Revenue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 dirty="0">
                <a:latin typeface="Maven Pro"/>
                <a:ea typeface="Maven Pro"/>
                <a:cs typeface="Maven Pro"/>
                <a:sym typeface="Maven Pro"/>
              </a:rPr>
              <a:t>  No. of Meetings by Account Executive</a:t>
            </a:r>
          </a:p>
          <a:p>
            <a:pPr marL="648077" lvl="1" indent="-324039" algn="l">
              <a:lnSpc>
                <a:spcPts val="6003"/>
              </a:lnSpc>
              <a:buAutoNum type="arabicPeriod"/>
            </a:pPr>
            <a:r>
              <a:rPr lang="en-US" sz="3001" dirty="0">
                <a:latin typeface="Maven Pro"/>
                <a:ea typeface="Maven Pro"/>
                <a:cs typeface="Maven Pro"/>
                <a:sym typeface="Maven Pro"/>
              </a:rPr>
              <a:t>  Top Open Opportunities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MS EXCEL DASHBOARD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87322" y="1771579"/>
            <a:ext cx="13113355" cy="8081105"/>
          </a:xfrm>
          <a:custGeom>
            <a:avLst/>
            <a:gdLst/>
            <a:ahLst/>
            <a:cxnLst/>
            <a:rect l="l" t="t" r="r" b="b"/>
            <a:pathLst>
              <a:path w="13113355" h="8081105">
                <a:moveTo>
                  <a:pt x="0" y="0"/>
                </a:moveTo>
                <a:lnTo>
                  <a:pt x="13113356" y="0"/>
                </a:lnTo>
                <a:lnTo>
                  <a:pt x="13113356" y="8081106"/>
                </a:lnTo>
                <a:lnTo>
                  <a:pt x="0" y="808110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8" r="-18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POWER BI DASHBOARD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39372" y="1771579"/>
            <a:ext cx="14809257" cy="8291022"/>
          </a:xfrm>
          <a:custGeom>
            <a:avLst/>
            <a:gdLst/>
            <a:ahLst/>
            <a:cxnLst/>
            <a:rect l="l" t="t" r="r" b="b"/>
            <a:pathLst>
              <a:path w="14809257" h="8291022">
                <a:moveTo>
                  <a:pt x="0" y="0"/>
                </a:moveTo>
                <a:lnTo>
                  <a:pt x="14809256" y="0"/>
                </a:lnTo>
                <a:lnTo>
                  <a:pt x="14809256" y="8291022"/>
                </a:lnTo>
                <a:lnTo>
                  <a:pt x="0" y="829102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9625" y="968305"/>
            <a:ext cx="12288749" cy="731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6999" b="1" dirty="0">
                <a:latin typeface="Maven Pro Bold"/>
                <a:ea typeface="Maven Pro Bold"/>
                <a:cs typeface="Maven Pro Bold"/>
                <a:sym typeface="Maven Pro Bold"/>
              </a:rPr>
              <a:t>TABLEAU DASHBOARD</a:t>
            </a:r>
          </a:p>
        </p:txBody>
      </p:sp>
      <p:sp>
        <p:nvSpPr>
          <p:cNvPr id="3" name="Freeform 3"/>
          <p:cNvSpPr/>
          <p:nvPr/>
        </p:nvSpPr>
        <p:spPr>
          <a:xfrm flipH="1" flipV="1">
            <a:off x="-1" y="6590110"/>
            <a:ext cx="3768555" cy="369689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1304" r="-918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7585636" y="212655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1" y="0"/>
                </a:lnTo>
                <a:lnTo>
                  <a:pt x="516221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V="1">
            <a:off x="14542983" y="-1"/>
            <a:ext cx="2716317" cy="1241355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1" b="-9410"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57295" y="1904929"/>
            <a:ext cx="16102005" cy="7614886"/>
          </a:xfrm>
          <a:custGeom>
            <a:avLst/>
            <a:gdLst/>
            <a:ahLst/>
            <a:cxnLst/>
            <a:rect l="l" t="t" r="r" b="b"/>
            <a:pathLst>
              <a:path w="16102005" h="7614886">
                <a:moveTo>
                  <a:pt x="0" y="0"/>
                </a:moveTo>
                <a:lnTo>
                  <a:pt x="16102005" y="0"/>
                </a:lnTo>
                <a:lnTo>
                  <a:pt x="16102005" y="7614887"/>
                </a:lnTo>
                <a:lnTo>
                  <a:pt x="0" y="761488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453</Words>
  <Application>Microsoft Office PowerPoint</Application>
  <PresentationFormat>Custom</PresentationFormat>
  <Paragraphs>112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Maven Pro</vt:lpstr>
      <vt:lpstr>Maven Pro Bold</vt:lpstr>
      <vt:lpstr>Arial</vt:lpstr>
      <vt:lpstr>Open Sans</vt:lpstr>
      <vt:lpstr>Calibri</vt:lpstr>
      <vt:lpstr>Open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AJAYA KUMAR SAHOO</cp:lastModifiedBy>
  <cp:revision>4</cp:revision>
  <dcterms:created xsi:type="dcterms:W3CDTF">2006-08-16T00:00:00Z</dcterms:created>
  <dcterms:modified xsi:type="dcterms:W3CDTF">2025-03-03T11:41:35Z</dcterms:modified>
  <dc:identifier>DAGgbFQuZbY</dc:identifier>
</cp:coreProperties>
</file>