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Maven Pro" panose="020B0604020202020204" charset="0"/>
      <p:regular r:id="rId14"/>
    </p:embeddedFont>
    <p:embeddedFont>
      <p:font typeface="Maven Pro Bold" panose="020B0604020202020204" charset="0"/>
      <p:regular r:id="rId15"/>
    </p:embeddedFont>
    <p:embeddedFont>
      <p:font typeface="Open Sans" panose="020B0606030504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86554" y="4656726"/>
            <a:ext cx="11959314" cy="2058399"/>
            <a:chOff x="0" y="0"/>
            <a:chExt cx="3149778" cy="5421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778" cy="542130"/>
            </a:xfrm>
            <a:custGeom>
              <a:avLst/>
              <a:gdLst/>
              <a:ahLst/>
              <a:cxnLst/>
              <a:rect l="l" t="t" r="r" b="b"/>
              <a:pathLst>
                <a:path w="3149778" h="542130">
                  <a:moveTo>
                    <a:pt x="33015" y="0"/>
                  </a:moveTo>
                  <a:lnTo>
                    <a:pt x="3116763" y="0"/>
                  </a:lnTo>
                  <a:cubicBezTo>
                    <a:pt x="3134997" y="0"/>
                    <a:pt x="3149778" y="14781"/>
                    <a:pt x="3149778" y="33015"/>
                  </a:cubicBezTo>
                  <a:lnTo>
                    <a:pt x="3149778" y="509115"/>
                  </a:lnTo>
                  <a:cubicBezTo>
                    <a:pt x="3149778" y="527348"/>
                    <a:pt x="3134997" y="542130"/>
                    <a:pt x="3116763" y="542130"/>
                  </a:cubicBezTo>
                  <a:lnTo>
                    <a:pt x="33015" y="542130"/>
                  </a:lnTo>
                  <a:cubicBezTo>
                    <a:pt x="14781" y="542130"/>
                    <a:pt x="0" y="527348"/>
                    <a:pt x="0" y="509115"/>
                  </a:cubicBezTo>
                  <a:lnTo>
                    <a:pt x="0" y="33015"/>
                  </a:lnTo>
                  <a:cubicBezTo>
                    <a:pt x="0" y="14781"/>
                    <a:pt x="14781" y="0"/>
                    <a:pt x="33015" y="0"/>
                  </a:cubicBezTo>
                  <a:close/>
                </a:path>
              </a:pathLst>
            </a:custGeom>
            <a:solidFill>
              <a:srgbClr val="5BAFD7">
                <a:alpha val="6980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49778" cy="580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0270" y="8048609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7714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101446" y="7100446"/>
            <a:ext cx="2157854" cy="2157854"/>
          </a:xfrm>
          <a:custGeom>
            <a:avLst/>
            <a:gdLst/>
            <a:ahLst/>
            <a:cxnLst/>
            <a:rect l="l" t="t" r="r" b="b"/>
            <a:pathLst>
              <a:path w="2157854" h="2157854">
                <a:moveTo>
                  <a:pt x="0" y="0"/>
                </a:moveTo>
                <a:lnTo>
                  <a:pt x="2157854" y="0"/>
                </a:lnTo>
                <a:lnTo>
                  <a:pt x="2157854" y="2157854"/>
                </a:lnTo>
                <a:lnTo>
                  <a:pt x="0" y="21578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472408" y="4891773"/>
            <a:ext cx="1588305" cy="1588305"/>
          </a:xfrm>
          <a:custGeom>
            <a:avLst/>
            <a:gdLst/>
            <a:ahLst/>
            <a:cxnLst/>
            <a:rect l="l" t="t" r="r" b="b"/>
            <a:pathLst>
              <a:path w="1588305" h="1588305">
                <a:moveTo>
                  <a:pt x="0" y="0"/>
                </a:moveTo>
                <a:lnTo>
                  <a:pt x="1588304" y="0"/>
                </a:lnTo>
                <a:lnTo>
                  <a:pt x="1588304" y="1588305"/>
                </a:lnTo>
                <a:lnTo>
                  <a:pt x="0" y="15883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28700" y="1028700"/>
            <a:ext cx="2183201" cy="2183201"/>
          </a:xfrm>
          <a:custGeom>
            <a:avLst/>
            <a:gdLst/>
            <a:ahLst/>
            <a:cxnLst/>
            <a:rect l="l" t="t" r="r" b="b"/>
            <a:pathLst>
              <a:path w="2183201" h="2183201">
                <a:moveTo>
                  <a:pt x="0" y="0"/>
                </a:moveTo>
                <a:lnTo>
                  <a:pt x="2183201" y="0"/>
                </a:lnTo>
                <a:lnTo>
                  <a:pt x="2183201" y="2183201"/>
                </a:lnTo>
                <a:lnTo>
                  <a:pt x="0" y="21832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895500" y="4780551"/>
            <a:ext cx="9891163" cy="181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7000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MANUFACTURING ANALYTICS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02850" y="6772275"/>
            <a:ext cx="10864763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14.04.25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28818" y="3828925"/>
            <a:ext cx="7474785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6000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PROJECT-P835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455095" y="7907222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7522" y="1276350"/>
            <a:ext cx="13032957" cy="81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7000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 rot="-10800000" flipV="1">
            <a:off x="14302319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955339" y="2957397"/>
            <a:ext cx="14377322" cy="494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6. Machine-Wise Rejects: Schedule maintenance to boost machine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efficiency.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7. Production Trends: Compare data over time to adjust schedules.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8. Manufacture vs. Rejects: Balance output and quality for process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improvements.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9. Dept-Wise Comparison: Allocate resources based on department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performance.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10. Operation-Wise Rejects: Target bottlenecks to enhance workflow.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715962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002" y="1233716"/>
            <a:ext cx="11203843" cy="9014112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531395" y="802192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5934390" y="879251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1773" y="67459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20" y="0"/>
                </a:lnTo>
                <a:lnTo>
                  <a:pt x="809920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7098591" y="241892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668940" y="4408261"/>
            <a:ext cx="8983048" cy="1470478"/>
            <a:chOff x="0" y="0"/>
            <a:chExt cx="2365906" cy="3872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65906" cy="387286"/>
            </a:xfrm>
            <a:custGeom>
              <a:avLst/>
              <a:gdLst/>
              <a:ahLst/>
              <a:cxnLst/>
              <a:rect l="l" t="t" r="r" b="b"/>
              <a:pathLst>
                <a:path w="2365906" h="387286">
                  <a:moveTo>
                    <a:pt x="0" y="0"/>
                  </a:moveTo>
                  <a:lnTo>
                    <a:pt x="2365906" y="0"/>
                  </a:lnTo>
                  <a:lnTo>
                    <a:pt x="2365906" y="387286"/>
                  </a:lnTo>
                  <a:lnTo>
                    <a:pt x="0" y="387286"/>
                  </a:ln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365906" cy="425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987593" y="3970629"/>
            <a:ext cx="2345743" cy="234574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3E6E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6450647" y="5143500"/>
            <a:ext cx="5386706" cy="2693353"/>
          </a:xfrm>
          <a:custGeom>
            <a:avLst/>
            <a:gdLst/>
            <a:ahLst/>
            <a:cxnLst/>
            <a:rect l="l" t="t" r="r" b="b"/>
            <a:pathLst>
              <a:path w="5386706" h="2693353">
                <a:moveTo>
                  <a:pt x="0" y="0"/>
                </a:moveTo>
                <a:lnTo>
                  <a:pt x="5386706" y="0"/>
                </a:lnTo>
                <a:lnTo>
                  <a:pt x="5386706" y="2693353"/>
                </a:lnTo>
                <a:lnTo>
                  <a:pt x="0" y="2693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450647" y="2450147"/>
            <a:ext cx="5386706" cy="2693353"/>
          </a:xfrm>
          <a:custGeom>
            <a:avLst/>
            <a:gdLst/>
            <a:ahLst/>
            <a:cxnLst/>
            <a:rect l="l" t="t" r="r" b="b"/>
            <a:pathLst>
              <a:path w="5386706" h="2693353">
                <a:moveTo>
                  <a:pt x="0" y="0"/>
                </a:moveTo>
                <a:lnTo>
                  <a:pt x="5386706" y="0"/>
                </a:lnTo>
                <a:lnTo>
                  <a:pt x="5386706" y="2693353"/>
                </a:lnTo>
                <a:lnTo>
                  <a:pt x="0" y="2693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839872" y="4699154"/>
            <a:ext cx="10608256" cy="147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2"/>
              </a:lnSpc>
            </a:pPr>
            <a:r>
              <a:rPr lang="en-US" sz="12903" b="1" dirty="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5012" y="1439467"/>
            <a:ext cx="12101160" cy="81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001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PROJECT TEAM MEMBERS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526" r="-3906" b="-261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602200" y="805815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42983" y="9258301"/>
            <a:ext cx="2716317" cy="1028700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32027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969706" y="2656236"/>
            <a:ext cx="8791771" cy="5401914"/>
            <a:chOff x="0" y="0"/>
            <a:chExt cx="2315528" cy="14227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15528" cy="1422726"/>
            </a:xfrm>
            <a:custGeom>
              <a:avLst/>
              <a:gdLst/>
              <a:ahLst/>
              <a:cxnLst/>
              <a:rect l="l" t="t" r="r" b="b"/>
              <a:pathLst>
                <a:path w="2315528" h="1422726">
                  <a:moveTo>
                    <a:pt x="44910" y="0"/>
                  </a:moveTo>
                  <a:lnTo>
                    <a:pt x="2270618" y="0"/>
                  </a:lnTo>
                  <a:cubicBezTo>
                    <a:pt x="2295421" y="0"/>
                    <a:pt x="2315528" y="20107"/>
                    <a:pt x="2315528" y="44910"/>
                  </a:cubicBezTo>
                  <a:lnTo>
                    <a:pt x="2315528" y="1377816"/>
                  </a:lnTo>
                  <a:cubicBezTo>
                    <a:pt x="2315528" y="1389727"/>
                    <a:pt x="2310797" y="1401150"/>
                    <a:pt x="2302374" y="1409573"/>
                  </a:cubicBezTo>
                  <a:cubicBezTo>
                    <a:pt x="2293952" y="1417995"/>
                    <a:pt x="2282529" y="1422726"/>
                    <a:pt x="2270618" y="1422726"/>
                  </a:cubicBezTo>
                  <a:lnTo>
                    <a:pt x="44910" y="1422726"/>
                  </a:lnTo>
                  <a:cubicBezTo>
                    <a:pt x="32999" y="1422726"/>
                    <a:pt x="21576" y="1417995"/>
                    <a:pt x="13154" y="1409573"/>
                  </a:cubicBezTo>
                  <a:cubicBezTo>
                    <a:pt x="4732" y="1401150"/>
                    <a:pt x="0" y="1389727"/>
                    <a:pt x="0" y="1377816"/>
                  </a:cubicBezTo>
                  <a:lnTo>
                    <a:pt x="0" y="44910"/>
                  </a:lnTo>
                  <a:cubicBezTo>
                    <a:pt x="0" y="20107"/>
                    <a:pt x="20107" y="0"/>
                    <a:pt x="44910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315528" cy="1460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494999" y="3365406"/>
            <a:ext cx="7741186" cy="4020738"/>
            <a:chOff x="0" y="0"/>
            <a:chExt cx="10321581" cy="53609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76225"/>
              <a:ext cx="10291942" cy="982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Swajal Sandeep Aparadh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8774"/>
              <a:ext cx="10291942" cy="982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Amrit Pritam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9639" y="4378663"/>
              <a:ext cx="10291942" cy="982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Prabhuprasad Karmi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052069"/>
              <a:ext cx="10291942" cy="98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8" lvl="1" indent="-375544" algn="l">
                <a:lnSpc>
                  <a:spcPts val="6957"/>
                </a:lnSpc>
                <a:buFont typeface="Arial"/>
                <a:buChar char="•"/>
              </a:pPr>
              <a:r>
                <a:rPr lang="en-US" sz="3478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Tirumandyam Soma Sekhar Reddy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9639" y="3215366"/>
              <a:ext cx="10291942" cy="982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8" lvl="1" indent="-375544" algn="l">
                <a:lnSpc>
                  <a:spcPts val="6957"/>
                </a:lnSpc>
                <a:buFont typeface="Arial"/>
                <a:buChar char="•"/>
              </a:pPr>
              <a:r>
                <a:rPr lang="en-US" sz="3478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V.Saketh Reddy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07324" y="3655371"/>
            <a:ext cx="12480272" cy="91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1" lvl="1" indent="-436370" algn="just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Goal: Create an Interactive Dashboard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7324" y="4818877"/>
            <a:ext cx="12480272" cy="19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1" lvl="1" indent="-436370" algn="just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Tools used: MS Excel, Power BI, Tableau Public, MySQL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03864" y="7001618"/>
            <a:ext cx="12480272" cy="91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1" lvl="1" indent="-436370" algn="just">
              <a:lnSpc>
                <a:spcPts val="8084"/>
              </a:lnSpc>
              <a:buFont typeface="Arial"/>
              <a:buChar char="•"/>
            </a:pPr>
            <a:r>
              <a:rPr lang="en-US" sz="4042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Current Status: Dashboard Completed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95148" y="1850766"/>
            <a:ext cx="8297704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9" name="Freeform 9"/>
          <p:cNvSpPr/>
          <p:nvPr/>
        </p:nvSpPr>
        <p:spPr>
          <a:xfrm>
            <a:off x="285630" y="7916212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04737" y="9042173"/>
            <a:ext cx="2716317" cy="1244828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8"/>
                </a:lnTo>
                <a:lnTo>
                  <a:pt x="0" y="1358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9104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354175" y="-1"/>
            <a:ext cx="3933825" cy="39909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3103" r="-4600" b="-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50" y="215159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201510" y="-1"/>
            <a:ext cx="2716317" cy="1028700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8" y="1358159"/>
                </a:lnTo>
                <a:lnTo>
                  <a:pt x="2716318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32027"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4725946" y="6724947"/>
            <a:ext cx="3521109" cy="3602998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" t="-14205" r="-16860"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28700" y="2716195"/>
          <a:ext cx="16230600" cy="6172201"/>
        </p:xfrm>
        <a:graphic>
          <a:graphicData uri="http://schemas.openxmlformats.org/drawingml/2006/table">
            <a:tbl>
              <a:tblPr/>
              <a:tblGrid>
                <a:gridCol w="350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1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168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Customer &amp; Sales Orders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Buyer details, delivery timelines (e.g., Cust Code, SO Delivery Date, SAP So Num).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68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 Workflows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Work orders, machines, operations, and quality metrics (e.g., WO Number, Operation Code, Rejected Qty).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166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Employee &amp; Machine Allocation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Workforce assignments, shift codes, and machine performance (e.g., Emp Name, Machine Code, Shift Code).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168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Inventory &amp; Output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Quantities produced, shortages, and balances (e.g., Manufactured Qty, Balance Qty, Shortages).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30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Financial Tracking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Costs, revenue, and fiscal dates (e.g., Per day Machine Cost, TotalValue, Fiscal Year).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168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System &amp; Metadata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Document numbers, timestamps, and technical identifiers (e.g., Doc Num, Fiscal DateTime, User Id).</a:t>
                      </a:r>
                      <a:endParaRPr lang="en-US" sz="1100"/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4596087" y="1247775"/>
            <a:ext cx="9095826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DATASETS DESC.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3111" y="1862984"/>
            <a:ext cx="15290642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3000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Summary: </a:t>
            </a:r>
            <a:r>
              <a:rPr lang="en-US" sz="3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This dataset tracks end-to-end manufacturing operations, including: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1247775"/>
            <a:ext cx="12288749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KPIS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-1"/>
            <a:ext cx="3849132" cy="3828979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464" r="-6902" b="-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58777" y="8048608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66955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8" y="0"/>
                </a:lnTo>
                <a:lnTo>
                  <a:pt x="2716318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536036" y="2614726"/>
            <a:ext cx="12989078" cy="5731516"/>
            <a:chOff x="0" y="0"/>
            <a:chExt cx="3420992" cy="15095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420992" cy="1509535"/>
            </a:xfrm>
            <a:custGeom>
              <a:avLst/>
              <a:gdLst/>
              <a:ahLst/>
              <a:cxnLst/>
              <a:rect l="l" t="t" r="r" b="b"/>
              <a:pathLst>
                <a:path w="3420992" h="1509535">
                  <a:moveTo>
                    <a:pt x="30398" y="0"/>
                  </a:moveTo>
                  <a:lnTo>
                    <a:pt x="3390594" y="0"/>
                  </a:lnTo>
                  <a:cubicBezTo>
                    <a:pt x="3407382" y="0"/>
                    <a:pt x="3420992" y="13610"/>
                    <a:pt x="3420992" y="30398"/>
                  </a:cubicBezTo>
                  <a:lnTo>
                    <a:pt x="3420992" y="1479138"/>
                  </a:lnTo>
                  <a:cubicBezTo>
                    <a:pt x="3420992" y="1495926"/>
                    <a:pt x="3407382" y="1509535"/>
                    <a:pt x="3390594" y="1509535"/>
                  </a:cubicBezTo>
                  <a:lnTo>
                    <a:pt x="30398" y="1509535"/>
                  </a:lnTo>
                  <a:cubicBezTo>
                    <a:pt x="13610" y="1509535"/>
                    <a:pt x="0" y="1495926"/>
                    <a:pt x="0" y="1479138"/>
                  </a:cubicBezTo>
                  <a:lnTo>
                    <a:pt x="0" y="30398"/>
                  </a:lnTo>
                  <a:cubicBezTo>
                    <a:pt x="0" y="13610"/>
                    <a:pt x="13610" y="0"/>
                    <a:pt x="30398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420992" cy="1547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536036" y="3144584"/>
            <a:ext cx="5834704" cy="375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Manufacture Qty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Rejected Qty 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Processed Qty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Wastage Qty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Employee Wise Rejected Qty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3144584"/>
            <a:ext cx="5871513" cy="451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3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6. Machine Wise Rejected Qty </a:t>
            </a:r>
          </a:p>
          <a:p>
            <a:pPr algn="l">
              <a:lnSpc>
                <a:spcPts val="6003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7. Production Comparison trend </a:t>
            </a:r>
          </a:p>
          <a:p>
            <a:pPr algn="l">
              <a:lnSpc>
                <a:spcPts val="6003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8. Manufacture Vs Rejected</a:t>
            </a:r>
          </a:p>
          <a:p>
            <a:pPr algn="l">
              <a:lnSpc>
                <a:spcPts val="6003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9. Department Wise Manufacture </a:t>
            </a:r>
          </a:p>
          <a:p>
            <a:pPr algn="l">
              <a:lnSpc>
                <a:spcPts val="6003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   Vs Rejected</a:t>
            </a:r>
          </a:p>
          <a:p>
            <a:pPr algn="l">
              <a:lnSpc>
                <a:spcPts val="6003"/>
              </a:lnSpc>
              <a:spcBef>
                <a:spcPct val="0"/>
              </a:spcBef>
            </a:pPr>
            <a:r>
              <a:rPr lang="en-US" sz="300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10. Emp Wise Rejected Qty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MS EXCEL DASHBOARD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6609" y="1932734"/>
            <a:ext cx="15794782" cy="7570807"/>
          </a:xfrm>
          <a:custGeom>
            <a:avLst/>
            <a:gdLst/>
            <a:ahLst/>
            <a:cxnLst/>
            <a:rect l="l" t="t" r="r" b="b"/>
            <a:pathLst>
              <a:path w="15794782" h="7570807">
                <a:moveTo>
                  <a:pt x="0" y="0"/>
                </a:moveTo>
                <a:lnTo>
                  <a:pt x="15794782" y="0"/>
                </a:lnTo>
                <a:lnTo>
                  <a:pt x="15794782" y="7570807"/>
                </a:lnTo>
                <a:lnTo>
                  <a:pt x="0" y="75708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POWER BI DASHBOARD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39831" y="1955182"/>
            <a:ext cx="14808338" cy="8331818"/>
          </a:xfrm>
          <a:custGeom>
            <a:avLst/>
            <a:gdLst/>
            <a:ahLst/>
            <a:cxnLst/>
            <a:rect l="l" t="t" r="r" b="b"/>
            <a:pathLst>
              <a:path w="14808338" h="8331818">
                <a:moveTo>
                  <a:pt x="0" y="0"/>
                </a:moveTo>
                <a:lnTo>
                  <a:pt x="14808338" y="0"/>
                </a:lnTo>
                <a:lnTo>
                  <a:pt x="14808338" y="8331818"/>
                </a:lnTo>
                <a:lnTo>
                  <a:pt x="0" y="83318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4664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TABLEAU DASHBOARD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3172" y="1771579"/>
            <a:ext cx="17368684" cy="8425485"/>
          </a:xfrm>
          <a:custGeom>
            <a:avLst/>
            <a:gdLst/>
            <a:ahLst/>
            <a:cxnLst/>
            <a:rect l="l" t="t" r="r" b="b"/>
            <a:pathLst>
              <a:path w="17368684" h="8425485">
                <a:moveTo>
                  <a:pt x="0" y="0"/>
                </a:moveTo>
                <a:lnTo>
                  <a:pt x="17368685" y="0"/>
                </a:lnTo>
                <a:lnTo>
                  <a:pt x="17368685" y="8425486"/>
                </a:lnTo>
                <a:lnTo>
                  <a:pt x="0" y="84254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6164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455095" y="7907222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7522" y="1276350"/>
            <a:ext cx="13032957" cy="81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7000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id="5" name="Freeform 5"/>
          <p:cNvSpPr/>
          <p:nvPr/>
        </p:nvSpPr>
        <p:spPr>
          <a:xfrm rot="-10800000" flipV="1">
            <a:off x="14302319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09837" y="2957397"/>
            <a:ext cx="13268326" cy="494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AutoNum type="arabicPeriod"/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Manufacture Qty: Monitor production volumes for resource planning.</a:t>
            </a:r>
          </a:p>
          <a:p>
            <a:pPr marL="755651" lvl="1" indent="-377825" algn="l">
              <a:lnSpc>
                <a:spcPts val="4900"/>
              </a:lnSpc>
              <a:buAutoNum type="arabicPeriod"/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Rejected Qty: Track defects to improve quality and reduce waste.</a:t>
            </a:r>
          </a:p>
          <a:p>
            <a:pPr marL="755651" lvl="1" indent="-377825" algn="l">
              <a:lnSpc>
                <a:spcPts val="4900"/>
              </a:lnSpc>
              <a:buAutoNum type="arabicPeriod"/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Processed Qty: Measure throughput to optimize efficiency.</a:t>
            </a:r>
          </a:p>
          <a:p>
            <a:pPr marL="755651" lvl="1" indent="-377825" algn="l">
              <a:lnSpc>
                <a:spcPts val="4900"/>
              </a:lnSpc>
              <a:buAutoNum type="arabicPeriod"/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Wastage Qty: Identify material inefficiencies to cut costs.</a:t>
            </a:r>
          </a:p>
          <a:p>
            <a:pPr marL="755651" lvl="1" indent="-377825" algn="l">
              <a:lnSpc>
                <a:spcPts val="4900"/>
              </a:lnSpc>
              <a:buAutoNum type="arabicPeriod"/>
            </a:pPr>
            <a:r>
              <a:rPr lang="en-US" sz="35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Employee-Wise Rejects: Pinpoint training needs to reduce errors.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384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Maven Pro</vt:lpstr>
      <vt:lpstr>Open Sans</vt:lpstr>
      <vt:lpstr>Maven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AJAYA KUMAR SAHOO</cp:lastModifiedBy>
  <cp:revision>2</cp:revision>
  <dcterms:created xsi:type="dcterms:W3CDTF">2006-08-16T00:00:00Z</dcterms:created>
  <dcterms:modified xsi:type="dcterms:W3CDTF">2025-04-13T16:53:47Z</dcterms:modified>
  <dc:identifier>DAGgbFQuZbY</dc:identifier>
</cp:coreProperties>
</file>