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256BBE-8F2F-40C4-97BA-A2C06ADE93A9}">
  <a:tblStyle styleId="{60256BBE-8F2F-40C4-97BA-A2C06ADE93A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002c2fe376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002c2fe376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002a86a18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002a86a1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002a86a18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002a86a18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02c2fe37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002c2fe37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02c2fe37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002c2fe37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02c2fe37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002c2fe37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002c2fe376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002c2fe376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002c2fe376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002c2fe376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002c2fe376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002c2fe37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002c2fe376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002c2fe376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002c2fe376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002c2fe376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Proyecto APT Evaluacion 1</a:t>
            </a:r>
            <a:endParaRPr/>
          </a:p>
        </p:txBody>
      </p:sp>
      <p:sp>
        <p:nvSpPr>
          <p:cNvPr id="135" name="Google Shape;135;p13"/>
          <p:cNvSpPr txBox="1"/>
          <p:nvPr>
            <p:ph idx="1" type="subTitle"/>
          </p:nvPr>
        </p:nvSpPr>
        <p:spPr>
          <a:xfrm>
            <a:off x="5083950" y="3924925"/>
            <a:ext cx="3752700" cy="79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Integrantes: Alvaro Jara, Jonathan Velasquez, Patricio Gonzalez</a:t>
            </a:r>
            <a:endParaRPr/>
          </a:p>
          <a:p>
            <a:pPr indent="0" lvl="0" marL="0" rtl="0" algn="l">
              <a:spcBef>
                <a:spcPts val="0"/>
              </a:spcBef>
              <a:spcAft>
                <a:spcPts val="0"/>
              </a:spcAft>
              <a:buNone/>
            </a:pPr>
            <a:r>
              <a:rPr lang="es"/>
              <a:t>Docente: Carlos Correa</a:t>
            </a:r>
            <a:endParaRPr/>
          </a:p>
        </p:txBody>
      </p:sp>
      <p:pic>
        <p:nvPicPr>
          <p:cNvPr id="136" name="Google Shape;136;p13"/>
          <p:cNvPicPr preferRelativeResize="0"/>
          <p:nvPr/>
        </p:nvPicPr>
        <p:blipFill>
          <a:blip r:embed="rId3">
            <a:alphaModFix/>
          </a:blip>
          <a:stretch>
            <a:fillRect/>
          </a:stretch>
        </p:blipFill>
        <p:spPr>
          <a:xfrm>
            <a:off x="7498475" y="50725"/>
            <a:ext cx="1608151" cy="395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Colaboración y Trabajo en Equipo.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9" name="Google Shape;19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trabajo en equipo se llevará a cabo utilizando la metodología SCRUM, las responsabilidades se dividirán en todos los miembros del equipo </a:t>
            </a:r>
            <a:r>
              <a:rPr lang="es"/>
              <a:t>según</a:t>
            </a:r>
            <a:r>
              <a:rPr lang="es"/>
              <a:t> los roles otorgados, se colaborará realizando reuniones diarias para comprobar el avance y si se necesita respaldar a otro miembro del equipo con dificultades.</a:t>
            </a:r>
            <a:endParaRPr/>
          </a:p>
          <a:p>
            <a:pPr indent="0" lvl="0" marL="0" rtl="0" algn="l">
              <a:spcBef>
                <a:spcPts val="1200"/>
              </a:spcBef>
              <a:spcAft>
                <a:spcPts val="1200"/>
              </a:spcAft>
              <a:buNone/>
            </a:pPr>
            <a:r>
              <a:t/>
            </a:r>
            <a:endParaRPr/>
          </a:p>
        </p:txBody>
      </p:sp>
      <p:pic>
        <p:nvPicPr>
          <p:cNvPr id="200" name="Google Shape;200;p22"/>
          <p:cNvPicPr preferRelativeResize="0"/>
          <p:nvPr/>
        </p:nvPicPr>
        <p:blipFill>
          <a:blip r:embed="rId3">
            <a:alphaModFix/>
          </a:blip>
          <a:stretch>
            <a:fillRect/>
          </a:stretch>
        </p:blipFill>
        <p:spPr>
          <a:xfrm>
            <a:off x="7498475" y="50725"/>
            <a:ext cx="1608151" cy="395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a seguir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6" name="Google Shape;206;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Al ya tener todo lo de la fase 1 realizado exitosamente, los siguientes pasos a seguir son continuar con la fase 2 del proyecto en donde se da comienzo al desarrollo de este en términos de programación, donde el enfoque estará en materializar los requerimientos definidos y construir la funcionalidad del sistema.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07" name="Google Shape;207;p23"/>
          <p:cNvPicPr preferRelativeResize="0"/>
          <p:nvPr/>
        </p:nvPicPr>
        <p:blipFill>
          <a:blip r:embed="rId3">
            <a:alphaModFix/>
          </a:blip>
          <a:stretch>
            <a:fillRect/>
          </a:stretch>
        </p:blipFill>
        <p:spPr>
          <a:xfrm>
            <a:off x="7498475" y="50725"/>
            <a:ext cx="1608151" cy="395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Muchas gracias por su atencion!</a:t>
            </a:r>
            <a:endParaRPr/>
          </a:p>
        </p:txBody>
      </p:sp>
      <p:sp>
        <p:nvSpPr>
          <p:cNvPr id="213" name="Google Shape;213;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4" name="Google Shape;214;p24"/>
          <p:cNvPicPr preferRelativeResize="0"/>
          <p:nvPr/>
        </p:nvPicPr>
        <p:blipFill>
          <a:blip r:embed="rId3">
            <a:alphaModFix/>
          </a:blip>
          <a:stretch>
            <a:fillRect/>
          </a:stretch>
        </p:blipFill>
        <p:spPr>
          <a:xfrm>
            <a:off x="7498475" y="50725"/>
            <a:ext cx="1608151" cy="395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Introducción</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Vamos a presentar nuestro proyecto APT llamado “Transcriptor de Whatsapp” en el que explicaremos la </a:t>
            </a:r>
            <a:r>
              <a:rPr lang="es"/>
              <a:t>problemática</a:t>
            </a:r>
            <a:r>
              <a:rPr lang="es"/>
              <a:t>, </a:t>
            </a:r>
            <a:r>
              <a:rPr lang="es"/>
              <a:t>solución, objetivo del proyecto, metodología de trabajo, entre otros apartados que serán presentados a continuación.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3" name="Google Shape;143;p14"/>
          <p:cNvPicPr preferRelativeResize="0"/>
          <p:nvPr/>
        </p:nvPicPr>
        <p:blipFill>
          <a:blip r:embed="rId3">
            <a:alphaModFix/>
          </a:blip>
          <a:stretch>
            <a:fillRect/>
          </a:stretch>
        </p:blipFill>
        <p:spPr>
          <a:xfrm>
            <a:off x="7498475" y="50725"/>
            <a:ext cx="1608151" cy="395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Descripción</a:t>
            </a:r>
            <a:r>
              <a:rPr lang="es"/>
              <a:t> Proyecto APT</a:t>
            </a:r>
            <a:endParaRPr/>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s" u="sng"/>
              <a:t>Problema:</a:t>
            </a:r>
            <a:r>
              <a:rPr lang="es"/>
              <a:t> El problema principal de nuestro proyecto APT, es la dificultad que muchos usuarios experimentan al no disponer del tiempo necesario o no encontrarse en una situación adecuada para escuchar los audios recibidos por WhatsApp.</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s" u="sng"/>
              <a:t>Solución</a:t>
            </a:r>
            <a:r>
              <a:rPr b="1" lang="es" u="sng"/>
              <a:t>:</a:t>
            </a:r>
            <a:r>
              <a:rPr lang="es" u="sng"/>
              <a:t> </a:t>
            </a:r>
            <a:r>
              <a:rPr lang="es"/>
              <a:t>U</a:t>
            </a:r>
            <a:r>
              <a:rPr lang="es"/>
              <a:t>n asistente virtual(bot de WhatsApp) que hace de intermediario entre cliente y el modelo que transcribe de audio a texto. </a:t>
            </a:r>
            <a:endParaRPr/>
          </a:p>
          <a:p>
            <a:pPr indent="0" lvl="0" marL="0" rtl="0" algn="l">
              <a:spcBef>
                <a:spcPts val="1200"/>
              </a:spcBef>
              <a:spcAft>
                <a:spcPts val="0"/>
              </a:spcAft>
              <a:buNone/>
            </a:pPr>
            <a:r>
              <a:rPr lang="es"/>
              <a:t>Desarrollar una página web en donde se ofrezcan los planes y se tenga un historial de audios transcritos por el cliente, también se tendrá un crud para los planes, una visualización de las ventas mensuales y una cuadratura mensual.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0" name="Google Shape;150;p15"/>
          <p:cNvPicPr preferRelativeResize="0"/>
          <p:nvPr/>
        </p:nvPicPr>
        <p:blipFill>
          <a:blip r:embed="rId3">
            <a:alphaModFix/>
          </a:blip>
          <a:stretch>
            <a:fillRect/>
          </a:stretch>
        </p:blipFill>
        <p:spPr>
          <a:xfrm>
            <a:off x="7498475" y="50725"/>
            <a:ext cx="1608151" cy="395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Relación</a:t>
            </a:r>
            <a:r>
              <a:rPr lang="es"/>
              <a:t> del proyecto APT con las competencias de Perfil de Egreso</a:t>
            </a:r>
            <a:endParaRPr/>
          </a:p>
        </p:txBody>
      </p:sp>
      <p:sp>
        <p:nvSpPr>
          <p:cNvPr id="156" name="Google Shape;156;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s"/>
              <a:t>El proyecto se relaciona con el perfil de egreso de Ingeniería en Informática porque implica el diseño, desarrollo e implementación de una solución informática innovadora que utiliza tecnologías como NodeJS y Deep Learning.</a:t>
            </a:r>
            <a:endParaRPr/>
          </a:p>
          <a:p>
            <a:pPr indent="0" lvl="0" marL="0" rtl="0" algn="just">
              <a:spcBef>
                <a:spcPts val="1200"/>
              </a:spcBef>
              <a:spcAft>
                <a:spcPts val="0"/>
              </a:spcAft>
              <a:buNone/>
            </a:pPr>
            <a:r>
              <a:rPr lang="es"/>
              <a:t>Las competencias son esenciales para evaluar, aplicar los estándares y tecnologías adecuados, gestionar el proyecto interdisciplinariamente, y utilizar el pensamiento crítico y la capacidad analítica para resolver los problemas que surjan durante el desarrollo del proyecto.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7" name="Google Shape;157;p16"/>
          <p:cNvPicPr preferRelativeResize="0"/>
          <p:nvPr/>
        </p:nvPicPr>
        <p:blipFill>
          <a:blip r:embed="rId3">
            <a:alphaModFix/>
          </a:blip>
          <a:stretch>
            <a:fillRect/>
          </a:stretch>
        </p:blipFill>
        <p:spPr>
          <a:xfrm>
            <a:off x="7498475" y="50725"/>
            <a:ext cx="1608151" cy="395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Relación</a:t>
            </a:r>
            <a:r>
              <a:rPr lang="es"/>
              <a:t> del proyecto APT con nuestros intereses profesionales</a:t>
            </a:r>
            <a:endParaRPr/>
          </a:p>
        </p:txBody>
      </p:sp>
      <p:sp>
        <p:nvSpPr>
          <p:cNvPr id="163" name="Google Shape;163;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s"/>
              <a:t>Este proyecto APT contribuirá a nuestro desarrollo profesional al permitirnos aplicar y profundizar nuestros conocimientos en el área de ciencia de datos, que es un campo de interés común para nosotros, así como también en bases de datos, otro interés compartido. Además, otros intereses profesionales que exploramos son el desarrollo de software, que es un área de interés específico para Jonathan, y ciberseguridad, un interés tanto para Patricio como para Jonathan.</a:t>
            </a:r>
            <a:endParaRPr/>
          </a:p>
          <a:p>
            <a:pPr indent="0" lvl="0" marL="0" rtl="0" algn="just">
              <a:spcBef>
                <a:spcPts val="1200"/>
              </a:spcBef>
              <a:spcAft>
                <a:spcPts val="0"/>
              </a:spcAft>
              <a:buNone/>
            </a:pPr>
            <a:r>
              <a:rPr lang="es"/>
              <a:t>El proyecto no solo nos permitirá adquirir experiencia práctica en la creación de soluciones tecnológicas innovadoras, sino que también servirá como una muestra tangible de nuestras habilidades en estas áreas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64" name="Google Shape;164;p17"/>
          <p:cNvPicPr preferRelativeResize="0"/>
          <p:nvPr/>
        </p:nvPicPr>
        <p:blipFill>
          <a:blip r:embed="rId3">
            <a:alphaModFix/>
          </a:blip>
          <a:stretch>
            <a:fillRect/>
          </a:stretch>
        </p:blipFill>
        <p:spPr>
          <a:xfrm>
            <a:off x="7498475" y="50725"/>
            <a:ext cx="1608151" cy="395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Factibilidad del Proyecto APT en el Marco de la Asignatura</a:t>
            </a:r>
            <a:endParaRPr/>
          </a:p>
        </p:txBody>
      </p:sp>
      <p:sp>
        <p:nvSpPr>
          <p:cNvPr id="170" name="Google Shape;170;p18"/>
          <p:cNvSpPr txBox="1"/>
          <p:nvPr>
            <p:ph idx="1" type="body"/>
          </p:nvPr>
        </p:nvSpPr>
        <p:spPr>
          <a:xfrm>
            <a:off x="1173725" y="1552600"/>
            <a:ext cx="7095300" cy="34191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s"/>
              <a:t>En este punto explicamos que creemos que si hay factibilidad en este proyecto ya que tenemos el conocimiento y los recursos necesarios para llevarlo a cabo. </a:t>
            </a:r>
            <a:endParaRPr/>
          </a:p>
          <a:p>
            <a:pPr indent="-311150" lvl="0" marL="457200" rtl="0" algn="just">
              <a:spcBef>
                <a:spcPts val="1200"/>
              </a:spcBef>
              <a:spcAft>
                <a:spcPts val="0"/>
              </a:spcAft>
              <a:buSzPts val="1300"/>
              <a:buChar char="➢"/>
            </a:pPr>
            <a:r>
              <a:rPr b="1" lang="es"/>
              <a:t>Recursos de tiempo:</a:t>
            </a:r>
            <a:r>
              <a:rPr lang="es"/>
              <a:t> el proyecto debe ser desarrollado dentro del periodo académico, 18 semanas en total para tener el proyecto completamente terminado. </a:t>
            </a:r>
            <a:endParaRPr/>
          </a:p>
          <a:p>
            <a:pPr indent="-311150" lvl="0" marL="457200" rtl="0" algn="just">
              <a:spcBef>
                <a:spcPts val="0"/>
              </a:spcBef>
              <a:spcAft>
                <a:spcPts val="0"/>
              </a:spcAft>
              <a:buSzPts val="1300"/>
              <a:buChar char="➢"/>
            </a:pPr>
            <a:r>
              <a:rPr b="1" lang="es"/>
              <a:t>Recursos humanos:</a:t>
            </a:r>
            <a:r>
              <a:rPr lang="es"/>
              <a:t> necesitamos un equipo de desarrolladores de al menos 3 personas, se necesitan testers para la página web y el bot de WhatsApp y se debe tener un manual de usuario para asegurar el correcto uso de las funcionalidades del administrador. </a:t>
            </a:r>
            <a:endParaRPr/>
          </a:p>
          <a:p>
            <a:pPr indent="-311150" lvl="0" marL="457200" rtl="0" algn="just">
              <a:spcBef>
                <a:spcPts val="0"/>
              </a:spcBef>
              <a:spcAft>
                <a:spcPts val="0"/>
              </a:spcAft>
              <a:buSzPts val="1300"/>
              <a:buChar char="➢"/>
            </a:pPr>
            <a:r>
              <a:rPr b="1" lang="es"/>
              <a:t>Recursos físicos:</a:t>
            </a:r>
            <a:r>
              <a:rPr lang="es"/>
              <a:t> para las primeras fases no se requiere financiamiento pero ya para la implementación del modelo transcriptor el cliente especificó que si se encuentra un buen modelo que requiera financiamiento para su despliegue, el (alloxentric) financiará esto. </a:t>
            </a:r>
            <a:endParaRPr/>
          </a:p>
          <a:p>
            <a:pPr indent="0" lvl="0" marL="0" rtl="0" algn="just">
              <a:spcBef>
                <a:spcPts val="1200"/>
              </a:spcBef>
              <a:spcAft>
                <a:spcPts val="1200"/>
              </a:spcAft>
              <a:buNone/>
            </a:pPr>
            <a:r>
              <a:rPr lang="es"/>
              <a:t>El factor externo que dificulta el desarrollo del proyecto es que debemos aprender a utilizar nuevas herramientas requeridas por el cliente lo cual nos podría retrasar un poco en el desarrollo.</a:t>
            </a:r>
            <a:endParaRPr/>
          </a:p>
        </p:txBody>
      </p:sp>
      <p:pic>
        <p:nvPicPr>
          <p:cNvPr id="171" name="Google Shape;171;p18"/>
          <p:cNvPicPr preferRelativeResize="0"/>
          <p:nvPr/>
        </p:nvPicPr>
        <p:blipFill>
          <a:blip r:embed="rId3">
            <a:alphaModFix/>
          </a:blip>
          <a:stretch>
            <a:fillRect/>
          </a:stretch>
        </p:blipFill>
        <p:spPr>
          <a:xfrm>
            <a:off x="7498475" y="50725"/>
            <a:ext cx="1608151" cy="395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Objetivos del Proyecto</a:t>
            </a:r>
            <a:endParaRPr/>
          </a:p>
        </p:txBody>
      </p:sp>
      <p:sp>
        <p:nvSpPr>
          <p:cNvPr id="177" name="Google Shape;177;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a:t>Los objetivos generales de nuestro proyecto, es desarrollar una página web que aloje planes, ventas y usuarios de nuestro cliente. Con una generación de informes para las ventas realizadas, también se busca implementar un bot para WhatsApp que haga de intermediario con un modelo transcriptor el cual realiza transcripciones de audio a texto en base al plan contratado previamente.</a:t>
            </a:r>
            <a:endParaRPr/>
          </a:p>
        </p:txBody>
      </p:sp>
      <p:pic>
        <p:nvPicPr>
          <p:cNvPr id="178" name="Google Shape;178;p19"/>
          <p:cNvPicPr preferRelativeResize="0"/>
          <p:nvPr/>
        </p:nvPicPr>
        <p:blipFill>
          <a:blip r:embed="rId3">
            <a:alphaModFix/>
          </a:blip>
          <a:stretch>
            <a:fillRect/>
          </a:stretch>
        </p:blipFill>
        <p:spPr>
          <a:xfrm>
            <a:off x="7498475" y="50725"/>
            <a:ext cx="1608151" cy="395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Metodología</a:t>
            </a:r>
            <a:r>
              <a:rPr lang="es"/>
              <a:t> de Trabajo</a:t>
            </a:r>
            <a:endParaRPr/>
          </a:p>
        </p:txBody>
      </p:sp>
      <p:sp>
        <p:nvSpPr>
          <p:cNvPr id="184" name="Google Shape;184;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a:t>Para este proyecto en concreto utilizaremos la metodología ágil SCRUM, que se adapta perfectamente a los requerimientos, ya que permite un enfoque flexible e iterativo, logrando poder adaptarse a posibles cambios en la marcha. El proyecto se ha dividido en tres sprint, cada uno de ellos correspondiente a una de las fases clave del desarrollo, Sprint 1 Planificación y análisis, Sprint 2 Desarrollo y Ejecución, Sprint 3 Validación y Cierre.</a:t>
            </a:r>
            <a:endParaRPr/>
          </a:p>
        </p:txBody>
      </p:sp>
      <p:pic>
        <p:nvPicPr>
          <p:cNvPr id="185" name="Google Shape;185;p20"/>
          <p:cNvPicPr preferRelativeResize="0"/>
          <p:nvPr/>
        </p:nvPicPr>
        <p:blipFill>
          <a:blip r:embed="rId3">
            <a:alphaModFix/>
          </a:blip>
          <a:stretch>
            <a:fillRect/>
          </a:stretch>
        </p:blipFill>
        <p:spPr>
          <a:xfrm>
            <a:off x="7498475" y="50725"/>
            <a:ext cx="1608151" cy="395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Plan de Trabajo</a:t>
            </a:r>
            <a:endParaRPr/>
          </a:p>
        </p:txBody>
      </p:sp>
      <p:sp>
        <p:nvSpPr>
          <p:cNvPr id="191" name="Google Shape;191;p21"/>
          <p:cNvSpPr txBox="1"/>
          <p:nvPr>
            <p:ph idx="1" type="body"/>
          </p:nvPr>
        </p:nvSpPr>
        <p:spPr>
          <a:xfrm>
            <a:off x="1297500" y="1116150"/>
            <a:ext cx="7038900" cy="884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a:t>Se desarrolló un plan de trabajo en el que se presentan todas las actividades del proyecto, con su respectiva descripción, recursos a utilizar, responsables, fechas y observaciones. Con el fin de lograr los objetivos propuestos del proyecto siguiendo las fechas establecidas.</a:t>
            </a:r>
            <a:endParaRPr/>
          </a:p>
        </p:txBody>
      </p:sp>
      <p:graphicFrame>
        <p:nvGraphicFramePr>
          <p:cNvPr id="192" name="Google Shape;192;p21"/>
          <p:cNvGraphicFramePr/>
          <p:nvPr/>
        </p:nvGraphicFramePr>
        <p:xfrm>
          <a:off x="458225" y="2198850"/>
          <a:ext cx="3000000" cy="3000000"/>
        </p:xfrm>
        <a:graphic>
          <a:graphicData uri="http://schemas.openxmlformats.org/drawingml/2006/table">
            <a:tbl>
              <a:tblPr>
                <a:noFill/>
                <a:tableStyleId>{60256BBE-8F2F-40C4-97BA-A2C06ADE93A9}</a:tableStyleId>
              </a:tblPr>
              <a:tblGrid>
                <a:gridCol w="383950"/>
                <a:gridCol w="1225400"/>
                <a:gridCol w="1420525"/>
                <a:gridCol w="848125"/>
                <a:gridCol w="1057400"/>
                <a:gridCol w="807325"/>
                <a:gridCol w="799525"/>
                <a:gridCol w="1827175"/>
              </a:tblGrid>
              <a:tr h="495225">
                <a:tc>
                  <a:txBody>
                    <a:bodyPr/>
                    <a:lstStyle/>
                    <a:p>
                      <a:pPr indent="0" lvl="0" marL="0" rtl="0" algn="ctr">
                        <a:lnSpc>
                          <a:spcPct val="115000"/>
                        </a:lnSpc>
                        <a:spcBef>
                          <a:spcPts val="0"/>
                        </a:spcBef>
                        <a:spcAft>
                          <a:spcPts val="0"/>
                        </a:spcAft>
                        <a:buNone/>
                      </a:pPr>
                      <a:r>
                        <a:rPr lang="es" sz="1000">
                          <a:solidFill>
                            <a:srgbClr val="FFFFFF"/>
                          </a:solidFill>
                        </a:rPr>
                        <a:t>ID</a:t>
                      </a:r>
                      <a:endParaRPr sz="1000">
                        <a:solidFill>
                          <a:srgbClr val="FFFFFF"/>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155CC"/>
                    </a:solidFill>
                  </a:tcPr>
                </a:tc>
                <a:tc>
                  <a:txBody>
                    <a:bodyPr/>
                    <a:lstStyle/>
                    <a:p>
                      <a:pPr indent="0" lvl="0" marL="0" rtl="0" algn="ctr">
                        <a:lnSpc>
                          <a:spcPct val="115000"/>
                        </a:lnSpc>
                        <a:spcBef>
                          <a:spcPts val="0"/>
                        </a:spcBef>
                        <a:spcAft>
                          <a:spcPts val="0"/>
                        </a:spcAft>
                        <a:buNone/>
                      </a:pPr>
                      <a:r>
                        <a:rPr lang="es" sz="1000">
                          <a:solidFill>
                            <a:srgbClr val="FFFFFF"/>
                          </a:solidFill>
                        </a:rPr>
                        <a:t>Nombre de las Actividades</a:t>
                      </a:r>
                      <a:endParaRPr sz="1000">
                        <a:solidFill>
                          <a:srgbClr val="FFFFFF"/>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155CC"/>
                    </a:solidFill>
                  </a:tcPr>
                </a:tc>
                <a:tc>
                  <a:txBody>
                    <a:bodyPr/>
                    <a:lstStyle/>
                    <a:p>
                      <a:pPr indent="0" lvl="0" marL="0" rtl="0" algn="ctr">
                        <a:lnSpc>
                          <a:spcPct val="115000"/>
                        </a:lnSpc>
                        <a:spcBef>
                          <a:spcPts val="0"/>
                        </a:spcBef>
                        <a:spcAft>
                          <a:spcPts val="0"/>
                        </a:spcAft>
                        <a:buNone/>
                      </a:pPr>
                      <a:r>
                        <a:rPr lang="es" sz="1000">
                          <a:solidFill>
                            <a:srgbClr val="FFFFFF"/>
                          </a:solidFill>
                        </a:rPr>
                        <a:t>Descripción</a:t>
                      </a:r>
                      <a:r>
                        <a:rPr lang="es" sz="1000">
                          <a:solidFill>
                            <a:srgbClr val="FFFFFF"/>
                          </a:solidFill>
                        </a:rPr>
                        <a:t> Actividades</a:t>
                      </a:r>
                      <a:endParaRPr sz="1000">
                        <a:solidFill>
                          <a:srgbClr val="FFFFFF"/>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155CC"/>
                    </a:solidFill>
                  </a:tcPr>
                </a:tc>
                <a:tc>
                  <a:txBody>
                    <a:bodyPr/>
                    <a:lstStyle/>
                    <a:p>
                      <a:pPr indent="0" lvl="0" marL="0" rtl="0" algn="ctr">
                        <a:lnSpc>
                          <a:spcPct val="115000"/>
                        </a:lnSpc>
                        <a:spcBef>
                          <a:spcPts val="0"/>
                        </a:spcBef>
                        <a:spcAft>
                          <a:spcPts val="0"/>
                        </a:spcAft>
                        <a:buNone/>
                      </a:pPr>
                      <a:r>
                        <a:rPr lang="es" sz="1000">
                          <a:solidFill>
                            <a:srgbClr val="FFFFFF"/>
                          </a:solidFill>
                        </a:rPr>
                        <a:t>Recursos</a:t>
                      </a:r>
                      <a:endParaRPr sz="1000">
                        <a:solidFill>
                          <a:srgbClr val="FFFFFF"/>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155CC"/>
                    </a:solidFill>
                  </a:tcPr>
                </a:tc>
                <a:tc>
                  <a:txBody>
                    <a:bodyPr/>
                    <a:lstStyle/>
                    <a:p>
                      <a:pPr indent="0" lvl="0" marL="0" rtl="0" algn="ctr">
                        <a:lnSpc>
                          <a:spcPct val="115000"/>
                        </a:lnSpc>
                        <a:spcBef>
                          <a:spcPts val="0"/>
                        </a:spcBef>
                        <a:spcAft>
                          <a:spcPts val="0"/>
                        </a:spcAft>
                        <a:buNone/>
                      </a:pPr>
                      <a:r>
                        <a:rPr lang="es" sz="1000">
                          <a:solidFill>
                            <a:srgbClr val="FFFFFF"/>
                          </a:solidFill>
                        </a:rPr>
                        <a:t>Responsable</a:t>
                      </a:r>
                      <a:endParaRPr sz="1000">
                        <a:solidFill>
                          <a:srgbClr val="FFFFFF"/>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155CC"/>
                    </a:solidFill>
                  </a:tcPr>
                </a:tc>
                <a:tc>
                  <a:txBody>
                    <a:bodyPr/>
                    <a:lstStyle/>
                    <a:p>
                      <a:pPr indent="0" lvl="0" marL="0" rtl="0" algn="ctr">
                        <a:lnSpc>
                          <a:spcPct val="115000"/>
                        </a:lnSpc>
                        <a:spcBef>
                          <a:spcPts val="0"/>
                        </a:spcBef>
                        <a:spcAft>
                          <a:spcPts val="0"/>
                        </a:spcAft>
                        <a:buNone/>
                      </a:pPr>
                      <a:r>
                        <a:rPr lang="es" sz="1000">
                          <a:solidFill>
                            <a:srgbClr val="FFFFFF"/>
                          </a:solidFill>
                        </a:rPr>
                        <a:t>Fecha Inicio</a:t>
                      </a:r>
                      <a:endParaRPr sz="1000">
                        <a:solidFill>
                          <a:srgbClr val="FFFFFF"/>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155CC"/>
                    </a:solidFill>
                  </a:tcPr>
                </a:tc>
                <a:tc>
                  <a:txBody>
                    <a:bodyPr/>
                    <a:lstStyle/>
                    <a:p>
                      <a:pPr indent="0" lvl="0" marL="0" rtl="0" algn="ctr">
                        <a:lnSpc>
                          <a:spcPct val="115000"/>
                        </a:lnSpc>
                        <a:spcBef>
                          <a:spcPts val="0"/>
                        </a:spcBef>
                        <a:spcAft>
                          <a:spcPts val="0"/>
                        </a:spcAft>
                        <a:buNone/>
                      </a:pPr>
                      <a:r>
                        <a:rPr lang="es" sz="1000">
                          <a:solidFill>
                            <a:srgbClr val="FFFFFF"/>
                          </a:solidFill>
                        </a:rPr>
                        <a:t>Fecha Fin</a:t>
                      </a:r>
                      <a:endParaRPr sz="1000">
                        <a:solidFill>
                          <a:srgbClr val="FFFFFF"/>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155CC"/>
                    </a:solidFill>
                  </a:tcPr>
                </a:tc>
                <a:tc>
                  <a:txBody>
                    <a:bodyPr/>
                    <a:lstStyle/>
                    <a:p>
                      <a:pPr indent="0" lvl="0" marL="0" rtl="0" algn="ctr">
                        <a:lnSpc>
                          <a:spcPct val="115000"/>
                        </a:lnSpc>
                        <a:spcBef>
                          <a:spcPts val="0"/>
                        </a:spcBef>
                        <a:spcAft>
                          <a:spcPts val="0"/>
                        </a:spcAft>
                        <a:buNone/>
                      </a:pPr>
                      <a:r>
                        <a:rPr lang="es" sz="1000">
                          <a:solidFill>
                            <a:srgbClr val="FFFFFF"/>
                          </a:solidFill>
                        </a:rPr>
                        <a:t>Unidades de Competencia</a:t>
                      </a:r>
                      <a:endParaRPr sz="1000">
                        <a:solidFill>
                          <a:srgbClr val="FFFFFF"/>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155CC"/>
                    </a:solidFill>
                  </a:tcPr>
                </a:tc>
              </a:tr>
              <a:tr h="344125">
                <a:tc gridSpan="5">
                  <a:txBody>
                    <a:bodyPr/>
                    <a:lstStyle/>
                    <a:p>
                      <a:pPr indent="0" lvl="0" marL="0" rtl="0" algn="ctr">
                        <a:lnSpc>
                          <a:spcPct val="115000"/>
                        </a:lnSpc>
                        <a:spcBef>
                          <a:spcPts val="0"/>
                        </a:spcBef>
                        <a:spcAft>
                          <a:spcPts val="0"/>
                        </a:spcAft>
                        <a:buNone/>
                      </a:pPr>
                      <a:r>
                        <a:rPr lang="es" sz="1000">
                          <a:solidFill>
                            <a:srgbClr val="FFFFFF"/>
                          </a:solidFill>
                        </a:rPr>
                        <a:t>Fase de </a:t>
                      </a:r>
                      <a:r>
                        <a:rPr lang="es" sz="1000">
                          <a:solidFill>
                            <a:srgbClr val="FFFFFF"/>
                          </a:solidFill>
                        </a:rPr>
                        <a:t>planificación</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78D8"/>
                    </a:solidFill>
                  </a:tcPr>
                </a:tc>
                <a:tc hMerge="1"/>
                <a:tc hMerge="1"/>
                <a:tc hMerge="1"/>
                <a:tc hMerge="1"/>
                <a:tc>
                  <a:txBody>
                    <a:bodyPr/>
                    <a:lstStyle/>
                    <a:p>
                      <a:pPr indent="0" lvl="0" marL="0" rtl="0" algn="r">
                        <a:lnSpc>
                          <a:spcPct val="115000"/>
                        </a:lnSpc>
                        <a:spcBef>
                          <a:spcPts val="0"/>
                        </a:spcBef>
                        <a:spcAft>
                          <a:spcPts val="0"/>
                        </a:spcAft>
                        <a:buNone/>
                      </a:pPr>
                      <a:r>
                        <a:rPr lang="es" sz="1000">
                          <a:solidFill>
                            <a:srgbClr val="FFFFFF"/>
                          </a:solidFill>
                        </a:rPr>
                        <a:t>24-08-2024</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78D8"/>
                    </a:solidFill>
                  </a:tcPr>
                </a:tc>
              </a:tr>
              <a:tr h="1428075">
                <a:tc>
                  <a:txBody>
                    <a:bodyPr/>
                    <a:lstStyle/>
                    <a:p>
                      <a:pPr indent="0" lvl="0" marL="0" rtl="0" algn="l">
                        <a:lnSpc>
                          <a:spcPct val="115000"/>
                        </a:lnSpc>
                        <a:spcBef>
                          <a:spcPts val="0"/>
                        </a:spcBef>
                        <a:spcAft>
                          <a:spcPts val="0"/>
                        </a:spcAft>
                        <a:buNone/>
                      </a:pPr>
                      <a:r>
                        <a:rPr lang="es" sz="1000"/>
                        <a:t>A001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s" sz="1000"/>
                        <a:t>Visión del proyecto</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s" sz="1000"/>
                        <a:t>Nos presenta el </a:t>
                      </a:r>
                      <a:r>
                        <a:rPr lang="es" sz="1000"/>
                        <a:t>propósito</a:t>
                      </a:r>
                      <a:r>
                        <a:rPr lang="es" sz="1000"/>
                        <a:t> del proyecto, con las necesidades, el producto a realizar, Grupo objetivo, y se definen los roles del proyecto.</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s" sz="1000"/>
                        <a:t>Documentos</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s" sz="1000"/>
                        <a:t>Equipo de trabajo</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s" sz="1000"/>
                        <a:t>29-08-2024</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s" sz="1000"/>
                        <a:t>29-08-2024</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s" sz="1000"/>
                        <a:t>Gestionar proyectos informáticos, ofreciendo alternativas para la toma de decisiones de acuerdo a los requerimientos de la organización.</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bl>
          </a:graphicData>
        </a:graphic>
      </p:graphicFrame>
      <p:pic>
        <p:nvPicPr>
          <p:cNvPr id="193" name="Google Shape;193;p21"/>
          <p:cNvPicPr preferRelativeResize="0"/>
          <p:nvPr/>
        </p:nvPicPr>
        <p:blipFill>
          <a:blip r:embed="rId3">
            <a:alphaModFix/>
          </a:blip>
          <a:stretch>
            <a:fillRect/>
          </a:stretch>
        </p:blipFill>
        <p:spPr>
          <a:xfrm>
            <a:off x="7498475" y="50725"/>
            <a:ext cx="1608151" cy="395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