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2" r:id="rId6"/>
    <p:sldId id="273" r:id="rId7"/>
    <p:sldId id="277" r:id="rId8"/>
    <p:sldId id="272" r:id="rId9"/>
    <p:sldId id="264" r:id="rId10"/>
    <p:sldId id="274" r:id="rId11"/>
    <p:sldId id="270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1sBDdHb2XsYteFNPHBFMUQvu/s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walehafiroz@gmail.com" initials="" lastIdx="1" clrIdx="0">
    <p:extLst>
      <p:ext uri="{19B8F6BF-5375-455C-9EA6-DF929625EA0E}">
        <p15:presenceInfo xmlns:p15="http://schemas.microsoft.com/office/powerpoint/2012/main" userId="4edc5aaf9e59f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1940" autoAdjust="0"/>
  </p:normalViewPr>
  <p:slideViewPr>
    <p:cSldViewPr snapToGrid="0">
      <p:cViewPr varScale="1">
        <p:scale>
          <a:sx n="52" d="100"/>
          <a:sy n="52" d="100"/>
        </p:scale>
        <p:origin x="1025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418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11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2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3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32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85D4E6D3-52C6-285D-3D33-3FB9E6DD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>
            <a:extLst>
              <a:ext uri="{FF2B5EF4-FFF2-40B4-BE49-F238E27FC236}">
                <a16:creationId xmlns:a16="http://schemas.microsoft.com/office/drawing/2014/main" id="{977253A4-E1D6-4B15-4EDD-1C5067216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>
            <a:extLst>
              <a:ext uri="{FF2B5EF4-FFF2-40B4-BE49-F238E27FC236}">
                <a16:creationId xmlns:a16="http://schemas.microsoft.com/office/drawing/2014/main" id="{840F7473-FA84-AE48-A3EA-46ADB1A04B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67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295A49F-D687-58D5-D502-7364D907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>
            <a:extLst>
              <a:ext uri="{FF2B5EF4-FFF2-40B4-BE49-F238E27FC236}">
                <a16:creationId xmlns:a16="http://schemas.microsoft.com/office/drawing/2014/main" id="{36CA102E-590E-E619-A580-EAFC7B741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>
            <a:extLst>
              <a:ext uri="{FF2B5EF4-FFF2-40B4-BE49-F238E27FC236}">
                <a16:creationId xmlns:a16="http://schemas.microsoft.com/office/drawing/2014/main" id="{7886389F-4A10-6DC2-C923-BBBC38CD0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7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90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0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73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u="sng" dirty="0">
                <a:solidFill>
                  <a:srgbClr val="92D050"/>
                </a:solidFill>
              </a:rPr>
              <a:t>Project Title</a:t>
            </a:r>
            <a:br>
              <a:rPr lang="en-US" sz="3600" b="1" dirty="0">
                <a:solidFill>
                  <a:srgbClr val="92D050"/>
                </a:solidFill>
              </a:rPr>
            </a:br>
            <a:r>
              <a:rPr lang="en-US" sz="3600" b="1" dirty="0">
                <a:solidFill>
                  <a:srgbClr val="92D050"/>
                </a:solidFill>
              </a:rPr>
              <a:t>E-Commerce </a:t>
            </a:r>
            <a:r>
              <a:rPr lang="en-US" sz="3600" dirty="0">
                <a:solidFill>
                  <a:srgbClr val="92D050"/>
                </a:solidFill>
              </a:rPr>
              <a:t>Application</a:t>
            </a:r>
            <a:r>
              <a:rPr lang="en-US" sz="3600" u="sng" dirty="0">
                <a:solidFill>
                  <a:srgbClr val="92D050"/>
                </a:solidFill>
              </a:rPr>
              <a:t> </a:t>
            </a:r>
            <a:endParaRPr u="sng" dirty="0">
              <a:solidFill>
                <a:srgbClr val="92D05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987635" y="1389888"/>
            <a:ext cx="6931095" cy="555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this project .i.e.  E- Commerce Application is to provide an intuitive and scalable eCommerce solution that meets the needs of both users and admins while providing an easy-to-use interface, reliable payment processing, and efficient order management.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with AI-powered Virtual Assistants to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answer queries and assist with product recommendations.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Project Group Number: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42</a:t>
            </a:r>
          </a:p>
          <a:p>
            <a:pPr marL="0" indent="0"/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Group Member Details: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Swaleha Khan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0187CS211172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                                                                    </a:t>
            </a:r>
          </a:p>
          <a:p>
            <a:pPr marL="0" indent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                                      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Vased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 Ali              0187CS211179</a:t>
            </a:r>
          </a:p>
          <a:p>
            <a:pPr marL="0" indent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                                                   Zubair Alam        0187CS211190</a:t>
            </a:r>
          </a:p>
          <a:p>
            <a:pPr marL="0" indent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                                                   Mo Akbar              0187ME211030</a:t>
            </a:r>
          </a:p>
          <a:p>
            <a:pPr marL="0" indent="0"/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Guide Details:    </a:t>
            </a:r>
          </a:p>
          <a:p>
            <a:pPr marL="0" indent="0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Prof.  Mayank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sym typeface="Franklin Gothic"/>
              </a:rPr>
              <a:t>Kurchaniya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Major Project - II</a:t>
            </a:r>
          </a:p>
          <a:p>
            <a:pPr algn="ctr"/>
            <a:r>
              <a:rPr lang="en-US" sz="3600" dirty="0"/>
              <a:t>CS- 805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2636"/>
            <a:ext cx="893352" cy="113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5348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 sz="4000" dirty="0"/>
              <a:t>Conclusion</a:t>
            </a:r>
            <a:endParaRPr sz="40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110154"/>
            <a:ext cx="7980485" cy="49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IN" sz="2800" dirty="0"/>
              <a:t>Conclusion of this project are as follows:</a:t>
            </a:r>
            <a:endParaRPr sz="28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are able to browse, filter and select products based on their interests and variants available.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are able to purchase products using COD method of payment and track their progress.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can login/logout whenever they want.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 is able to add, update, delete products and manage orders.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 is also required to sign in.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4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106480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060029"/>
            <a:ext cx="6024054" cy="46981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 Solution/Prototype:</a:t>
            </a:r>
          </a:p>
          <a:p>
            <a:pPr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Arial"/>
              </a:rPr>
              <a:t>It is a Full Stack E-Commerce project, an online shopping platform that allows users to explore products, make purchases, and choose from various payment options, including both online and Cash on Delivery (COD).</a:t>
            </a:r>
          </a:p>
          <a:p>
            <a:pPr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In this responsive user interface, customers can browse, filter, and select product variants like size before adding items to their cart. Checkout process online payment gateways or choose COD.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cs typeface="Times New Roman" panose="02020603050405020304" pitchFamily="18" charset="0"/>
              <a:sym typeface="Arial"/>
            </a:endParaRPr>
          </a:p>
          <a:p>
            <a:pPr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It also includes an Admin Dashboard that enables store administrators to efficiently manage the product catalog by adding, updating, and removing products.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endParaRPr lang="en-US" sz="2800" b="1" i="0" dirty="0">
              <a:solidFill>
                <a:schemeClr val="lt2"/>
              </a:solidFill>
              <a:effectLst/>
              <a:latin typeface="Franklin Gothic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sz="2800" dirty="0"/>
          </a:p>
          <a:p>
            <a:pPr marL="285750" indent="-285750"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15200" y="2554014"/>
            <a:ext cx="4561035" cy="42041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28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algn="just"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Software</a:t>
            </a:r>
          </a:p>
          <a:p>
            <a:pPr marL="457200" lvl="3" indent="-457200" algn="just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Front-end -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React.js</a:t>
            </a:r>
          </a:p>
          <a:p>
            <a:pPr marL="457200" lvl="3" indent="-457200" algn="just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Back-end API –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Node.js and Express</a:t>
            </a:r>
          </a:p>
          <a:p>
            <a:pPr marL="457200" lvl="3" indent="-457200" algn="just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Database -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MongoDB</a:t>
            </a:r>
          </a:p>
          <a:p>
            <a:pPr marL="457200" lvl="3" indent="-457200" algn="just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Payment Integration -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Stripe and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Razorpay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 </a:t>
            </a:r>
          </a:p>
          <a:p>
            <a:pPr marL="457200" lvl="3" indent="-457200" algn="just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Deployment –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Vercel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cs typeface="Times New Roman" panose="02020603050405020304" pitchFamily="18" charset="0"/>
              <a:sym typeface="Libre Franklin"/>
            </a:endParaRPr>
          </a:p>
          <a:p>
            <a:pPr marL="457200" lvl="3" indent="-457200" algn="just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Virtual assistants -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 Natural Language Processing (NLP) and machine learning using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Dialogflow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 and Socket.io.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cs typeface="Times New Roman" panose="02020603050405020304" pitchFamily="18" charset="0"/>
              <a:sym typeface="Libre Franklin"/>
            </a:endParaRPr>
          </a:p>
          <a:p>
            <a:pPr marL="457200" lvl="3" indent="-457200"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US" sz="28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sz="2800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17BB1-65EE-157A-056C-D4F0D9B98278}"/>
              </a:ext>
            </a:extLst>
          </p:cNvPr>
          <p:cNvSpPr/>
          <p:nvPr/>
        </p:nvSpPr>
        <p:spPr>
          <a:xfrm>
            <a:off x="7315200" y="357352"/>
            <a:ext cx="4561035" cy="206002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b="1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Times New Roman" panose="02020603050405020304" pitchFamily="18" charset="0"/>
                <a:sym typeface="Franklin Gothic"/>
              </a:rPr>
              <a:t>Abstract: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A Full Stack eCommerce platform allowing users to explore products, make purchases with online or COD options, and an Admin Dashboard for managing products.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cs typeface="Times New Roman" panose="02020603050405020304" pitchFamily="18" charset="0"/>
              <a:sym typeface="Frankli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5447" y="1040206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28848"/>
            <a:ext cx="4838700" cy="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800" dirty="0"/>
              <a:t>Functional Requirements</a:t>
            </a: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User Registration/Login-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Users can register or login.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Select Product-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Browse, filter based on variants.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Purchase Product-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Add desired products to cart.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Make Payment-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Pay either through online or COD.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Admin Panel-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</a:rPr>
              <a:t>Admins dashboard to login, manage products and order management.</a:t>
            </a:r>
            <a:endParaRPr lang="en-IN" sz="2000" dirty="0">
              <a:solidFill>
                <a:schemeClr val="lt2"/>
              </a:solidFill>
              <a:latin typeface="Libre Franklin" pitchFamily="2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43142"/>
            <a:ext cx="5143500" cy="4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 Functional Requirements</a:t>
            </a:r>
            <a:endParaRPr sz="28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Responsive and user friendly interface.</a:t>
            </a:r>
          </a:p>
          <a:p>
            <a:pPr marL="342900" indent="-342900" algn="just"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Secure payment gateway integration.</a:t>
            </a:r>
          </a:p>
          <a:p>
            <a:pPr marL="342900" indent="-342900" algn="just"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Scalable architecture for growing users.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cs typeface="Times New Roman" panose="02020603050405020304" pitchFamily="18" charset="0"/>
              <a:sym typeface="Libre Franklin"/>
            </a:endParaRPr>
          </a:p>
          <a:p>
            <a:pPr marL="342900" indent="-342900" algn="just"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Data encryption and security.</a:t>
            </a:r>
          </a:p>
          <a:p>
            <a:pPr marL="342900" indent="-342900" algn="just"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cs typeface="Times New Roman" panose="02020603050405020304" pitchFamily="18" charset="0"/>
                <a:sym typeface="Libre Franklin"/>
              </a:rPr>
              <a:t>Multi-device support (desktop, mobile).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96362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>
              <a:buSzPct val="100000"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8664" y="2271718"/>
            <a:ext cx="5472113" cy="61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000" dirty="0"/>
              <a:t>Hardware and Software requirements</a:t>
            </a:r>
          </a:p>
          <a:p>
            <a:pPr marL="228600" lvl="0">
              <a:spcBef>
                <a:spcPts val="0"/>
              </a:spcBef>
            </a:pPr>
            <a:r>
              <a:rPr lang="en-US" sz="2000" dirty="0"/>
              <a:t>(Developer)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28675" y="2963917"/>
            <a:ext cx="4962525" cy="37090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Front-End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HTML, CSS, JavaScript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React.js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Back-End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Node.js for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Express.js for API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MongoDB for NoSQL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Payment Gateway SDKs/APIs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Stripe and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Razorpay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Virtual Assistant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Dialogflow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Socket.io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7" name="Google Shape;228;p3"/>
          <p:cNvSpPr txBox="1">
            <a:spLocks noGrp="1"/>
          </p:cNvSpPr>
          <p:nvPr>
            <p:ph type="body" idx="2"/>
          </p:nvPr>
        </p:nvSpPr>
        <p:spPr>
          <a:xfrm>
            <a:off x="6234127" y="2295520"/>
            <a:ext cx="4838700" cy="59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sz="2000" dirty="0"/>
              <a:t>Hardware and Software requirements</a:t>
            </a:r>
          </a:p>
          <a:p>
            <a:pPr marL="228600">
              <a:spcBef>
                <a:spcPts val="0"/>
              </a:spcBef>
            </a:pPr>
            <a:r>
              <a:rPr lang="en-US" sz="2000" dirty="0"/>
              <a:t>(Client)</a:t>
            </a:r>
            <a:endParaRPr sz="2000" dirty="0"/>
          </a:p>
        </p:txBody>
      </p:sp>
      <p:sp>
        <p:nvSpPr>
          <p:cNvPr id="8" name="Google Shape;229;p3"/>
          <p:cNvSpPr txBox="1">
            <a:spLocks noGrp="1"/>
          </p:cNvSpPr>
          <p:nvPr>
            <p:ph type="body" idx="1"/>
          </p:nvPr>
        </p:nvSpPr>
        <p:spPr>
          <a:xfrm>
            <a:off x="6234126" y="2963917"/>
            <a:ext cx="4838701" cy="36159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Software-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Operating System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Browser</a:t>
            </a:r>
          </a:p>
          <a:p>
            <a:pPr marL="742950" lvl="1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Payment Platforms</a:t>
            </a: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Hardware-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</a:t>
            </a:r>
          </a:p>
          <a:p>
            <a:pPr marL="800100" lvl="1"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Processor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</a:pPr>
            <a:endParaRPr lang="en-IN" sz="105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IN" sz="185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None/>
            </a:pPr>
            <a:endParaRPr lang="en-IN" sz="1850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55483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253514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Design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800" dirty="0"/>
              <a:t> </a:t>
            </a:r>
            <a:r>
              <a:rPr lang="en-IN" sz="2800" dirty="0"/>
              <a:t>Use Case Diagram</a:t>
            </a:r>
            <a:r>
              <a:rPr lang="en-US" sz="2800" dirty="0"/>
              <a:t> </a:t>
            </a:r>
            <a:endParaRPr sz="28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8AE1B2-5D1B-D392-031B-F82F9DEFD407}"/>
              </a:ext>
            </a:extLst>
          </p:cNvPr>
          <p:cNvSpPr txBox="1"/>
          <p:nvPr/>
        </p:nvSpPr>
        <p:spPr>
          <a:xfrm>
            <a:off x="4876799" y="1253514"/>
            <a:ext cx="4729019" cy="87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D164A-88B7-D5A0-E872-E756024F5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726" y="806621"/>
            <a:ext cx="3639058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09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513B0BFF-F32A-33E6-73BA-5C041955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>
            <a:extLst>
              <a:ext uri="{FF2B5EF4-FFF2-40B4-BE49-F238E27FC236}">
                <a16:creationId xmlns:a16="http://schemas.microsoft.com/office/drawing/2014/main" id="{442F7BFD-199B-C923-0D3D-EAB613AB3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1253514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Design </a:t>
            </a:r>
            <a:endParaRPr dirty="0"/>
          </a:p>
        </p:txBody>
      </p:sp>
      <p:sp>
        <p:nvSpPr>
          <p:cNvPr id="228" name="Google Shape;228;p3">
            <a:extLst>
              <a:ext uri="{FF2B5EF4-FFF2-40B4-BE49-F238E27FC236}">
                <a16:creationId xmlns:a16="http://schemas.microsoft.com/office/drawing/2014/main" id="{ABE3C180-1F8A-76B9-8E0C-37BB641A0DE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58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800" dirty="0"/>
              <a:t> </a:t>
            </a:r>
            <a:r>
              <a:rPr lang="en-GB" sz="2800" dirty="0"/>
              <a:t>Entity-</a:t>
            </a:r>
            <a:r>
              <a:rPr lang="en-IN" sz="2800" dirty="0"/>
              <a:t>Relationship</a:t>
            </a:r>
            <a:r>
              <a:rPr lang="en-GB" sz="2800" dirty="0"/>
              <a:t> Diagram</a:t>
            </a:r>
          </a:p>
          <a:p>
            <a:pPr marL="228600" lvl="0">
              <a:spcBef>
                <a:spcPts val="0"/>
              </a:spcBef>
            </a:pPr>
            <a:endParaRPr sz="2800" dirty="0"/>
          </a:p>
        </p:txBody>
      </p:sp>
      <p:sp>
        <p:nvSpPr>
          <p:cNvPr id="230" name="Google Shape;230;p3">
            <a:extLst>
              <a:ext uri="{FF2B5EF4-FFF2-40B4-BE49-F238E27FC236}">
                <a16:creationId xmlns:a16="http://schemas.microsoft.com/office/drawing/2014/main" id="{FF81787D-18DE-ABEB-B90A-F28D087320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82BEA-CD60-1632-6E49-DEE6E5C4D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917CC-B33E-6480-14A0-81848F51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24" y="2743199"/>
            <a:ext cx="10583752" cy="37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3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9792F25A-D234-283F-55BF-C3D6A0F4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>
            <a:extLst>
              <a:ext uri="{FF2B5EF4-FFF2-40B4-BE49-F238E27FC236}">
                <a16:creationId xmlns:a16="http://schemas.microsoft.com/office/drawing/2014/main" id="{C5F90774-1E9E-B48F-2EF7-493CC0D2E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398586"/>
            <a:ext cx="5780809" cy="6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Screen shorts</a:t>
            </a:r>
            <a:endParaRPr sz="4000" dirty="0"/>
          </a:p>
        </p:txBody>
      </p:sp>
      <p:sp>
        <p:nvSpPr>
          <p:cNvPr id="230" name="Google Shape;230;p3">
            <a:extLst>
              <a:ext uri="{FF2B5EF4-FFF2-40B4-BE49-F238E27FC236}">
                <a16:creationId xmlns:a16="http://schemas.microsoft.com/office/drawing/2014/main" id="{CD6A9D66-456A-4B88-A862-3FBB612B69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6499C-AC80-5B49-DB57-6B18BDE47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C96167-51E8-A7B6-C4E7-55CA1532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9007"/>
            <a:ext cx="12192000" cy="46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09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398586"/>
            <a:ext cx="5780809" cy="61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Screen shorts</a:t>
            </a:r>
            <a:endParaRPr sz="4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4" name="Google Shape;228;p3">
            <a:extLst>
              <a:ext uri="{FF2B5EF4-FFF2-40B4-BE49-F238E27FC236}">
                <a16:creationId xmlns:a16="http://schemas.microsoft.com/office/drawing/2014/main" id="{2CE98911-1E9C-259B-A0B0-EBD737FF2E7F}"/>
              </a:ext>
            </a:extLst>
          </p:cNvPr>
          <p:cNvSpPr txBox="1">
            <a:spLocks/>
          </p:cNvSpPr>
          <p:nvPr/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endParaRPr lang="en-US" sz="2800" dirty="0"/>
          </a:p>
        </p:txBody>
      </p:sp>
      <p:sp>
        <p:nvSpPr>
          <p:cNvPr id="8" name="Google Shape;228;p3">
            <a:extLst>
              <a:ext uri="{FF2B5EF4-FFF2-40B4-BE49-F238E27FC236}">
                <a16:creationId xmlns:a16="http://schemas.microsoft.com/office/drawing/2014/main" id="{A2C0E603-5908-3995-DCBE-F9F5324F1CDC}"/>
              </a:ext>
            </a:extLst>
          </p:cNvPr>
          <p:cNvSpPr txBox="1">
            <a:spLocks/>
          </p:cNvSpPr>
          <p:nvPr/>
        </p:nvSpPr>
        <p:spPr>
          <a:xfrm>
            <a:off x="735724" y="1122218"/>
            <a:ext cx="3204509" cy="42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A99B9-BCAD-3EA7-5F96-53E0CCB44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9516"/>
            <a:ext cx="12192000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3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5348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 sz="4000" dirty="0"/>
              <a:t>Limitations</a:t>
            </a:r>
            <a:endParaRPr sz="40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110154"/>
            <a:ext cx="7980485" cy="49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IN" sz="2800" dirty="0"/>
              <a:t>Limitations of this project are as follows:</a:t>
            </a:r>
            <a:endParaRPr sz="28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 can only make payment through COD method.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 process needs more features like map integration of the stores.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ts val="1600"/>
              <a:buFont typeface="Wingdings" panose="05000000000000000000" pitchFamily="2" charset="2"/>
              <a:buChar char="§"/>
            </a:pPr>
            <a:endParaRPr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7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1841</TotalTime>
  <Words>579</Words>
  <Application>Microsoft Office PowerPoint</Application>
  <PresentationFormat>Widescreen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Libre Franklin</vt:lpstr>
      <vt:lpstr>Calibri</vt:lpstr>
      <vt:lpstr>Wingdings</vt:lpstr>
      <vt:lpstr>Franklin Gothic</vt:lpstr>
      <vt:lpstr>Noto Sans Symbols</vt:lpstr>
      <vt:lpstr>Arial</vt:lpstr>
      <vt:lpstr>Times New Roman</vt:lpstr>
      <vt:lpstr>Theme1</vt:lpstr>
      <vt:lpstr>Project Title E-Commerce Application </vt:lpstr>
      <vt:lpstr>Idea/Approach Details</vt:lpstr>
      <vt:lpstr>Project Requirements </vt:lpstr>
      <vt:lpstr>Project Requirements </vt:lpstr>
      <vt:lpstr>Design </vt:lpstr>
      <vt:lpstr>Design </vt:lpstr>
      <vt:lpstr>Project Screen shorts</vt:lpstr>
      <vt:lpstr>Project Screen shorts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SWALEHA  FIROZ KHAN</cp:lastModifiedBy>
  <cp:revision>231</cp:revision>
  <dcterms:created xsi:type="dcterms:W3CDTF">2022-02-11T07:14:46Z</dcterms:created>
  <dcterms:modified xsi:type="dcterms:W3CDTF">2025-03-04T09:06:56Z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