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Playfair Display SC" charset="1" panose="00000500000000000000"/>
      <p:regular r:id="rId15"/>
    </p:embeddedFont>
    <p:embeddedFont>
      <p:font typeface="Brittany" charset="1" panose="00000000000000000000"/>
      <p:regular r:id="rId16"/>
    </p:embeddedFont>
    <p:embeddedFont>
      <p:font typeface="Antonio" charset="1" panose="02000503000000000000"/>
      <p:regular r:id="rId17"/>
    </p:embeddedFont>
    <p:embeddedFont>
      <p:font typeface="Graduate" charset="1" panose="02000503000000020004"/>
      <p:regular r:id="rId18"/>
    </p:embeddedFont>
    <p:embeddedFont>
      <p:font typeface="Antonio Bold" charset="1" panose="02000803000000000000"/>
      <p:regular r:id="rId19"/>
    </p:embeddedFont>
    <p:embeddedFont>
      <p:font typeface="Canva Sans Bold" charset="1" panose="020B0803030501040103"/>
      <p:regular r:id="rId20"/>
    </p:embeddedFont>
    <p:embeddedFont>
      <p:font typeface="Bricolage Grotesque Bold" charset="1" panose="020B0605040402000204"/>
      <p:regular r:id="rId21"/>
    </p:embeddedFont>
    <p:embeddedFont>
      <p:font typeface="Poppins" charset="1" panose="00000500000000000000"/>
      <p:regular r:id="rId22"/>
    </p:embeddedFont>
    <p:embeddedFont>
      <p:font typeface="Poppins Bold" charset="1" panose="00000800000000000000"/>
      <p:regular r:id="rId23"/>
    </p:embeddedFont>
    <p:embeddedFont>
      <p:font typeface="Poppins Ultra-Bold" charset="1" panose="00000900000000000000"/>
      <p:regular r:id="rId24"/>
    </p:embeddedFont>
    <p:embeddedFont>
      <p:font typeface="Telegraf Bold" charset="1" panose="00000800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5.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09033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0">
            <a:off x="5370013" y="2920738"/>
            <a:ext cx="7341405" cy="3044786"/>
            <a:chOff x="0" y="0"/>
            <a:chExt cx="1933539" cy="801919"/>
          </a:xfrm>
        </p:grpSpPr>
        <p:sp>
          <p:nvSpPr>
            <p:cNvPr name="Freeform 3" id="3"/>
            <p:cNvSpPr/>
            <p:nvPr/>
          </p:nvSpPr>
          <p:spPr>
            <a:xfrm flipH="false" flipV="false" rot="0">
              <a:off x="0" y="0"/>
              <a:ext cx="1933539" cy="801919"/>
            </a:xfrm>
            <a:custGeom>
              <a:avLst/>
              <a:gdLst/>
              <a:ahLst/>
              <a:cxnLst/>
              <a:rect r="r" b="b" t="t" l="l"/>
              <a:pathLst>
                <a:path h="801919" w="1933539">
                  <a:moveTo>
                    <a:pt x="53782" y="0"/>
                  </a:moveTo>
                  <a:lnTo>
                    <a:pt x="1879756" y="0"/>
                  </a:lnTo>
                  <a:cubicBezTo>
                    <a:pt x="1894020" y="0"/>
                    <a:pt x="1907700" y="5666"/>
                    <a:pt x="1917786" y="15752"/>
                  </a:cubicBezTo>
                  <a:cubicBezTo>
                    <a:pt x="1927872" y="25839"/>
                    <a:pt x="1933539" y="39518"/>
                    <a:pt x="1933539" y="53782"/>
                  </a:cubicBezTo>
                  <a:lnTo>
                    <a:pt x="1933539" y="748137"/>
                  </a:lnTo>
                  <a:cubicBezTo>
                    <a:pt x="1933539" y="777840"/>
                    <a:pt x="1909460" y="801919"/>
                    <a:pt x="1879756" y="801919"/>
                  </a:cubicBezTo>
                  <a:lnTo>
                    <a:pt x="53782" y="801919"/>
                  </a:lnTo>
                  <a:cubicBezTo>
                    <a:pt x="24079" y="801919"/>
                    <a:pt x="0" y="777840"/>
                    <a:pt x="0" y="748137"/>
                  </a:cubicBezTo>
                  <a:lnTo>
                    <a:pt x="0" y="53782"/>
                  </a:lnTo>
                  <a:cubicBezTo>
                    <a:pt x="0" y="24079"/>
                    <a:pt x="24079" y="0"/>
                    <a:pt x="53782" y="0"/>
                  </a:cubicBezTo>
                  <a:close/>
                </a:path>
              </a:pathLst>
            </a:custGeom>
            <a:gradFill rotWithShape="true">
              <a:gsLst>
                <a:gs pos="0">
                  <a:srgbClr val="004AAD">
                    <a:alpha val="100000"/>
                  </a:srgbClr>
                </a:gs>
                <a:gs pos="100000">
                  <a:srgbClr val="CB6CE6">
                    <a:alpha val="100000"/>
                  </a:srgbClr>
                </a:gs>
              </a:gsLst>
              <a:lin ang="0"/>
            </a:gradFill>
          </p:spPr>
        </p:sp>
        <p:sp>
          <p:nvSpPr>
            <p:cNvPr name="TextBox 4" id="4"/>
            <p:cNvSpPr txBox="true"/>
            <p:nvPr/>
          </p:nvSpPr>
          <p:spPr>
            <a:xfrm>
              <a:off x="0" y="-76200"/>
              <a:ext cx="1933539" cy="878119"/>
            </a:xfrm>
            <a:prstGeom prst="rect">
              <a:avLst/>
            </a:prstGeom>
          </p:spPr>
          <p:txBody>
            <a:bodyPr anchor="ctr" rtlCol="false" tIns="50800" lIns="50800" bIns="50800" rIns="50800"/>
            <a:lstStyle/>
            <a:p>
              <a:pPr algn="ctr">
                <a:lnSpc>
                  <a:spcPts val="3461"/>
                </a:lnSpc>
              </a:pPr>
            </a:p>
          </p:txBody>
        </p:sp>
      </p:grpSp>
      <p:grpSp>
        <p:nvGrpSpPr>
          <p:cNvPr name="Group 5" id="5"/>
          <p:cNvGrpSpPr/>
          <p:nvPr/>
        </p:nvGrpSpPr>
        <p:grpSpPr>
          <a:xfrm rot="0">
            <a:off x="4812279" y="6882226"/>
            <a:ext cx="8436217" cy="1371584"/>
            <a:chOff x="0" y="0"/>
            <a:chExt cx="2221884" cy="361240"/>
          </a:xfrm>
        </p:grpSpPr>
        <p:sp>
          <p:nvSpPr>
            <p:cNvPr name="Freeform 6" id="6"/>
            <p:cNvSpPr/>
            <p:nvPr/>
          </p:nvSpPr>
          <p:spPr>
            <a:xfrm flipH="false" flipV="false" rot="0">
              <a:off x="0" y="0"/>
              <a:ext cx="2221884" cy="361240"/>
            </a:xfrm>
            <a:custGeom>
              <a:avLst/>
              <a:gdLst/>
              <a:ahLst/>
              <a:cxnLst/>
              <a:rect r="r" b="b" t="t" l="l"/>
              <a:pathLst>
                <a:path h="361240" w="2221884">
                  <a:moveTo>
                    <a:pt x="46803" y="0"/>
                  </a:moveTo>
                  <a:lnTo>
                    <a:pt x="2175081" y="0"/>
                  </a:lnTo>
                  <a:cubicBezTo>
                    <a:pt x="2200930" y="0"/>
                    <a:pt x="2221884" y="20954"/>
                    <a:pt x="2221884" y="46803"/>
                  </a:cubicBezTo>
                  <a:lnTo>
                    <a:pt x="2221884" y="314437"/>
                  </a:lnTo>
                  <a:cubicBezTo>
                    <a:pt x="2221884" y="340286"/>
                    <a:pt x="2200930" y="361240"/>
                    <a:pt x="2175081" y="361240"/>
                  </a:cubicBezTo>
                  <a:lnTo>
                    <a:pt x="46803" y="361240"/>
                  </a:lnTo>
                  <a:cubicBezTo>
                    <a:pt x="20954" y="361240"/>
                    <a:pt x="0" y="340286"/>
                    <a:pt x="0" y="314437"/>
                  </a:cubicBezTo>
                  <a:lnTo>
                    <a:pt x="0" y="46803"/>
                  </a:lnTo>
                  <a:cubicBezTo>
                    <a:pt x="0" y="20954"/>
                    <a:pt x="20954" y="0"/>
                    <a:pt x="46803" y="0"/>
                  </a:cubicBezTo>
                  <a:close/>
                </a:path>
              </a:pathLst>
            </a:custGeom>
            <a:gradFill rotWithShape="true">
              <a:gsLst>
                <a:gs pos="0">
                  <a:srgbClr val="004AAD">
                    <a:alpha val="100000"/>
                  </a:srgbClr>
                </a:gs>
                <a:gs pos="100000">
                  <a:srgbClr val="CB6CE6">
                    <a:alpha val="100000"/>
                  </a:srgbClr>
                </a:gs>
              </a:gsLst>
              <a:lin ang="0"/>
            </a:gradFill>
          </p:spPr>
        </p:sp>
        <p:sp>
          <p:nvSpPr>
            <p:cNvPr name="TextBox 7" id="7"/>
            <p:cNvSpPr txBox="true"/>
            <p:nvPr/>
          </p:nvSpPr>
          <p:spPr>
            <a:xfrm>
              <a:off x="0" y="-76200"/>
              <a:ext cx="2221884" cy="437440"/>
            </a:xfrm>
            <a:prstGeom prst="rect">
              <a:avLst/>
            </a:prstGeom>
          </p:spPr>
          <p:txBody>
            <a:bodyPr anchor="ctr" rtlCol="false" tIns="50800" lIns="50800" bIns="50800" rIns="50800"/>
            <a:lstStyle/>
            <a:p>
              <a:pPr algn="ctr">
                <a:lnSpc>
                  <a:spcPts val="3461"/>
                </a:lnSpc>
              </a:pPr>
            </a:p>
          </p:txBody>
        </p:sp>
      </p:grpSp>
      <p:grpSp>
        <p:nvGrpSpPr>
          <p:cNvPr name="Group 8" id="8"/>
          <p:cNvGrpSpPr/>
          <p:nvPr/>
        </p:nvGrpSpPr>
        <p:grpSpPr>
          <a:xfrm rot="0">
            <a:off x="2891195" y="564732"/>
            <a:ext cx="12342393" cy="1893917"/>
            <a:chOff x="0" y="0"/>
            <a:chExt cx="3250672" cy="498810"/>
          </a:xfrm>
        </p:grpSpPr>
        <p:sp>
          <p:nvSpPr>
            <p:cNvPr name="Freeform 9" id="9"/>
            <p:cNvSpPr/>
            <p:nvPr/>
          </p:nvSpPr>
          <p:spPr>
            <a:xfrm flipH="false" flipV="false" rot="0">
              <a:off x="0" y="0"/>
              <a:ext cx="3250672" cy="498810"/>
            </a:xfrm>
            <a:custGeom>
              <a:avLst/>
              <a:gdLst/>
              <a:ahLst/>
              <a:cxnLst/>
              <a:rect r="r" b="b" t="t" l="l"/>
              <a:pathLst>
                <a:path h="498810" w="3250672">
                  <a:moveTo>
                    <a:pt x="31990" y="0"/>
                  </a:moveTo>
                  <a:lnTo>
                    <a:pt x="3218681" y="0"/>
                  </a:lnTo>
                  <a:cubicBezTo>
                    <a:pt x="3227166" y="0"/>
                    <a:pt x="3235302" y="3370"/>
                    <a:pt x="3241302" y="9370"/>
                  </a:cubicBezTo>
                  <a:cubicBezTo>
                    <a:pt x="3247301" y="15369"/>
                    <a:pt x="3250672" y="23506"/>
                    <a:pt x="3250672" y="31990"/>
                  </a:cubicBezTo>
                  <a:lnTo>
                    <a:pt x="3250672" y="466819"/>
                  </a:lnTo>
                  <a:cubicBezTo>
                    <a:pt x="3250672" y="484487"/>
                    <a:pt x="3236349" y="498810"/>
                    <a:pt x="3218681" y="498810"/>
                  </a:cubicBezTo>
                  <a:lnTo>
                    <a:pt x="31990" y="498810"/>
                  </a:lnTo>
                  <a:cubicBezTo>
                    <a:pt x="23506" y="498810"/>
                    <a:pt x="15369" y="495439"/>
                    <a:pt x="9370" y="489440"/>
                  </a:cubicBezTo>
                  <a:cubicBezTo>
                    <a:pt x="3370" y="483440"/>
                    <a:pt x="0" y="475303"/>
                    <a:pt x="0" y="466819"/>
                  </a:cubicBezTo>
                  <a:lnTo>
                    <a:pt x="0" y="31990"/>
                  </a:lnTo>
                  <a:cubicBezTo>
                    <a:pt x="0" y="23506"/>
                    <a:pt x="3370" y="15369"/>
                    <a:pt x="9370" y="9370"/>
                  </a:cubicBezTo>
                  <a:cubicBezTo>
                    <a:pt x="15369" y="3370"/>
                    <a:pt x="23506" y="0"/>
                    <a:pt x="31990" y="0"/>
                  </a:cubicBezTo>
                  <a:close/>
                </a:path>
              </a:pathLst>
            </a:custGeom>
            <a:gradFill rotWithShape="true">
              <a:gsLst>
                <a:gs pos="0">
                  <a:srgbClr val="004AAD">
                    <a:alpha val="100000"/>
                  </a:srgbClr>
                </a:gs>
                <a:gs pos="100000">
                  <a:srgbClr val="CB6CE6">
                    <a:alpha val="100000"/>
                  </a:srgbClr>
                </a:gs>
              </a:gsLst>
              <a:lin ang="0"/>
            </a:gradFill>
          </p:spPr>
        </p:sp>
        <p:sp>
          <p:nvSpPr>
            <p:cNvPr name="TextBox 10" id="10"/>
            <p:cNvSpPr txBox="true"/>
            <p:nvPr/>
          </p:nvSpPr>
          <p:spPr>
            <a:xfrm>
              <a:off x="0" y="-76200"/>
              <a:ext cx="3250672" cy="575010"/>
            </a:xfrm>
            <a:prstGeom prst="rect">
              <a:avLst/>
            </a:prstGeom>
          </p:spPr>
          <p:txBody>
            <a:bodyPr anchor="ctr" rtlCol="false" tIns="50800" lIns="50800" bIns="50800" rIns="50800"/>
            <a:lstStyle/>
            <a:p>
              <a:pPr algn="ctr">
                <a:lnSpc>
                  <a:spcPts val="3461"/>
                </a:lnSpc>
              </a:pPr>
            </a:p>
          </p:txBody>
        </p:sp>
      </p:grpSp>
      <p:sp>
        <p:nvSpPr>
          <p:cNvPr name="Freeform 11" id="11"/>
          <p:cNvSpPr/>
          <p:nvPr/>
        </p:nvSpPr>
        <p:spPr>
          <a:xfrm flipH="false" flipV="false" rot="0">
            <a:off x="16125846" y="564732"/>
            <a:ext cx="1771144" cy="1771144"/>
          </a:xfrm>
          <a:custGeom>
            <a:avLst/>
            <a:gdLst/>
            <a:ahLst/>
            <a:cxnLst/>
            <a:rect r="r" b="b" t="t" l="l"/>
            <a:pathLst>
              <a:path h="1771144" w="1771144">
                <a:moveTo>
                  <a:pt x="0" y="0"/>
                </a:moveTo>
                <a:lnTo>
                  <a:pt x="1771144" y="0"/>
                </a:lnTo>
                <a:lnTo>
                  <a:pt x="1771144" y="1771144"/>
                </a:lnTo>
                <a:lnTo>
                  <a:pt x="0" y="1771144"/>
                </a:lnTo>
                <a:lnTo>
                  <a:pt x="0" y="0"/>
                </a:lnTo>
                <a:close/>
              </a:path>
            </a:pathLst>
          </a:custGeom>
          <a:blipFill>
            <a:blip r:embed="rId2"/>
            <a:stretch>
              <a:fillRect l="0" t="0" r="0" b="0"/>
            </a:stretch>
          </a:blipFill>
        </p:spPr>
      </p:sp>
      <p:sp>
        <p:nvSpPr>
          <p:cNvPr name="Freeform 12" id="12"/>
          <p:cNvSpPr/>
          <p:nvPr/>
        </p:nvSpPr>
        <p:spPr>
          <a:xfrm flipH="false" flipV="false" rot="0">
            <a:off x="424095" y="564732"/>
            <a:ext cx="1723454" cy="1771144"/>
          </a:xfrm>
          <a:custGeom>
            <a:avLst/>
            <a:gdLst/>
            <a:ahLst/>
            <a:cxnLst/>
            <a:rect r="r" b="b" t="t" l="l"/>
            <a:pathLst>
              <a:path h="1771144" w="1723454">
                <a:moveTo>
                  <a:pt x="0" y="0"/>
                </a:moveTo>
                <a:lnTo>
                  <a:pt x="1723454" y="0"/>
                </a:lnTo>
                <a:lnTo>
                  <a:pt x="1723454" y="1771144"/>
                </a:lnTo>
                <a:lnTo>
                  <a:pt x="0" y="1771144"/>
                </a:lnTo>
                <a:lnTo>
                  <a:pt x="0" y="0"/>
                </a:lnTo>
                <a:close/>
              </a:path>
            </a:pathLst>
          </a:custGeom>
          <a:blipFill>
            <a:blip r:embed="rId3"/>
            <a:stretch>
              <a:fillRect l="-1383" t="0" r="-1383" b="0"/>
            </a:stretch>
          </a:blipFill>
        </p:spPr>
      </p:sp>
      <p:sp>
        <p:nvSpPr>
          <p:cNvPr name="TextBox 13" id="13"/>
          <p:cNvSpPr txBox="true"/>
          <p:nvPr/>
        </p:nvSpPr>
        <p:spPr>
          <a:xfrm rot="0">
            <a:off x="3054412" y="355182"/>
            <a:ext cx="12179177" cy="1833534"/>
          </a:xfrm>
          <a:prstGeom prst="rect">
            <a:avLst/>
          </a:prstGeom>
        </p:spPr>
        <p:txBody>
          <a:bodyPr anchor="t" rtlCol="false" tIns="0" lIns="0" bIns="0" rIns="0">
            <a:spAutoFit/>
          </a:bodyPr>
          <a:lstStyle/>
          <a:p>
            <a:pPr algn="ctr">
              <a:lnSpc>
                <a:spcPts val="14964"/>
              </a:lnSpc>
              <a:spcBef>
                <a:spcPct val="0"/>
              </a:spcBef>
            </a:pPr>
            <a:r>
              <a:rPr lang="en-US" sz="10688" spc="-480">
                <a:solidFill>
                  <a:srgbClr val="FFFFFF"/>
                </a:solidFill>
                <a:latin typeface="Playfair Display SC"/>
                <a:ea typeface="Playfair Display SC"/>
                <a:cs typeface="Playfair Display SC"/>
                <a:sym typeface="Playfair Display SC"/>
              </a:rPr>
              <a:t>KVGCE HACKWISE</a:t>
            </a:r>
          </a:p>
        </p:txBody>
      </p:sp>
      <p:sp>
        <p:nvSpPr>
          <p:cNvPr name="TextBox 14" id="14"/>
          <p:cNvSpPr txBox="true"/>
          <p:nvPr/>
        </p:nvSpPr>
        <p:spPr>
          <a:xfrm rot="0">
            <a:off x="5772216" y="3574134"/>
            <a:ext cx="6206490" cy="1566544"/>
          </a:xfrm>
          <a:prstGeom prst="rect">
            <a:avLst/>
          </a:prstGeom>
        </p:spPr>
        <p:txBody>
          <a:bodyPr anchor="t" rtlCol="false" tIns="0" lIns="0" bIns="0" rIns="0">
            <a:spAutoFit/>
          </a:bodyPr>
          <a:lstStyle/>
          <a:p>
            <a:pPr algn="ctr">
              <a:lnSpc>
                <a:spcPts val="12880"/>
              </a:lnSpc>
            </a:pPr>
            <a:r>
              <a:rPr lang="en-US" sz="9200">
                <a:solidFill>
                  <a:srgbClr val="FFFFFF"/>
                </a:solidFill>
                <a:latin typeface="Brittany"/>
                <a:ea typeface="Brittany"/>
                <a:cs typeface="Brittany"/>
                <a:sym typeface="Brittany"/>
              </a:rPr>
              <a:t>TECHIES</a:t>
            </a:r>
          </a:p>
        </p:txBody>
      </p:sp>
      <p:sp>
        <p:nvSpPr>
          <p:cNvPr name="TextBox 15" id="15"/>
          <p:cNvSpPr txBox="true"/>
          <p:nvPr/>
        </p:nvSpPr>
        <p:spPr>
          <a:xfrm rot="0">
            <a:off x="3508862" y="7030749"/>
            <a:ext cx="10733199" cy="887095"/>
          </a:xfrm>
          <a:prstGeom prst="rect">
            <a:avLst/>
          </a:prstGeom>
        </p:spPr>
        <p:txBody>
          <a:bodyPr anchor="t" rtlCol="false" tIns="0" lIns="0" bIns="0" rIns="0">
            <a:spAutoFit/>
          </a:bodyPr>
          <a:lstStyle/>
          <a:p>
            <a:pPr algn="ctr">
              <a:lnSpc>
                <a:spcPts val="7279"/>
              </a:lnSpc>
            </a:pPr>
            <a:r>
              <a:rPr lang="en-US" sz="5199">
                <a:solidFill>
                  <a:srgbClr val="FFFFFF"/>
                </a:solidFill>
                <a:latin typeface="Antonio"/>
                <a:ea typeface="Antonio"/>
                <a:cs typeface="Antonio"/>
                <a:sym typeface="Antonio"/>
              </a:rPr>
              <a:t>Problem Number:03</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09033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0">
            <a:off x="6700921" y="1986280"/>
            <a:ext cx="10876417" cy="7467954"/>
            <a:chOff x="0" y="0"/>
            <a:chExt cx="2864571" cy="1966869"/>
          </a:xfrm>
        </p:grpSpPr>
        <p:sp>
          <p:nvSpPr>
            <p:cNvPr name="Freeform 3" id="3"/>
            <p:cNvSpPr/>
            <p:nvPr/>
          </p:nvSpPr>
          <p:spPr>
            <a:xfrm flipH="false" flipV="false" rot="0">
              <a:off x="0" y="0"/>
              <a:ext cx="2864571" cy="1966869"/>
            </a:xfrm>
            <a:custGeom>
              <a:avLst/>
              <a:gdLst/>
              <a:ahLst/>
              <a:cxnLst/>
              <a:rect r="r" b="b" t="t" l="l"/>
              <a:pathLst>
                <a:path h="1966869" w="2864571">
                  <a:moveTo>
                    <a:pt x="39861" y="0"/>
                  </a:moveTo>
                  <a:lnTo>
                    <a:pt x="2824709" y="0"/>
                  </a:lnTo>
                  <a:cubicBezTo>
                    <a:pt x="2835281" y="0"/>
                    <a:pt x="2845420" y="4200"/>
                    <a:pt x="2852896" y="11675"/>
                  </a:cubicBezTo>
                  <a:cubicBezTo>
                    <a:pt x="2860371" y="19151"/>
                    <a:pt x="2864571" y="29289"/>
                    <a:pt x="2864571" y="39861"/>
                  </a:cubicBezTo>
                  <a:lnTo>
                    <a:pt x="2864571" y="1927007"/>
                  </a:lnTo>
                  <a:cubicBezTo>
                    <a:pt x="2864571" y="1949022"/>
                    <a:pt x="2846724" y="1966869"/>
                    <a:pt x="2824709" y="1966869"/>
                  </a:cubicBezTo>
                  <a:lnTo>
                    <a:pt x="39861" y="1966869"/>
                  </a:lnTo>
                  <a:cubicBezTo>
                    <a:pt x="17846" y="1966869"/>
                    <a:pt x="0" y="1949022"/>
                    <a:pt x="0" y="1927007"/>
                  </a:cubicBezTo>
                  <a:lnTo>
                    <a:pt x="0" y="39861"/>
                  </a:lnTo>
                  <a:cubicBezTo>
                    <a:pt x="0" y="17846"/>
                    <a:pt x="17846" y="0"/>
                    <a:pt x="39861" y="0"/>
                  </a:cubicBezTo>
                  <a:close/>
                </a:path>
              </a:pathLst>
            </a:custGeom>
            <a:gradFill rotWithShape="true">
              <a:gsLst>
                <a:gs pos="0">
                  <a:srgbClr val="000000">
                    <a:alpha val="78000"/>
                  </a:srgbClr>
                </a:gs>
                <a:gs pos="100000">
                  <a:srgbClr val="DDDDDD">
                    <a:alpha val="14820"/>
                  </a:srgbClr>
                </a:gs>
              </a:gsLst>
              <a:lin ang="2700000"/>
            </a:gradFill>
          </p:spPr>
        </p:sp>
        <p:sp>
          <p:nvSpPr>
            <p:cNvPr name="TextBox 4" id="4"/>
            <p:cNvSpPr txBox="true"/>
            <p:nvPr/>
          </p:nvSpPr>
          <p:spPr>
            <a:xfrm>
              <a:off x="0" y="-66675"/>
              <a:ext cx="2864571" cy="2033544"/>
            </a:xfrm>
            <a:prstGeom prst="rect">
              <a:avLst/>
            </a:prstGeom>
          </p:spPr>
          <p:txBody>
            <a:bodyPr anchor="ctr" rtlCol="false" tIns="50800" lIns="50800" bIns="50800" rIns="50800"/>
            <a:lstStyle/>
            <a:p>
              <a:pPr algn="ctr">
                <a:lnSpc>
                  <a:spcPts val="3151"/>
                </a:lnSpc>
              </a:pPr>
            </a:p>
          </p:txBody>
        </p:sp>
      </p:grpSp>
      <p:grpSp>
        <p:nvGrpSpPr>
          <p:cNvPr name="Group 5" id="5"/>
          <p:cNvGrpSpPr/>
          <p:nvPr/>
        </p:nvGrpSpPr>
        <p:grpSpPr>
          <a:xfrm rot="0">
            <a:off x="-842573" y="-211023"/>
            <a:ext cx="22146469" cy="10498023"/>
            <a:chOff x="0" y="0"/>
            <a:chExt cx="5832815" cy="2764911"/>
          </a:xfrm>
        </p:grpSpPr>
        <p:sp>
          <p:nvSpPr>
            <p:cNvPr name="Freeform 6" id="6"/>
            <p:cNvSpPr/>
            <p:nvPr/>
          </p:nvSpPr>
          <p:spPr>
            <a:xfrm flipH="false" flipV="false" rot="0">
              <a:off x="0" y="0"/>
              <a:ext cx="5832815" cy="2764911"/>
            </a:xfrm>
            <a:custGeom>
              <a:avLst/>
              <a:gdLst/>
              <a:ahLst/>
              <a:cxnLst/>
              <a:rect r="r" b="b" t="t" l="l"/>
              <a:pathLst>
                <a:path h="2764911" w="5832815">
                  <a:moveTo>
                    <a:pt x="19576" y="0"/>
                  </a:moveTo>
                  <a:lnTo>
                    <a:pt x="5813239" y="0"/>
                  </a:lnTo>
                  <a:cubicBezTo>
                    <a:pt x="5818431" y="0"/>
                    <a:pt x="5823410" y="2063"/>
                    <a:pt x="5827081" y="5734"/>
                  </a:cubicBezTo>
                  <a:cubicBezTo>
                    <a:pt x="5830752" y="9405"/>
                    <a:pt x="5832815" y="14384"/>
                    <a:pt x="5832815" y="19576"/>
                  </a:cubicBezTo>
                  <a:lnTo>
                    <a:pt x="5832815" y="2745335"/>
                  </a:lnTo>
                  <a:cubicBezTo>
                    <a:pt x="5832815" y="2756147"/>
                    <a:pt x="5824050" y="2764911"/>
                    <a:pt x="5813239" y="2764911"/>
                  </a:cubicBezTo>
                  <a:lnTo>
                    <a:pt x="19576" y="2764911"/>
                  </a:lnTo>
                  <a:cubicBezTo>
                    <a:pt x="14384" y="2764911"/>
                    <a:pt x="9405" y="2762849"/>
                    <a:pt x="5734" y="2759178"/>
                  </a:cubicBezTo>
                  <a:cubicBezTo>
                    <a:pt x="2063" y="2755506"/>
                    <a:pt x="0" y="2750527"/>
                    <a:pt x="0" y="2745335"/>
                  </a:cubicBezTo>
                  <a:lnTo>
                    <a:pt x="0" y="19576"/>
                  </a:lnTo>
                  <a:cubicBezTo>
                    <a:pt x="0" y="14384"/>
                    <a:pt x="2063" y="9405"/>
                    <a:pt x="5734" y="5734"/>
                  </a:cubicBezTo>
                  <a:cubicBezTo>
                    <a:pt x="9405" y="2063"/>
                    <a:pt x="14384" y="0"/>
                    <a:pt x="19576" y="0"/>
                  </a:cubicBezTo>
                  <a:close/>
                </a:path>
              </a:pathLst>
            </a:custGeom>
            <a:gradFill rotWithShape="true">
              <a:gsLst>
                <a:gs pos="0">
                  <a:srgbClr val="000F9B">
                    <a:alpha val="100000"/>
                  </a:srgbClr>
                </a:gs>
                <a:gs pos="50000">
                  <a:srgbClr val="EB0000">
                    <a:alpha val="100000"/>
                  </a:srgbClr>
                </a:gs>
                <a:gs pos="100000">
                  <a:srgbClr val="A000EB">
                    <a:alpha val="100000"/>
                  </a:srgbClr>
                </a:gs>
              </a:gsLst>
              <a:path path="circle">
                <a:fillToRect l="0" r="100000" t="0" b="100000"/>
              </a:path>
              <a:tileRect r="0" l="-100000" b="0" t="-100000"/>
            </a:gradFill>
          </p:spPr>
        </p:sp>
        <p:sp>
          <p:nvSpPr>
            <p:cNvPr name="TextBox 7" id="7"/>
            <p:cNvSpPr txBox="true"/>
            <p:nvPr/>
          </p:nvSpPr>
          <p:spPr>
            <a:xfrm>
              <a:off x="0" y="-66675"/>
              <a:ext cx="5832815" cy="2831586"/>
            </a:xfrm>
            <a:prstGeom prst="rect">
              <a:avLst/>
            </a:prstGeom>
          </p:spPr>
          <p:txBody>
            <a:bodyPr anchor="ctr" rtlCol="false" tIns="50800" lIns="50800" bIns="50800" rIns="50800"/>
            <a:lstStyle/>
            <a:p>
              <a:pPr algn="ctr">
                <a:lnSpc>
                  <a:spcPts val="3151"/>
                </a:lnSpc>
              </a:pPr>
            </a:p>
          </p:txBody>
        </p:sp>
      </p:grpSp>
      <p:grpSp>
        <p:nvGrpSpPr>
          <p:cNvPr name="Group 8" id="8"/>
          <p:cNvGrpSpPr/>
          <p:nvPr/>
        </p:nvGrpSpPr>
        <p:grpSpPr>
          <a:xfrm rot="0">
            <a:off x="904759" y="1152641"/>
            <a:ext cx="5101299" cy="6792364"/>
            <a:chOff x="0" y="0"/>
            <a:chExt cx="1343552" cy="1788935"/>
          </a:xfrm>
        </p:grpSpPr>
        <p:sp>
          <p:nvSpPr>
            <p:cNvPr name="Freeform 9" id="9"/>
            <p:cNvSpPr/>
            <p:nvPr/>
          </p:nvSpPr>
          <p:spPr>
            <a:xfrm flipH="false" flipV="false" rot="0">
              <a:off x="0" y="0"/>
              <a:ext cx="1343552" cy="1788936"/>
            </a:xfrm>
            <a:custGeom>
              <a:avLst/>
              <a:gdLst/>
              <a:ahLst/>
              <a:cxnLst/>
              <a:rect r="r" b="b" t="t" l="l"/>
              <a:pathLst>
                <a:path h="1788936" w="1343552">
                  <a:moveTo>
                    <a:pt x="0" y="0"/>
                  </a:moveTo>
                  <a:lnTo>
                    <a:pt x="1343552" y="0"/>
                  </a:lnTo>
                  <a:lnTo>
                    <a:pt x="1343552" y="1788936"/>
                  </a:lnTo>
                  <a:lnTo>
                    <a:pt x="0" y="1788936"/>
                  </a:lnTo>
                  <a:close/>
                </a:path>
              </a:pathLst>
            </a:custGeom>
            <a:solidFill>
              <a:srgbClr val="3F0B75"/>
            </a:solidFill>
          </p:spPr>
        </p:sp>
        <p:sp>
          <p:nvSpPr>
            <p:cNvPr name="TextBox 10" id="10"/>
            <p:cNvSpPr txBox="true"/>
            <p:nvPr/>
          </p:nvSpPr>
          <p:spPr>
            <a:xfrm>
              <a:off x="0" y="-76200"/>
              <a:ext cx="1343552" cy="1865135"/>
            </a:xfrm>
            <a:prstGeom prst="rect">
              <a:avLst/>
            </a:prstGeom>
          </p:spPr>
          <p:txBody>
            <a:bodyPr anchor="ctr" rtlCol="false" tIns="50800" lIns="50800" bIns="50800" rIns="50800"/>
            <a:lstStyle/>
            <a:p>
              <a:pPr algn="ctr">
                <a:lnSpc>
                  <a:spcPts val="3461"/>
                </a:lnSpc>
              </a:pPr>
            </a:p>
          </p:txBody>
        </p:sp>
      </p:grpSp>
      <p:sp>
        <p:nvSpPr>
          <p:cNvPr name="Freeform 11" id="11"/>
          <p:cNvSpPr/>
          <p:nvPr/>
        </p:nvSpPr>
        <p:spPr>
          <a:xfrm flipH="false" flipV="false" rot="0">
            <a:off x="1173008" y="1424281"/>
            <a:ext cx="4606031" cy="6290314"/>
          </a:xfrm>
          <a:custGeom>
            <a:avLst/>
            <a:gdLst/>
            <a:ahLst/>
            <a:cxnLst/>
            <a:rect r="r" b="b" t="t" l="l"/>
            <a:pathLst>
              <a:path h="6290314" w="4606031">
                <a:moveTo>
                  <a:pt x="0" y="0"/>
                </a:moveTo>
                <a:lnTo>
                  <a:pt x="4606031" y="0"/>
                </a:lnTo>
                <a:lnTo>
                  <a:pt x="4606031" y="6290315"/>
                </a:lnTo>
                <a:lnTo>
                  <a:pt x="0" y="6290315"/>
                </a:lnTo>
                <a:lnTo>
                  <a:pt x="0" y="0"/>
                </a:lnTo>
                <a:close/>
              </a:path>
            </a:pathLst>
          </a:custGeom>
          <a:blipFill>
            <a:blip r:embed="rId2"/>
            <a:stretch>
              <a:fillRect l="-30680" t="0" r="-21483" b="0"/>
            </a:stretch>
          </a:blipFill>
        </p:spPr>
      </p:sp>
      <p:grpSp>
        <p:nvGrpSpPr>
          <p:cNvPr name="Group 12" id="12"/>
          <p:cNvGrpSpPr/>
          <p:nvPr/>
        </p:nvGrpSpPr>
        <p:grpSpPr>
          <a:xfrm rot="0">
            <a:off x="6700921" y="873750"/>
            <a:ext cx="10876417" cy="7071256"/>
            <a:chOff x="0" y="0"/>
            <a:chExt cx="2864571" cy="1862388"/>
          </a:xfrm>
        </p:grpSpPr>
        <p:sp>
          <p:nvSpPr>
            <p:cNvPr name="Freeform 13" id="13"/>
            <p:cNvSpPr/>
            <p:nvPr/>
          </p:nvSpPr>
          <p:spPr>
            <a:xfrm flipH="false" flipV="false" rot="0">
              <a:off x="0" y="0"/>
              <a:ext cx="2864571" cy="1862388"/>
            </a:xfrm>
            <a:custGeom>
              <a:avLst/>
              <a:gdLst/>
              <a:ahLst/>
              <a:cxnLst/>
              <a:rect r="r" b="b" t="t" l="l"/>
              <a:pathLst>
                <a:path h="1862388" w="2864571">
                  <a:moveTo>
                    <a:pt x="0" y="0"/>
                  </a:moveTo>
                  <a:lnTo>
                    <a:pt x="2864571" y="0"/>
                  </a:lnTo>
                  <a:lnTo>
                    <a:pt x="2864571" y="1862388"/>
                  </a:lnTo>
                  <a:lnTo>
                    <a:pt x="0" y="1862388"/>
                  </a:lnTo>
                  <a:close/>
                </a:path>
              </a:pathLst>
            </a:custGeom>
            <a:solidFill>
              <a:srgbClr val="3F0B75"/>
            </a:solidFill>
          </p:spPr>
        </p:sp>
        <p:sp>
          <p:nvSpPr>
            <p:cNvPr name="TextBox 14" id="14"/>
            <p:cNvSpPr txBox="true"/>
            <p:nvPr/>
          </p:nvSpPr>
          <p:spPr>
            <a:xfrm>
              <a:off x="0" y="-57150"/>
              <a:ext cx="2864571" cy="1919538"/>
            </a:xfrm>
            <a:prstGeom prst="rect">
              <a:avLst/>
            </a:prstGeom>
          </p:spPr>
          <p:txBody>
            <a:bodyPr anchor="ctr" rtlCol="false" tIns="50800" lIns="50800" bIns="50800" rIns="50800"/>
            <a:lstStyle/>
            <a:p>
              <a:pPr algn="ctr">
                <a:lnSpc>
                  <a:spcPts val="4301"/>
                </a:lnSpc>
              </a:pPr>
              <a:r>
                <a:rPr lang="en-US" sz="3072">
                  <a:solidFill>
                    <a:srgbClr val="FFFFFF"/>
                  </a:solidFill>
                  <a:latin typeface="Antonio"/>
                  <a:ea typeface="Antonio"/>
                  <a:cs typeface="Antonio"/>
                  <a:sym typeface="Antonio"/>
                </a:rPr>
                <a:t>Fuel optimization in space missions is crucial for ensuring spacecraft can efficiently navigate between waypoints while conserving limited fuel resources. The goal is to determine the most fuel-efficient path, where fuel consumption is directly proportional to the Euclidean distance between waypoints. This optimization problem is vital for long-duration missions, as it ensures spacecraft can complete their objectives, such as visiting multiple targets or conducting scientific research, without depleting their fuel supply. Effective fuel management extends mission durations, reduces costs, and minimizes the risk of mission failure due to fuel shortages.</a:t>
              </a:r>
            </a:p>
            <a:p>
              <a:pPr algn="ctr">
                <a:lnSpc>
                  <a:spcPts val="4301"/>
                </a:lnSpc>
              </a:pPr>
            </a:p>
          </p:txBody>
        </p:sp>
      </p:grpSp>
    </p:spTree>
  </p:cSld>
  <p:clrMapOvr>
    <a:masterClrMapping/>
  </p:clrMapOvr>
</p:sld>
</file>

<file path=ppt/slides/slide3.xml><?xml version="1.0" encoding="utf-8"?>
<p:sld xmlns:p="http://schemas.openxmlformats.org/presentationml/2006/main" xmlns:a="http://schemas.openxmlformats.org/drawingml/2006/main">
  <p:cSld>
    <p:bg>
      <p:bgPr>
        <a:gradFill rotWithShape="true">
          <a:gsLst>
            <a:gs pos="0">
              <a:srgbClr val="000000">
                <a:alpha val="100000"/>
              </a:srgbClr>
            </a:gs>
            <a:gs pos="100000">
              <a:srgbClr val="09033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0">
            <a:off x="296111" y="349538"/>
            <a:ext cx="17695777" cy="9587924"/>
            <a:chOff x="0" y="0"/>
            <a:chExt cx="4660616" cy="2525215"/>
          </a:xfrm>
        </p:grpSpPr>
        <p:sp>
          <p:nvSpPr>
            <p:cNvPr name="Freeform 3" id="3"/>
            <p:cNvSpPr/>
            <p:nvPr/>
          </p:nvSpPr>
          <p:spPr>
            <a:xfrm flipH="false" flipV="false" rot="0">
              <a:off x="0" y="0"/>
              <a:ext cx="4660616" cy="2525215"/>
            </a:xfrm>
            <a:custGeom>
              <a:avLst/>
              <a:gdLst/>
              <a:ahLst/>
              <a:cxnLst/>
              <a:rect r="r" b="b" t="t" l="l"/>
              <a:pathLst>
                <a:path h="2525215" w="4660616">
                  <a:moveTo>
                    <a:pt x="24500" y="0"/>
                  </a:moveTo>
                  <a:lnTo>
                    <a:pt x="4636116" y="0"/>
                  </a:lnTo>
                  <a:cubicBezTo>
                    <a:pt x="4649647" y="0"/>
                    <a:pt x="4660616" y="10969"/>
                    <a:pt x="4660616" y="24500"/>
                  </a:cubicBezTo>
                  <a:lnTo>
                    <a:pt x="4660616" y="2500715"/>
                  </a:lnTo>
                  <a:cubicBezTo>
                    <a:pt x="4660616" y="2507212"/>
                    <a:pt x="4658035" y="2513444"/>
                    <a:pt x="4653440" y="2518039"/>
                  </a:cubicBezTo>
                  <a:cubicBezTo>
                    <a:pt x="4648846" y="2522633"/>
                    <a:pt x="4642614" y="2525215"/>
                    <a:pt x="4636116" y="2525215"/>
                  </a:cubicBezTo>
                  <a:lnTo>
                    <a:pt x="24500" y="2525215"/>
                  </a:lnTo>
                  <a:cubicBezTo>
                    <a:pt x="10969" y="2525215"/>
                    <a:pt x="0" y="2514246"/>
                    <a:pt x="0" y="2500715"/>
                  </a:cubicBezTo>
                  <a:lnTo>
                    <a:pt x="0" y="24500"/>
                  </a:lnTo>
                  <a:cubicBezTo>
                    <a:pt x="0" y="10969"/>
                    <a:pt x="10969" y="0"/>
                    <a:pt x="24500" y="0"/>
                  </a:cubicBezTo>
                  <a:close/>
                </a:path>
              </a:pathLst>
            </a:custGeom>
            <a:solidFill>
              <a:srgbClr val="FFFFFF">
                <a:alpha val="21961"/>
              </a:srgbClr>
            </a:solidFill>
          </p:spPr>
        </p:sp>
        <p:sp>
          <p:nvSpPr>
            <p:cNvPr name="TextBox 4" id="4"/>
            <p:cNvSpPr txBox="true"/>
            <p:nvPr/>
          </p:nvSpPr>
          <p:spPr>
            <a:xfrm>
              <a:off x="0" y="-38100"/>
              <a:ext cx="4660616" cy="25633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803986" y="3721706"/>
            <a:ext cx="16648096" cy="5920904"/>
            <a:chOff x="0" y="0"/>
            <a:chExt cx="4384684" cy="1559415"/>
          </a:xfrm>
        </p:grpSpPr>
        <p:sp>
          <p:nvSpPr>
            <p:cNvPr name="Freeform 6" id="6"/>
            <p:cNvSpPr/>
            <p:nvPr/>
          </p:nvSpPr>
          <p:spPr>
            <a:xfrm flipH="false" flipV="false" rot="0">
              <a:off x="0" y="0"/>
              <a:ext cx="4384684" cy="1559415"/>
            </a:xfrm>
            <a:custGeom>
              <a:avLst/>
              <a:gdLst/>
              <a:ahLst/>
              <a:cxnLst/>
              <a:rect r="r" b="b" t="t" l="l"/>
              <a:pathLst>
                <a:path h="1559415" w="4384684">
                  <a:moveTo>
                    <a:pt x="26042" y="0"/>
                  </a:moveTo>
                  <a:lnTo>
                    <a:pt x="4358642" y="0"/>
                  </a:lnTo>
                  <a:cubicBezTo>
                    <a:pt x="4365548" y="0"/>
                    <a:pt x="4372172" y="2744"/>
                    <a:pt x="4377056" y="7627"/>
                  </a:cubicBezTo>
                  <a:cubicBezTo>
                    <a:pt x="4381940" y="12511"/>
                    <a:pt x="4384684" y="19135"/>
                    <a:pt x="4384684" y="26042"/>
                  </a:cubicBezTo>
                  <a:lnTo>
                    <a:pt x="4384684" y="1533373"/>
                  </a:lnTo>
                  <a:cubicBezTo>
                    <a:pt x="4384684" y="1540280"/>
                    <a:pt x="4381940" y="1546904"/>
                    <a:pt x="4377056" y="1551788"/>
                  </a:cubicBezTo>
                  <a:cubicBezTo>
                    <a:pt x="4372172" y="1556671"/>
                    <a:pt x="4365548" y="1559415"/>
                    <a:pt x="4358642" y="1559415"/>
                  </a:cubicBezTo>
                  <a:lnTo>
                    <a:pt x="26042" y="1559415"/>
                  </a:lnTo>
                  <a:cubicBezTo>
                    <a:pt x="19135" y="1559415"/>
                    <a:pt x="12511" y="1556671"/>
                    <a:pt x="7627" y="1551788"/>
                  </a:cubicBezTo>
                  <a:cubicBezTo>
                    <a:pt x="2744" y="1546904"/>
                    <a:pt x="0" y="1540280"/>
                    <a:pt x="0" y="1533373"/>
                  </a:cubicBezTo>
                  <a:lnTo>
                    <a:pt x="0" y="26042"/>
                  </a:lnTo>
                  <a:cubicBezTo>
                    <a:pt x="0" y="19135"/>
                    <a:pt x="2744" y="12511"/>
                    <a:pt x="7627" y="7627"/>
                  </a:cubicBezTo>
                  <a:cubicBezTo>
                    <a:pt x="12511" y="2744"/>
                    <a:pt x="19135" y="0"/>
                    <a:pt x="26042" y="0"/>
                  </a:cubicBezTo>
                  <a:close/>
                </a:path>
              </a:pathLst>
            </a:custGeom>
            <a:solidFill>
              <a:srgbClr val="FFFFFF">
                <a:alpha val="21961"/>
              </a:srgbClr>
            </a:solidFill>
          </p:spPr>
        </p:sp>
        <p:sp>
          <p:nvSpPr>
            <p:cNvPr name="TextBox 7" id="7"/>
            <p:cNvSpPr txBox="true"/>
            <p:nvPr/>
          </p:nvSpPr>
          <p:spPr>
            <a:xfrm>
              <a:off x="0" y="-38100"/>
              <a:ext cx="4384684" cy="1597515"/>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803986" y="743080"/>
            <a:ext cx="16648096" cy="2555903"/>
            <a:chOff x="0" y="0"/>
            <a:chExt cx="4384684" cy="673160"/>
          </a:xfrm>
        </p:grpSpPr>
        <p:sp>
          <p:nvSpPr>
            <p:cNvPr name="Freeform 9" id="9"/>
            <p:cNvSpPr/>
            <p:nvPr/>
          </p:nvSpPr>
          <p:spPr>
            <a:xfrm flipH="false" flipV="false" rot="0">
              <a:off x="0" y="0"/>
              <a:ext cx="4384684" cy="673160"/>
            </a:xfrm>
            <a:custGeom>
              <a:avLst/>
              <a:gdLst/>
              <a:ahLst/>
              <a:cxnLst/>
              <a:rect r="r" b="b" t="t" l="l"/>
              <a:pathLst>
                <a:path h="673160" w="4384684">
                  <a:moveTo>
                    <a:pt x="26042" y="0"/>
                  </a:moveTo>
                  <a:lnTo>
                    <a:pt x="4358642" y="0"/>
                  </a:lnTo>
                  <a:cubicBezTo>
                    <a:pt x="4365548" y="0"/>
                    <a:pt x="4372172" y="2744"/>
                    <a:pt x="4377056" y="7627"/>
                  </a:cubicBezTo>
                  <a:cubicBezTo>
                    <a:pt x="4381940" y="12511"/>
                    <a:pt x="4384684" y="19135"/>
                    <a:pt x="4384684" y="26042"/>
                  </a:cubicBezTo>
                  <a:lnTo>
                    <a:pt x="4384684" y="647118"/>
                  </a:lnTo>
                  <a:cubicBezTo>
                    <a:pt x="4384684" y="654024"/>
                    <a:pt x="4381940" y="660648"/>
                    <a:pt x="4377056" y="665532"/>
                  </a:cubicBezTo>
                  <a:cubicBezTo>
                    <a:pt x="4372172" y="670416"/>
                    <a:pt x="4365548" y="673160"/>
                    <a:pt x="4358642" y="673160"/>
                  </a:cubicBezTo>
                  <a:lnTo>
                    <a:pt x="26042" y="673160"/>
                  </a:lnTo>
                  <a:cubicBezTo>
                    <a:pt x="19135" y="673160"/>
                    <a:pt x="12511" y="670416"/>
                    <a:pt x="7627" y="665532"/>
                  </a:cubicBezTo>
                  <a:cubicBezTo>
                    <a:pt x="2744" y="660648"/>
                    <a:pt x="0" y="654024"/>
                    <a:pt x="0" y="647118"/>
                  </a:cubicBezTo>
                  <a:lnTo>
                    <a:pt x="0" y="26042"/>
                  </a:lnTo>
                  <a:cubicBezTo>
                    <a:pt x="0" y="19135"/>
                    <a:pt x="2744" y="12511"/>
                    <a:pt x="7627" y="7627"/>
                  </a:cubicBezTo>
                  <a:cubicBezTo>
                    <a:pt x="12511" y="2744"/>
                    <a:pt x="19135" y="0"/>
                    <a:pt x="26042" y="0"/>
                  </a:cubicBezTo>
                  <a:close/>
                </a:path>
              </a:pathLst>
            </a:custGeom>
            <a:solidFill>
              <a:srgbClr val="FFFFFF">
                <a:alpha val="21961"/>
              </a:srgbClr>
            </a:solidFill>
          </p:spPr>
        </p:sp>
        <p:sp>
          <p:nvSpPr>
            <p:cNvPr name="TextBox 10" id="10"/>
            <p:cNvSpPr txBox="true"/>
            <p:nvPr/>
          </p:nvSpPr>
          <p:spPr>
            <a:xfrm>
              <a:off x="0" y="-142875"/>
              <a:ext cx="4384684" cy="816035"/>
            </a:xfrm>
            <a:prstGeom prst="rect">
              <a:avLst/>
            </a:prstGeom>
          </p:spPr>
          <p:txBody>
            <a:bodyPr anchor="ctr" rtlCol="false" tIns="50800" lIns="50800" bIns="50800" rIns="50800"/>
            <a:lstStyle/>
            <a:p>
              <a:pPr algn="ctr">
                <a:lnSpc>
                  <a:spcPts val="11059"/>
                </a:lnSpc>
                <a:spcBef>
                  <a:spcPct val="0"/>
                </a:spcBef>
              </a:pPr>
            </a:p>
          </p:txBody>
        </p:sp>
      </p:grpSp>
      <p:grpSp>
        <p:nvGrpSpPr>
          <p:cNvPr name="Group 11" id="11"/>
          <p:cNvGrpSpPr/>
          <p:nvPr/>
        </p:nvGrpSpPr>
        <p:grpSpPr>
          <a:xfrm rot="0">
            <a:off x="803986" y="3878134"/>
            <a:ext cx="7497354" cy="1073637"/>
            <a:chOff x="0" y="0"/>
            <a:chExt cx="1974612" cy="282769"/>
          </a:xfrm>
        </p:grpSpPr>
        <p:sp>
          <p:nvSpPr>
            <p:cNvPr name="Freeform 12" id="12"/>
            <p:cNvSpPr/>
            <p:nvPr/>
          </p:nvSpPr>
          <p:spPr>
            <a:xfrm flipH="false" flipV="false" rot="0">
              <a:off x="0" y="0"/>
              <a:ext cx="1974612" cy="282769"/>
            </a:xfrm>
            <a:custGeom>
              <a:avLst/>
              <a:gdLst/>
              <a:ahLst/>
              <a:cxnLst/>
              <a:rect r="r" b="b" t="t" l="l"/>
              <a:pathLst>
                <a:path h="282769" w="1974612">
                  <a:moveTo>
                    <a:pt x="52664" y="0"/>
                  </a:moveTo>
                  <a:lnTo>
                    <a:pt x="1921948" y="0"/>
                  </a:lnTo>
                  <a:cubicBezTo>
                    <a:pt x="1935916" y="0"/>
                    <a:pt x="1949311" y="5548"/>
                    <a:pt x="1959187" y="15425"/>
                  </a:cubicBezTo>
                  <a:cubicBezTo>
                    <a:pt x="1969063" y="25301"/>
                    <a:pt x="1974612" y="38696"/>
                    <a:pt x="1974612" y="52664"/>
                  </a:cubicBezTo>
                  <a:lnTo>
                    <a:pt x="1974612" y="230105"/>
                  </a:lnTo>
                  <a:cubicBezTo>
                    <a:pt x="1974612" y="259190"/>
                    <a:pt x="1951033" y="282769"/>
                    <a:pt x="1921948" y="282769"/>
                  </a:cubicBezTo>
                  <a:lnTo>
                    <a:pt x="52664" y="282769"/>
                  </a:lnTo>
                  <a:cubicBezTo>
                    <a:pt x="38696" y="282769"/>
                    <a:pt x="25301" y="277220"/>
                    <a:pt x="15425" y="267344"/>
                  </a:cubicBezTo>
                  <a:cubicBezTo>
                    <a:pt x="5548" y="257467"/>
                    <a:pt x="0" y="244072"/>
                    <a:pt x="0" y="230105"/>
                  </a:cubicBezTo>
                  <a:lnTo>
                    <a:pt x="0" y="52664"/>
                  </a:lnTo>
                  <a:cubicBezTo>
                    <a:pt x="0" y="38696"/>
                    <a:pt x="5548" y="25301"/>
                    <a:pt x="15425" y="15425"/>
                  </a:cubicBezTo>
                  <a:cubicBezTo>
                    <a:pt x="25301" y="5548"/>
                    <a:pt x="38696" y="0"/>
                    <a:pt x="52664" y="0"/>
                  </a:cubicBezTo>
                  <a:close/>
                </a:path>
              </a:pathLst>
            </a:custGeom>
            <a:gradFill rotWithShape="true">
              <a:gsLst>
                <a:gs pos="0">
                  <a:srgbClr val="5170FF">
                    <a:alpha val="100000"/>
                  </a:srgbClr>
                </a:gs>
                <a:gs pos="100000">
                  <a:srgbClr val="FF66C4">
                    <a:alpha val="100000"/>
                  </a:srgbClr>
                </a:gs>
              </a:gsLst>
              <a:lin ang="0"/>
            </a:gradFill>
          </p:spPr>
        </p:sp>
        <p:sp>
          <p:nvSpPr>
            <p:cNvPr name="TextBox 13" id="13"/>
            <p:cNvSpPr txBox="true"/>
            <p:nvPr/>
          </p:nvSpPr>
          <p:spPr>
            <a:xfrm>
              <a:off x="0" y="-76200"/>
              <a:ext cx="1974612" cy="358969"/>
            </a:xfrm>
            <a:prstGeom prst="rect">
              <a:avLst/>
            </a:prstGeom>
          </p:spPr>
          <p:txBody>
            <a:bodyPr anchor="ctr" rtlCol="false" tIns="50800" lIns="50800" bIns="50800" rIns="50800"/>
            <a:lstStyle/>
            <a:p>
              <a:pPr algn="ctr">
                <a:lnSpc>
                  <a:spcPts val="3461"/>
                </a:lnSpc>
              </a:pPr>
            </a:p>
          </p:txBody>
        </p:sp>
      </p:grpSp>
      <p:sp>
        <p:nvSpPr>
          <p:cNvPr name="TextBox 14" id="14"/>
          <p:cNvSpPr txBox="true"/>
          <p:nvPr/>
        </p:nvSpPr>
        <p:spPr>
          <a:xfrm rot="0">
            <a:off x="1028700" y="1142509"/>
            <a:ext cx="16648096" cy="1576069"/>
          </a:xfrm>
          <a:prstGeom prst="rect">
            <a:avLst/>
          </a:prstGeom>
        </p:spPr>
        <p:txBody>
          <a:bodyPr anchor="t" rtlCol="false" tIns="0" lIns="0" bIns="0" rIns="0">
            <a:spAutoFit/>
          </a:bodyPr>
          <a:lstStyle/>
          <a:p>
            <a:pPr algn="ctr">
              <a:lnSpc>
                <a:spcPts val="12880"/>
              </a:lnSpc>
            </a:pPr>
            <a:r>
              <a:rPr lang="en-US" sz="9200">
                <a:solidFill>
                  <a:srgbClr val="FFFFFF"/>
                </a:solidFill>
                <a:latin typeface="Graduate"/>
                <a:ea typeface="Graduate"/>
                <a:cs typeface="Graduate"/>
                <a:sym typeface="Graduate"/>
              </a:rPr>
              <a:t>Solution Approach</a:t>
            </a:r>
          </a:p>
        </p:txBody>
      </p:sp>
      <p:sp>
        <p:nvSpPr>
          <p:cNvPr name="TextBox 15" id="15"/>
          <p:cNvSpPr txBox="true"/>
          <p:nvPr/>
        </p:nvSpPr>
        <p:spPr>
          <a:xfrm rot="0">
            <a:off x="1028700" y="3966700"/>
            <a:ext cx="7272639" cy="802925"/>
          </a:xfrm>
          <a:prstGeom prst="rect">
            <a:avLst/>
          </a:prstGeom>
        </p:spPr>
        <p:txBody>
          <a:bodyPr anchor="t" rtlCol="false" tIns="0" lIns="0" bIns="0" rIns="0">
            <a:spAutoFit/>
          </a:bodyPr>
          <a:lstStyle/>
          <a:p>
            <a:pPr algn="ctr">
              <a:lnSpc>
                <a:spcPts val="6669"/>
              </a:lnSpc>
            </a:pPr>
            <a:r>
              <a:rPr lang="en-US" sz="4763" b="true">
                <a:solidFill>
                  <a:srgbClr val="FFFFFF"/>
                </a:solidFill>
                <a:latin typeface="Antonio Bold"/>
                <a:ea typeface="Antonio Bold"/>
                <a:cs typeface="Antonio Bold"/>
                <a:sym typeface="Antonio Bold"/>
              </a:rPr>
              <a:t>Branch and Bound Algorithm:</a:t>
            </a:r>
          </a:p>
        </p:txBody>
      </p:sp>
      <p:sp>
        <p:nvSpPr>
          <p:cNvPr name="TextBox 16" id="16"/>
          <p:cNvSpPr txBox="true"/>
          <p:nvPr/>
        </p:nvSpPr>
        <p:spPr>
          <a:xfrm rot="0">
            <a:off x="1028700" y="5237521"/>
            <a:ext cx="15994261" cy="4050029"/>
          </a:xfrm>
          <a:prstGeom prst="rect">
            <a:avLst/>
          </a:prstGeom>
        </p:spPr>
        <p:txBody>
          <a:bodyPr anchor="t" rtlCol="false" tIns="0" lIns="0" bIns="0" rIns="0">
            <a:spAutoFit/>
          </a:bodyPr>
          <a:lstStyle/>
          <a:p>
            <a:pPr algn="ctr">
              <a:lnSpc>
                <a:spcPts val="4620"/>
              </a:lnSpc>
            </a:pPr>
            <a:r>
              <a:rPr lang="en-US" sz="3300" b="true">
                <a:solidFill>
                  <a:srgbClr val="FFFFFF"/>
                </a:solidFill>
                <a:latin typeface="Canva Sans Bold"/>
                <a:ea typeface="Canva Sans Bold"/>
                <a:cs typeface="Canva Sans Bold"/>
                <a:sym typeface="Canva Sans Bold"/>
              </a:rPr>
              <a:t>Branch and Bound is an algorithmic method used to solve optimization problems. It works by </a:t>
            </a:r>
            <a:r>
              <a:rPr lang="en-US" b="true" sz="3300">
                <a:solidFill>
                  <a:srgbClr val="FFFFFF"/>
                </a:solidFill>
                <a:latin typeface="Canva Sans Bold"/>
                <a:ea typeface="Canva Sans Bold"/>
                <a:cs typeface="Canva Sans Bold"/>
                <a:sym typeface="Canva Sans Bold"/>
              </a:rPr>
              <a:t>dividing the main problem into smaller subproblems (called branching), calculating the best possible solution each subproblem can give (called bounding), and eliminating subproblems that cannot improve the current best solution (called pruning). This approach reduces the number of solutions that need to be checked, making the algorithm more efficient. It is commonly used in problems like the Traveling Salesman Problem</a:t>
            </a:r>
          </a:p>
        </p:txBody>
      </p:sp>
    </p:spTree>
  </p:cSld>
  <p:clrMapOvr>
    <a:masterClrMapping/>
  </p:clrMapOvr>
</p:sld>
</file>

<file path=ppt/slides/slide4.xml><?xml version="1.0" encoding="utf-8"?>
<p:sld xmlns:p="http://schemas.openxmlformats.org/presentationml/2006/main" xmlns:a="http://schemas.openxmlformats.org/drawingml/2006/main">
  <p:cSld>
    <p:bg>
      <p:bgPr>
        <a:gradFill rotWithShape="true">
          <a:gsLst>
            <a:gs pos="0">
              <a:srgbClr val="000000">
                <a:alpha val="100000"/>
              </a:srgbClr>
            </a:gs>
            <a:gs pos="100000">
              <a:srgbClr val="09033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0">
            <a:off x="2638764" y="183638"/>
            <a:ext cx="12443688" cy="1676539"/>
            <a:chOff x="0" y="0"/>
            <a:chExt cx="3277350" cy="441558"/>
          </a:xfrm>
        </p:grpSpPr>
        <p:sp>
          <p:nvSpPr>
            <p:cNvPr name="Freeform 3" id="3"/>
            <p:cNvSpPr/>
            <p:nvPr/>
          </p:nvSpPr>
          <p:spPr>
            <a:xfrm flipH="false" flipV="false" rot="0">
              <a:off x="0" y="0"/>
              <a:ext cx="3277350" cy="441558"/>
            </a:xfrm>
            <a:custGeom>
              <a:avLst/>
              <a:gdLst/>
              <a:ahLst/>
              <a:cxnLst/>
              <a:rect r="r" b="b" t="t" l="l"/>
              <a:pathLst>
                <a:path h="441558" w="3277350">
                  <a:moveTo>
                    <a:pt x="34841" y="0"/>
                  </a:moveTo>
                  <a:lnTo>
                    <a:pt x="3242509" y="0"/>
                  </a:lnTo>
                  <a:cubicBezTo>
                    <a:pt x="3261751" y="0"/>
                    <a:pt x="3277350" y="15599"/>
                    <a:pt x="3277350" y="34841"/>
                  </a:cubicBezTo>
                  <a:lnTo>
                    <a:pt x="3277350" y="406717"/>
                  </a:lnTo>
                  <a:cubicBezTo>
                    <a:pt x="3277350" y="415957"/>
                    <a:pt x="3273679" y="424819"/>
                    <a:pt x="3267146" y="431353"/>
                  </a:cubicBezTo>
                  <a:cubicBezTo>
                    <a:pt x="3260611" y="437887"/>
                    <a:pt x="3251750" y="441558"/>
                    <a:pt x="3242509" y="441558"/>
                  </a:cubicBezTo>
                  <a:lnTo>
                    <a:pt x="34841" y="441558"/>
                  </a:lnTo>
                  <a:cubicBezTo>
                    <a:pt x="15599" y="441558"/>
                    <a:pt x="0" y="425959"/>
                    <a:pt x="0" y="406717"/>
                  </a:cubicBezTo>
                  <a:lnTo>
                    <a:pt x="0" y="34841"/>
                  </a:lnTo>
                  <a:cubicBezTo>
                    <a:pt x="0" y="15599"/>
                    <a:pt x="15599" y="0"/>
                    <a:pt x="34841" y="0"/>
                  </a:cubicBezTo>
                  <a:close/>
                </a:path>
              </a:pathLst>
            </a:custGeom>
            <a:gradFill rotWithShape="true">
              <a:gsLst>
                <a:gs pos="0">
                  <a:srgbClr val="000000">
                    <a:alpha val="78000"/>
                  </a:srgbClr>
                </a:gs>
                <a:gs pos="100000">
                  <a:srgbClr val="DDDDDD">
                    <a:alpha val="14820"/>
                  </a:srgbClr>
                </a:gs>
              </a:gsLst>
              <a:lin ang="2700000"/>
            </a:gradFill>
          </p:spPr>
        </p:sp>
        <p:sp>
          <p:nvSpPr>
            <p:cNvPr name="TextBox 4" id="4"/>
            <p:cNvSpPr txBox="true"/>
            <p:nvPr/>
          </p:nvSpPr>
          <p:spPr>
            <a:xfrm>
              <a:off x="0" y="-66675"/>
              <a:ext cx="3277350" cy="508233"/>
            </a:xfrm>
            <a:prstGeom prst="rect">
              <a:avLst/>
            </a:prstGeom>
          </p:spPr>
          <p:txBody>
            <a:bodyPr anchor="ctr" rtlCol="false" tIns="50800" lIns="50800" bIns="50800" rIns="50800"/>
            <a:lstStyle/>
            <a:p>
              <a:pPr algn="ctr">
                <a:lnSpc>
                  <a:spcPts val="3151"/>
                </a:lnSpc>
              </a:pPr>
            </a:p>
          </p:txBody>
        </p:sp>
      </p:grpSp>
      <p:grpSp>
        <p:nvGrpSpPr>
          <p:cNvPr name="Group 5" id="5"/>
          <p:cNvGrpSpPr/>
          <p:nvPr/>
        </p:nvGrpSpPr>
        <p:grpSpPr>
          <a:xfrm rot="0">
            <a:off x="515369" y="2334176"/>
            <a:ext cx="17164635" cy="7490263"/>
            <a:chOff x="0" y="0"/>
            <a:chExt cx="4520727" cy="1972744"/>
          </a:xfrm>
        </p:grpSpPr>
        <p:sp>
          <p:nvSpPr>
            <p:cNvPr name="Freeform 6" id="6"/>
            <p:cNvSpPr/>
            <p:nvPr/>
          </p:nvSpPr>
          <p:spPr>
            <a:xfrm flipH="false" flipV="false" rot="0">
              <a:off x="0" y="0"/>
              <a:ext cx="4520727" cy="1972744"/>
            </a:xfrm>
            <a:custGeom>
              <a:avLst/>
              <a:gdLst/>
              <a:ahLst/>
              <a:cxnLst/>
              <a:rect r="r" b="b" t="t" l="l"/>
              <a:pathLst>
                <a:path h="1972744" w="4520727">
                  <a:moveTo>
                    <a:pt x="25258" y="0"/>
                  </a:moveTo>
                  <a:lnTo>
                    <a:pt x="4495469" y="0"/>
                  </a:lnTo>
                  <a:cubicBezTo>
                    <a:pt x="4502167" y="0"/>
                    <a:pt x="4508592" y="2661"/>
                    <a:pt x="4513329" y="7398"/>
                  </a:cubicBezTo>
                  <a:cubicBezTo>
                    <a:pt x="4518066" y="12135"/>
                    <a:pt x="4520727" y="18559"/>
                    <a:pt x="4520727" y="25258"/>
                  </a:cubicBezTo>
                  <a:lnTo>
                    <a:pt x="4520727" y="1947486"/>
                  </a:lnTo>
                  <a:cubicBezTo>
                    <a:pt x="4520727" y="1954185"/>
                    <a:pt x="4518066" y="1960610"/>
                    <a:pt x="4513329" y="1965346"/>
                  </a:cubicBezTo>
                  <a:cubicBezTo>
                    <a:pt x="4508592" y="1970083"/>
                    <a:pt x="4502167" y="1972744"/>
                    <a:pt x="4495469" y="1972744"/>
                  </a:cubicBezTo>
                  <a:lnTo>
                    <a:pt x="25258" y="1972744"/>
                  </a:lnTo>
                  <a:cubicBezTo>
                    <a:pt x="18559" y="1972744"/>
                    <a:pt x="12135" y="1970083"/>
                    <a:pt x="7398" y="1965346"/>
                  </a:cubicBezTo>
                  <a:cubicBezTo>
                    <a:pt x="2661" y="1960610"/>
                    <a:pt x="0" y="1954185"/>
                    <a:pt x="0" y="1947486"/>
                  </a:cubicBezTo>
                  <a:lnTo>
                    <a:pt x="0" y="25258"/>
                  </a:lnTo>
                  <a:cubicBezTo>
                    <a:pt x="0" y="18559"/>
                    <a:pt x="2661" y="12135"/>
                    <a:pt x="7398" y="7398"/>
                  </a:cubicBezTo>
                  <a:cubicBezTo>
                    <a:pt x="12135" y="2661"/>
                    <a:pt x="18559" y="0"/>
                    <a:pt x="25258" y="0"/>
                  </a:cubicBezTo>
                  <a:close/>
                </a:path>
              </a:pathLst>
            </a:custGeom>
            <a:gradFill rotWithShape="true">
              <a:gsLst>
                <a:gs pos="0">
                  <a:srgbClr val="000F9B">
                    <a:alpha val="100000"/>
                  </a:srgbClr>
                </a:gs>
                <a:gs pos="50000">
                  <a:srgbClr val="EB0000">
                    <a:alpha val="100000"/>
                  </a:srgbClr>
                </a:gs>
                <a:gs pos="100000">
                  <a:srgbClr val="A000EB">
                    <a:alpha val="100000"/>
                  </a:srgbClr>
                </a:gs>
              </a:gsLst>
              <a:path path="circle">
                <a:fillToRect l="0" r="100000" t="0" b="100000"/>
              </a:path>
              <a:tileRect r="0" l="-100000" b="0" t="-100000"/>
            </a:gradFill>
          </p:spPr>
        </p:sp>
        <p:sp>
          <p:nvSpPr>
            <p:cNvPr name="TextBox 7" id="7"/>
            <p:cNvSpPr txBox="true"/>
            <p:nvPr/>
          </p:nvSpPr>
          <p:spPr>
            <a:xfrm>
              <a:off x="0" y="-66675"/>
              <a:ext cx="4520727" cy="2039419"/>
            </a:xfrm>
            <a:prstGeom prst="rect">
              <a:avLst/>
            </a:prstGeom>
          </p:spPr>
          <p:txBody>
            <a:bodyPr anchor="ctr" rtlCol="false" tIns="50800" lIns="50800" bIns="50800" rIns="50800"/>
            <a:lstStyle/>
            <a:p>
              <a:pPr algn="ctr">
                <a:lnSpc>
                  <a:spcPts val="3151"/>
                </a:lnSpc>
              </a:pPr>
            </a:p>
          </p:txBody>
        </p:sp>
      </p:grpSp>
      <p:sp>
        <p:nvSpPr>
          <p:cNvPr name="TextBox 8" id="8"/>
          <p:cNvSpPr txBox="true"/>
          <p:nvPr/>
        </p:nvSpPr>
        <p:spPr>
          <a:xfrm rot="0">
            <a:off x="2061530" y="238763"/>
            <a:ext cx="12443688" cy="1417949"/>
          </a:xfrm>
          <a:prstGeom prst="rect">
            <a:avLst/>
          </a:prstGeom>
        </p:spPr>
        <p:txBody>
          <a:bodyPr anchor="t" rtlCol="false" tIns="0" lIns="0" bIns="0" rIns="0">
            <a:spAutoFit/>
          </a:bodyPr>
          <a:lstStyle/>
          <a:p>
            <a:pPr algn="ctr">
              <a:lnSpc>
                <a:spcPts val="11620"/>
              </a:lnSpc>
            </a:pPr>
            <a:r>
              <a:rPr lang="en-US" sz="8300" b="true">
                <a:solidFill>
                  <a:srgbClr val="FFFFFF"/>
                </a:solidFill>
                <a:latin typeface="Bricolage Grotesque Bold"/>
                <a:ea typeface="Bricolage Grotesque Bold"/>
                <a:cs typeface="Bricolage Grotesque Bold"/>
                <a:sym typeface="Bricolage Grotesque Bold"/>
              </a:rPr>
              <a:t>Implementation</a:t>
            </a:r>
          </a:p>
        </p:txBody>
      </p:sp>
      <p:sp>
        <p:nvSpPr>
          <p:cNvPr name="TextBox 9" id="9"/>
          <p:cNvSpPr txBox="true"/>
          <p:nvPr/>
        </p:nvSpPr>
        <p:spPr>
          <a:xfrm rot="0">
            <a:off x="683328" y="2362091"/>
            <a:ext cx="6639878" cy="880097"/>
          </a:xfrm>
          <a:prstGeom prst="rect">
            <a:avLst/>
          </a:prstGeom>
        </p:spPr>
        <p:txBody>
          <a:bodyPr anchor="t" rtlCol="false" tIns="0" lIns="0" bIns="0" rIns="0">
            <a:spAutoFit/>
          </a:bodyPr>
          <a:lstStyle/>
          <a:p>
            <a:pPr algn="ctr">
              <a:lnSpc>
                <a:spcPts val="7140"/>
              </a:lnSpc>
            </a:pPr>
            <a:r>
              <a:rPr lang="en-US" sz="5100" b="true">
                <a:solidFill>
                  <a:srgbClr val="FFFFFF"/>
                </a:solidFill>
                <a:latin typeface="Canva Sans Bold"/>
                <a:ea typeface="Canva Sans Bold"/>
                <a:cs typeface="Canva Sans Bold"/>
                <a:sym typeface="Canva Sans Bold"/>
              </a:rPr>
              <a:t>1.Loading waypoints:</a:t>
            </a:r>
          </a:p>
        </p:txBody>
      </p:sp>
      <p:sp>
        <p:nvSpPr>
          <p:cNvPr name="AutoShape 10" id="10"/>
          <p:cNvSpPr/>
          <p:nvPr/>
        </p:nvSpPr>
        <p:spPr>
          <a:xfrm>
            <a:off x="9097686" y="2334176"/>
            <a:ext cx="0" cy="7490263"/>
          </a:xfrm>
          <a:prstGeom prst="line">
            <a:avLst/>
          </a:prstGeom>
          <a:ln cap="flat" w="38100">
            <a:solidFill>
              <a:srgbClr val="FFFFFF"/>
            </a:solidFill>
            <a:prstDash val="solid"/>
            <a:headEnd type="none" len="sm" w="sm"/>
            <a:tailEnd type="none" len="sm" w="sm"/>
          </a:ln>
        </p:spPr>
      </p:sp>
      <p:sp>
        <p:nvSpPr>
          <p:cNvPr name="TextBox 11" id="11"/>
          <p:cNvSpPr txBox="true"/>
          <p:nvPr/>
        </p:nvSpPr>
        <p:spPr>
          <a:xfrm rot="0">
            <a:off x="683328" y="3430375"/>
            <a:ext cx="8177280" cy="3409517"/>
          </a:xfrm>
          <a:prstGeom prst="rect">
            <a:avLst/>
          </a:prstGeom>
        </p:spPr>
        <p:txBody>
          <a:bodyPr anchor="t" rtlCol="false" tIns="0" lIns="0" bIns="0" rIns="0">
            <a:spAutoFit/>
          </a:bodyPr>
          <a:lstStyle/>
          <a:p>
            <a:pPr algn="ctr">
              <a:lnSpc>
                <a:spcPts val="4483"/>
              </a:lnSpc>
              <a:spcBef>
                <a:spcPct val="0"/>
              </a:spcBef>
            </a:pPr>
            <a:r>
              <a:rPr lang="en-US" sz="3202">
                <a:solidFill>
                  <a:srgbClr val="FFFFFF"/>
                </a:solidFill>
                <a:latin typeface="Poppins"/>
                <a:ea typeface="Poppins"/>
                <a:cs typeface="Poppins"/>
                <a:sym typeface="Poppins"/>
              </a:rPr>
              <a:t>wayp</a:t>
            </a:r>
            <a:r>
              <a:rPr lang="en-US" sz="3202">
                <a:solidFill>
                  <a:srgbClr val="FFFFFF"/>
                </a:solidFill>
                <a:latin typeface="Poppins"/>
                <a:ea typeface="Poppins"/>
                <a:cs typeface="Poppins"/>
                <a:sym typeface="Poppins"/>
              </a:rPr>
              <a:t>oints = []</a:t>
            </a:r>
          </a:p>
          <a:p>
            <a:pPr algn="ctr">
              <a:lnSpc>
                <a:spcPts val="4483"/>
              </a:lnSpc>
              <a:spcBef>
                <a:spcPct val="0"/>
              </a:spcBef>
            </a:pPr>
            <a:r>
              <a:rPr lang="en-US" sz="3202">
                <a:solidFill>
                  <a:srgbClr val="FFFFFF"/>
                </a:solidFill>
                <a:latin typeface="Poppins"/>
                <a:ea typeface="Poppins"/>
                <a:cs typeface="Poppins"/>
                <a:sym typeface="Poppins"/>
              </a:rPr>
              <a:t>with open("waypoints.txt") as f:</a:t>
            </a:r>
          </a:p>
          <a:p>
            <a:pPr algn="ctr">
              <a:lnSpc>
                <a:spcPts val="4483"/>
              </a:lnSpc>
              <a:spcBef>
                <a:spcPct val="0"/>
              </a:spcBef>
            </a:pPr>
            <a:r>
              <a:rPr lang="en-US" sz="3202">
                <a:solidFill>
                  <a:srgbClr val="FFFFFF"/>
                </a:solidFill>
                <a:latin typeface="Poppins"/>
                <a:ea typeface="Poppins"/>
                <a:cs typeface="Poppins"/>
                <a:sym typeface="Poppins"/>
              </a:rPr>
              <a:t>    for line in f:</a:t>
            </a:r>
          </a:p>
          <a:p>
            <a:pPr algn="ctr">
              <a:lnSpc>
                <a:spcPts val="4483"/>
              </a:lnSpc>
              <a:spcBef>
                <a:spcPct val="0"/>
              </a:spcBef>
            </a:pPr>
            <a:r>
              <a:rPr lang="en-US" sz="3202">
                <a:solidFill>
                  <a:srgbClr val="FFFFFF"/>
                </a:solidFill>
                <a:latin typeface="Poppins"/>
                <a:ea typeface="Poppins"/>
                <a:cs typeface="Poppins"/>
                <a:sym typeface="Poppins"/>
              </a:rPr>
              <a:t>        id, x, y, z = map(float, line.strip().split())</a:t>
            </a:r>
          </a:p>
          <a:p>
            <a:pPr algn="ctr">
              <a:lnSpc>
                <a:spcPts val="4483"/>
              </a:lnSpc>
              <a:spcBef>
                <a:spcPct val="0"/>
              </a:spcBef>
            </a:pPr>
            <a:r>
              <a:rPr lang="en-US" sz="3202">
                <a:solidFill>
                  <a:srgbClr val="FFFFFF"/>
                </a:solidFill>
                <a:latin typeface="Poppins"/>
                <a:ea typeface="Poppins"/>
                <a:cs typeface="Poppins"/>
                <a:sym typeface="Poppins"/>
              </a:rPr>
              <a:t>        waypoints.append((int(id), x, y, z))</a:t>
            </a:r>
          </a:p>
        </p:txBody>
      </p:sp>
      <p:sp>
        <p:nvSpPr>
          <p:cNvPr name="TextBox 12" id="12"/>
          <p:cNvSpPr txBox="true"/>
          <p:nvPr/>
        </p:nvSpPr>
        <p:spPr>
          <a:xfrm rot="0">
            <a:off x="683328" y="7796032"/>
            <a:ext cx="8177280" cy="1835851"/>
          </a:xfrm>
          <a:prstGeom prst="rect">
            <a:avLst/>
          </a:prstGeom>
        </p:spPr>
        <p:txBody>
          <a:bodyPr anchor="t" rtlCol="false" tIns="0" lIns="0" bIns="0" rIns="0">
            <a:spAutoFit/>
          </a:bodyPr>
          <a:lstStyle/>
          <a:p>
            <a:pPr algn="ctr">
              <a:lnSpc>
                <a:spcPts val="4861"/>
              </a:lnSpc>
              <a:spcBef>
                <a:spcPct val="0"/>
              </a:spcBef>
            </a:pPr>
            <a:r>
              <a:rPr lang="en-US" sz="3472">
                <a:solidFill>
                  <a:srgbClr val="FFFFFF"/>
                </a:solidFill>
                <a:latin typeface="Poppins"/>
                <a:ea typeface="Poppins"/>
                <a:cs typeface="Poppins"/>
                <a:sym typeface="Poppins"/>
              </a:rPr>
              <a:t>#Reads the 3D c</a:t>
            </a:r>
            <a:r>
              <a:rPr lang="en-US" sz="3472">
                <a:solidFill>
                  <a:srgbClr val="FFFFFF"/>
                </a:solidFill>
                <a:latin typeface="Poppins"/>
                <a:ea typeface="Poppins"/>
                <a:cs typeface="Poppins"/>
                <a:sym typeface="Poppins"/>
              </a:rPr>
              <a:t>oordinates (x, y, z) and ID of each waypoint from a text file.</a:t>
            </a:r>
          </a:p>
        </p:txBody>
      </p:sp>
      <p:sp>
        <p:nvSpPr>
          <p:cNvPr name="TextBox 13" id="13"/>
          <p:cNvSpPr txBox="true"/>
          <p:nvPr/>
        </p:nvSpPr>
        <p:spPr>
          <a:xfrm rot="0">
            <a:off x="9236194" y="2381141"/>
            <a:ext cx="7308056" cy="778497"/>
          </a:xfrm>
          <a:prstGeom prst="rect">
            <a:avLst/>
          </a:prstGeom>
        </p:spPr>
        <p:txBody>
          <a:bodyPr anchor="t" rtlCol="false" tIns="0" lIns="0" bIns="0" rIns="0">
            <a:spAutoFit/>
          </a:bodyPr>
          <a:lstStyle/>
          <a:p>
            <a:pPr algn="ctr">
              <a:lnSpc>
                <a:spcPts val="6440"/>
              </a:lnSpc>
            </a:pPr>
            <a:r>
              <a:rPr lang="en-US" sz="4600" b="true">
                <a:solidFill>
                  <a:srgbClr val="FFFFFF"/>
                </a:solidFill>
                <a:latin typeface="Canva Sans Bold"/>
                <a:ea typeface="Canva Sans Bold"/>
                <a:cs typeface="Canva Sans Bold"/>
                <a:sym typeface="Canva Sans Bold"/>
              </a:rPr>
              <a:t>2.</a:t>
            </a:r>
            <a:r>
              <a:rPr lang="en-US" b="true" sz="4600">
                <a:solidFill>
                  <a:srgbClr val="FFFFFF"/>
                </a:solidFill>
                <a:latin typeface="Canva Sans Bold"/>
                <a:ea typeface="Canva Sans Bold"/>
                <a:cs typeface="Canva Sans Bold"/>
                <a:sym typeface="Canva Sans Bold"/>
              </a:rPr>
              <a:t> Create Distance Matrix:</a:t>
            </a:r>
          </a:p>
        </p:txBody>
      </p:sp>
      <p:sp>
        <p:nvSpPr>
          <p:cNvPr name="TextBox 14" id="14"/>
          <p:cNvSpPr txBox="true"/>
          <p:nvPr/>
        </p:nvSpPr>
        <p:spPr>
          <a:xfrm rot="0">
            <a:off x="9951244" y="3411325"/>
            <a:ext cx="7308056" cy="3428567"/>
          </a:xfrm>
          <a:prstGeom prst="rect">
            <a:avLst/>
          </a:prstGeom>
        </p:spPr>
        <p:txBody>
          <a:bodyPr anchor="t" rtlCol="false" tIns="0" lIns="0" bIns="0" rIns="0">
            <a:spAutoFit/>
          </a:bodyPr>
          <a:lstStyle/>
          <a:p>
            <a:pPr algn="ctr">
              <a:lnSpc>
                <a:spcPts val="5394"/>
              </a:lnSpc>
            </a:pPr>
            <a:r>
              <a:rPr lang="en-US" sz="3852">
                <a:solidFill>
                  <a:srgbClr val="FFFFFF"/>
                </a:solidFill>
                <a:latin typeface="Poppins"/>
                <a:ea typeface="Poppins"/>
                <a:cs typeface="Poppins"/>
                <a:sym typeface="Poppins"/>
              </a:rPr>
              <a:t>for i in range(N):</a:t>
            </a:r>
          </a:p>
          <a:p>
            <a:pPr algn="ctr">
              <a:lnSpc>
                <a:spcPts val="5394"/>
              </a:lnSpc>
            </a:pPr>
            <a:r>
              <a:rPr lang="en-US" sz="3852">
                <a:solidFill>
                  <a:srgbClr val="FFFFFF"/>
                </a:solidFill>
                <a:latin typeface="Poppins"/>
                <a:ea typeface="Poppins"/>
                <a:cs typeface="Poppins"/>
                <a:sym typeface="Poppins"/>
              </a:rPr>
              <a:t>    for j in range(N):</a:t>
            </a:r>
          </a:p>
          <a:p>
            <a:pPr algn="ctr">
              <a:lnSpc>
                <a:spcPts val="5394"/>
              </a:lnSpc>
            </a:pPr>
            <a:r>
              <a:rPr lang="en-US" sz="3852">
                <a:solidFill>
                  <a:srgbClr val="FFFFFF"/>
                </a:solidFill>
                <a:latin typeface="Poppins"/>
                <a:ea typeface="Poppins"/>
                <a:cs typeface="Poppins"/>
                <a:sym typeface="Poppins"/>
              </a:rPr>
              <a:t>        dist[i][j] = math.sqrt((x2 - x1)*2 + (y2 - y1)2 + (z2 - z1)*2)</a:t>
            </a:r>
          </a:p>
        </p:txBody>
      </p:sp>
      <p:sp>
        <p:nvSpPr>
          <p:cNvPr name="TextBox 15" id="15"/>
          <p:cNvSpPr txBox="true"/>
          <p:nvPr/>
        </p:nvSpPr>
        <p:spPr>
          <a:xfrm rot="0">
            <a:off x="9335811" y="7711361"/>
            <a:ext cx="8300325" cy="1790766"/>
          </a:xfrm>
          <a:prstGeom prst="rect">
            <a:avLst/>
          </a:prstGeom>
        </p:spPr>
        <p:txBody>
          <a:bodyPr anchor="t" rtlCol="false" tIns="0" lIns="0" bIns="0" rIns="0">
            <a:spAutoFit/>
          </a:bodyPr>
          <a:lstStyle/>
          <a:p>
            <a:pPr algn="ctr">
              <a:lnSpc>
                <a:spcPts val="4721"/>
              </a:lnSpc>
              <a:spcBef>
                <a:spcPct val="0"/>
              </a:spcBef>
            </a:pPr>
            <a:r>
              <a:rPr lang="en-US" sz="3372">
                <a:solidFill>
                  <a:srgbClr val="FFFFFF"/>
                </a:solidFill>
                <a:latin typeface="Poppins"/>
                <a:ea typeface="Poppins"/>
                <a:cs typeface="Poppins"/>
                <a:sym typeface="Poppins"/>
              </a:rPr>
              <a:t>#Calc</a:t>
            </a:r>
            <a:r>
              <a:rPr lang="en-US" sz="3372">
                <a:solidFill>
                  <a:srgbClr val="FFFFFF"/>
                </a:solidFill>
                <a:latin typeface="Poppins"/>
                <a:ea typeface="Poppins"/>
                <a:cs typeface="Poppins"/>
                <a:sym typeface="Poppins"/>
              </a:rPr>
              <a:t>ulates the straight-line (Euclidean) distance between every pair of waypoints in 3D space.</a:t>
            </a:r>
          </a:p>
        </p:txBody>
      </p:sp>
    </p:spTree>
  </p:cSld>
  <p:clrMapOvr>
    <a:masterClrMapping/>
  </p:clrMapOvr>
</p:sld>
</file>

<file path=ppt/slides/slide5.xml><?xml version="1.0" encoding="utf-8"?>
<p:sld xmlns:p="http://schemas.openxmlformats.org/presentationml/2006/main" xmlns:a="http://schemas.openxmlformats.org/drawingml/2006/main">
  <p:cSld>
    <p:bg>
      <p:bgPr>
        <a:gradFill rotWithShape="true">
          <a:gsLst>
            <a:gs pos="0">
              <a:srgbClr val="000000">
                <a:alpha val="100000"/>
              </a:srgbClr>
            </a:gs>
            <a:gs pos="100000">
              <a:srgbClr val="09033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0">
            <a:off x="803986" y="643706"/>
            <a:ext cx="16608017" cy="8892116"/>
            <a:chOff x="0" y="0"/>
            <a:chExt cx="4374128" cy="2341957"/>
          </a:xfrm>
        </p:grpSpPr>
        <p:sp>
          <p:nvSpPr>
            <p:cNvPr name="Freeform 3" id="3"/>
            <p:cNvSpPr/>
            <p:nvPr/>
          </p:nvSpPr>
          <p:spPr>
            <a:xfrm flipH="false" flipV="false" rot="0">
              <a:off x="0" y="0"/>
              <a:ext cx="4374128" cy="2341957"/>
            </a:xfrm>
            <a:custGeom>
              <a:avLst/>
              <a:gdLst/>
              <a:ahLst/>
              <a:cxnLst/>
              <a:rect r="r" b="b" t="t" l="l"/>
              <a:pathLst>
                <a:path h="2341957" w="4374128">
                  <a:moveTo>
                    <a:pt x="26105" y="0"/>
                  </a:moveTo>
                  <a:lnTo>
                    <a:pt x="4348023" y="0"/>
                  </a:lnTo>
                  <a:cubicBezTo>
                    <a:pt x="4362440" y="0"/>
                    <a:pt x="4374128" y="11687"/>
                    <a:pt x="4374128" y="26105"/>
                  </a:cubicBezTo>
                  <a:lnTo>
                    <a:pt x="4374128" y="2315852"/>
                  </a:lnTo>
                  <a:cubicBezTo>
                    <a:pt x="4374128" y="2330269"/>
                    <a:pt x="4362440" y="2341957"/>
                    <a:pt x="4348023" y="2341957"/>
                  </a:cubicBezTo>
                  <a:lnTo>
                    <a:pt x="26105" y="2341957"/>
                  </a:lnTo>
                  <a:cubicBezTo>
                    <a:pt x="11687" y="2341957"/>
                    <a:pt x="0" y="2330269"/>
                    <a:pt x="0" y="2315852"/>
                  </a:cubicBezTo>
                  <a:lnTo>
                    <a:pt x="0" y="26105"/>
                  </a:lnTo>
                  <a:cubicBezTo>
                    <a:pt x="0" y="11687"/>
                    <a:pt x="11687" y="0"/>
                    <a:pt x="26105" y="0"/>
                  </a:cubicBezTo>
                  <a:close/>
                </a:path>
              </a:pathLst>
            </a:custGeom>
            <a:gradFill rotWithShape="true">
              <a:gsLst>
                <a:gs pos="0">
                  <a:srgbClr val="000F9B">
                    <a:alpha val="100000"/>
                  </a:srgbClr>
                </a:gs>
                <a:gs pos="50000">
                  <a:srgbClr val="EB0000">
                    <a:alpha val="100000"/>
                  </a:srgbClr>
                </a:gs>
                <a:gs pos="100000">
                  <a:srgbClr val="A000EB">
                    <a:alpha val="100000"/>
                  </a:srgbClr>
                </a:gs>
              </a:gsLst>
              <a:path path="circle">
                <a:fillToRect l="0" r="100000" t="0" b="100000"/>
              </a:path>
              <a:tileRect r="0" l="-100000" b="0" t="-100000"/>
            </a:gradFill>
          </p:spPr>
        </p:sp>
        <p:sp>
          <p:nvSpPr>
            <p:cNvPr name="TextBox 4" id="4"/>
            <p:cNvSpPr txBox="true"/>
            <p:nvPr/>
          </p:nvSpPr>
          <p:spPr>
            <a:xfrm>
              <a:off x="0" y="-66675"/>
              <a:ext cx="4374128" cy="2408632"/>
            </a:xfrm>
            <a:prstGeom prst="rect">
              <a:avLst/>
            </a:prstGeom>
          </p:spPr>
          <p:txBody>
            <a:bodyPr anchor="ctr" rtlCol="false" tIns="50800" lIns="50800" bIns="50800" rIns="50800"/>
            <a:lstStyle/>
            <a:p>
              <a:pPr algn="ctr">
                <a:lnSpc>
                  <a:spcPts val="3151"/>
                </a:lnSpc>
              </a:pPr>
            </a:p>
          </p:txBody>
        </p:sp>
      </p:grpSp>
      <p:sp>
        <p:nvSpPr>
          <p:cNvPr name="AutoShape 5" id="5"/>
          <p:cNvSpPr/>
          <p:nvPr/>
        </p:nvSpPr>
        <p:spPr>
          <a:xfrm>
            <a:off x="9107994" y="643706"/>
            <a:ext cx="0" cy="8892116"/>
          </a:xfrm>
          <a:prstGeom prst="line">
            <a:avLst/>
          </a:prstGeom>
          <a:ln cap="flat" w="38100">
            <a:solidFill>
              <a:srgbClr val="FFFFFF"/>
            </a:solidFill>
            <a:prstDash val="solid"/>
            <a:headEnd type="none" len="sm" w="sm"/>
            <a:tailEnd type="none" len="sm" w="sm"/>
          </a:ln>
        </p:spPr>
      </p:sp>
      <p:sp>
        <p:nvSpPr>
          <p:cNvPr name="TextBox 6" id="6"/>
          <p:cNvSpPr txBox="true"/>
          <p:nvPr/>
        </p:nvSpPr>
        <p:spPr>
          <a:xfrm rot="0">
            <a:off x="906311" y="914400"/>
            <a:ext cx="7672565" cy="1035673"/>
          </a:xfrm>
          <a:prstGeom prst="rect">
            <a:avLst/>
          </a:prstGeom>
        </p:spPr>
        <p:txBody>
          <a:bodyPr anchor="t" rtlCol="false" tIns="0" lIns="0" bIns="0" rIns="0">
            <a:spAutoFit/>
          </a:bodyPr>
          <a:lstStyle/>
          <a:p>
            <a:pPr algn="ctr">
              <a:lnSpc>
                <a:spcPts val="8540"/>
              </a:lnSpc>
            </a:pPr>
            <a:r>
              <a:rPr lang="en-US" sz="6100" b="true">
                <a:solidFill>
                  <a:srgbClr val="FDFDFD"/>
                </a:solidFill>
                <a:latin typeface="Canva Sans Bold"/>
                <a:ea typeface="Canva Sans Bold"/>
                <a:cs typeface="Canva Sans Bold"/>
                <a:sym typeface="Canva Sans Bold"/>
              </a:rPr>
              <a:t>3.Boun</a:t>
            </a:r>
            <a:r>
              <a:rPr lang="en-US" b="true" sz="6100">
                <a:solidFill>
                  <a:srgbClr val="FDFDFD"/>
                </a:solidFill>
                <a:latin typeface="Canva Sans Bold"/>
                <a:ea typeface="Canva Sans Bold"/>
                <a:cs typeface="Canva Sans Bold"/>
                <a:sym typeface="Canva Sans Bold"/>
              </a:rPr>
              <a:t>d Function:</a:t>
            </a:r>
          </a:p>
        </p:txBody>
      </p:sp>
      <p:sp>
        <p:nvSpPr>
          <p:cNvPr name="TextBox 7" id="7"/>
          <p:cNvSpPr txBox="true"/>
          <p:nvPr/>
        </p:nvSpPr>
        <p:spPr>
          <a:xfrm rot="0">
            <a:off x="1028700" y="2187052"/>
            <a:ext cx="7846434" cy="1565342"/>
          </a:xfrm>
          <a:prstGeom prst="rect">
            <a:avLst/>
          </a:prstGeom>
        </p:spPr>
        <p:txBody>
          <a:bodyPr anchor="t" rtlCol="false" tIns="0" lIns="0" bIns="0" rIns="0">
            <a:spAutoFit/>
          </a:bodyPr>
          <a:lstStyle/>
          <a:p>
            <a:pPr algn="ctr">
              <a:lnSpc>
                <a:spcPts val="6121"/>
              </a:lnSpc>
              <a:spcBef>
                <a:spcPct val="0"/>
              </a:spcBef>
            </a:pPr>
            <a:r>
              <a:rPr lang="en-US" sz="4372">
                <a:solidFill>
                  <a:srgbClr val="FDFDFD"/>
                </a:solidFill>
                <a:latin typeface="Poppins"/>
                <a:ea typeface="Poppins"/>
                <a:cs typeface="Poppins"/>
                <a:sym typeface="Poppins"/>
              </a:rPr>
              <a:t>def</a:t>
            </a:r>
            <a:r>
              <a:rPr lang="en-US" sz="4372">
                <a:solidFill>
                  <a:srgbClr val="FDFDFD"/>
                </a:solidFill>
                <a:latin typeface="Poppins"/>
                <a:ea typeface="Poppins"/>
                <a:cs typeface="Poppins"/>
                <a:sym typeface="Poppins"/>
              </a:rPr>
              <a:t> calculate_bound(path, visited): ...</a:t>
            </a:r>
          </a:p>
        </p:txBody>
      </p:sp>
      <p:sp>
        <p:nvSpPr>
          <p:cNvPr name="TextBox 8" id="8"/>
          <p:cNvSpPr txBox="true"/>
          <p:nvPr/>
        </p:nvSpPr>
        <p:spPr>
          <a:xfrm rot="0">
            <a:off x="906311" y="4205804"/>
            <a:ext cx="7846434" cy="3444942"/>
          </a:xfrm>
          <a:prstGeom prst="rect">
            <a:avLst/>
          </a:prstGeom>
        </p:spPr>
        <p:txBody>
          <a:bodyPr anchor="t" rtlCol="false" tIns="0" lIns="0" bIns="0" rIns="0">
            <a:spAutoFit/>
          </a:bodyPr>
          <a:lstStyle/>
          <a:p>
            <a:pPr algn="ctr">
              <a:lnSpc>
                <a:spcPts val="5421"/>
              </a:lnSpc>
              <a:spcBef>
                <a:spcPct val="0"/>
              </a:spcBef>
            </a:pPr>
            <a:r>
              <a:rPr lang="en-US" sz="3872">
                <a:solidFill>
                  <a:srgbClr val="FDFDFD"/>
                </a:solidFill>
                <a:latin typeface="Poppins"/>
                <a:ea typeface="Poppins"/>
                <a:cs typeface="Poppins"/>
                <a:sym typeface="Poppins"/>
              </a:rPr>
              <a:t>#Estimates the minim</a:t>
            </a:r>
            <a:r>
              <a:rPr lang="en-US" sz="3872">
                <a:solidFill>
                  <a:srgbClr val="FDFDFD"/>
                </a:solidFill>
                <a:latin typeface="Poppins"/>
                <a:ea typeface="Poppins"/>
                <a:cs typeface="Poppins"/>
                <a:sym typeface="Poppins"/>
              </a:rPr>
              <a:t>um remaining cost to finish the route.</a:t>
            </a:r>
          </a:p>
          <a:p>
            <a:pPr algn="ctr">
              <a:lnSpc>
                <a:spcPts val="5421"/>
              </a:lnSpc>
              <a:spcBef>
                <a:spcPct val="0"/>
              </a:spcBef>
            </a:pPr>
            <a:r>
              <a:rPr lang="en-US" sz="3872">
                <a:solidFill>
                  <a:srgbClr val="FDFDFD"/>
                </a:solidFill>
                <a:latin typeface="Poppins"/>
                <a:ea typeface="Poppins"/>
                <a:cs typeface="Poppins"/>
                <a:sym typeface="Poppins"/>
              </a:rPr>
              <a:t>Used to decide which paths are promising.</a:t>
            </a:r>
          </a:p>
        </p:txBody>
      </p:sp>
      <p:sp>
        <p:nvSpPr>
          <p:cNvPr name="TextBox 9" id="9"/>
          <p:cNvSpPr txBox="true"/>
          <p:nvPr/>
        </p:nvSpPr>
        <p:spPr>
          <a:xfrm rot="0">
            <a:off x="9641394" y="980686"/>
            <a:ext cx="7403812" cy="1600902"/>
          </a:xfrm>
          <a:prstGeom prst="rect">
            <a:avLst/>
          </a:prstGeom>
        </p:spPr>
        <p:txBody>
          <a:bodyPr anchor="t" rtlCol="false" tIns="0" lIns="0" bIns="0" rIns="0">
            <a:spAutoFit/>
          </a:bodyPr>
          <a:lstStyle/>
          <a:p>
            <a:pPr algn="ctr">
              <a:lnSpc>
                <a:spcPts val="6261"/>
              </a:lnSpc>
              <a:spcBef>
                <a:spcPct val="0"/>
              </a:spcBef>
            </a:pPr>
            <a:r>
              <a:rPr lang="en-US" b="true" sz="4472">
                <a:solidFill>
                  <a:srgbClr val="FDFDFD"/>
                </a:solidFill>
                <a:latin typeface="Poppins Bold"/>
                <a:ea typeface="Poppins Bold"/>
                <a:cs typeface="Poppins Bold"/>
                <a:sym typeface="Poppins Bold"/>
              </a:rPr>
              <a:t>4.Main Branch and Bound Algorithm</a:t>
            </a:r>
          </a:p>
        </p:txBody>
      </p:sp>
      <p:sp>
        <p:nvSpPr>
          <p:cNvPr name="TextBox 10" id="10"/>
          <p:cNvSpPr txBox="true"/>
          <p:nvPr/>
        </p:nvSpPr>
        <p:spPr>
          <a:xfrm rot="0">
            <a:off x="9336594" y="3272268"/>
            <a:ext cx="7708612" cy="642686"/>
          </a:xfrm>
          <a:prstGeom prst="rect">
            <a:avLst/>
          </a:prstGeom>
        </p:spPr>
        <p:txBody>
          <a:bodyPr anchor="t" rtlCol="false" tIns="0" lIns="0" bIns="0" rIns="0">
            <a:spAutoFit/>
          </a:bodyPr>
          <a:lstStyle/>
          <a:p>
            <a:pPr algn="ctr">
              <a:lnSpc>
                <a:spcPts val="5001"/>
              </a:lnSpc>
              <a:spcBef>
                <a:spcPct val="0"/>
              </a:spcBef>
            </a:pPr>
            <a:r>
              <a:rPr lang="en-US" sz="3572">
                <a:solidFill>
                  <a:srgbClr val="FDFDFD"/>
                </a:solidFill>
                <a:latin typeface="Poppins"/>
                <a:ea typeface="Poppins"/>
                <a:cs typeface="Poppins"/>
                <a:sym typeface="Poppins"/>
              </a:rPr>
              <a:t>def</a:t>
            </a:r>
            <a:r>
              <a:rPr lang="en-US" sz="3572">
                <a:solidFill>
                  <a:srgbClr val="FDFDFD"/>
                </a:solidFill>
                <a:latin typeface="Poppins"/>
                <a:ea typeface="Poppins"/>
                <a:cs typeface="Poppins"/>
                <a:sym typeface="Poppins"/>
              </a:rPr>
              <a:t> branch_and_bound_tsp(): ...</a:t>
            </a:r>
          </a:p>
        </p:txBody>
      </p:sp>
      <p:sp>
        <p:nvSpPr>
          <p:cNvPr name="TextBox 11" id="11"/>
          <p:cNvSpPr txBox="true"/>
          <p:nvPr/>
        </p:nvSpPr>
        <p:spPr>
          <a:xfrm rot="0">
            <a:off x="9336594" y="4422425"/>
            <a:ext cx="7708612" cy="3664651"/>
          </a:xfrm>
          <a:prstGeom prst="rect">
            <a:avLst/>
          </a:prstGeom>
        </p:spPr>
        <p:txBody>
          <a:bodyPr anchor="t" rtlCol="false" tIns="0" lIns="0" bIns="0" rIns="0">
            <a:spAutoFit/>
          </a:bodyPr>
          <a:lstStyle/>
          <a:p>
            <a:pPr algn="ctr">
              <a:lnSpc>
                <a:spcPts val="4861"/>
              </a:lnSpc>
              <a:spcBef>
                <a:spcPct val="0"/>
              </a:spcBef>
            </a:pPr>
            <a:r>
              <a:rPr lang="en-US" sz="3472">
                <a:solidFill>
                  <a:srgbClr val="FDFDFD"/>
                </a:solidFill>
                <a:latin typeface="Poppins"/>
                <a:ea typeface="Poppins"/>
                <a:cs typeface="Poppins"/>
                <a:sym typeface="Poppins"/>
              </a:rPr>
              <a:t>#Uses a pri</a:t>
            </a:r>
            <a:r>
              <a:rPr lang="en-US" sz="3472">
                <a:solidFill>
                  <a:srgbClr val="FDFDFD"/>
                </a:solidFill>
                <a:latin typeface="Poppins"/>
                <a:ea typeface="Poppins"/>
                <a:cs typeface="Poppins"/>
                <a:sym typeface="Poppins"/>
              </a:rPr>
              <a:t>ority queue to explore the most promising paths first.</a:t>
            </a:r>
          </a:p>
          <a:p>
            <a:pPr algn="ctr">
              <a:lnSpc>
                <a:spcPts val="4861"/>
              </a:lnSpc>
              <a:spcBef>
                <a:spcPct val="0"/>
              </a:spcBef>
            </a:pPr>
            <a:r>
              <a:rPr lang="en-US" sz="3472">
                <a:solidFill>
                  <a:srgbClr val="FDFDFD"/>
                </a:solidFill>
                <a:latin typeface="Poppins"/>
                <a:ea typeface="Poppins"/>
                <a:cs typeface="Poppins"/>
                <a:sym typeface="Poppins"/>
              </a:rPr>
              <a:t>Skips paths that already look too costly.</a:t>
            </a:r>
          </a:p>
          <a:p>
            <a:pPr algn="ctr">
              <a:lnSpc>
                <a:spcPts val="4861"/>
              </a:lnSpc>
              <a:spcBef>
                <a:spcPct val="0"/>
              </a:spcBef>
            </a:pPr>
            <a:r>
              <a:rPr lang="en-US" sz="3472">
                <a:solidFill>
                  <a:srgbClr val="FDFDFD"/>
                </a:solidFill>
                <a:latin typeface="Poppins"/>
                <a:ea typeface="Poppins"/>
                <a:cs typeface="Poppins"/>
                <a:sym typeface="Poppins"/>
              </a:rPr>
              <a:t>Keeps track of the best (shortest) full path found</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09033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0">
            <a:off x="803986" y="1790346"/>
            <a:ext cx="6301476" cy="5911234"/>
            <a:chOff x="0" y="0"/>
            <a:chExt cx="1659648" cy="1556868"/>
          </a:xfrm>
        </p:grpSpPr>
        <p:sp>
          <p:nvSpPr>
            <p:cNvPr name="Freeform 3" id="3"/>
            <p:cNvSpPr/>
            <p:nvPr/>
          </p:nvSpPr>
          <p:spPr>
            <a:xfrm flipH="false" flipV="false" rot="0">
              <a:off x="0" y="0"/>
              <a:ext cx="1659648" cy="1556868"/>
            </a:xfrm>
            <a:custGeom>
              <a:avLst/>
              <a:gdLst/>
              <a:ahLst/>
              <a:cxnLst/>
              <a:rect r="r" b="b" t="t" l="l"/>
              <a:pathLst>
                <a:path h="1556868" w="1659648">
                  <a:moveTo>
                    <a:pt x="68801" y="0"/>
                  </a:moveTo>
                  <a:lnTo>
                    <a:pt x="1590847" y="0"/>
                  </a:lnTo>
                  <a:cubicBezTo>
                    <a:pt x="1609094" y="0"/>
                    <a:pt x="1626594" y="7249"/>
                    <a:pt x="1639497" y="20151"/>
                  </a:cubicBezTo>
                  <a:cubicBezTo>
                    <a:pt x="1652399" y="33054"/>
                    <a:pt x="1659648" y="50554"/>
                    <a:pt x="1659648" y="68801"/>
                  </a:cubicBezTo>
                  <a:lnTo>
                    <a:pt x="1659648" y="1488067"/>
                  </a:lnTo>
                  <a:cubicBezTo>
                    <a:pt x="1659648" y="1506314"/>
                    <a:pt x="1652399" y="1523814"/>
                    <a:pt x="1639497" y="1536717"/>
                  </a:cubicBezTo>
                  <a:cubicBezTo>
                    <a:pt x="1626594" y="1549620"/>
                    <a:pt x="1609094" y="1556868"/>
                    <a:pt x="1590847" y="1556868"/>
                  </a:cubicBezTo>
                  <a:lnTo>
                    <a:pt x="68801" y="1556868"/>
                  </a:lnTo>
                  <a:cubicBezTo>
                    <a:pt x="50554" y="1556868"/>
                    <a:pt x="33054" y="1549620"/>
                    <a:pt x="20151" y="1536717"/>
                  </a:cubicBezTo>
                  <a:cubicBezTo>
                    <a:pt x="7249" y="1523814"/>
                    <a:pt x="0" y="1506314"/>
                    <a:pt x="0" y="1488067"/>
                  </a:cubicBezTo>
                  <a:lnTo>
                    <a:pt x="0" y="68801"/>
                  </a:lnTo>
                  <a:cubicBezTo>
                    <a:pt x="0" y="50554"/>
                    <a:pt x="7249" y="33054"/>
                    <a:pt x="20151" y="20151"/>
                  </a:cubicBezTo>
                  <a:cubicBezTo>
                    <a:pt x="33054" y="7249"/>
                    <a:pt x="50554" y="0"/>
                    <a:pt x="68801" y="0"/>
                  </a:cubicBezTo>
                  <a:close/>
                </a:path>
              </a:pathLst>
            </a:custGeom>
            <a:gradFill rotWithShape="true">
              <a:gsLst>
                <a:gs pos="0">
                  <a:srgbClr val="000000">
                    <a:alpha val="78000"/>
                  </a:srgbClr>
                </a:gs>
                <a:gs pos="100000">
                  <a:srgbClr val="DDDDDD">
                    <a:alpha val="14820"/>
                  </a:srgbClr>
                </a:gs>
              </a:gsLst>
              <a:lin ang="2700000"/>
            </a:gradFill>
          </p:spPr>
        </p:sp>
        <p:sp>
          <p:nvSpPr>
            <p:cNvPr name="TextBox 4" id="4"/>
            <p:cNvSpPr txBox="true"/>
            <p:nvPr/>
          </p:nvSpPr>
          <p:spPr>
            <a:xfrm>
              <a:off x="0" y="-66675"/>
              <a:ext cx="1659648" cy="1623543"/>
            </a:xfrm>
            <a:prstGeom prst="rect">
              <a:avLst/>
            </a:prstGeom>
          </p:spPr>
          <p:txBody>
            <a:bodyPr anchor="ctr" rtlCol="false" tIns="50800" lIns="50800" bIns="50800" rIns="50800"/>
            <a:lstStyle/>
            <a:p>
              <a:pPr algn="ctr">
                <a:lnSpc>
                  <a:spcPts val="3151"/>
                </a:lnSpc>
              </a:pPr>
            </a:p>
          </p:txBody>
        </p:sp>
      </p:grpSp>
      <p:grpSp>
        <p:nvGrpSpPr>
          <p:cNvPr name="Group 5" id="5"/>
          <p:cNvGrpSpPr/>
          <p:nvPr/>
        </p:nvGrpSpPr>
        <p:grpSpPr>
          <a:xfrm rot="0">
            <a:off x="7703689" y="1851792"/>
            <a:ext cx="9783203" cy="5849788"/>
            <a:chOff x="0" y="0"/>
            <a:chExt cx="2576646" cy="1540685"/>
          </a:xfrm>
        </p:grpSpPr>
        <p:sp>
          <p:nvSpPr>
            <p:cNvPr name="Freeform 6" id="6"/>
            <p:cNvSpPr/>
            <p:nvPr/>
          </p:nvSpPr>
          <p:spPr>
            <a:xfrm flipH="false" flipV="false" rot="0">
              <a:off x="0" y="0"/>
              <a:ext cx="2576646" cy="1540685"/>
            </a:xfrm>
            <a:custGeom>
              <a:avLst/>
              <a:gdLst/>
              <a:ahLst/>
              <a:cxnLst/>
              <a:rect r="r" b="b" t="t" l="l"/>
              <a:pathLst>
                <a:path h="1540685" w="2576646">
                  <a:moveTo>
                    <a:pt x="44315" y="0"/>
                  </a:moveTo>
                  <a:lnTo>
                    <a:pt x="2532331" y="0"/>
                  </a:lnTo>
                  <a:cubicBezTo>
                    <a:pt x="2556806" y="0"/>
                    <a:pt x="2576646" y="19841"/>
                    <a:pt x="2576646" y="44315"/>
                  </a:cubicBezTo>
                  <a:lnTo>
                    <a:pt x="2576646" y="1496370"/>
                  </a:lnTo>
                  <a:cubicBezTo>
                    <a:pt x="2576646" y="1508123"/>
                    <a:pt x="2571977" y="1519395"/>
                    <a:pt x="2563667" y="1527705"/>
                  </a:cubicBezTo>
                  <a:cubicBezTo>
                    <a:pt x="2555356" y="1536016"/>
                    <a:pt x="2544084" y="1540685"/>
                    <a:pt x="2532331" y="1540685"/>
                  </a:cubicBezTo>
                  <a:lnTo>
                    <a:pt x="44315" y="1540685"/>
                  </a:lnTo>
                  <a:cubicBezTo>
                    <a:pt x="32562" y="1540685"/>
                    <a:pt x="21290" y="1536016"/>
                    <a:pt x="12980" y="1527705"/>
                  </a:cubicBezTo>
                  <a:cubicBezTo>
                    <a:pt x="4669" y="1519395"/>
                    <a:pt x="0" y="1508123"/>
                    <a:pt x="0" y="1496370"/>
                  </a:cubicBezTo>
                  <a:lnTo>
                    <a:pt x="0" y="44315"/>
                  </a:lnTo>
                  <a:cubicBezTo>
                    <a:pt x="0" y="32562"/>
                    <a:pt x="4669" y="21290"/>
                    <a:pt x="12980" y="12980"/>
                  </a:cubicBezTo>
                  <a:cubicBezTo>
                    <a:pt x="21290" y="4669"/>
                    <a:pt x="32562" y="0"/>
                    <a:pt x="44315" y="0"/>
                  </a:cubicBezTo>
                  <a:close/>
                </a:path>
              </a:pathLst>
            </a:custGeom>
            <a:gradFill rotWithShape="true">
              <a:gsLst>
                <a:gs pos="0">
                  <a:srgbClr val="000F9B">
                    <a:alpha val="100000"/>
                  </a:srgbClr>
                </a:gs>
                <a:gs pos="50000">
                  <a:srgbClr val="EB0000">
                    <a:alpha val="100000"/>
                  </a:srgbClr>
                </a:gs>
                <a:gs pos="100000">
                  <a:srgbClr val="A000EB">
                    <a:alpha val="100000"/>
                  </a:srgbClr>
                </a:gs>
              </a:gsLst>
              <a:path path="circle">
                <a:fillToRect l="0" r="100000" t="0" b="100000"/>
              </a:path>
              <a:tileRect r="0" l="-100000" b="0" t="-100000"/>
            </a:gradFill>
          </p:spPr>
        </p:sp>
        <p:sp>
          <p:nvSpPr>
            <p:cNvPr name="TextBox 7" id="7"/>
            <p:cNvSpPr txBox="true"/>
            <p:nvPr/>
          </p:nvSpPr>
          <p:spPr>
            <a:xfrm>
              <a:off x="0" y="-66675"/>
              <a:ext cx="2576646" cy="1607360"/>
            </a:xfrm>
            <a:prstGeom prst="rect">
              <a:avLst/>
            </a:prstGeom>
          </p:spPr>
          <p:txBody>
            <a:bodyPr anchor="ctr" rtlCol="false" tIns="50800" lIns="50800" bIns="50800" rIns="50800"/>
            <a:lstStyle/>
            <a:p>
              <a:pPr algn="ctr">
                <a:lnSpc>
                  <a:spcPts val="3151"/>
                </a:lnSpc>
              </a:pPr>
            </a:p>
          </p:txBody>
        </p:sp>
      </p:grpSp>
      <p:grpSp>
        <p:nvGrpSpPr>
          <p:cNvPr name="Group 8" id="8"/>
          <p:cNvGrpSpPr/>
          <p:nvPr/>
        </p:nvGrpSpPr>
        <p:grpSpPr>
          <a:xfrm rot="0">
            <a:off x="4520563" y="268001"/>
            <a:ext cx="8074728" cy="1256946"/>
            <a:chOff x="0" y="0"/>
            <a:chExt cx="2126677" cy="331048"/>
          </a:xfrm>
        </p:grpSpPr>
        <p:sp>
          <p:nvSpPr>
            <p:cNvPr name="Freeform 9" id="9"/>
            <p:cNvSpPr/>
            <p:nvPr/>
          </p:nvSpPr>
          <p:spPr>
            <a:xfrm flipH="false" flipV="false" rot="0">
              <a:off x="0" y="0"/>
              <a:ext cx="2126677" cy="331048"/>
            </a:xfrm>
            <a:custGeom>
              <a:avLst/>
              <a:gdLst/>
              <a:ahLst/>
              <a:cxnLst/>
              <a:rect r="r" b="b" t="t" l="l"/>
              <a:pathLst>
                <a:path h="331048" w="2126677">
                  <a:moveTo>
                    <a:pt x="48898" y="0"/>
                  </a:moveTo>
                  <a:lnTo>
                    <a:pt x="2077779" y="0"/>
                  </a:lnTo>
                  <a:cubicBezTo>
                    <a:pt x="2090748" y="0"/>
                    <a:pt x="2103185" y="5152"/>
                    <a:pt x="2112356" y="14322"/>
                  </a:cubicBezTo>
                  <a:cubicBezTo>
                    <a:pt x="2121526" y="23492"/>
                    <a:pt x="2126677" y="35929"/>
                    <a:pt x="2126677" y="48898"/>
                  </a:cubicBezTo>
                  <a:lnTo>
                    <a:pt x="2126677" y="282150"/>
                  </a:lnTo>
                  <a:cubicBezTo>
                    <a:pt x="2126677" y="295118"/>
                    <a:pt x="2121526" y="307555"/>
                    <a:pt x="2112356" y="316726"/>
                  </a:cubicBezTo>
                  <a:cubicBezTo>
                    <a:pt x="2103185" y="325896"/>
                    <a:pt x="2090748" y="331048"/>
                    <a:pt x="2077779" y="331048"/>
                  </a:cubicBezTo>
                  <a:lnTo>
                    <a:pt x="48898" y="331048"/>
                  </a:lnTo>
                  <a:cubicBezTo>
                    <a:pt x="21892" y="331048"/>
                    <a:pt x="0" y="309155"/>
                    <a:pt x="0" y="282150"/>
                  </a:cubicBezTo>
                  <a:lnTo>
                    <a:pt x="0" y="48898"/>
                  </a:lnTo>
                  <a:cubicBezTo>
                    <a:pt x="0" y="35929"/>
                    <a:pt x="5152" y="23492"/>
                    <a:pt x="14322" y="14322"/>
                  </a:cubicBezTo>
                  <a:cubicBezTo>
                    <a:pt x="23492" y="5152"/>
                    <a:pt x="35929" y="0"/>
                    <a:pt x="48898" y="0"/>
                  </a:cubicBezTo>
                  <a:close/>
                </a:path>
              </a:pathLst>
            </a:custGeom>
            <a:gradFill rotWithShape="true">
              <a:gsLst>
                <a:gs pos="0">
                  <a:srgbClr val="FF5757">
                    <a:alpha val="100000"/>
                  </a:srgbClr>
                </a:gs>
                <a:gs pos="100000">
                  <a:srgbClr val="8C52FF">
                    <a:alpha val="100000"/>
                  </a:srgbClr>
                </a:gs>
              </a:gsLst>
              <a:lin ang="0"/>
            </a:gradFill>
          </p:spPr>
        </p:sp>
        <p:sp>
          <p:nvSpPr>
            <p:cNvPr name="TextBox 10" id="10"/>
            <p:cNvSpPr txBox="true"/>
            <p:nvPr/>
          </p:nvSpPr>
          <p:spPr>
            <a:xfrm>
              <a:off x="0" y="-76200"/>
              <a:ext cx="2126677" cy="407248"/>
            </a:xfrm>
            <a:prstGeom prst="rect">
              <a:avLst/>
            </a:prstGeom>
          </p:spPr>
          <p:txBody>
            <a:bodyPr anchor="ctr" rtlCol="false" tIns="50800" lIns="50800" bIns="50800" rIns="50800"/>
            <a:lstStyle/>
            <a:p>
              <a:pPr algn="ctr">
                <a:lnSpc>
                  <a:spcPts val="3461"/>
                </a:lnSpc>
              </a:pPr>
            </a:p>
          </p:txBody>
        </p:sp>
      </p:grpSp>
      <p:sp>
        <p:nvSpPr>
          <p:cNvPr name="Freeform 11" id="11"/>
          <p:cNvSpPr/>
          <p:nvPr/>
        </p:nvSpPr>
        <p:spPr>
          <a:xfrm flipH="false" flipV="false" rot="0">
            <a:off x="1392704" y="2012666"/>
            <a:ext cx="5124040" cy="5466594"/>
          </a:xfrm>
          <a:custGeom>
            <a:avLst/>
            <a:gdLst/>
            <a:ahLst/>
            <a:cxnLst/>
            <a:rect r="r" b="b" t="t" l="l"/>
            <a:pathLst>
              <a:path h="5466594" w="5124040">
                <a:moveTo>
                  <a:pt x="0" y="0"/>
                </a:moveTo>
                <a:lnTo>
                  <a:pt x="5124039" y="0"/>
                </a:lnTo>
                <a:lnTo>
                  <a:pt x="5124039" y="5466594"/>
                </a:lnTo>
                <a:lnTo>
                  <a:pt x="0" y="5466594"/>
                </a:lnTo>
                <a:lnTo>
                  <a:pt x="0" y="0"/>
                </a:lnTo>
                <a:close/>
              </a:path>
            </a:pathLst>
          </a:custGeom>
          <a:blipFill>
            <a:blip r:embed="rId2"/>
            <a:stretch>
              <a:fillRect l="0" t="0" r="0" b="0"/>
            </a:stretch>
          </a:blipFill>
        </p:spPr>
      </p:sp>
      <p:sp>
        <p:nvSpPr>
          <p:cNvPr name="Freeform 12" id="12"/>
          <p:cNvSpPr/>
          <p:nvPr/>
        </p:nvSpPr>
        <p:spPr>
          <a:xfrm flipH="false" flipV="false" rot="0">
            <a:off x="8972608" y="3633764"/>
            <a:ext cx="7245365" cy="1736506"/>
          </a:xfrm>
          <a:custGeom>
            <a:avLst/>
            <a:gdLst/>
            <a:ahLst/>
            <a:cxnLst/>
            <a:rect r="r" b="b" t="t" l="l"/>
            <a:pathLst>
              <a:path h="1736506" w="7245365">
                <a:moveTo>
                  <a:pt x="0" y="0"/>
                </a:moveTo>
                <a:lnTo>
                  <a:pt x="7245365" y="0"/>
                </a:lnTo>
                <a:lnTo>
                  <a:pt x="7245365" y="1736506"/>
                </a:lnTo>
                <a:lnTo>
                  <a:pt x="0" y="1736506"/>
                </a:lnTo>
                <a:lnTo>
                  <a:pt x="0" y="0"/>
                </a:lnTo>
                <a:close/>
              </a:path>
            </a:pathLst>
          </a:custGeom>
          <a:blipFill>
            <a:blip r:embed="rId3"/>
            <a:stretch>
              <a:fillRect l="0" t="0" r="-1727" b="0"/>
            </a:stretch>
          </a:blipFill>
        </p:spPr>
      </p:sp>
      <p:sp>
        <p:nvSpPr>
          <p:cNvPr name="TextBox 13" id="13"/>
          <p:cNvSpPr txBox="true"/>
          <p:nvPr/>
        </p:nvSpPr>
        <p:spPr>
          <a:xfrm rot="0">
            <a:off x="4520563" y="106076"/>
            <a:ext cx="8074728" cy="1377942"/>
          </a:xfrm>
          <a:prstGeom prst="rect">
            <a:avLst/>
          </a:prstGeom>
        </p:spPr>
        <p:txBody>
          <a:bodyPr anchor="t" rtlCol="false" tIns="0" lIns="0" bIns="0" rIns="0">
            <a:spAutoFit/>
          </a:bodyPr>
          <a:lstStyle/>
          <a:p>
            <a:pPr algn="ctr">
              <a:lnSpc>
                <a:spcPts val="11200"/>
              </a:lnSpc>
            </a:pPr>
            <a:r>
              <a:rPr lang="en-US" sz="8000">
                <a:solidFill>
                  <a:srgbClr val="FFFFFF"/>
                </a:solidFill>
                <a:latin typeface="Antonio"/>
                <a:ea typeface="Antonio"/>
                <a:cs typeface="Antonio"/>
                <a:sym typeface="Antonio"/>
              </a:rPr>
              <a:t>Result</a:t>
            </a:r>
          </a:p>
        </p:txBody>
      </p:sp>
    </p:spTree>
  </p:cSld>
  <p:clrMapOvr>
    <a:masterClrMapping/>
  </p:clrMapOvr>
</p:sld>
</file>

<file path=ppt/slides/slide7.xml><?xml version="1.0" encoding="utf-8"?>
<p:sld xmlns:p="http://schemas.openxmlformats.org/presentationml/2006/main" xmlns:a="http://schemas.openxmlformats.org/drawingml/2006/main">
  <p:cSld>
    <p:bg>
      <p:bgPr>
        <a:gradFill rotWithShape="true">
          <a:gsLst>
            <a:gs pos="0">
              <a:srgbClr val="000000">
                <a:alpha val="100000"/>
              </a:srgbClr>
            </a:gs>
            <a:gs pos="100000">
              <a:srgbClr val="09033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0">
            <a:off x="787729" y="494136"/>
            <a:ext cx="17695777" cy="9587924"/>
            <a:chOff x="0" y="0"/>
            <a:chExt cx="4660616" cy="2525215"/>
          </a:xfrm>
        </p:grpSpPr>
        <p:sp>
          <p:nvSpPr>
            <p:cNvPr name="Freeform 3" id="3"/>
            <p:cNvSpPr/>
            <p:nvPr/>
          </p:nvSpPr>
          <p:spPr>
            <a:xfrm flipH="false" flipV="false" rot="0">
              <a:off x="0" y="0"/>
              <a:ext cx="4660616" cy="2525215"/>
            </a:xfrm>
            <a:custGeom>
              <a:avLst/>
              <a:gdLst/>
              <a:ahLst/>
              <a:cxnLst/>
              <a:rect r="r" b="b" t="t" l="l"/>
              <a:pathLst>
                <a:path h="2525215" w="4660616">
                  <a:moveTo>
                    <a:pt x="24500" y="0"/>
                  </a:moveTo>
                  <a:lnTo>
                    <a:pt x="4636116" y="0"/>
                  </a:lnTo>
                  <a:cubicBezTo>
                    <a:pt x="4649647" y="0"/>
                    <a:pt x="4660616" y="10969"/>
                    <a:pt x="4660616" y="24500"/>
                  </a:cubicBezTo>
                  <a:lnTo>
                    <a:pt x="4660616" y="2500715"/>
                  </a:lnTo>
                  <a:cubicBezTo>
                    <a:pt x="4660616" y="2507212"/>
                    <a:pt x="4658035" y="2513444"/>
                    <a:pt x="4653440" y="2518039"/>
                  </a:cubicBezTo>
                  <a:cubicBezTo>
                    <a:pt x="4648846" y="2522633"/>
                    <a:pt x="4642614" y="2525215"/>
                    <a:pt x="4636116" y="2525215"/>
                  </a:cubicBezTo>
                  <a:lnTo>
                    <a:pt x="24500" y="2525215"/>
                  </a:lnTo>
                  <a:cubicBezTo>
                    <a:pt x="10969" y="2525215"/>
                    <a:pt x="0" y="2514246"/>
                    <a:pt x="0" y="2500715"/>
                  </a:cubicBezTo>
                  <a:lnTo>
                    <a:pt x="0" y="24500"/>
                  </a:lnTo>
                  <a:cubicBezTo>
                    <a:pt x="0" y="10969"/>
                    <a:pt x="10969" y="0"/>
                    <a:pt x="24500" y="0"/>
                  </a:cubicBezTo>
                  <a:close/>
                </a:path>
              </a:pathLst>
            </a:custGeom>
            <a:solidFill>
              <a:srgbClr val="FFFFFF">
                <a:alpha val="21961"/>
              </a:srgbClr>
            </a:solidFill>
          </p:spPr>
        </p:sp>
        <p:sp>
          <p:nvSpPr>
            <p:cNvPr name="TextBox 4" id="4"/>
            <p:cNvSpPr txBox="true"/>
            <p:nvPr/>
          </p:nvSpPr>
          <p:spPr>
            <a:xfrm>
              <a:off x="0" y="-38100"/>
              <a:ext cx="4660616" cy="25633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0106608" y="2753963"/>
            <a:ext cx="7559066" cy="2919509"/>
            <a:chOff x="0" y="0"/>
            <a:chExt cx="1990865" cy="768924"/>
          </a:xfrm>
        </p:grpSpPr>
        <p:sp>
          <p:nvSpPr>
            <p:cNvPr name="Freeform 6" id="6"/>
            <p:cNvSpPr/>
            <p:nvPr/>
          </p:nvSpPr>
          <p:spPr>
            <a:xfrm flipH="false" flipV="false" rot="0">
              <a:off x="0" y="0"/>
              <a:ext cx="1990865" cy="768924"/>
            </a:xfrm>
            <a:custGeom>
              <a:avLst/>
              <a:gdLst/>
              <a:ahLst/>
              <a:cxnLst/>
              <a:rect r="r" b="b" t="t" l="l"/>
              <a:pathLst>
                <a:path h="768924" w="1990865">
                  <a:moveTo>
                    <a:pt x="52234" y="0"/>
                  </a:moveTo>
                  <a:lnTo>
                    <a:pt x="1938632" y="0"/>
                  </a:lnTo>
                  <a:cubicBezTo>
                    <a:pt x="1967480" y="0"/>
                    <a:pt x="1990865" y="23386"/>
                    <a:pt x="1990865" y="52234"/>
                  </a:cubicBezTo>
                  <a:lnTo>
                    <a:pt x="1990865" y="716691"/>
                  </a:lnTo>
                  <a:cubicBezTo>
                    <a:pt x="1990865" y="730544"/>
                    <a:pt x="1985362" y="743830"/>
                    <a:pt x="1975566" y="753625"/>
                  </a:cubicBezTo>
                  <a:cubicBezTo>
                    <a:pt x="1965771" y="763421"/>
                    <a:pt x="1952485" y="768924"/>
                    <a:pt x="1938632" y="768924"/>
                  </a:cubicBezTo>
                  <a:lnTo>
                    <a:pt x="52234" y="768924"/>
                  </a:lnTo>
                  <a:cubicBezTo>
                    <a:pt x="38380" y="768924"/>
                    <a:pt x="25095" y="763421"/>
                    <a:pt x="15299" y="753625"/>
                  </a:cubicBezTo>
                  <a:cubicBezTo>
                    <a:pt x="5503" y="743830"/>
                    <a:pt x="0" y="730544"/>
                    <a:pt x="0" y="716691"/>
                  </a:cubicBezTo>
                  <a:lnTo>
                    <a:pt x="0" y="52234"/>
                  </a:lnTo>
                  <a:cubicBezTo>
                    <a:pt x="0" y="38380"/>
                    <a:pt x="5503" y="25095"/>
                    <a:pt x="15299" y="15299"/>
                  </a:cubicBezTo>
                  <a:cubicBezTo>
                    <a:pt x="25095" y="5503"/>
                    <a:pt x="38380" y="0"/>
                    <a:pt x="52234" y="0"/>
                  </a:cubicBezTo>
                  <a:close/>
                </a:path>
              </a:pathLst>
            </a:custGeom>
            <a:solidFill>
              <a:srgbClr val="3F0B75"/>
            </a:solidFill>
          </p:spPr>
        </p:sp>
        <p:sp>
          <p:nvSpPr>
            <p:cNvPr name="TextBox 7" id="7"/>
            <p:cNvSpPr txBox="true"/>
            <p:nvPr/>
          </p:nvSpPr>
          <p:spPr>
            <a:xfrm>
              <a:off x="0" y="-76200"/>
              <a:ext cx="1990865" cy="845124"/>
            </a:xfrm>
            <a:prstGeom prst="rect">
              <a:avLst/>
            </a:prstGeom>
          </p:spPr>
          <p:txBody>
            <a:bodyPr anchor="ctr" rtlCol="false" tIns="50800" lIns="50800" bIns="50800" rIns="50800"/>
            <a:lstStyle/>
            <a:p>
              <a:pPr algn="ctr">
                <a:lnSpc>
                  <a:spcPts val="3461"/>
                </a:lnSpc>
              </a:pPr>
            </a:p>
          </p:txBody>
        </p:sp>
      </p:grpSp>
      <p:grpSp>
        <p:nvGrpSpPr>
          <p:cNvPr name="Group 8" id="8"/>
          <p:cNvGrpSpPr/>
          <p:nvPr/>
        </p:nvGrpSpPr>
        <p:grpSpPr>
          <a:xfrm rot="0">
            <a:off x="4591237" y="619705"/>
            <a:ext cx="10088762" cy="1929318"/>
            <a:chOff x="0" y="0"/>
            <a:chExt cx="2657123" cy="508133"/>
          </a:xfrm>
        </p:grpSpPr>
        <p:sp>
          <p:nvSpPr>
            <p:cNvPr name="Freeform 9" id="9"/>
            <p:cNvSpPr/>
            <p:nvPr/>
          </p:nvSpPr>
          <p:spPr>
            <a:xfrm flipH="false" flipV="false" rot="0">
              <a:off x="0" y="0"/>
              <a:ext cx="2657123" cy="508133"/>
            </a:xfrm>
            <a:custGeom>
              <a:avLst/>
              <a:gdLst/>
              <a:ahLst/>
              <a:cxnLst/>
              <a:rect r="r" b="b" t="t" l="l"/>
              <a:pathLst>
                <a:path h="508133" w="2657123">
                  <a:moveTo>
                    <a:pt x="39136" y="0"/>
                  </a:moveTo>
                  <a:lnTo>
                    <a:pt x="2617986" y="0"/>
                  </a:lnTo>
                  <a:cubicBezTo>
                    <a:pt x="2639601" y="0"/>
                    <a:pt x="2657123" y="17522"/>
                    <a:pt x="2657123" y="39136"/>
                  </a:cubicBezTo>
                  <a:lnTo>
                    <a:pt x="2657123" y="468997"/>
                  </a:lnTo>
                  <a:cubicBezTo>
                    <a:pt x="2657123" y="479376"/>
                    <a:pt x="2652999" y="489331"/>
                    <a:pt x="2645660" y="496670"/>
                  </a:cubicBezTo>
                  <a:cubicBezTo>
                    <a:pt x="2638320" y="504010"/>
                    <a:pt x="2628366" y="508133"/>
                    <a:pt x="2617986" y="508133"/>
                  </a:cubicBezTo>
                  <a:lnTo>
                    <a:pt x="39136" y="508133"/>
                  </a:lnTo>
                  <a:cubicBezTo>
                    <a:pt x="17522" y="508133"/>
                    <a:pt x="0" y="490611"/>
                    <a:pt x="0" y="468997"/>
                  </a:cubicBezTo>
                  <a:lnTo>
                    <a:pt x="0" y="39136"/>
                  </a:lnTo>
                  <a:cubicBezTo>
                    <a:pt x="0" y="17522"/>
                    <a:pt x="17522" y="0"/>
                    <a:pt x="39136" y="0"/>
                  </a:cubicBezTo>
                  <a:close/>
                </a:path>
              </a:pathLst>
            </a:custGeom>
            <a:solidFill>
              <a:srgbClr val="3F0B75"/>
            </a:solidFill>
          </p:spPr>
        </p:sp>
        <p:sp>
          <p:nvSpPr>
            <p:cNvPr name="TextBox 10" id="10"/>
            <p:cNvSpPr txBox="true"/>
            <p:nvPr/>
          </p:nvSpPr>
          <p:spPr>
            <a:xfrm>
              <a:off x="0" y="-190500"/>
              <a:ext cx="2657123" cy="698633"/>
            </a:xfrm>
            <a:prstGeom prst="rect">
              <a:avLst/>
            </a:prstGeom>
          </p:spPr>
          <p:txBody>
            <a:bodyPr anchor="ctr" rtlCol="false" tIns="50800" lIns="50800" bIns="50800" rIns="50800"/>
            <a:lstStyle/>
            <a:p>
              <a:pPr algn="ctr">
                <a:lnSpc>
                  <a:spcPts val="9761"/>
                </a:lnSpc>
              </a:pPr>
              <a:r>
                <a:rPr lang="en-US" sz="6972">
                  <a:solidFill>
                    <a:srgbClr val="FFFFFF"/>
                  </a:solidFill>
                  <a:latin typeface="Poppins"/>
                  <a:ea typeface="Poppins"/>
                  <a:cs typeface="Poppins"/>
                  <a:sym typeface="Poppins"/>
                </a:rPr>
                <a:t>TEAM MEMEBERS</a:t>
              </a:r>
            </a:p>
          </p:txBody>
        </p:sp>
      </p:grpSp>
      <p:grpSp>
        <p:nvGrpSpPr>
          <p:cNvPr name="Group 11" id="11"/>
          <p:cNvGrpSpPr/>
          <p:nvPr/>
        </p:nvGrpSpPr>
        <p:grpSpPr>
          <a:xfrm rot="0">
            <a:off x="1120891" y="2681255"/>
            <a:ext cx="7196807" cy="3086100"/>
            <a:chOff x="0" y="0"/>
            <a:chExt cx="1895455" cy="812800"/>
          </a:xfrm>
        </p:grpSpPr>
        <p:sp>
          <p:nvSpPr>
            <p:cNvPr name="Freeform 12" id="12"/>
            <p:cNvSpPr/>
            <p:nvPr/>
          </p:nvSpPr>
          <p:spPr>
            <a:xfrm flipH="false" flipV="false" rot="0">
              <a:off x="0" y="0"/>
              <a:ext cx="1895455" cy="812800"/>
            </a:xfrm>
            <a:custGeom>
              <a:avLst/>
              <a:gdLst/>
              <a:ahLst/>
              <a:cxnLst/>
              <a:rect r="r" b="b" t="t" l="l"/>
              <a:pathLst>
                <a:path h="812800" w="1895455">
                  <a:moveTo>
                    <a:pt x="54863" y="0"/>
                  </a:moveTo>
                  <a:lnTo>
                    <a:pt x="1840592" y="0"/>
                  </a:lnTo>
                  <a:cubicBezTo>
                    <a:pt x="1870892" y="0"/>
                    <a:pt x="1895455" y="24563"/>
                    <a:pt x="1895455" y="54863"/>
                  </a:cubicBezTo>
                  <a:lnTo>
                    <a:pt x="1895455" y="757937"/>
                  </a:lnTo>
                  <a:cubicBezTo>
                    <a:pt x="1895455" y="788237"/>
                    <a:pt x="1870892" y="812800"/>
                    <a:pt x="1840592" y="812800"/>
                  </a:cubicBezTo>
                  <a:lnTo>
                    <a:pt x="54863" y="812800"/>
                  </a:lnTo>
                  <a:cubicBezTo>
                    <a:pt x="24563" y="812800"/>
                    <a:pt x="0" y="788237"/>
                    <a:pt x="0" y="757937"/>
                  </a:cubicBezTo>
                  <a:lnTo>
                    <a:pt x="0" y="54863"/>
                  </a:lnTo>
                  <a:cubicBezTo>
                    <a:pt x="0" y="24563"/>
                    <a:pt x="24563" y="0"/>
                    <a:pt x="54863" y="0"/>
                  </a:cubicBezTo>
                  <a:close/>
                </a:path>
              </a:pathLst>
            </a:custGeom>
            <a:solidFill>
              <a:srgbClr val="EE3260"/>
            </a:solidFill>
          </p:spPr>
        </p:sp>
        <p:sp>
          <p:nvSpPr>
            <p:cNvPr name="TextBox 13" id="13"/>
            <p:cNvSpPr txBox="true"/>
            <p:nvPr/>
          </p:nvSpPr>
          <p:spPr>
            <a:xfrm>
              <a:off x="0" y="-76200"/>
              <a:ext cx="1895455" cy="889000"/>
            </a:xfrm>
            <a:prstGeom prst="rect">
              <a:avLst/>
            </a:prstGeom>
          </p:spPr>
          <p:txBody>
            <a:bodyPr anchor="ctr" rtlCol="false" tIns="50800" lIns="50800" bIns="50800" rIns="50800"/>
            <a:lstStyle/>
            <a:p>
              <a:pPr algn="ctr">
                <a:lnSpc>
                  <a:spcPts val="3461"/>
                </a:lnSpc>
              </a:pPr>
            </a:p>
          </p:txBody>
        </p:sp>
      </p:grpSp>
      <p:grpSp>
        <p:nvGrpSpPr>
          <p:cNvPr name="Group 14" id="14"/>
          <p:cNvGrpSpPr/>
          <p:nvPr/>
        </p:nvGrpSpPr>
        <p:grpSpPr>
          <a:xfrm rot="0">
            <a:off x="1120891" y="6440797"/>
            <a:ext cx="7196807" cy="3086100"/>
            <a:chOff x="0" y="0"/>
            <a:chExt cx="1895455" cy="812800"/>
          </a:xfrm>
        </p:grpSpPr>
        <p:sp>
          <p:nvSpPr>
            <p:cNvPr name="Freeform 15" id="15"/>
            <p:cNvSpPr/>
            <p:nvPr/>
          </p:nvSpPr>
          <p:spPr>
            <a:xfrm flipH="false" flipV="false" rot="0">
              <a:off x="0" y="0"/>
              <a:ext cx="1895455" cy="812800"/>
            </a:xfrm>
            <a:custGeom>
              <a:avLst/>
              <a:gdLst/>
              <a:ahLst/>
              <a:cxnLst/>
              <a:rect r="r" b="b" t="t" l="l"/>
              <a:pathLst>
                <a:path h="812800" w="1895455">
                  <a:moveTo>
                    <a:pt x="54863" y="0"/>
                  </a:moveTo>
                  <a:lnTo>
                    <a:pt x="1840592" y="0"/>
                  </a:lnTo>
                  <a:cubicBezTo>
                    <a:pt x="1870892" y="0"/>
                    <a:pt x="1895455" y="24563"/>
                    <a:pt x="1895455" y="54863"/>
                  </a:cubicBezTo>
                  <a:lnTo>
                    <a:pt x="1895455" y="757937"/>
                  </a:lnTo>
                  <a:cubicBezTo>
                    <a:pt x="1895455" y="788237"/>
                    <a:pt x="1870892" y="812800"/>
                    <a:pt x="1840592" y="812800"/>
                  </a:cubicBezTo>
                  <a:lnTo>
                    <a:pt x="54863" y="812800"/>
                  </a:lnTo>
                  <a:cubicBezTo>
                    <a:pt x="24563" y="812800"/>
                    <a:pt x="0" y="788237"/>
                    <a:pt x="0" y="757937"/>
                  </a:cubicBezTo>
                  <a:lnTo>
                    <a:pt x="0" y="54863"/>
                  </a:lnTo>
                  <a:cubicBezTo>
                    <a:pt x="0" y="24563"/>
                    <a:pt x="24563" y="0"/>
                    <a:pt x="54863" y="0"/>
                  </a:cubicBezTo>
                  <a:close/>
                </a:path>
              </a:pathLst>
            </a:custGeom>
            <a:solidFill>
              <a:srgbClr val="EE3260"/>
            </a:solidFill>
          </p:spPr>
        </p:sp>
        <p:sp>
          <p:nvSpPr>
            <p:cNvPr name="TextBox 16" id="16"/>
            <p:cNvSpPr txBox="true"/>
            <p:nvPr/>
          </p:nvSpPr>
          <p:spPr>
            <a:xfrm>
              <a:off x="0" y="-76200"/>
              <a:ext cx="1895455" cy="889000"/>
            </a:xfrm>
            <a:prstGeom prst="rect">
              <a:avLst/>
            </a:prstGeom>
          </p:spPr>
          <p:txBody>
            <a:bodyPr anchor="ctr" rtlCol="false" tIns="50800" lIns="50800" bIns="50800" rIns="50800"/>
            <a:lstStyle/>
            <a:p>
              <a:pPr algn="ctr">
                <a:lnSpc>
                  <a:spcPts val="3461"/>
                </a:lnSpc>
              </a:pPr>
            </a:p>
          </p:txBody>
        </p:sp>
      </p:grpSp>
      <p:grpSp>
        <p:nvGrpSpPr>
          <p:cNvPr name="Group 17" id="17"/>
          <p:cNvGrpSpPr/>
          <p:nvPr/>
        </p:nvGrpSpPr>
        <p:grpSpPr>
          <a:xfrm rot="0">
            <a:off x="10106608" y="6234229"/>
            <a:ext cx="7559066" cy="3086100"/>
            <a:chOff x="0" y="0"/>
            <a:chExt cx="1990865" cy="812800"/>
          </a:xfrm>
        </p:grpSpPr>
        <p:sp>
          <p:nvSpPr>
            <p:cNvPr name="Freeform 18" id="18"/>
            <p:cNvSpPr/>
            <p:nvPr/>
          </p:nvSpPr>
          <p:spPr>
            <a:xfrm flipH="false" flipV="false" rot="0">
              <a:off x="0" y="0"/>
              <a:ext cx="1990865" cy="812800"/>
            </a:xfrm>
            <a:custGeom>
              <a:avLst/>
              <a:gdLst/>
              <a:ahLst/>
              <a:cxnLst/>
              <a:rect r="r" b="b" t="t" l="l"/>
              <a:pathLst>
                <a:path h="812800" w="1990865">
                  <a:moveTo>
                    <a:pt x="52234" y="0"/>
                  </a:moveTo>
                  <a:lnTo>
                    <a:pt x="1938632" y="0"/>
                  </a:lnTo>
                  <a:cubicBezTo>
                    <a:pt x="1967480" y="0"/>
                    <a:pt x="1990865" y="23386"/>
                    <a:pt x="1990865" y="52234"/>
                  </a:cubicBezTo>
                  <a:lnTo>
                    <a:pt x="1990865" y="760566"/>
                  </a:lnTo>
                  <a:cubicBezTo>
                    <a:pt x="1990865" y="774420"/>
                    <a:pt x="1985362" y="787705"/>
                    <a:pt x="1975566" y="797501"/>
                  </a:cubicBezTo>
                  <a:cubicBezTo>
                    <a:pt x="1965771" y="807297"/>
                    <a:pt x="1952485" y="812800"/>
                    <a:pt x="1938632" y="812800"/>
                  </a:cubicBezTo>
                  <a:lnTo>
                    <a:pt x="52234" y="812800"/>
                  </a:lnTo>
                  <a:cubicBezTo>
                    <a:pt x="38380" y="812800"/>
                    <a:pt x="25095" y="807297"/>
                    <a:pt x="15299" y="797501"/>
                  </a:cubicBezTo>
                  <a:cubicBezTo>
                    <a:pt x="5503" y="787705"/>
                    <a:pt x="0" y="774420"/>
                    <a:pt x="0" y="760566"/>
                  </a:cubicBezTo>
                  <a:lnTo>
                    <a:pt x="0" y="52234"/>
                  </a:lnTo>
                  <a:cubicBezTo>
                    <a:pt x="0" y="38380"/>
                    <a:pt x="5503" y="25095"/>
                    <a:pt x="15299" y="15299"/>
                  </a:cubicBezTo>
                  <a:cubicBezTo>
                    <a:pt x="25095" y="5503"/>
                    <a:pt x="38380" y="0"/>
                    <a:pt x="52234" y="0"/>
                  </a:cubicBezTo>
                  <a:close/>
                </a:path>
              </a:pathLst>
            </a:custGeom>
            <a:solidFill>
              <a:srgbClr val="3F0B75"/>
            </a:solidFill>
          </p:spPr>
        </p:sp>
        <p:sp>
          <p:nvSpPr>
            <p:cNvPr name="TextBox 19" id="19"/>
            <p:cNvSpPr txBox="true"/>
            <p:nvPr/>
          </p:nvSpPr>
          <p:spPr>
            <a:xfrm>
              <a:off x="0" y="-76200"/>
              <a:ext cx="1990865" cy="889000"/>
            </a:xfrm>
            <a:prstGeom prst="rect">
              <a:avLst/>
            </a:prstGeom>
          </p:spPr>
          <p:txBody>
            <a:bodyPr anchor="ctr" rtlCol="false" tIns="50800" lIns="50800" bIns="50800" rIns="50800"/>
            <a:lstStyle/>
            <a:p>
              <a:pPr algn="ctr">
                <a:lnSpc>
                  <a:spcPts val="3461"/>
                </a:lnSpc>
              </a:pPr>
            </a:p>
          </p:txBody>
        </p:sp>
      </p:grpSp>
      <p:sp>
        <p:nvSpPr>
          <p:cNvPr name="TextBox 20" id="20"/>
          <p:cNvSpPr txBox="true"/>
          <p:nvPr/>
        </p:nvSpPr>
        <p:spPr>
          <a:xfrm rot="0">
            <a:off x="8496029" y="9002119"/>
            <a:ext cx="1274721" cy="451551"/>
          </a:xfrm>
          <a:prstGeom prst="rect">
            <a:avLst/>
          </a:prstGeom>
        </p:spPr>
        <p:txBody>
          <a:bodyPr anchor="t" rtlCol="false" tIns="0" lIns="0" bIns="0" rIns="0">
            <a:spAutoFit/>
          </a:bodyPr>
          <a:lstStyle/>
          <a:p>
            <a:pPr algn="ctr">
              <a:lnSpc>
                <a:spcPts val="3461"/>
              </a:lnSpc>
            </a:pPr>
            <a:r>
              <a:rPr lang="en-US" sz="2472">
                <a:solidFill>
                  <a:srgbClr val="FFFFFF"/>
                </a:solidFill>
                <a:latin typeface="Poppins"/>
                <a:ea typeface="Poppins"/>
                <a:cs typeface="Poppins"/>
                <a:sym typeface="Poppins"/>
              </a:rPr>
              <a:t>-</a:t>
            </a:r>
          </a:p>
        </p:txBody>
      </p:sp>
      <p:sp>
        <p:nvSpPr>
          <p:cNvPr name="TextBox 21" id="21"/>
          <p:cNvSpPr txBox="true"/>
          <p:nvPr/>
        </p:nvSpPr>
        <p:spPr>
          <a:xfrm rot="0">
            <a:off x="1215716" y="2788959"/>
            <a:ext cx="7007157" cy="817312"/>
          </a:xfrm>
          <a:prstGeom prst="rect">
            <a:avLst/>
          </a:prstGeom>
        </p:spPr>
        <p:txBody>
          <a:bodyPr anchor="t" rtlCol="false" tIns="0" lIns="0" bIns="0" rIns="0">
            <a:spAutoFit/>
          </a:bodyPr>
          <a:lstStyle/>
          <a:p>
            <a:pPr algn="ctr">
              <a:lnSpc>
                <a:spcPts val="6401"/>
              </a:lnSpc>
              <a:spcBef>
                <a:spcPct val="0"/>
              </a:spcBef>
            </a:pPr>
            <a:r>
              <a:rPr lang="en-US" b="true" sz="4572">
                <a:solidFill>
                  <a:srgbClr val="FFFFFF"/>
                </a:solidFill>
                <a:latin typeface="Poppins Bold"/>
                <a:ea typeface="Poppins Bold"/>
                <a:cs typeface="Poppins Bold"/>
                <a:sym typeface="Poppins Bold"/>
              </a:rPr>
              <a:t>Mohammed Saalihi Ali</a:t>
            </a:r>
          </a:p>
        </p:txBody>
      </p:sp>
      <p:sp>
        <p:nvSpPr>
          <p:cNvPr name="TextBox 22" id="22"/>
          <p:cNvSpPr txBox="true"/>
          <p:nvPr/>
        </p:nvSpPr>
        <p:spPr>
          <a:xfrm rot="0">
            <a:off x="700329" y="3473943"/>
            <a:ext cx="7617369" cy="1393824"/>
          </a:xfrm>
          <a:prstGeom prst="rect">
            <a:avLst/>
          </a:prstGeom>
        </p:spPr>
        <p:txBody>
          <a:bodyPr anchor="t" rtlCol="false" tIns="0" lIns="0" bIns="0" rIns="0">
            <a:spAutoFit/>
          </a:bodyPr>
          <a:lstStyle/>
          <a:p>
            <a:pPr algn="ctr" marL="863606" indent="-431803" lvl="1">
              <a:lnSpc>
                <a:spcPts val="5600"/>
              </a:lnSpc>
              <a:buFont typeface="Arial"/>
              <a:buChar char="•"/>
            </a:pPr>
            <a:r>
              <a:rPr lang="en-US" b="true" sz="4000">
                <a:solidFill>
                  <a:srgbClr val="FFFFFF"/>
                </a:solidFill>
                <a:latin typeface="Canva Sans Bold"/>
                <a:ea typeface="Canva Sans Bold"/>
                <a:cs typeface="Canva Sans Bold"/>
                <a:sym typeface="Canva Sans Bold"/>
              </a:rPr>
              <a:t>Frontend Development</a:t>
            </a:r>
          </a:p>
          <a:p>
            <a:pPr algn="ctr" marL="863606" indent="-431803" lvl="1">
              <a:lnSpc>
                <a:spcPts val="5600"/>
              </a:lnSpc>
              <a:buFont typeface="Arial"/>
              <a:buChar char="•"/>
            </a:pPr>
            <a:r>
              <a:rPr lang="en-US" b="true" sz="4000">
                <a:solidFill>
                  <a:srgbClr val="FFFFFF"/>
                </a:solidFill>
                <a:latin typeface="Canva Sans Bold"/>
                <a:ea typeface="Canva Sans Bold"/>
                <a:cs typeface="Canva Sans Bold"/>
                <a:sym typeface="Canva Sans Bold"/>
              </a:rPr>
              <a:t>Algorithm Implementation</a:t>
            </a:r>
          </a:p>
        </p:txBody>
      </p:sp>
      <p:sp>
        <p:nvSpPr>
          <p:cNvPr name="TextBox 23" id="23"/>
          <p:cNvSpPr txBox="true"/>
          <p:nvPr/>
        </p:nvSpPr>
        <p:spPr>
          <a:xfrm rot="0">
            <a:off x="10748740" y="2750859"/>
            <a:ext cx="6314875" cy="977968"/>
          </a:xfrm>
          <a:prstGeom prst="rect">
            <a:avLst/>
          </a:prstGeom>
        </p:spPr>
        <p:txBody>
          <a:bodyPr anchor="t" rtlCol="false" tIns="0" lIns="0" bIns="0" rIns="0">
            <a:spAutoFit/>
          </a:bodyPr>
          <a:lstStyle/>
          <a:p>
            <a:pPr algn="ctr">
              <a:lnSpc>
                <a:spcPts val="7521"/>
              </a:lnSpc>
              <a:spcBef>
                <a:spcPct val="0"/>
              </a:spcBef>
            </a:pPr>
            <a:r>
              <a:rPr lang="en-US" b="true" sz="5372">
                <a:solidFill>
                  <a:srgbClr val="FFFFFF"/>
                </a:solidFill>
                <a:latin typeface="Poppins Bold"/>
                <a:ea typeface="Poppins Bold"/>
                <a:cs typeface="Poppins Bold"/>
                <a:sym typeface="Poppins Bold"/>
              </a:rPr>
              <a:t>Abdul Samhoon</a:t>
            </a:r>
          </a:p>
        </p:txBody>
      </p:sp>
      <p:sp>
        <p:nvSpPr>
          <p:cNvPr name="TextBox 24" id="24"/>
          <p:cNvSpPr txBox="true"/>
          <p:nvPr/>
        </p:nvSpPr>
        <p:spPr>
          <a:xfrm rot="0">
            <a:off x="9770750" y="3652626"/>
            <a:ext cx="7837884" cy="1455419"/>
          </a:xfrm>
          <a:prstGeom prst="rect">
            <a:avLst/>
          </a:prstGeom>
        </p:spPr>
        <p:txBody>
          <a:bodyPr anchor="t" rtlCol="false" tIns="0" lIns="0" bIns="0" rIns="0">
            <a:spAutoFit/>
          </a:bodyPr>
          <a:lstStyle/>
          <a:p>
            <a:pPr algn="ctr" marL="906785" indent="-453392" lvl="1">
              <a:lnSpc>
                <a:spcPts val="5880"/>
              </a:lnSpc>
              <a:buFont typeface="Arial"/>
              <a:buChar char="•"/>
            </a:pPr>
            <a:r>
              <a:rPr lang="en-US" b="true" sz="4200">
                <a:solidFill>
                  <a:srgbClr val="FFFFFF"/>
                </a:solidFill>
                <a:latin typeface="Canva Sans Bold"/>
                <a:ea typeface="Canva Sans Bold"/>
                <a:cs typeface="Canva Sans Bold"/>
                <a:sym typeface="Canva Sans Bold"/>
              </a:rPr>
              <a:t>Algorithm Implementation</a:t>
            </a:r>
          </a:p>
          <a:p>
            <a:pPr algn="ctr" marL="906785" indent="-453392" lvl="1">
              <a:lnSpc>
                <a:spcPts val="5880"/>
              </a:lnSpc>
              <a:buFont typeface="Arial"/>
              <a:buChar char="•"/>
            </a:pPr>
            <a:r>
              <a:rPr lang="en-US" b="true" sz="4200">
                <a:solidFill>
                  <a:srgbClr val="FFFFFF"/>
                </a:solidFill>
                <a:latin typeface="Canva Sans Bold"/>
                <a:ea typeface="Canva Sans Bold"/>
                <a:cs typeface="Canva Sans Bold"/>
                <a:sym typeface="Canva Sans Bold"/>
              </a:rPr>
              <a:t>Testing and Debugging</a:t>
            </a:r>
          </a:p>
        </p:txBody>
      </p:sp>
      <p:sp>
        <p:nvSpPr>
          <p:cNvPr name="TextBox 25" id="25"/>
          <p:cNvSpPr txBox="true"/>
          <p:nvPr/>
        </p:nvSpPr>
        <p:spPr>
          <a:xfrm rot="0">
            <a:off x="1504333" y="6458116"/>
            <a:ext cx="6429923" cy="843347"/>
          </a:xfrm>
          <a:prstGeom prst="rect">
            <a:avLst/>
          </a:prstGeom>
        </p:spPr>
        <p:txBody>
          <a:bodyPr anchor="t" rtlCol="false" tIns="0" lIns="0" bIns="0" rIns="0">
            <a:spAutoFit/>
          </a:bodyPr>
          <a:lstStyle/>
          <a:p>
            <a:pPr algn="ctr">
              <a:lnSpc>
                <a:spcPts val="6541"/>
              </a:lnSpc>
              <a:spcBef>
                <a:spcPct val="0"/>
              </a:spcBef>
            </a:pPr>
            <a:r>
              <a:rPr lang="en-US" b="true" sz="4672">
                <a:solidFill>
                  <a:srgbClr val="FFFFFF"/>
                </a:solidFill>
                <a:latin typeface="Poppins Bold"/>
                <a:ea typeface="Poppins Bold"/>
                <a:cs typeface="Poppins Bold"/>
                <a:sym typeface="Poppins Bold"/>
              </a:rPr>
              <a:t>Harshith R Acharya</a:t>
            </a:r>
          </a:p>
        </p:txBody>
      </p:sp>
      <p:sp>
        <p:nvSpPr>
          <p:cNvPr name="TextBox 26" id="26"/>
          <p:cNvSpPr txBox="true"/>
          <p:nvPr/>
        </p:nvSpPr>
        <p:spPr>
          <a:xfrm rot="0">
            <a:off x="1504333" y="7225263"/>
            <a:ext cx="6429923" cy="1313179"/>
          </a:xfrm>
          <a:prstGeom prst="rect">
            <a:avLst/>
          </a:prstGeom>
        </p:spPr>
        <p:txBody>
          <a:bodyPr anchor="t" rtlCol="false" tIns="0" lIns="0" bIns="0" rIns="0">
            <a:spAutoFit/>
          </a:bodyPr>
          <a:lstStyle/>
          <a:p>
            <a:pPr algn="ctr" marL="820427" indent="-410214" lvl="1">
              <a:lnSpc>
                <a:spcPts val="5320"/>
              </a:lnSpc>
              <a:buFont typeface="Arial"/>
              <a:buChar char="•"/>
            </a:pPr>
            <a:r>
              <a:rPr lang="en-US" b="true" sz="3800">
                <a:solidFill>
                  <a:srgbClr val="FFFFFF"/>
                </a:solidFill>
                <a:latin typeface="Canva Sans Bold"/>
                <a:ea typeface="Canva Sans Bold"/>
                <a:cs typeface="Canva Sans Bold"/>
                <a:sym typeface="Canva Sans Bold"/>
              </a:rPr>
              <a:t>Testing and Debugging</a:t>
            </a:r>
          </a:p>
          <a:p>
            <a:pPr algn="ctr" marL="820427" indent="-410214" lvl="1">
              <a:lnSpc>
                <a:spcPts val="5320"/>
              </a:lnSpc>
              <a:buFont typeface="Arial"/>
              <a:buChar char="•"/>
            </a:pPr>
            <a:r>
              <a:rPr lang="en-US" b="true" sz="3800">
                <a:solidFill>
                  <a:srgbClr val="FFFFFF"/>
                </a:solidFill>
                <a:latin typeface="Canva Sans Bold"/>
                <a:ea typeface="Canva Sans Bold"/>
                <a:cs typeface="Canva Sans Bold"/>
                <a:sym typeface="Canva Sans Bold"/>
              </a:rPr>
              <a:t>Documentation</a:t>
            </a:r>
          </a:p>
        </p:txBody>
      </p:sp>
      <p:sp>
        <p:nvSpPr>
          <p:cNvPr name="TextBox 27" id="27"/>
          <p:cNvSpPr txBox="true"/>
          <p:nvPr/>
        </p:nvSpPr>
        <p:spPr>
          <a:xfrm rot="0">
            <a:off x="11189435" y="6307447"/>
            <a:ext cx="5393412" cy="883352"/>
          </a:xfrm>
          <a:prstGeom prst="rect">
            <a:avLst/>
          </a:prstGeom>
        </p:spPr>
        <p:txBody>
          <a:bodyPr anchor="t" rtlCol="false" tIns="0" lIns="0" bIns="0" rIns="0">
            <a:spAutoFit/>
          </a:bodyPr>
          <a:lstStyle/>
          <a:p>
            <a:pPr algn="ctr">
              <a:lnSpc>
                <a:spcPts val="6961"/>
              </a:lnSpc>
              <a:spcBef>
                <a:spcPct val="0"/>
              </a:spcBef>
            </a:pPr>
            <a:r>
              <a:rPr lang="en-US" b="true" sz="4972">
                <a:solidFill>
                  <a:srgbClr val="FFFFFF"/>
                </a:solidFill>
                <a:latin typeface="Poppins Bold"/>
                <a:ea typeface="Poppins Bold"/>
                <a:cs typeface="Poppins Bold"/>
                <a:sym typeface="Poppins Bold"/>
              </a:rPr>
              <a:t>Mohammed Aife</a:t>
            </a:r>
          </a:p>
        </p:txBody>
      </p:sp>
      <p:sp>
        <p:nvSpPr>
          <p:cNvPr name="TextBox 28" id="28"/>
          <p:cNvSpPr txBox="true"/>
          <p:nvPr/>
        </p:nvSpPr>
        <p:spPr>
          <a:xfrm rot="0">
            <a:off x="10126644" y="7013808"/>
            <a:ext cx="7559066" cy="1386839"/>
          </a:xfrm>
          <a:prstGeom prst="rect">
            <a:avLst/>
          </a:prstGeom>
        </p:spPr>
        <p:txBody>
          <a:bodyPr anchor="t" rtlCol="false" tIns="0" lIns="0" bIns="0" rIns="0">
            <a:spAutoFit/>
          </a:bodyPr>
          <a:lstStyle/>
          <a:p>
            <a:pPr algn="ctr" marL="842016" indent="-421008" lvl="1">
              <a:lnSpc>
                <a:spcPts val="5460"/>
              </a:lnSpc>
              <a:buFont typeface="Arial"/>
              <a:buChar char="•"/>
            </a:pPr>
            <a:r>
              <a:rPr lang="en-US" sz="3900">
                <a:solidFill>
                  <a:srgbClr val="FFFFFF"/>
                </a:solidFill>
                <a:latin typeface="Poppins"/>
                <a:ea typeface="Poppins"/>
                <a:cs typeface="Poppins"/>
                <a:sym typeface="Poppins"/>
              </a:rPr>
              <a:t>Algorithm Implementation</a:t>
            </a:r>
          </a:p>
          <a:p>
            <a:pPr algn="ctr" marL="842016" indent="-421008" lvl="1">
              <a:lnSpc>
                <a:spcPts val="5460"/>
              </a:lnSpc>
              <a:buFont typeface="Arial"/>
              <a:buChar char="•"/>
            </a:pPr>
            <a:r>
              <a:rPr lang="en-US" sz="3900">
                <a:solidFill>
                  <a:srgbClr val="FFFFFF"/>
                </a:solidFill>
                <a:latin typeface="Poppins"/>
                <a:ea typeface="Poppins"/>
                <a:cs typeface="Poppins"/>
                <a:sym typeface="Poppins"/>
              </a:rPr>
              <a:t>Documentation</a:t>
            </a:r>
          </a:p>
        </p:txBody>
      </p:sp>
    </p:spTree>
  </p:cSld>
  <p:clrMapOvr>
    <a:masterClrMapping/>
  </p:clrMapOvr>
</p:sld>
</file>

<file path=ppt/slides/slide8.xml><?xml version="1.0" encoding="utf-8"?>
<p:sld xmlns:p="http://schemas.openxmlformats.org/presentationml/2006/main" xmlns:a="http://schemas.openxmlformats.org/drawingml/2006/main">
  <p:cSld>
    <p:bg>
      <p:bgPr>
        <a:gradFill rotWithShape="true">
          <a:gsLst>
            <a:gs pos="0">
              <a:srgbClr val="000000">
                <a:alpha val="100000"/>
              </a:srgbClr>
            </a:gs>
            <a:gs pos="100000">
              <a:srgbClr val="09033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0">
            <a:off x="371060" y="1948488"/>
            <a:ext cx="7145508" cy="7727240"/>
            <a:chOff x="0" y="0"/>
            <a:chExt cx="1881944" cy="2035158"/>
          </a:xfrm>
        </p:grpSpPr>
        <p:sp>
          <p:nvSpPr>
            <p:cNvPr name="Freeform 3" id="3"/>
            <p:cNvSpPr/>
            <p:nvPr/>
          </p:nvSpPr>
          <p:spPr>
            <a:xfrm flipH="false" flipV="false" rot="0">
              <a:off x="0" y="0"/>
              <a:ext cx="1881944" cy="2035158"/>
            </a:xfrm>
            <a:custGeom>
              <a:avLst/>
              <a:gdLst/>
              <a:ahLst/>
              <a:cxnLst/>
              <a:rect r="r" b="b" t="t" l="l"/>
              <a:pathLst>
                <a:path h="2035158" w="1881944">
                  <a:moveTo>
                    <a:pt x="60674" y="0"/>
                  </a:moveTo>
                  <a:lnTo>
                    <a:pt x="1821270" y="0"/>
                  </a:lnTo>
                  <a:cubicBezTo>
                    <a:pt x="1854780" y="0"/>
                    <a:pt x="1881944" y="27165"/>
                    <a:pt x="1881944" y="60674"/>
                  </a:cubicBezTo>
                  <a:lnTo>
                    <a:pt x="1881944" y="1974484"/>
                  </a:lnTo>
                  <a:cubicBezTo>
                    <a:pt x="1881944" y="1990575"/>
                    <a:pt x="1875552" y="2006008"/>
                    <a:pt x="1864173" y="2017387"/>
                  </a:cubicBezTo>
                  <a:cubicBezTo>
                    <a:pt x="1852795" y="2028765"/>
                    <a:pt x="1837362" y="2035158"/>
                    <a:pt x="1821270" y="2035158"/>
                  </a:cubicBezTo>
                  <a:lnTo>
                    <a:pt x="60674" y="2035158"/>
                  </a:lnTo>
                  <a:cubicBezTo>
                    <a:pt x="27165" y="2035158"/>
                    <a:pt x="0" y="2007993"/>
                    <a:pt x="0" y="1974484"/>
                  </a:cubicBezTo>
                  <a:lnTo>
                    <a:pt x="0" y="60674"/>
                  </a:lnTo>
                  <a:cubicBezTo>
                    <a:pt x="0" y="27165"/>
                    <a:pt x="27165" y="0"/>
                    <a:pt x="60674" y="0"/>
                  </a:cubicBezTo>
                  <a:close/>
                </a:path>
              </a:pathLst>
            </a:custGeom>
            <a:gradFill rotWithShape="true">
              <a:gsLst>
                <a:gs pos="0">
                  <a:srgbClr val="000000">
                    <a:alpha val="78000"/>
                  </a:srgbClr>
                </a:gs>
                <a:gs pos="100000">
                  <a:srgbClr val="DDDDDD">
                    <a:alpha val="14820"/>
                  </a:srgbClr>
                </a:gs>
              </a:gsLst>
              <a:lin ang="2700000"/>
            </a:gradFill>
          </p:spPr>
        </p:sp>
        <p:sp>
          <p:nvSpPr>
            <p:cNvPr name="TextBox 4" id="4"/>
            <p:cNvSpPr txBox="true"/>
            <p:nvPr/>
          </p:nvSpPr>
          <p:spPr>
            <a:xfrm>
              <a:off x="0" y="-66675"/>
              <a:ext cx="1881944" cy="2101833"/>
            </a:xfrm>
            <a:prstGeom prst="rect">
              <a:avLst/>
            </a:prstGeom>
          </p:spPr>
          <p:txBody>
            <a:bodyPr anchor="ctr" rtlCol="false" tIns="50800" lIns="50800" bIns="50800" rIns="50800"/>
            <a:lstStyle/>
            <a:p>
              <a:pPr algn="ctr">
                <a:lnSpc>
                  <a:spcPts val="3151"/>
                </a:lnSpc>
              </a:pPr>
            </a:p>
          </p:txBody>
        </p:sp>
      </p:grpSp>
      <p:grpSp>
        <p:nvGrpSpPr>
          <p:cNvPr name="Group 5" id="5"/>
          <p:cNvGrpSpPr/>
          <p:nvPr/>
        </p:nvGrpSpPr>
        <p:grpSpPr>
          <a:xfrm rot="0">
            <a:off x="8661704" y="6356028"/>
            <a:ext cx="8825903" cy="3265935"/>
            <a:chOff x="0" y="0"/>
            <a:chExt cx="2324518" cy="860164"/>
          </a:xfrm>
        </p:grpSpPr>
        <p:sp>
          <p:nvSpPr>
            <p:cNvPr name="Freeform 6" id="6"/>
            <p:cNvSpPr/>
            <p:nvPr/>
          </p:nvSpPr>
          <p:spPr>
            <a:xfrm flipH="false" flipV="false" rot="0">
              <a:off x="0" y="0"/>
              <a:ext cx="2324518" cy="860164"/>
            </a:xfrm>
            <a:custGeom>
              <a:avLst/>
              <a:gdLst/>
              <a:ahLst/>
              <a:cxnLst/>
              <a:rect r="r" b="b" t="t" l="l"/>
              <a:pathLst>
                <a:path h="860164" w="2324518">
                  <a:moveTo>
                    <a:pt x="36842" y="0"/>
                  </a:moveTo>
                  <a:lnTo>
                    <a:pt x="2287676" y="0"/>
                  </a:lnTo>
                  <a:cubicBezTo>
                    <a:pt x="2308023" y="0"/>
                    <a:pt x="2324518" y="16495"/>
                    <a:pt x="2324518" y="36842"/>
                  </a:cubicBezTo>
                  <a:lnTo>
                    <a:pt x="2324518" y="823322"/>
                  </a:lnTo>
                  <a:cubicBezTo>
                    <a:pt x="2324518" y="843670"/>
                    <a:pt x="2308023" y="860164"/>
                    <a:pt x="2287676" y="860164"/>
                  </a:cubicBezTo>
                  <a:lnTo>
                    <a:pt x="36842" y="860164"/>
                  </a:lnTo>
                  <a:cubicBezTo>
                    <a:pt x="16495" y="860164"/>
                    <a:pt x="0" y="843670"/>
                    <a:pt x="0" y="823322"/>
                  </a:cubicBezTo>
                  <a:lnTo>
                    <a:pt x="0" y="36842"/>
                  </a:lnTo>
                  <a:cubicBezTo>
                    <a:pt x="0" y="16495"/>
                    <a:pt x="16495" y="0"/>
                    <a:pt x="36842" y="0"/>
                  </a:cubicBezTo>
                  <a:close/>
                </a:path>
              </a:pathLst>
            </a:custGeom>
            <a:gradFill rotWithShape="true">
              <a:gsLst>
                <a:gs pos="0">
                  <a:srgbClr val="000F9B">
                    <a:alpha val="100000"/>
                  </a:srgbClr>
                </a:gs>
                <a:gs pos="50000">
                  <a:srgbClr val="EB0000">
                    <a:alpha val="100000"/>
                  </a:srgbClr>
                </a:gs>
                <a:gs pos="100000">
                  <a:srgbClr val="A000EB">
                    <a:alpha val="100000"/>
                  </a:srgbClr>
                </a:gs>
              </a:gsLst>
              <a:path path="circle">
                <a:fillToRect l="0" r="100000" t="0" b="100000"/>
              </a:path>
              <a:tileRect r="0" l="-100000" b="0" t="-100000"/>
            </a:gradFill>
          </p:spPr>
        </p:sp>
        <p:sp>
          <p:nvSpPr>
            <p:cNvPr name="TextBox 7" id="7"/>
            <p:cNvSpPr txBox="true"/>
            <p:nvPr/>
          </p:nvSpPr>
          <p:spPr>
            <a:xfrm>
              <a:off x="0" y="-66675"/>
              <a:ext cx="2324518" cy="926839"/>
            </a:xfrm>
            <a:prstGeom prst="rect">
              <a:avLst/>
            </a:prstGeom>
          </p:spPr>
          <p:txBody>
            <a:bodyPr anchor="ctr" rtlCol="false" tIns="50800" lIns="50800" bIns="50800" rIns="50800"/>
            <a:lstStyle/>
            <a:p>
              <a:pPr algn="ctr">
                <a:lnSpc>
                  <a:spcPts val="3151"/>
                </a:lnSpc>
              </a:pPr>
            </a:p>
          </p:txBody>
        </p:sp>
      </p:grpSp>
      <p:grpSp>
        <p:nvGrpSpPr>
          <p:cNvPr name="Group 8" id="8"/>
          <p:cNvGrpSpPr/>
          <p:nvPr/>
        </p:nvGrpSpPr>
        <p:grpSpPr>
          <a:xfrm rot="0">
            <a:off x="8661704" y="1894724"/>
            <a:ext cx="8825903" cy="3823129"/>
            <a:chOff x="0" y="0"/>
            <a:chExt cx="2324518" cy="1006915"/>
          </a:xfrm>
        </p:grpSpPr>
        <p:sp>
          <p:nvSpPr>
            <p:cNvPr name="Freeform 9" id="9"/>
            <p:cNvSpPr/>
            <p:nvPr/>
          </p:nvSpPr>
          <p:spPr>
            <a:xfrm flipH="false" flipV="false" rot="0">
              <a:off x="0" y="0"/>
              <a:ext cx="2324518" cy="1006915"/>
            </a:xfrm>
            <a:custGeom>
              <a:avLst/>
              <a:gdLst/>
              <a:ahLst/>
              <a:cxnLst/>
              <a:rect r="r" b="b" t="t" l="l"/>
              <a:pathLst>
                <a:path h="1006915" w="2324518">
                  <a:moveTo>
                    <a:pt x="49122" y="0"/>
                  </a:moveTo>
                  <a:lnTo>
                    <a:pt x="2275395" y="0"/>
                  </a:lnTo>
                  <a:cubicBezTo>
                    <a:pt x="2288423" y="0"/>
                    <a:pt x="2300918" y="5175"/>
                    <a:pt x="2310130" y="14388"/>
                  </a:cubicBezTo>
                  <a:cubicBezTo>
                    <a:pt x="2319342" y="23600"/>
                    <a:pt x="2324518" y="36094"/>
                    <a:pt x="2324518" y="49122"/>
                  </a:cubicBezTo>
                  <a:lnTo>
                    <a:pt x="2324518" y="957793"/>
                  </a:lnTo>
                  <a:cubicBezTo>
                    <a:pt x="2324518" y="970821"/>
                    <a:pt x="2319342" y="983315"/>
                    <a:pt x="2310130" y="992527"/>
                  </a:cubicBezTo>
                  <a:cubicBezTo>
                    <a:pt x="2300918" y="1001739"/>
                    <a:pt x="2288423" y="1006915"/>
                    <a:pt x="2275395" y="1006915"/>
                  </a:cubicBezTo>
                  <a:lnTo>
                    <a:pt x="49122" y="1006915"/>
                  </a:lnTo>
                  <a:cubicBezTo>
                    <a:pt x="36094" y="1006915"/>
                    <a:pt x="23600" y="1001739"/>
                    <a:pt x="14388" y="992527"/>
                  </a:cubicBezTo>
                  <a:cubicBezTo>
                    <a:pt x="5175" y="983315"/>
                    <a:pt x="0" y="970821"/>
                    <a:pt x="0" y="957793"/>
                  </a:cubicBezTo>
                  <a:lnTo>
                    <a:pt x="0" y="49122"/>
                  </a:lnTo>
                  <a:cubicBezTo>
                    <a:pt x="0" y="36094"/>
                    <a:pt x="5175" y="23600"/>
                    <a:pt x="14388" y="14388"/>
                  </a:cubicBezTo>
                  <a:cubicBezTo>
                    <a:pt x="23600" y="5175"/>
                    <a:pt x="36094" y="0"/>
                    <a:pt x="49122" y="0"/>
                  </a:cubicBezTo>
                  <a:close/>
                </a:path>
              </a:pathLst>
            </a:custGeom>
            <a:solidFill>
              <a:srgbClr val="000000">
                <a:alpha val="0"/>
              </a:srgbClr>
            </a:solidFill>
            <a:ln w="28575" cap="rnd">
              <a:solidFill>
                <a:srgbClr val="FFFFFF"/>
              </a:solidFill>
              <a:prstDash val="solid"/>
              <a:round/>
            </a:ln>
          </p:spPr>
        </p:sp>
        <p:sp>
          <p:nvSpPr>
            <p:cNvPr name="TextBox 10" id="10"/>
            <p:cNvSpPr txBox="true"/>
            <p:nvPr/>
          </p:nvSpPr>
          <p:spPr>
            <a:xfrm>
              <a:off x="0" y="-66675"/>
              <a:ext cx="2324518" cy="1073590"/>
            </a:xfrm>
            <a:prstGeom prst="rect">
              <a:avLst/>
            </a:prstGeom>
          </p:spPr>
          <p:txBody>
            <a:bodyPr anchor="ctr" rtlCol="false" tIns="50800" lIns="50800" bIns="50800" rIns="50800"/>
            <a:lstStyle/>
            <a:p>
              <a:pPr algn="ctr">
                <a:lnSpc>
                  <a:spcPts val="3151"/>
                </a:lnSpc>
              </a:pPr>
            </a:p>
          </p:txBody>
        </p:sp>
      </p:grpSp>
      <p:grpSp>
        <p:nvGrpSpPr>
          <p:cNvPr name="Group 11" id="11"/>
          <p:cNvGrpSpPr/>
          <p:nvPr/>
        </p:nvGrpSpPr>
        <p:grpSpPr>
          <a:xfrm rot="0">
            <a:off x="5156256" y="249952"/>
            <a:ext cx="5998712" cy="1557495"/>
            <a:chOff x="0" y="0"/>
            <a:chExt cx="1579908" cy="410205"/>
          </a:xfrm>
        </p:grpSpPr>
        <p:sp>
          <p:nvSpPr>
            <p:cNvPr name="Freeform 12" id="12"/>
            <p:cNvSpPr/>
            <p:nvPr/>
          </p:nvSpPr>
          <p:spPr>
            <a:xfrm flipH="false" flipV="false" rot="0">
              <a:off x="0" y="0"/>
              <a:ext cx="1579908" cy="410205"/>
            </a:xfrm>
            <a:custGeom>
              <a:avLst/>
              <a:gdLst/>
              <a:ahLst/>
              <a:cxnLst/>
              <a:rect r="r" b="b" t="t" l="l"/>
              <a:pathLst>
                <a:path h="410205" w="1579908">
                  <a:moveTo>
                    <a:pt x="0" y="0"/>
                  </a:moveTo>
                  <a:lnTo>
                    <a:pt x="1579908" y="0"/>
                  </a:lnTo>
                  <a:lnTo>
                    <a:pt x="1579908" y="410205"/>
                  </a:lnTo>
                  <a:lnTo>
                    <a:pt x="0" y="410205"/>
                  </a:lnTo>
                  <a:close/>
                </a:path>
              </a:pathLst>
            </a:custGeom>
            <a:solidFill>
              <a:srgbClr val="D50123"/>
            </a:solidFill>
          </p:spPr>
        </p:sp>
        <p:sp>
          <p:nvSpPr>
            <p:cNvPr name="TextBox 13" id="13"/>
            <p:cNvSpPr txBox="true"/>
            <p:nvPr/>
          </p:nvSpPr>
          <p:spPr>
            <a:xfrm>
              <a:off x="0" y="-133350"/>
              <a:ext cx="1579908" cy="543555"/>
            </a:xfrm>
            <a:prstGeom prst="rect">
              <a:avLst/>
            </a:prstGeom>
          </p:spPr>
          <p:txBody>
            <a:bodyPr anchor="ctr" rtlCol="false" tIns="50800" lIns="50800" bIns="50800" rIns="50800"/>
            <a:lstStyle/>
            <a:p>
              <a:pPr algn="ctr">
                <a:lnSpc>
                  <a:spcPts val="6821"/>
                </a:lnSpc>
              </a:pPr>
              <a:r>
                <a:rPr lang="en-US" b="true" sz="4872">
                  <a:solidFill>
                    <a:srgbClr val="FFFFFF"/>
                  </a:solidFill>
                  <a:latin typeface="Poppins Ultra-Bold"/>
                  <a:ea typeface="Poppins Ultra-Bold"/>
                  <a:cs typeface="Poppins Ultra-Bold"/>
                  <a:sym typeface="Poppins Ultra-Bold"/>
                </a:rPr>
                <a:t>REFERENCES</a:t>
              </a:r>
            </a:p>
          </p:txBody>
        </p:sp>
      </p:grpSp>
      <p:sp>
        <p:nvSpPr>
          <p:cNvPr name="TextBox 14" id="14"/>
          <p:cNvSpPr txBox="true"/>
          <p:nvPr/>
        </p:nvSpPr>
        <p:spPr>
          <a:xfrm rot="0">
            <a:off x="8433397" y="1946652"/>
            <a:ext cx="8825903" cy="934720"/>
          </a:xfrm>
          <a:prstGeom prst="rect">
            <a:avLst/>
          </a:prstGeom>
        </p:spPr>
        <p:txBody>
          <a:bodyPr anchor="t" rtlCol="false" tIns="0" lIns="0" bIns="0" rIns="0">
            <a:spAutoFit/>
          </a:bodyPr>
          <a:lstStyle/>
          <a:p>
            <a:pPr algn="ctr">
              <a:lnSpc>
                <a:spcPts val="7279"/>
              </a:lnSpc>
            </a:pPr>
            <a:r>
              <a:rPr lang="en-US" sz="5199" b="true">
                <a:solidFill>
                  <a:srgbClr val="FFFFFF"/>
                </a:solidFill>
                <a:latin typeface="Poppins Bold"/>
                <a:ea typeface="Poppins Bold"/>
                <a:cs typeface="Poppins Bold"/>
                <a:sym typeface="Poppins Bold"/>
              </a:rPr>
              <a:t>Libraries used :</a:t>
            </a:r>
          </a:p>
        </p:txBody>
      </p:sp>
      <p:sp>
        <p:nvSpPr>
          <p:cNvPr name="TextBox 15" id="15"/>
          <p:cNvSpPr txBox="true"/>
          <p:nvPr/>
        </p:nvSpPr>
        <p:spPr>
          <a:xfrm rot="0">
            <a:off x="9546634" y="2738497"/>
            <a:ext cx="6929278" cy="1858645"/>
          </a:xfrm>
          <a:prstGeom prst="rect">
            <a:avLst/>
          </a:prstGeom>
        </p:spPr>
        <p:txBody>
          <a:bodyPr anchor="t" rtlCol="false" tIns="0" lIns="0" bIns="0" rIns="0">
            <a:spAutoFit/>
          </a:bodyPr>
          <a:lstStyle/>
          <a:p>
            <a:pPr algn="ctr" marL="1122679" indent="-561340" lvl="1">
              <a:lnSpc>
                <a:spcPts val="7279"/>
              </a:lnSpc>
              <a:buFont typeface="Arial"/>
              <a:buChar char="•"/>
            </a:pPr>
            <a:r>
              <a:rPr lang="en-US" sz="5199">
                <a:solidFill>
                  <a:srgbClr val="FFFFFF"/>
                </a:solidFill>
                <a:latin typeface="Poppins"/>
                <a:ea typeface="Poppins"/>
                <a:cs typeface="Poppins"/>
                <a:sym typeface="Poppins"/>
              </a:rPr>
              <a:t>Math</a:t>
            </a:r>
          </a:p>
          <a:p>
            <a:pPr algn="ctr" marL="1122679" indent="-561340" lvl="1">
              <a:lnSpc>
                <a:spcPts val="7279"/>
              </a:lnSpc>
              <a:buFont typeface="Arial"/>
              <a:buChar char="•"/>
            </a:pPr>
            <a:r>
              <a:rPr lang="en-US" sz="5199">
                <a:solidFill>
                  <a:srgbClr val="FFFFFF"/>
                </a:solidFill>
                <a:latin typeface="Poppins"/>
                <a:ea typeface="Poppins"/>
                <a:cs typeface="Poppins"/>
                <a:sym typeface="Poppins"/>
              </a:rPr>
              <a:t>Heapq</a:t>
            </a:r>
          </a:p>
        </p:txBody>
      </p:sp>
      <p:sp>
        <p:nvSpPr>
          <p:cNvPr name="TextBox 16" id="16"/>
          <p:cNvSpPr txBox="true"/>
          <p:nvPr/>
        </p:nvSpPr>
        <p:spPr>
          <a:xfrm rot="0">
            <a:off x="8806013" y="6459702"/>
            <a:ext cx="8825903" cy="984953"/>
          </a:xfrm>
          <a:prstGeom prst="rect">
            <a:avLst/>
          </a:prstGeom>
        </p:spPr>
        <p:txBody>
          <a:bodyPr anchor="t" rtlCol="false" tIns="0" lIns="0" bIns="0" rIns="0">
            <a:spAutoFit/>
          </a:bodyPr>
          <a:lstStyle/>
          <a:p>
            <a:pPr algn="ctr">
              <a:lnSpc>
                <a:spcPts val="7661"/>
              </a:lnSpc>
              <a:spcBef>
                <a:spcPct val="0"/>
              </a:spcBef>
            </a:pPr>
            <a:r>
              <a:rPr lang="en-US" b="true" sz="5472">
                <a:solidFill>
                  <a:srgbClr val="FFFFFF"/>
                </a:solidFill>
                <a:latin typeface="Poppins Bold"/>
                <a:ea typeface="Poppins Bold"/>
                <a:cs typeface="Poppins Bold"/>
                <a:sym typeface="Poppins Bold"/>
              </a:rPr>
              <a:t>Sites Used</a:t>
            </a:r>
          </a:p>
        </p:txBody>
      </p:sp>
      <p:sp>
        <p:nvSpPr>
          <p:cNvPr name="TextBox 17" id="17"/>
          <p:cNvSpPr txBox="true"/>
          <p:nvPr/>
        </p:nvSpPr>
        <p:spPr>
          <a:xfrm rot="0">
            <a:off x="8979076" y="7368455"/>
            <a:ext cx="8280224" cy="2034526"/>
          </a:xfrm>
          <a:prstGeom prst="rect">
            <a:avLst/>
          </a:prstGeom>
        </p:spPr>
        <p:txBody>
          <a:bodyPr anchor="t" rtlCol="false" tIns="0" lIns="0" bIns="0" rIns="0">
            <a:spAutoFit/>
          </a:bodyPr>
          <a:lstStyle/>
          <a:p>
            <a:pPr algn="ctr" marL="842127" indent="-421063" lvl="1">
              <a:lnSpc>
                <a:spcPts val="5460"/>
              </a:lnSpc>
              <a:buFont typeface="Arial"/>
              <a:buChar char="•"/>
            </a:pPr>
            <a:r>
              <a:rPr lang="en-US" b="true" sz="3900">
                <a:solidFill>
                  <a:srgbClr val="FFFFFF"/>
                </a:solidFill>
                <a:latin typeface="Canva Sans Bold"/>
                <a:ea typeface="Canva Sans Bold"/>
                <a:cs typeface="Canva Sans Bold"/>
                <a:sym typeface="Canva Sans Bold"/>
              </a:rPr>
              <a:t>Google colab</a:t>
            </a:r>
          </a:p>
          <a:p>
            <a:pPr algn="ctr" marL="842127" indent="-421063" lvl="1">
              <a:lnSpc>
                <a:spcPts val="5460"/>
              </a:lnSpc>
              <a:buFont typeface="Arial"/>
              <a:buChar char="•"/>
            </a:pPr>
            <a:r>
              <a:rPr lang="en-US" b="true" sz="3900">
                <a:solidFill>
                  <a:srgbClr val="FFFFFF"/>
                </a:solidFill>
                <a:latin typeface="Canva Sans Bold"/>
                <a:ea typeface="Canva Sans Bold"/>
                <a:cs typeface="Canva Sans Bold"/>
                <a:sym typeface="Canva Sans Bold"/>
              </a:rPr>
              <a:t>Youtube</a:t>
            </a:r>
          </a:p>
          <a:p>
            <a:pPr algn="ctr" marL="842127" indent="-421063" lvl="1">
              <a:lnSpc>
                <a:spcPts val="5460"/>
              </a:lnSpc>
              <a:buFont typeface="Arial"/>
              <a:buChar char="•"/>
            </a:pPr>
            <a:r>
              <a:rPr lang="en-US" b="true" sz="3900">
                <a:solidFill>
                  <a:srgbClr val="FFFFFF"/>
                </a:solidFill>
                <a:latin typeface="Canva Sans Bold"/>
                <a:ea typeface="Canva Sans Bold"/>
                <a:cs typeface="Canva Sans Bold"/>
                <a:sym typeface="Canva Sans Bold"/>
              </a:rPr>
              <a:t>ChatGpt</a:t>
            </a:r>
          </a:p>
        </p:txBody>
      </p:sp>
      <p:sp>
        <p:nvSpPr>
          <p:cNvPr name="TextBox 18" id="18"/>
          <p:cNvSpPr txBox="true"/>
          <p:nvPr/>
        </p:nvSpPr>
        <p:spPr>
          <a:xfrm rot="0">
            <a:off x="371060" y="2145375"/>
            <a:ext cx="7145508" cy="984953"/>
          </a:xfrm>
          <a:prstGeom prst="rect">
            <a:avLst/>
          </a:prstGeom>
        </p:spPr>
        <p:txBody>
          <a:bodyPr anchor="t" rtlCol="false" tIns="0" lIns="0" bIns="0" rIns="0">
            <a:spAutoFit/>
          </a:bodyPr>
          <a:lstStyle/>
          <a:p>
            <a:pPr algn="ctr">
              <a:lnSpc>
                <a:spcPts val="7661"/>
              </a:lnSpc>
              <a:spcBef>
                <a:spcPct val="0"/>
              </a:spcBef>
            </a:pPr>
            <a:r>
              <a:rPr lang="en-US" b="true" sz="5472">
                <a:solidFill>
                  <a:srgbClr val="FFFFFF"/>
                </a:solidFill>
                <a:latin typeface="Poppins Bold"/>
                <a:ea typeface="Poppins Bold"/>
                <a:cs typeface="Poppins Bold"/>
                <a:sym typeface="Poppins Bold"/>
              </a:rPr>
              <a:t>Reference</a:t>
            </a:r>
          </a:p>
        </p:txBody>
      </p:sp>
      <p:sp>
        <p:nvSpPr>
          <p:cNvPr name="TextBox 19" id="19"/>
          <p:cNvSpPr txBox="true"/>
          <p:nvPr/>
        </p:nvSpPr>
        <p:spPr>
          <a:xfrm rot="0">
            <a:off x="371060" y="3511327"/>
            <a:ext cx="7001181" cy="4819001"/>
          </a:xfrm>
          <a:prstGeom prst="rect">
            <a:avLst/>
          </a:prstGeom>
        </p:spPr>
        <p:txBody>
          <a:bodyPr anchor="t" rtlCol="false" tIns="0" lIns="0" bIns="0" rIns="0">
            <a:spAutoFit/>
          </a:bodyPr>
          <a:lstStyle/>
          <a:p>
            <a:pPr algn="ctr" marL="734179" indent="-367090" lvl="1">
              <a:lnSpc>
                <a:spcPts val="4760"/>
              </a:lnSpc>
              <a:buFont typeface="Arial"/>
              <a:buChar char="•"/>
            </a:pPr>
            <a:r>
              <a:rPr lang="en-US" sz="3400">
                <a:solidFill>
                  <a:srgbClr val="FFFFFF"/>
                </a:solidFill>
                <a:latin typeface="Poppins"/>
                <a:ea typeface="Poppins"/>
                <a:cs typeface="Poppins"/>
                <a:sym typeface="Poppins"/>
              </a:rPr>
              <a:t>The Traveling Sales Man problem : when good enough beats perfect by Reducible.</a:t>
            </a:r>
          </a:p>
          <a:p>
            <a:pPr algn="ctr" marL="734179" indent="-367090" lvl="1">
              <a:lnSpc>
                <a:spcPts val="4760"/>
              </a:lnSpc>
              <a:buFont typeface="Arial"/>
              <a:buChar char="•"/>
            </a:pPr>
            <a:r>
              <a:rPr lang="en-US" sz="3400">
                <a:solidFill>
                  <a:srgbClr val="FFFFFF"/>
                </a:solidFill>
                <a:latin typeface="Poppins"/>
                <a:ea typeface="Poppins"/>
                <a:cs typeface="Poppins"/>
                <a:sym typeface="Poppins"/>
              </a:rPr>
              <a:t>The traveling sales man series by Eddie woo.</a:t>
            </a:r>
          </a:p>
          <a:p>
            <a:pPr algn="ctr" marL="734179" indent="-367090" lvl="1">
              <a:lnSpc>
                <a:spcPts val="4760"/>
              </a:lnSpc>
              <a:buFont typeface="Arial"/>
              <a:buChar char="•"/>
            </a:pPr>
            <a:r>
              <a:rPr lang="en-US" sz="3400">
                <a:solidFill>
                  <a:srgbClr val="FFFFFF"/>
                </a:solidFill>
                <a:latin typeface="Poppins"/>
                <a:ea typeface="Poppins"/>
                <a:cs typeface="Poppins"/>
                <a:sym typeface="Poppins"/>
              </a:rPr>
              <a:t>Traveling Sales Man Problem visualization by n sanity.</a:t>
            </a:r>
          </a:p>
        </p:txBody>
      </p:sp>
    </p:spTree>
  </p:cSld>
  <p:clrMapOvr>
    <a:masterClrMapping/>
  </p:clrMapOvr>
</p:sld>
</file>

<file path=ppt/slides/slide9.xml><?xml version="1.0" encoding="utf-8"?>
<p:sld xmlns:p="http://schemas.openxmlformats.org/presentationml/2006/main" xmlns:a="http://schemas.openxmlformats.org/drawingml/2006/main">
  <p:cSld>
    <p:bg>
      <p:bgPr>
        <a:gradFill rotWithShape="true">
          <a:gsLst>
            <a:gs pos="0">
              <a:srgbClr val="000000">
                <a:alpha val="100000"/>
              </a:srgbClr>
            </a:gs>
            <a:gs pos="100000">
              <a:srgbClr val="09033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0">
            <a:off x="296111" y="349538"/>
            <a:ext cx="17695777" cy="9587924"/>
            <a:chOff x="0" y="0"/>
            <a:chExt cx="4660616" cy="2525215"/>
          </a:xfrm>
        </p:grpSpPr>
        <p:sp>
          <p:nvSpPr>
            <p:cNvPr name="Freeform 3" id="3"/>
            <p:cNvSpPr/>
            <p:nvPr/>
          </p:nvSpPr>
          <p:spPr>
            <a:xfrm flipH="false" flipV="false" rot="0">
              <a:off x="0" y="0"/>
              <a:ext cx="4660616" cy="2525215"/>
            </a:xfrm>
            <a:custGeom>
              <a:avLst/>
              <a:gdLst/>
              <a:ahLst/>
              <a:cxnLst/>
              <a:rect r="r" b="b" t="t" l="l"/>
              <a:pathLst>
                <a:path h="2525215" w="4660616">
                  <a:moveTo>
                    <a:pt x="24500" y="0"/>
                  </a:moveTo>
                  <a:lnTo>
                    <a:pt x="4636116" y="0"/>
                  </a:lnTo>
                  <a:cubicBezTo>
                    <a:pt x="4649647" y="0"/>
                    <a:pt x="4660616" y="10969"/>
                    <a:pt x="4660616" y="24500"/>
                  </a:cubicBezTo>
                  <a:lnTo>
                    <a:pt x="4660616" y="2500715"/>
                  </a:lnTo>
                  <a:cubicBezTo>
                    <a:pt x="4660616" y="2507212"/>
                    <a:pt x="4658035" y="2513444"/>
                    <a:pt x="4653440" y="2518039"/>
                  </a:cubicBezTo>
                  <a:cubicBezTo>
                    <a:pt x="4648846" y="2522633"/>
                    <a:pt x="4642614" y="2525215"/>
                    <a:pt x="4636116" y="2525215"/>
                  </a:cubicBezTo>
                  <a:lnTo>
                    <a:pt x="24500" y="2525215"/>
                  </a:lnTo>
                  <a:cubicBezTo>
                    <a:pt x="10969" y="2525215"/>
                    <a:pt x="0" y="2514246"/>
                    <a:pt x="0" y="2500715"/>
                  </a:cubicBezTo>
                  <a:lnTo>
                    <a:pt x="0" y="24500"/>
                  </a:lnTo>
                  <a:cubicBezTo>
                    <a:pt x="0" y="10969"/>
                    <a:pt x="10969" y="0"/>
                    <a:pt x="24500" y="0"/>
                  </a:cubicBezTo>
                  <a:close/>
                </a:path>
              </a:pathLst>
            </a:custGeom>
            <a:solidFill>
              <a:srgbClr val="FFFFFF">
                <a:alpha val="21961"/>
              </a:srgbClr>
            </a:solidFill>
          </p:spPr>
        </p:sp>
        <p:sp>
          <p:nvSpPr>
            <p:cNvPr name="TextBox 4" id="4"/>
            <p:cNvSpPr txBox="true"/>
            <p:nvPr/>
          </p:nvSpPr>
          <p:spPr>
            <a:xfrm>
              <a:off x="0" y="-38100"/>
              <a:ext cx="4660616" cy="2563315"/>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3054412" y="3687473"/>
            <a:ext cx="12179177" cy="2502478"/>
          </a:xfrm>
          <a:prstGeom prst="rect">
            <a:avLst/>
          </a:prstGeom>
        </p:spPr>
        <p:txBody>
          <a:bodyPr anchor="t" rtlCol="false" tIns="0" lIns="0" bIns="0" rIns="0">
            <a:spAutoFit/>
          </a:bodyPr>
          <a:lstStyle/>
          <a:p>
            <a:pPr algn="ctr">
              <a:lnSpc>
                <a:spcPts val="19302"/>
              </a:lnSpc>
              <a:spcBef>
                <a:spcPct val="0"/>
              </a:spcBef>
            </a:pPr>
            <a:r>
              <a:rPr lang="en-US" b="true" sz="13787" spc="-620">
                <a:solidFill>
                  <a:srgbClr val="FFFFFF"/>
                </a:solidFill>
                <a:latin typeface="Telegraf Bold"/>
                <a:ea typeface="Telegraf Bold"/>
                <a:cs typeface="Telegraf Bold"/>
                <a:sym typeface="Telegraf Bold"/>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DAGlrGGw_PU</dc:identifier>
  <dcterms:modified xsi:type="dcterms:W3CDTF">2011-08-01T06:04:30Z</dcterms:modified>
  <cp:revision>1</cp:revision>
  <dc:title>Next Slide</dc:title>
</cp:coreProperties>
</file>