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60" r:id="rId3"/>
    <p:sldId id="259" r:id="rId4"/>
    <p:sldId id="257" r:id="rId5"/>
    <p:sldId id="261" r:id="rId6"/>
    <p:sldId id="262" r:id="rId7"/>
    <p:sldId id="277" r:id="rId8"/>
    <p:sldId id="258" r:id="rId9"/>
    <p:sldId id="265" r:id="rId10"/>
    <p:sldId id="266" r:id="rId11"/>
    <p:sldId id="263" r:id="rId12"/>
    <p:sldId id="264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81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A23C1-D72B-4757-91ED-577A4DE620A2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253D9-D9F8-4813-9CC1-40B1C0062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91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首先，用眼睛的位置減去物件的位置，算出一個向量。再用這個向量跟 </a:t>
            </a:r>
            <a:r>
              <a:rPr lang="en-US" altLang="zh-TW" dirty="0" smtClean="0"/>
              <a:t>up</a:t>
            </a:r>
            <a:r>
              <a:rPr lang="zh-TW" altLang="en-US" dirty="0" smtClean="0"/>
              <a:t>去做 </a:t>
            </a:r>
            <a:r>
              <a:rPr lang="en-US" altLang="zh-TW" dirty="0" smtClean="0"/>
              <a:t>cross</a:t>
            </a:r>
            <a:r>
              <a:rPr lang="zh-TW" altLang="en-US" dirty="0" smtClean="0"/>
              <a:t>，算出 </a:t>
            </a:r>
            <a:r>
              <a:rPr lang="en-US" altLang="zh-TW" dirty="0" smtClean="0"/>
              <a:t>right </a:t>
            </a:r>
            <a:r>
              <a:rPr lang="zh-TW" altLang="en-US" dirty="0" smtClean="0"/>
              <a:t>向量。用 </a:t>
            </a:r>
            <a:r>
              <a:rPr lang="en-US" altLang="zh-TW" dirty="0" smtClean="0"/>
              <a:t>right </a:t>
            </a:r>
            <a:r>
              <a:rPr lang="zh-TW" altLang="en-US" dirty="0" smtClean="0"/>
              <a:t>向量跟 </a:t>
            </a:r>
            <a:r>
              <a:rPr lang="en-US" altLang="zh-TW" dirty="0" smtClean="0"/>
              <a:t>up </a:t>
            </a:r>
            <a:r>
              <a:rPr lang="zh-TW" altLang="en-US" dirty="0" smtClean="0"/>
              <a:t>向量的單位向量算出位移 </a:t>
            </a:r>
            <a:r>
              <a:rPr lang="en-US" altLang="zh-TW" dirty="0" smtClean="0"/>
              <a:t>(as a circle)</a:t>
            </a:r>
            <a:r>
              <a:rPr lang="zh-TW" altLang="en-US" dirty="0" smtClean="0"/>
              <a:t>，最後用 </a:t>
            </a:r>
            <a:r>
              <a:rPr lang="en-US" altLang="zh-TW" dirty="0" smtClean="0"/>
              <a:t>accumulation</a:t>
            </a:r>
            <a:r>
              <a:rPr lang="en-US" altLang="zh-TW" baseline="0" dirty="0" smtClean="0"/>
              <a:t> combine result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253D9-D9F8-4813-9CC1-40B1C006249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83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6D27F2-2DB6-4FF9-AB1C-39CBDDA77EB8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CA46EA-BC9D-4A1D-A0E5-5F2B105C39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6480048" cy="1752600"/>
          </a:xfrm>
        </p:spPr>
        <p:txBody>
          <a:bodyPr/>
          <a:lstStyle/>
          <a:p>
            <a:r>
              <a:rPr lang="en-US" altLang="zh-TW" dirty="0" smtClean="0"/>
              <a:t>Multiple-pass Reflection</a:t>
            </a:r>
          </a:p>
          <a:p>
            <a:r>
              <a:rPr lang="en-US" altLang="zh-TW" dirty="0" smtClean="0"/>
              <a:t>Depth of Field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38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Set Stencil Buffer value</a:t>
            </a:r>
            <a:br>
              <a:rPr lang="en-US" altLang="zh-TW" dirty="0"/>
            </a:br>
            <a:r>
              <a:rPr lang="zh-TW" altLang="en-US" dirty="0" smtClean="0"/>
              <a:t> </a:t>
            </a:r>
            <a:r>
              <a:rPr lang="en-US" altLang="zh-TW" dirty="0" smtClean="0"/>
              <a:t>- Initial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altLang="zh-TW" dirty="0" smtClean="0"/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1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Set Stencil Buffer value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Setting Mirror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glStencilFunc</a:t>
            </a:r>
            <a:r>
              <a:rPr lang="en-US" altLang="zh-TW" sz="2800" dirty="0" smtClean="0"/>
              <a:t>(GL_ALWAYS</a:t>
            </a:r>
            <a:r>
              <a:rPr lang="en-US" altLang="zh-TW" sz="2800" dirty="0"/>
              <a:t>, 1, </a:t>
            </a:r>
            <a:r>
              <a:rPr lang="en-US" altLang="zh-TW" sz="2800" dirty="0" smtClean="0"/>
              <a:t>0xFF);</a:t>
            </a:r>
            <a:endParaRPr lang="en-US" altLang="zh-TW" sz="2800" dirty="0"/>
          </a:p>
          <a:p>
            <a:r>
              <a:rPr lang="en-US" altLang="zh-TW" sz="2800" dirty="0" err="1" smtClean="0"/>
              <a:t>glStencilOp</a:t>
            </a:r>
            <a:r>
              <a:rPr lang="en-US" altLang="zh-TW" sz="2800" dirty="0" smtClean="0"/>
              <a:t>(GL_KEEP, GL_KEEP, </a:t>
            </a:r>
            <a:r>
              <a:rPr lang="en-US" altLang="zh-TW" sz="2800" dirty="0">
                <a:solidFill>
                  <a:srgbClr val="FF0000"/>
                </a:solidFill>
              </a:rPr>
              <a:t>GL_INCR</a:t>
            </a:r>
            <a:r>
              <a:rPr lang="en-US" altLang="zh-TW" sz="2800" dirty="0" smtClean="0"/>
              <a:t>);</a:t>
            </a:r>
          </a:p>
          <a:p>
            <a:r>
              <a:rPr lang="en-US" altLang="zh-TW" sz="2800" dirty="0" err="1" smtClean="0"/>
              <a:t>drawMirror</a:t>
            </a:r>
            <a:r>
              <a:rPr lang="en-US" altLang="zh-TW" sz="2800" dirty="0" smtClean="0"/>
              <a:t>()</a:t>
            </a:r>
          </a:p>
          <a:p>
            <a:endParaRPr lang="en-US" altLang="zh-TW" sz="28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51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Set Stencil Buffer value</a:t>
            </a:r>
            <a:br>
              <a:rPr lang="en-US" altLang="zh-TW" dirty="0"/>
            </a:br>
            <a:r>
              <a:rPr lang="zh-TW" altLang="en-US" dirty="0" smtClean="0"/>
              <a:t> </a:t>
            </a:r>
            <a:r>
              <a:rPr lang="en-US" altLang="zh-TW" dirty="0" smtClean="0"/>
              <a:t>- Mirror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altLang="zh-TW" dirty="0" smtClean="0"/>
              <a:t>0000000000000000000000000000000000000000000000000000000000000000000000001111111111111111111111111111111111111111111111111111111111111111111111111111111111111111111111111111111111111111111111111111111111111111111111111111111111111111111111111111111111111111111111111111111111111111111111111111111111111111111111111111110000000000000000000000000000000000000000000000000000000000000000000000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62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Set Stencil Buffer value</a:t>
            </a:r>
            <a:br>
              <a:rPr lang="en-US" altLang="zh-TW" dirty="0"/>
            </a:br>
            <a:r>
              <a:rPr lang="en-US" altLang="zh-TW" dirty="0"/>
              <a:t>– </a:t>
            </a:r>
            <a:r>
              <a:rPr lang="en-US" altLang="zh-TW" dirty="0" smtClean="0"/>
              <a:t>Setting Scene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glStencilFunc</a:t>
            </a:r>
            <a:r>
              <a:rPr lang="en-US" altLang="zh-TW" sz="2800" dirty="0" smtClean="0"/>
              <a:t>(GL_EQUAL, </a:t>
            </a:r>
            <a:r>
              <a:rPr lang="en-US" altLang="zh-TW" sz="2800" dirty="0"/>
              <a:t>1, </a:t>
            </a:r>
            <a:r>
              <a:rPr lang="en-US" altLang="zh-TW" sz="2800" dirty="0" smtClean="0"/>
              <a:t>0xFF);</a:t>
            </a:r>
            <a:endParaRPr lang="en-US" altLang="zh-TW" sz="2800" dirty="0"/>
          </a:p>
          <a:p>
            <a:r>
              <a:rPr lang="en-US" altLang="zh-TW" sz="2800" dirty="0" err="1" smtClean="0"/>
              <a:t>glStencilOp</a:t>
            </a:r>
            <a:r>
              <a:rPr lang="en-US" altLang="zh-TW" sz="2800" dirty="0" smtClean="0"/>
              <a:t>(GL_KEEP, GL_KEEP, </a:t>
            </a:r>
            <a:r>
              <a:rPr lang="en-US" altLang="zh-TW" sz="2800" dirty="0" smtClean="0">
                <a:solidFill>
                  <a:srgbClr val="FF0000"/>
                </a:solidFill>
              </a:rPr>
              <a:t>GL_DECR</a:t>
            </a:r>
            <a:r>
              <a:rPr lang="en-US" altLang="zh-TW" sz="2800" dirty="0" smtClean="0"/>
              <a:t>);</a:t>
            </a:r>
          </a:p>
          <a:p>
            <a:r>
              <a:rPr lang="en-US" altLang="zh-TW" sz="2800" dirty="0" err="1" smtClean="0"/>
              <a:t>drawScene</a:t>
            </a:r>
            <a:r>
              <a:rPr lang="en-US" altLang="zh-TW" sz="2800" dirty="0" smtClean="0"/>
              <a:t>()</a:t>
            </a:r>
          </a:p>
          <a:p>
            <a:pPr lvl="1"/>
            <a:r>
              <a:rPr lang="en-US" altLang="zh-TW" sz="2800" dirty="0" smtClean="0"/>
              <a:t>//The part closer to Camera than Mirror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26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Set Stencil Buffer value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Final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altLang="zh-TW" dirty="0" smtClean="0"/>
              <a:t>0000000000000000000000000000000000000000000000000000000000000000000000001111111111111111111111111111111111111111111111111111111111111111111111111111111111111111000011111111111111111111111111111111111110000111111111111111111111111111111111111100001111111111111111111111111111111111111000011111111111111111111111111111110000000000000000000000000000000000000000000000000000000000000000000000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5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Stencil 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Draw Scene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glStencilFunc</a:t>
            </a:r>
            <a:r>
              <a:rPr lang="en-US" altLang="zh-TW" sz="2800" dirty="0" smtClean="0"/>
              <a:t>(GL_EQUAL, </a:t>
            </a:r>
            <a:r>
              <a:rPr lang="en-US" altLang="zh-TW" sz="2800" dirty="0"/>
              <a:t>0</a:t>
            </a:r>
            <a:r>
              <a:rPr lang="en-US" altLang="zh-TW" sz="2800" dirty="0" smtClean="0"/>
              <a:t>, 0xFF);</a:t>
            </a:r>
            <a:endParaRPr lang="en-US" altLang="zh-TW" sz="2800" dirty="0"/>
          </a:p>
          <a:p>
            <a:r>
              <a:rPr lang="en-US" altLang="zh-TW" sz="2800" dirty="0" err="1" smtClean="0"/>
              <a:t>glStencilOp</a:t>
            </a:r>
            <a:r>
              <a:rPr lang="en-US" altLang="zh-TW" sz="2800" dirty="0" smtClean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GL_KEEP</a:t>
            </a:r>
            <a:r>
              <a:rPr lang="en-US" altLang="zh-TW" sz="2800" dirty="0" smtClean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GL_KEEP</a:t>
            </a:r>
            <a:r>
              <a:rPr lang="en-US" altLang="zh-TW" sz="2800" dirty="0" smtClean="0"/>
              <a:t>, </a:t>
            </a:r>
            <a:r>
              <a:rPr lang="en-US" altLang="zh-TW" sz="2800" dirty="0" smtClean="0">
                <a:solidFill>
                  <a:srgbClr val="FF0000"/>
                </a:solidFill>
              </a:rPr>
              <a:t>GL_KEEP</a:t>
            </a:r>
            <a:r>
              <a:rPr lang="en-US" altLang="zh-TW" sz="2800" dirty="0" smtClean="0"/>
              <a:t>);</a:t>
            </a:r>
          </a:p>
          <a:p>
            <a:r>
              <a:rPr lang="en-US" altLang="zh-TW" sz="2800" dirty="0" err="1" smtClean="0"/>
              <a:t>drawScene</a:t>
            </a:r>
            <a:r>
              <a:rPr lang="en-US" altLang="zh-TW" sz="2800" dirty="0" smtClean="0"/>
              <a:t>()</a:t>
            </a:r>
          </a:p>
          <a:p>
            <a:pPr lvl="1"/>
            <a:r>
              <a:rPr lang="en-US" altLang="zh-TW" sz="2800" dirty="0"/>
              <a:t>//The part closer to Camera than </a:t>
            </a:r>
            <a:r>
              <a:rPr lang="en-US" altLang="zh-TW" sz="2800" dirty="0" smtClean="0"/>
              <a:t>Mirror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85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Stencil 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Draw Scene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glStencilFunc</a:t>
            </a:r>
            <a:r>
              <a:rPr lang="en-US" altLang="zh-TW" sz="2800" dirty="0" smtClean="0"/>
              <a:t>(GL_EQUAL, </a:t>
            </a:r>
            <a:r>
              <a:rPr lang="en-US" altLang="zh-TW" sz="2800" dirty="0"/>
              <a:t>1</a:t>
            </a:r>
            <a:r>
              <a:rPr lang="en-US" altLang="zh-TW" sz="2800" dirty="0" smtClean="0"/>
              <a:t>, 0xFF);</a:t>
            </a:r>
            <a:endParaRPr lang="en-US" altLang="zh-TW" sz="2800" dirty="0"/>
          </a:p>
          <a:p>
            <a:r>
              <a:rPr lang="en-US" altLang="zh-TW" sz="2800" dirty="0" err="1" smtClean="0"/>
              <a:t>glStencilOp</a:t>
            </a:r>
            <a:r>
              <a:rPr lang="en-US" altLang="zh-TW" sz="2800" dirty="0" smtClean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GL_KEEP</a:t>
            </a:r>
            <a:r>
              <a:rPr lang="en-US" altLang="zh-TW" sz="2800" dirty="0" smtClean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GL_KEEP</a:t>
            </a:r>
            <a:r>
              <a:rPr lang="en-US" altLang="zh-TW" sz="2800" dirty="0" smtClean="0"/>
              <a:t>, </a:t>
            </a:r>
            <a:r>
              <a:rPr lang="en-US" altLang="zh-TW" sz="2800" dirty="0" smtClean="0">
                <a:solidFill>
                  <a:srgbClr val="FF0000"/>
                </a:solidFill>
              </a:rPr>
              <a:t>GL_KEEP</a:t>
            </a:r>
            <a:r>
              <a:rPr lang="en-US" altLang="zh-TW" sz="2800" dirty="0" smtClean="0"/>
              <a:t>);</a:t>
            </a:r>
          </a:p>
          <a:p>
            <a:r>
              <a:rPr lang="en-US" altLang="zh-TW" sz="2800" dirty="0" err="1" smtClean="0"/>
              <a:t>drawScene</a:t>
            </a:r>
            <a:r>
              <a:rPr lang="en-US" altLang="zh-TW" sz="2800" dirty="0" smtClean="0"/>
              <a:t>()</a:t>
            </a:r>
          </a:p>
          <a:p>
            <a:pPr lvl="1"/>
            <a:r>
              <a:rPr lang="en-US" altLang="zh-TW" sz="2800" dirty="0" smtClean="0"/>
              <a:t>1</a:t>
            </a:r>
            <a:r>
              <a:rPr lang="en-US" altLang="zh-TW" sz="2800" baseline="30000" dirty="0" smtClean="0"/>
              <a:t>st</a:t>
            </a:r>
            <a:r>
              <a:rPr lang="en-US" altLang="zh-TW" sz="2800" dirty="0" smtClean="0"/>
              <a:t> Reflection in the Mirror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86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Of Field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gluLookAt</a:t>
            </a:r>
            <a:r>
              <a:rPr lang="en-US" altLang="zh-TW" dirty="0" smtClean="0"/>
              <a:t>( eyes, target, up )</a:t>
            </a:r>
          </a:p>
          <a:p>
            <a:pPr marL="36576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  <a:p>
            <a:r>
              <a:rPr lang="en-US" altLang="zh-TW" dirty="0" smtClean="0"/>
              <a:t>Combine the result with </a:t>
            </a:r>
            <a:r>
              <a:rPr lang="en-US" altLang="zh-TW" b="1" dirty="0" smtClean="0">
                <a:solidFill>
                  <a:srgbClr val="00B0F0"/>
                </a:solidFill>
              </a:rPr>
              <a:t>Accumulation Buffer</a:t>
            </a:r>
          </a:p>
          <a:p>
            <a:pPr lvl="1"/>
            <a:r>
              <a:rPr lang="en-US" altLang="zh-TW" dirty="0" err="1" smtClean="0"/>
              <a:t>gluLookAt</a:t>
            </a:r>
            <a:r>
              <a:rPr lang="en-US" altLang="zh-TW" dirty="0" smtClean="0"/>
              <a:t>( eyes </a:t>
            </a:r>
            <a:r>
              <a:rPr lang="en-US" altLang="zh-TW" b="1" dirty="0" smtClean="0">
                <a:solidFill>
                  <a:srgbClr val="FF0000"/>
                </a:solidFill>
              </a:rPr>
              <a:t>+ jitter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00B050"/>
                </a:solidFill>
              </a:rPr>
              <a:t>object</a:t>
            </a:r>
            <a:r>
              <a:rPr lang="en-US" altLang="zh-TW" dirty="0" smtClean="0"/>
              <a:t>, up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842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Of Field (II)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1844824"/>
            <a:ext cx="7467600" cy="38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0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of Field (III)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/>
          <a:lstStyle/>
          <a:p>
            <a:r>
              <a:rPr lang="zh-TW" altLang="en-US" dirty="0" smtClean="0"/>
              <a:t>算出 新的 座標系 </a:t>
            </a:r>
            <a:r>
              <a:rPr lang="en-US" altLang="zh-TW" dirty="0" smtClean="0"/>
              <a:t>(forward, right, up)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[ 0 : N)</a:t>
            </a:r>
          </a:p>
          <a:p>
            <a:pPr lvl="1"/>
            <a:r>
              <a:rPr lang="zh-TW" altLang="en-US" dirty="0" smtClean="0"/>
              <a:t>用 </a:t>
            </a:r>
            <a:r>
              <a:rPr lang="en-US" altLang="zh-TW" dirty="0" smtClean="0"/>
              <a:t>right &amp; up </a:t>
            </a:r>
            <a:r>
              <a:rPr lang="zh-TW" altLang="en-US" dirty="0" smtClean="0"/>
              <a:t>算出 </a:t>
            </a:r>
            <a:r>
              <a:rPr lang="en-US" altLang="zh-TW" dirty="0" smtClean="0"/>
              <a:t>jitter</a:t>
            </a:r>
            <a:r>
              <a:rPr lang="zh-TW" altLang="en-US" dirty="0" smtClean="0"/>
              <a:t> 的新位置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00B050"/>
                </a:solidFill>
              </a:rPr>
              <a:t>( jitter = </a:t>
            </a:r>
            <a:r>
              <a:rPr lang="en-US" altLang="zh-TW" b="1" dirty="0" smtClean="0">
                <a:solidFill>
                  <a:srgbClr val="00B050"/>
                </a:solidFill>
              </a:rPr>
              <a:t>right</a:t>
            </a:r>
            <a:r>
              <a:rPr lang="en-US" altLang="zh-TW" dirty="0" smtClean="0">
                <a:solidFill>
                  <a:srgbClr val="00B050"/>
                </a:solidFill>
              </a:rPr>
              <a:t> * </a:t>
            </a:r>
            <a:r>
              <a:rPr lang="en-US" altLang="zh-TW" dirty="0" smtClean="0">
                <a:solidFill>
                  <a:srgbClr val="00B0F0"/>
                </a:solidFill>
              </a:rPr>
              <a:t>cosine</a:t>
            </a:r>
            <a:r>
              <a:rPr lang="en-US" altLang="zh-TW" dirty="0" smtClean="0">
                <a:solidFill>
                  <a:srgbClr val="00B050"/>
                </a:solidFill>
              </a:rPr>
              <a:t> + </a:t>
            </a:r>
            <a:r>
              <a:rPr lang="en-US" altLang="zh-TW" b="1" dirty="0" smtClean="0">
                <a:solidFill>
                  <a:srgbClr val="00B050"/>
                </a:solidFill>
              </a:rPr>
              <a:t>up</a:t>
            </a:r>
            <a:r>
              <a:rPr lang="en-US" altLang="zh-TW" dirty="0" smtClean="0">
                <a:solidFill>
                  <a:srgbClr val="00B050"/>
                </a:solidFill>
              </a:rPr>
              <a:t> * </a:t>
            </a:r>
            <a:r>
              <a:rPr lang="en-US" altLang="zh-TW" dirty="0" smtClean="0">
                <a:solidFill>
                  <a:srgbClr val="00B0F0"/>
                </a:solidFill>
              </a:rPr>
              <a:t>sine</a:t>
            </a:r>
            <a:r>
              <a:rPr lang="en-US" altLang="zh-TW" dirty="0" smtClean="0">
                <a:solidFill>
                  <a:srgbClr val="00B050"/>
                </a:solidFill>
              </a:rPr>
              <a:t> )</a:t>
            </a:r>
          </a:p>
          <a:p>
            <a:pPr lvl="1"/>
            <a:r>
              <a:rPr lang="en-US" altLang="zh-TW" b="1" dirty="0" err="1" smtClean="0">
                <a:solidFill>
                  <a:srgbClr val="00B050"/>
                </a:solidFill>
              </a:rPr>
              <a:t>glEnable</a:t>
            </a:r>
            <a:r>
              <a:rPr lang="en-US" altLang="zh-TW" b="1" dirty="0" smtClean="0">
                <a:solidFill>
                  <a:srgbClr val="00B050"/>
                </a:solidFill>
              </a:rPr>
              <a:t>(GL_MODELVIEW)</a:t>
            </a:r>
          </a:p>
          <a:p>
            <a:pPr lvl="1"/>
            <a:r>
              <a:rPr lang="en-US" altLang="zh-TW" b="1" dirty="0" err="1" smtClean="0">
                <a:solidFill>
                  <a:srgbClr val="00B050"/>
                </a:solidFill>
              </a:rPr>
              <a:t>glLoadIdentity</a:t>
            </a:r>
            <a:r>
              <a:rPr lang="en-US" altLang="zh-TW" b="1" dirty="0" smtClean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US" altLang="zh-TW" b="1" dirty="0" err="1" smtClean="0">
                <a:solidFill>
                  <a:srgbClr val="00B050"/>
                </a:solidFill>
              </a:rPr>
              <a:t>glLookAt</a:t>
            </a:r>
            <a:r>
              <a:rPr lang="en-US" altLang="zh-TW" b="1" dirty="0" smtClean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US" altLang="zh-TW" dirty="0" smtClean="0"/>
              <a:t>(draw your scene)</a:t>
            </a:r>
          </a:p>
          <a:p>
            <a:pPr lvl="1"/>
            <a:r>
              <a:rPr lang="en-US" altLang="zh-TW" dirty="0" err="1" smtClean="0"/>
              <a:t>glAccum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? </a:t>
            </a:r>
            <a:r>
              <a:rPr lang="en-US" altLang="zh-TW" b="1" dirty="0" smtClean="0">
                <a:solidFill>
                  <a:srgbClr val="FF0000"/>
                </a:solidFill>
              </a:rPr>
              <a:t>GL_ACCUM</a:t>
            </a:r>
            <a:r>
              <a:rPr lang="en-US" altLang="zh-TW" dirty="0" smtClean="0"/>
              <a:t> : </a:t>
            </a:r>
            <a:r>
              <a:rPr lang="en-US" altLang="zh-TW" b="1" dirty="0" smtClean="0">
                <a:solidFill>
                  <a:srgbClr val="FF0000"/>
                </a:solidFill>
              </a:rPr>
              <a:t>GL_LOAD</a:t>
            </a:r>
            <a:r>
              <a:rPr lang="en-US" altLang="zh-TW" dirty="0" smtClean="0"/>
              <a:t>, 1.0 / N);</a:t>
            </a:r>
          </a:p>
          <a:p>
            <a:r>
              <a:rPr lang="en-US" altLang="zh-TW" dirty="0" err="1" smtClean="0"/>
              <a:t>glAccum</a:t>
            </a:r>
            <a:r>
              <a:rPr lang="en-US" altLang="zh-TW" dirty="0" smtClean="0"/>
              <a:t>(GL_RETURN, 1.0)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1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DeadLine</a:t>
            </a:r>
            <a:r>
              <a:rPr lang="en-US" altLang="zh-TW" dirty="0" smtClean="0"/>
              <a:t>: 12/18 23:59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Multiple-pass </a:t>
            </a:r>
            <a:r>
              <a:rPr lang="en-US" altLang="zh-TW" dirty="0"/>
              <a:t>Reflection</a:t>
            </a:r>
          </a:p>
          <a:p>
            <a:r>
              <a:rPr lang="en-US" altLang="zh-TW" dirty="0"/>
              <a:t>Depth of Field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8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Mobile Camera</a:t>
            </a:r>
          </a:p>
          <a:p>
            <a:r>
              <a:rPr lang="en-US" altLang="zh-TW" dirty="0" smtClean="0"/>
              <a:t>Multi-pass Reflection</a:t>
            </a:r>
          </a:p>
          <a:p>
            <a:pPr lvl="1"/>
            <a:r>
              <a:rPr lang="en-US" altLang="zh-TW" dirty="0" smtClean="0"/>
              <a:t>At least 4 passes each mirror</a:t>
            </a:r>
          </a:p>
          <a:p>
            <a:r>
              <a:rPr lang="en-US" altLang="zh-TW" dirty="0" smtClean="0"/>
              <a:t>Depth of Field</a:t>
            </a:r>
          </a:p>
          <a:p>
            <a:r>
              <a:rPr lang="en-US" altLang="zh-TW" dirty="0" smtClean="0"/>
              <a:t>Render Normally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2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Assignment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srgbClr val="FFC000"/>
                </a:solidFill>
              </a:rPr>
              <a:t>It is not necessary to follow TAs implementation rule/steps.</a:t>
            </a:r>
          </a:p>
          <a:p>
            <a:r>
              <a:rPr lang="en-US" altLang="zh-TW" sz="2800" dirty="0">
                <a:solidFill>
                  <a:srgbClr val="FFC000"/>
                </a:solidFill>
              </a:rPr>
              <a:t>It is free if it comes up the same result</a:t>
            </a:r>
            <a:r>
              <a:rPr lang="en-US" altLang="zh-TW" sz="28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Do Not Copy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We ‘ll announce Demo after deadline.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685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2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C:\ppt\Assignment 2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27" y="1505164"/>
            <a:ext cx="8604448" cy="455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4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System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Main Function</a:t>
            </a:r>
          </a:p>
          <a:p>
            <a:r>
              <a:rPr lang="en-US" altLang="zh-TW" dirty="0" err="1" smtClean="0"/>
              <a:t>glutInitDisplayMode</a:t>
            </a:r>
            <a:r>
              <a:rPr lang="en-US" altLang="zh-TW" dirty="0" smtClean="0"/>
              <a:t>(GLUT_SINGLE </a:t>
            </a:r>
            <a:r>
              <a:rPr lang="en-US" altLang="zh-TW" dirty="0"/>
              <a:t>| GLUT_RGBA | GLUT_DEPTH | </a:t>
            </a:r>
            <a:r>
              <a:rPr lang="en-US" altLang="zh-TW" dirty="0">
                <a:solidFill>
                  <a:srgbClr val="FF0000"/>
                </a:solidFill>
              </a:rPr>
              <a:t>GLUT_STENCIL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5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System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Display Function</a:t>
            </a:r>
          </a:p>
          <a:p>
            <a:r>
              <a:rPr lang="en-US" altLang="zh-TW" sz="2400" dirty="0" err="1"/>
              <a:t>glEnable</a:t>
            </a:r>
            <a:r>
              <a:rPr lang="en-US" altLang="zh-TW" sz="2400" dirty="0"/>
              <a:t>(GL_STENCIL_TEST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err="1" smtClean="0"/>
              <a:t>glClearStencil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initial_value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err="1"/>
              <a:t>glClear</a:t>
            </a:r>
            <a:r>
              <a:rPr lang="en-US" altLang="zh-TW" sz="2400" dirty="0"/>
              <a:t>(GL_COLOR_BUFFER_BIT | GL_DEPTH_BUFFER_BIT | </a:t>
            </a:r>
            <a:r>
              <a:rPr lang="en-US" altLang="zh-TW" sz="2400" dirty="0">
                <a:solidFill>
                  <a:srgbClr val="FF0000"/>
                </a:solidFill>
              </a:rPr>
              <a:t>GL_STENCIL_BUFFER_BIT</a:t>
            </a:r>
            <a:r>
              <a:rPr lang="en-US" altLang="zh-TW" sz="2400" dirty="0"/>
              <a:t> | </a:t>
            </a:r>
            <a:r>
              <a:rPr lang="en-US" altLang="zh-TW" sz="2400" dirty="0">
                <a:solidFill>
                  <a:srgbClr val="FF0000"/>
                </a:solidFill>
              </a:rPr>
              <a:t>GL_ACCUM_BUFFER_BIT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29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Multiple-pass </a:t>
            </a:r>
            <a:r>
              <a:rPr lang="en-US" altLang="zh-TW" dirty="0" smtClean="0"/>
              <a:t>Reflection</a:t>
            </a:r>
            <a:br>
              <a:rPr lang="en-US" altLang="zh-TW" dirty="0" smtClean="0"/>
            </a:br>
            <a:r>
              <a:rPr lang="en-US" altLang="zh-TW" dirty="0" smtClean="0"/>
              <a:t>– Mirror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Front Mirror Reflection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position </a:t>
            </a:r>
            <a:r>
              <a:rPr lang="en-US" altLang="zh-TW" dirty="0">
                <a:solidFill>
                  <a:srgbClr val="FF0000"/>
                </a:solidFill>
              </a:rPr>
              <a:t>is </a:t>
            </a:r>
            <a:r>
              <a:rPr lang="en-US" altLang="zh-TW" dirty="0" smtClean="0">
                <a:solidFill>
                  <a:srgbClr val="FF0000"/>
                </a:solidFill>
              </a:rPr>
              <a:t>(-40</a:t>
            </a:r>
            <a:r>
              <a:rPr lang="en-US" altLang="zh-TW" dirty="0">
                <a:solidFill>
                  <a:srgbClr val="FF0000"/>
                </a:solidFill>
              </a:rPr>
              <a:t>, 20, 0)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parallel </a:t>
            </a:r>
            <a:r>
              <a:rPr lang="en-US" altLang="zh-TW" dirty="0">
                <a:solidFill>
                  <a:srgbClr val="FF0000"/>
                </a:solidFill>
              </a:rPr>
              <a:t>to </a:t>
            </a:r>
            <a:r>
              <a:rPr lang="en-US" altLang="zh-TW" dirty="0" err="1">
                <a:solidFill>
                  <a:srgbClr val="FF0000"/>
                </a:solidFill>
              </a:rPr>
              <a:t>yz</a:t>
            </a:r>
            <a:r>
              <a:rPr lang="en-US" altLang="zh-TW" dirty="0">
                <a:solidFill>
                  <a:srgbClr val="FF0000"/>
                </a:solidFill>
              </a:rPr>
              <a:t>-plane.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sz="3200" dirty="0" smtClean="0"/>
              <a:t>Back Mirror Reflection</a:t>
            </a:r>
            <a:endParaRPr lang="en-US" altLang="zh-TW" dirty="0" smtClean="0"/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position </a:t>
            </a:r>
            <a:r>
              <a:rPr lang="en-US" altLang="zh-TW" sz="2800">
                <a:solidFill>
                  <a:srgbClr val="FF0000"/>
                </a:solidFill>
              </a:rPr>
              <a:t>is </a:t>
            </a:r>
            <a:r>
              <a:rPr lang="en-US" altLang="zh-TW" sz="2800" smtClean="0">
                <a:solidFill>
                  <a:srgbClr val="FF0000"/>
                </a:solidFill>
              </a:rPr>
              <a:t>(40</a:t>
            </a:r>
            <a:r>
              <a:rPr lang="en-US" altLang="zh-TW" sz="2800" dirty="0">
                <a:solidFill>
                  <a:srgbClr val="FF0000"/>
                </a:solidFill>
              </a:rPr>
              <a:t>, 20, 0)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parallel to </a:t>
            </a:r>
            <a:r>
              <a:rPr lang="en-US" altLang="zh-TW" sz="2800" dirty="0" err="1">
                <a:solidFill>
                  <a:srgbClr val="FF0000"/>
                </a:solidFill>
              </a:rPr>
              <a:t>yz</a:t>
            </a:r>
            <a:r>
              <a:rPr lang="en-US" altLang="zh-TW" sz="2800" dirty="0">
                <a:solidFill>
                  <a:srgbClr val="FF0000"/>
                </a:solidFill>
              </a:rPr>
              <a:t>-plane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164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Multiple-pass Reflection</a:t>
            </a:r>
            <a:br>
              <a:rPr lang="en-US" altLang="zh-TW" dirty="0"/>
            </a:br>
            <a:r>
              <a:rPr lang="en-US" altLang="zh-TW" dirty="0" smtClean="0"/>
              <a:t>-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Set Stencil Buffer value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Use “</a:t>
            </a:r>
            <a:r>
              <a:rPr lang="en-US" altLang="zh-TW" sz="2400" dirty="0" err="1">
                <a:solidFill>
                  <a:srgbClr val="FF0000"/>
                </a:solidFill>
              </a:rPr>
              <a:t>glColorMask</a:t>
            </a:r>
            <a:r>
              <a:rPr lang="en-US" altLang="zh-TW" sz="2400" dirty="0">
                <a:solidFill>
                  <a:srgbClr val="FF0000"/>
                </a:solidFill>
              </a:rPr>
              <a:t> before” / “</a:t>
            </a:r>
            <a:r>
              <a:rPr lang="en-US" altLang="zh-TW" sz="2400" dirty="0" err="1">
                <a:solidFill>
                  <a:srgbClr val="FF0000"/>
                </a:solidFill>
              </a:rPr>
              <a:t>glClear</a:t>
            </a:r>
            <a:r>
              <a:rPr lang="en-US" altLang="zh-TW" sz="2400" dirty="0">
                <a:solidFill>
                  <a:srgbClr val="FF0000"/>
                </a:solidFill>
              </a:rPr>
              <a:t> after” </a:t>
            </a:r>
            <a:r>
              <a:rPr lang="en-US" altLang="zh-TW" sz="2400" dirty="0" smtClean="0">
                <a:solidFill>
                  <a:srgbClr val="FF0000"/>
                </a:solidFill>
              </a:rPr>
              <a:t>drawing make it non-visible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Not visible </a:t>
            </a:r>
          </a:p>
          <a:p>
            <a:r>
              <a:rPr lang="en-US" altLang="zh-TW" dirty="0" smtClean="0"/>
              <a:t>Draw Scene</a:t>
            </a:r>
          </a:p>
          <a:p>
            <a:pPr lvl="1"/>
            <a:r>
              <a:rPr lang="en-US" altLang="zh-TW" dirty="0"/>
              <a:t>In each case(value),draw the “Right” </a:t>
            </a:r>
            <a:r>
              <a:rPr lang="en-US" altLang="zh-TW" dirty="0" smtClean="0"/>
              <a:t>Scene</a:t>
            </a:r>
          </a:p>
          <a:p>
            <a:endParaRPr lang="en-US" altLang="zh-TW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7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Stencil Buffer - </a:t>
            </a:r>
            <a:r>
              <a:rPr lang="en-US" altLang="zh-TW" dirty="0" smtClean="0"/>
              <a:t>Reflection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n-US" altLang="zh-TW" sz="2800" dirty="0" err="1" smtClean="0"/>
              <a:t>glCullFace</a:t>
            </a:r>
            <a:r>
              <a:rPr lang="en-US" altLang="zh-TW" sz="2800" dirty="0" smtClean="0"/>
              <a:t>(</a:t>
            </a:r>
            <a:r>
              <a:rPr lang="en-US" altLang="zh-TW" sz="2800" dirty="0" err="1"/>
              <a:t>GLenum</a:t>
            </a:r>
            <a:r>
              <a:rPr lang="en-US" altLang="zh-TW" sz="2800" dirty="0"/>
              <a:t> </a:t>
            </a:r>
            <a:r>
              <a:rPr lang="en-US" altLang="zh-TW" sz="2800" i="1" dirty="0"/>
              <a:t>mode</a:t>
            </a:r>
            <a:r>
              <a:rPr lang="en-US" altLang="zh-TW" sz="2800" dirty="0" smtClean="0"/>
              <a:t>);</a:t>
            </a:r>
            <a:endParaRPr lang="en-US" altLang="zh-TW" sz="2800" dirty="0"/>
          </a:p>
          <a:p>
            <a:r>
              <a:rPr lang="en-US" altLang="zh-TW" dirty="0" smtClean="0"/>
              <a:t>Default = GL_BACK</a:t>
            </a:r>
          </a:p>
          <a:p>
            <a:pPr lvl="1"/>
            <a:r>
              <a:rPr lang="en-US" altLang="zh-TW" dirty="0" smtClean="0"/>
              <a:t>Doing back-face culling</a:t>
            </a:r>
          </a:p>
          <a:p>
            <a:r>
              <a:rPr lang="en-US" altLang="zh-TW" sz="2400" b="1" dirty="0">
                <a:solidFill>
                  <a:srgbClr val="92D050"/>
                </a:solidFill>
              </a:rPr>
              <a:t>D</a:t>
            </a:r>
            <a:r>
              <a:rPr lang="en-US" altLang="zh-TW" sz="2400" b="1" dirty="0" smtClean="0">
                <a:solidFill>
                  <a:srgbClr val="92D050"/>
                </a:solidFill>
              </a:rPr>
              <a:t>rawing Reflection of </a:t>
            </a:r>
            <a:r>
              <a:rPr lang="en-US" altLang="zh-TW" sz="2400" b="1" dirty="0" err="1" smtClean="0">
                <a:solidFill>
                  <a:srgbClr val="92D050"/>
                </a:solidFill>
              </a:rPr>
              <a:t>Scene,we</a:t>
            </a:r>
            <a:r>
              <a:rPr lang="en-US" altLang="zh-TW" sz="2400" b="1" dirty="0" smtClean="0">
                <a:solidFill>
                  <a:srgbClr val="92D050"/>
                </a:solidFill>
              </a:rPr>
              <a:t> only take the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BACK-FACE</a:t>
            </a:r>
            <a:r>
              <a:rPr lang="en-US" altLang="zh-TW" sz="2400" b="1" dirty="0" smtClean="0">
                <a:solidFill>
                  <a:srgbClr val="92D050"/>
                </a:solidFill>
              </a:rPr>
              <a:t> part.</a:t>
            </a:r>
          </a:p>
          <a:p>
            <a:pPr lvl="1"/>
            <a:r>
              <a:rPr lang="en-US" altLang="zh-TW" sz="2400" b="1" dirty="0" smtClean="0">
                <a:solidFill>
                  <a:srgbClr val="92D050"/>
                </a:solidFill>
              </a:rPr>
              <a:t>Doing front-face culling</a:t>
            </a:r>
            <a:endParaRPr lang="zh-TW" altLang="en-US" sz="2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48403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502</TotalTime>
  <Words>428</Words>
  <Application>Microsoft Office PowerPoint</Application>
  <PresentationFormat>如螢幕大小 (4:3)</PresentationFormat>
  <Paragraphs>92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科技</vt:lpstr>
      <vt:lpstr>Assignment 2</vt:lpstr>
      <vt:lpstr>Assignment 2</vt:lpstr>
      <vt:lpstr>Assignment 2</vt:lpstr>
      <vt:lpstr>Assignment 2</vt:lpstr>
      <vt:lpstr>System Setting</vt:lpstr>
      <vt:lpstr>System Setting</vt:lpstr>
      <vt:lpstr>Multiple-pass Reflection – Mirror Data</vt:lpstr>
      <vt:lpstr>Multiple-pass Reflection - Step</vt:lpstr>
      <vt:lpstr>Stencil Buffer - Reflection</vt:lpstr>
      <vt:lpstr>Set Stencil Buffer value  - Initial Value</vt:lpstr>
      <vt:lpstr>Set Stencil Buffer value - Setting Mirror</vt:lpstr>
      <vt:lpstr>Set Stencil Buffer value  - Mirror Value</vt:lpstr>
      <vt:lpstr>Set Stencil Buffer value – Setting Scene</vt:lpstr>
      <vt:lpstr>Set Stencil Buffer value - Final Value</vt:lpstr>
      <vt:lpstr>Stencil Buffer – Draw Scene</vt:lpstr>
      <vt:lpstr>Stencil Buffer – Draw Scene</vt:lpstr>
      <vt:lpstr>Depth Of Field</vt:lpstr>
      <vt:lpstr>Depth Of Field (II)</vt:lpstr>
      <vt:lpstr>Depth of Field (III)</vt:lpstr>
      <vt:lpstr>Assignment Request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Wayne</dc:creator>
  <cp:lastModifiedBy>Wayne</cp:lastModifiedBy>
  <cp:revision>34</cp:revision>
  <dcterms:created xsi:type="dcterms:W3CDTF">2017-12-03T06:11:25Z</dcterms:created>
  <dcterms:modified xsi:type="dcterms:W3CDTF">2017-12-08T05:20:50Z</dcterms:modified>
</cp:coreProperties>
</file>