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9" r:id="rId4"/>
    <p:sldId id="257" r:id="rId5"/>
    <p:sldId id="260" r:id="rId6"/>
    <p:sldId id="263" r:id="rId7"/>
    <p:sldId id="264" r:id="rId8"/>
    <p:sldId id="270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4" autoAdjust="0"/>
    <p:restoredTop sz="94660"/>
  </p:normalViewPr>
  <p:slideViewPr>
    <p:cSldViewPr snapToGrid="0">
      <p:cViewPr>
        <p:scale>
          <a:sx n="113" d="100"/>
          <a:sy n="113" d="100"/>
        </p:scale>
        <p:origin x="-13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Hw03 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shader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83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3998" y="675789"/>
            <a:ext cx="7524003" cy="970450"/>
          </a:xfrm>
        </p:spPr>
        <p:txBody>
          <a:bodyPr/>
          <a:lstStyle/>
          <a:p>
            <a:r>
              <a:rPr lang="en-US" altLang="zh-TW" dirty="0" smtClean="0"/>
              <a:t>GLSL Program Example</a:t>
            </a:r>
            <a:br>
              <a:rPr lang="en-US" altLang="zh-TW" dirty="0" smtClean="0"/>
            </a:br>
            <a:r>
              <a:rPr lang="en-US" altLang="zh-TW" dirty="0" smtClean="0"/>
              <a:t>Phong</a:t>
            </a:r>
            <a:r>
              <a:rPr lang="en-US" altLang="zh-TW" dirty="0"/>
              <a:t> Shading – </a:t>
            </a:r>
            <a:r>
              <a:rPr lang="en-US" altLang="zh-TW" dirty="0" smtClean="0"/>
              <a:t>(1 / 4)</a:t>
            </a:r>
            <a:endParaRPr lang="en-US" altLang="zh-TW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98" y="2398919"/>
            <a:ext cx="7200000" cy="35169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圓角矩形 6"/>
          <p:cNvSpPr/>
          <p:nvPr/>
        </p:nvSpPr>
        <p:spPr>
          <a:xfrm>
            <a:off x="7354469" y="3375064"/>
            <a:ext cx="2160000" cy="45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Fragment shader</a:t>
            </a:r>
            <a:endParaRPr lang="zh-TW" altLang="en-US" sz="20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354469" y="2603463"/>
            <a:ext cx="2160000" cy="45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Vertex shader</a:t>
            </a:r>
            <a:endParaRPr lang="zh-TW" altLang="en-US" sz="20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肘形接點 33"/>
          <p:cNvCxnSpPr>
            <a:stCxn id="8" idx="2"/>
            <a:endCxn id="7" idx="0"/>
          </p:cNvCxnSpPr>
          <p:nvPr/>
        </p:nvCxnSpPr>
        <p:spPr>
          <a:xfrm>
            <a:off x="8434469" y="3053464"/>
            <a:ext cx="0" cy="32160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3998" y="675789"/>
            <a:ext cx="7524003" cy="970450"/>
          </a:xfrm>
        </p:spPr>
        <p:txBody>
          <a:bodyPr/>
          <a:lstStyle/>
          <a:p>
            <a:r>
              <a:rPr lang="en-US" altLang="zh-TW" dirty="0" smtClean="0"/>
              <a:t>GLSL Program Example</a:t>
            </a:r>
            <a:br>
              <a:rPr lang="en-US" altLang="zh-TW" dirty="0" smtClean="0"/>
            </a:br>
            <a:r>
              <a:rPr lang="en-US" altLang="zh-TW" dirty="0" smtClean="0"/>
              <a:t>Phong</a:t>
            </a:r>
            <a:r>
              <a:rPr lang="en-US" altLang="zh-TW" dirty="0"/>
              <a:t> Shading – </a:t>
            </a:r>
            <a:r>
              <a:rPr lang="en-US" altLang="zh-TW" dirty="0" smtClean="0"/>
              <a:t>(2 / </a:t>
            </a:r>
            <a:r>
              <a:rPr lang="en-US" altLang="zh-TW" dirty="0"/>
              <a:t>4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98" y="2143344"/>
            <a:ext cx="6840000" cy="4263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圓角矩形 6"/>
          <p:cNvSpPr/>
          <p:nvPr/>
        </p:nvSpPr>
        <p:spPr>
          <a:xfrm>
            <a:off x="7161036" y="3128880"/>
            <a:ext cx="2160000" cy="45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Fragment shader</a:t>
            </a:r>
            <a:endParaRPr lang="zh-TW" altLang="en-US" sz="20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161036" y="2357279"/>
            <a:ext cx="2160000" cy="45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Vertex shader</a:t>
            </a:r>
            <a:endParaRPr lang="zh-TW" altLang="en-US" sz="20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肘形接點 33"/>
          <p:cNvCxnSpPr>
            <a:stCxn id="8" idx="2"/>
            <a:endCxn id="7" idx="0"/>
          </p:cNvCxnSpPr>
          <p:nvPr/>
        </p:nvCxnSpPr>
        <p:spPr>
          <a:xfrm>
            <a:off x="8241036" y="2807280"/>
            <a:ext cx="0" cy="32160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3998" y="675789"/>
            <a:ext cx="7524003" cy="970450"/>
          </a:xfrm>
        </p:spPr>
        <p:txBody>
          <a:bodyPr/>
          <a:lstStyle/>
          <a:p>
            <a:r>
              <a:rPr lang="en-US" altLang="zh-TW" dirty="0" smtClean="0"/>
              <a:t>GLSL Program Example</a:t>
            </a:r>
            <a:br>
              <a:rPr lang="en-US" altLang="zh-TW" dirty="0" smtClean="0"/>
            </a:br>
            <a:r>
              <a:rPr lang="en-US" altLang="zh-TW" dirty="0" smtClean="0"/>
              <a:t>Phong</a:t>
            </a:r>
            <a:r>
              <a:rPr lang="en-US" altLang="zh-TW" dirty="0"/>
              <a:t> Shading – </a:t>
            </a:r>
            <a:r>
              <a:rPr lang="en-US" altLang="zh-TW" dirty="0" smtClean="0"/>
              <a:t>(3 / 4)</a:t>
            </a:r>
            <a:endParaRPr lang="en-US" altLang="zh-TW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92" y="1883846"/>
            <a:ext cx="8280000" cy="46994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圓角矩形 6"/>
          <p:cNvSpPr/>
          <p:nvPr/>
        </p:nvSpPr>
        <p:spPr>
          <a:xfrm>
            <a:off x="7864421" y="2878852"/>
            <a:ext cx="2160000" cy="45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Fragment shader</a:t>
            </a:r>
            <a:endParaRPr lang="zh-TW" altLang="en-US" sz="20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864421" y="2107251"/>
            <a:ext cx="2160000" cy="45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Vertex shader</a:t>
            </a:r>
            <a:endParaRPr lang="zh-TW" altLang="en-US" sz="20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肘形接點 33"/>
          <p:cNvCxnSpPr>
            <a:stCxn id="8" idx="2"/>
            <a:endCxn id="7" idx="0"/>
          </p:cNvCxnSpPr>
          <p:nvPr/>
        </p:nvCxnSpPr>
        <p:spPr>
          <a:xfrm>
            <a:off x="8944421" y="2557252"/>
            <a:ext cx="0" cy="32160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6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3998" y="675789"/>
            <a:ext cx="7524003" cy="970450"/>
          </a:xfrm>
        </p:spPr>
        <p:txBody>
          <a:bodyPr/>
          <a:lstStyle/>
          <a:p>
            <a:r>
              <a:rPr lang="en-US" altLang="zh-TW" dirty="0" smtClean="0"/>
              <a:t>GLSL Program Example</a:t>
            </a:r>
            <a:br>
              <a:rPr lang="en-US" altLang="zh-TW" dirty="0" smtClean="0"/>
            </a:br>
            <a:r>
              <a:rPr lang="en-US" altLang="zh-TW" dirty="0" smtClean="0"/>
              <a:t>Phong</a:t>
            </a:r>
            <a:r>
              <a:rPr lang="en-US" altLang="zh-TW" dirty="0"/>
              <a:t> Shading – </a:t>
            </a:r>
            <a:r>
              <a:rPr lang="en-US" altLang="zh-TW" dirty="0" smtClean="0"/>
              <a:t>(4 / </a:t>
            </a:r>
            <a:r>
              <a:rPr lang="en-US" altLang="zh-TW" dirty="0"/>
              <a:t>4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0" t="15857" r="10604" b="22406"/>
          <a:stretch/>
        </p:blipFill>
        <p:spPr>
          <a:xfrm>
            <a:off x="6175129" y="2682072"/>
            <a:ext cx="3960000" cy="237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圓角矩形 9"/>
          <p:cNvSpPr/>
          <p:nvPr/>
        </p:nvSpPr>
        <p:spPr>
          <a:xfrm>
            <a:off x="7075129" y="5413134"/>
            <a:ext cx="2160000" cy="45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Phong shading</a:t>
            </a:r>
            <a:endParaRPr lang="zh-TW" altLang="en-US" sz="20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7" name="內容版面配置區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0" t="16236" r="10477" b="21806"/>
          <a:stretch/>
        </p:blipFill>
        <p:spPr>
          <a:xfrm>
            <a:off x="2074452" y="2682072"/>
            <a:ext cx="3960000" cy="237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圓角矩形 17"/>
          <p:cNvSpPr/>
          <p:nvPr/>
        </p:nvSpPr>
        <p:spPr>
          <a:xfrm>
            <a:off x="2974452" y="5416232"/>
            <a:ext cx="2160000" cy="45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Fixed pipeline</a:t>
            </a:r>
            <a:endParaRPr lang="zh-TW" altLang="en-US" sz="20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62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03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Subdivision</a:t>
            </a:r>
          </a:p>
          <a:p>
            <a:r>
              <a:rPr lang="en-US" altLang="zh-TW" sz="4000" dirty="0" err="1" smtClean="0"/>
              <a:t>Phong</a:t>
            </a:r>
            <a:r>
              <a:rPr lang="en-US" altLang="zh-TW" sz="4000" dirty="0" smtClean="0"/>
              <a:t> Shading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624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3283" y="804519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32873" y="5381528"/>
            <a:ext cx="310341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LEVEL</a:t>
            </a: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</a:t>
            </a: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62581" y="5381528"/>
            <a:ext cx="310341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LEVEL</a:t>
            </a: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</a:t>
            </a: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813073" y="5381528"/>
            <a:ext cx="310341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LEVEL</a:t>
            </a: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</a:t>
            </a:r>
            <a:r>
              <a:rPr lang="zh-TW" altLang="en-US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8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026" name="Picture 2" descr="C:\Users\Wayne\Desktop\碩二助教ppt\HW3_Project\Assignment_leve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073" y="2946041"/>
            <a:ext cx="3062453" cy="228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Wayne\Desktop\碩二助教ppt\HW3_Project\Assignment_level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36" y="2942781"/>
            <a:ext cx="3057691" cy="228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Wayne\Desktop\碩二助教ppt\HW3_Project\Assignment_level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333" y="2942081"/>
            <a:ext cx="3059914" cy="228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97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Subdivision (I)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38158"/>
            <a:ext cx="9109513" cy="398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3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Subdivision (II)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Uniform Variables</a:t>
            </a:r>
          </a:p>
          <a:p>
            <a:pPr lvl="1"/>
            <a:r>
              <a:rPr lang="en-US" altLang="zh-TW" sz="3200" b="1" dirty="0" smtClean="0"/>
              <a:t>Level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// subdivision </a:t>
            </a:r>
            <a:r>
              <a:rPr lang="zh-TW" altLang="en-US" sz="3200" dirty="0" smtClean="0"/>
              <a:t>的等級</a:t>
            </a:r>
            <a:endParaRPr lang="en-US" altLang="zh-TW" sz="3200" dirty="0" smtClean="0"/>
          </a:p>
          <a:p>
            <a:pPr lvl="1"/>
            <a:r>
              <a:rPr lang="en-US" altLang="zh-TW" sz="3200" b="1" dirty="0" smtClean="0"/>
              <a:t>Radius</a:t>
            </a:r>
            <a:r>
              <a:rPr lang="en-US" altLang="zh-TW" sz="3200" dirty="0" smtClean="0"/>
              <a:t> </a:t>
            </a:r>
            <a:r>
              <a:rPr lang="en-US" altLang="zh-TW" sz="3200" dirty="0" smtClean="0"/>
              <a:t>=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1.0f// </a:t>
            </a:r>
            <a:r>
              <a:rPr lang="zh-TW" altLang="en-US" sz="3200" dirty="0" smtClean="0"/>
              <a:t>距離質心的距離</a:t>
            </a:r>
            <a:endParaRPr lang="en-US" altLang="zh-TW" sz="3200" dirty="0" smtClean="0"/>
          </a:p>
          <a:p>
            <a:pPr lvl="1"/>
            <a:r>
              <a:rPr lang="en-US" altLang="zh-TW" sz="3200" b="1" dirty="0" smtClean="0"/>
              <a:t>Centroid</a:t>
            </a:r>
            <a:r>
              <a:rPr lang="en-US" altLang="zh-TW" sz="3200" dirty="0" smtClean="0"/>
              <a:t> </a:t>
            </a:r>
            <a:r>
              <a:rPr lang="en-US" altLang="zh-TW" sz="3200" dirty="0" smtClean="0"/>
              <a:t>= (0.0f,1.0f,0.0f,1.0f)// </a:t>
            </a:r>
            <a:r>
              <a:rPr lang="zh-TW" altLang="en-US" sz="3200" dirty="0" smtClean="0"/>
              <a:t>質心的位置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4476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Subdivision : Vertex </a:t>
            </a:r>
            <a:r>
              <a:rPr lang="en-US" altLang="zh-TW" dirty="0" err="1" smtClean="0"/>
              <a:t>Shader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sz="2800" dirty="0"/>
              <a:t>out Vertex{</a:t>
            </a:r>
          </a:p>
          <a:p>
            <a:pPr marL="0" indent="0">
              <a:buNone/>
            </a:pPr>
            <a:r>
              <a:rPr lang="en-US" altLang="zh-TW" sz="2800" dirty="0"/>
              <a:t>	vec3 </a:t>
            </a:r>
            <a:r>
              <a:rPr lang="en-US" altLang="zh-TW" sz="2800" dirty="0" err="1"/>
              <a:t>vertexEyeSpace</a:t>
            </a:r>
            <a:r>
              <a:rPr lang="en-US" altLang="zh-TW" sz="2800" dirty="0"/>
              <a:t>;</a:t>
            </a:r>
          </a:p>
          <a:p>
            <a:pPr marL="914400" lvl="2" indent="0">
              <a:buNone/>
            </a:pPr>
            <a:r>
              <a:rPr lang="en-US" altLang="zh-TW" sz="2800" dirty="0"/>
              <a:t>vec3 normal;</a:t>
            </a:r>
          </a:p>
          <a:p>
            <a:pPr marL="0" indent="0">
              <a:buNone/>
            </a:pPr>
            <a:r>
              <a:rPr lang="en-US" altLang="zh-TW" sz="2800" dirty="0"/>
              <a:t>    </a:t>
            </a:r>
            <a:r>
              <a:rPr lang="en-US" altLang="zh-TW" sz="2800" dirty="0" smtClean="0"/>
              <a:t>	vec2 </a:t>
            </a:r>
            <a:r>
              <a:rPr lang="en-US" altLang="zh-TW" sz="2800" dirty="0"/>
              <a:t>_</a:t>
            </a:r>
            <a:r>
              <a:rPr lang="en-US" altLang="zh-TW" sz="2800" dirty="0" err="1"/>
              <a:t>texcoord</a:t>
            </a:r>
            <a:r>
              <a:rPr lang="en-US" altLang="zh-TW" sz="2800" dirty="0"/>
              <a:t>;</a:t>
            </a:r>
            <a:endParaRPr lang="en-US" altLang="zh-TW" sz="2800" dirty="0" smtClean="0"/>
          </a:p>
          <a:p>
            <a:r>
              <a:rPr lang="en-US" altLang="zh-TW" sz="2800" dirty="0" smtClean="0"/>
              <a:t>};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Output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ModelView</a:t>
            </a:r>
            <a:r>
              <a:rPr lang="en-US" altLang="zh-TW" sz="2800" dirty="0" smtClean="0"/>
              <a:t> </a:t>
            </a:r>
            <a:r>
              <a:rPr lang="en-US" altLang="zh-TW" sz="2800" b="1" dirty="0" smtClean="0"/>
              <a:t>position</a:t>
            </a:r>
            <a:r>
              <a:rPr lang="en-US" altLang="zh-TW" sz="2800" dirty="0" smtClean="0"/>
              <a:t> / </a:t>
            </a:r>
            <a:r>
              <a:rPr lang="en-US" altLang="zh-TW" sz="2800" b="1" dirty="0" err="1"/>
              <a:t>vertexEyeSpace</a:t>
            </a:r>
            <a:endParaRPr lang="en-US" altLang="zh-TW" sz="2800" b="1" dirty="0" smtClean="0"/>
          </a:p>
          <a:p>
            <a:r>
              <a:rPr lang="en-US" altLang="zh-TW" sz="2800" dirty="0" smtClean="0"/>
              <a:t>Output</a:t>
            </a:r>
            <a:r>
              <a:rPr lang="en-US" altLang="zh-TW" sz="2800" b="1" dirty="0" smtClean="0"/>
              <a:t> normal / texture coordinate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7151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Subdivision : Geometry </a:t>
            </a:r>
            <a:r>
              <a:rPr lang="en-US" altLang="zh-TW" dirty="0" err="1" smtClean="0"/>
              <a:t>Shader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8" y="1925365"/>
            <a:ext cx="9603275" cy="4345879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3600" dirty="0"/>
              <a:t>l</a:t>
            </a:r>
            <a:r>
              <a:rPr lang="en-US" altLang="zh-TW" sz="3600" dirty="0" smtClean="0"/>
              <a:t>ayout ( </a:t>
            </a:r>
            <a:r>
              <a:rPr lang="en-US" altLang="zh-TW" sz="3600" b="1" dirty="0" smtClean="0"/>
              <a:t>triangles</a:t>
            </a:r>
            <a:r>
              <a:rPr lang="en-US" altLang="zh-TW" sz="3600" dirty="0" smtClean="0"/>
              <a:t> ) in;</a:t>
            </a:r>
          </a:p>
          <a:p>
            <a:r>
              <a:rPr lang="en-US" altLang="zh-TW" sz="3600" dirty="0" smtClean="0"/>
              <a:t>layout ( </a:t>
            </a:r>
            <a:r>
              <a:rPr lang="en-US" altLang="zh-TW" sz="3600" b="1" dirty="0" err="1" smtClean="0"/>
              <a:t>triangle_strip</a:t>
            </a:r>
            <a:r>
              <a:rPr lang="en-US" altLang="zh-TW" sz="3600" dirty="0" smtClean="0"/>
              <a:t>, </a:t>
            </a:r>
          </a:p>
          <a:p>
            <a:pPr marL="0" indent="0">
              <a:buNone/>
            </a:pPr>
            <a:r>
              <a:rPr lang="en-US" altLang="zh-TW" sz="3600" dirty="0"/>
              <a:t>	 </a:t>
            </a:r>
            <a:r>
              <a:rPr lang="en-US" altLang="zh-TW" sz="3600" dirty="0" smtClean="0"/>
              <a:t>    </a:t>
            </a:r>
            <a:r>
              <a:rPr lang="en-US" altLang="zh-TW" sz="3600" b="1" dirty="0" err="1" smtClean="0"/>
              <a:t>max_vertices</a:t>
            </a:r>
            <a:r>
              <a:rPr lang="en-US" altLang="zh-TW" sz="3600" dirty="0" smtClean="0"/>
              <a:t>=85 ) out;</a:t>
            </a:r>
          </a:p>
          <a:p>
            <a:pPr marL="0" indent="0">
              <a:buNone/>
            </a:pPr>
            <a:r>
              <a:rPr lang="en-US" altLang="zh-TW" sz="3600" dirty="0"/>
              <a:t>in Vertex{</a:t>
            </a:r>
          </a:p>
          <a:p>
            <a:pPr marL="0" indent="0">
              <a:buNone/>
            </a:pPr>
            <a:r>
              <a:rPr lang="en-US" altLang="zh-TW" sz="2400" dirty="0"/>
              <a:t>vec3 </a:t>
            </a:r>
            <a:r>
              <a:rPr lang="en-US" altLang="zh-TW" sz="2400" dirty="0" err="1"/>
              <a:t>vertexEyeSpace</a:t>
            </a:r>
            <a:r>
              <a:rPr lang="en-US" altLang="zh-TW" sz="2400" dirty="0"/>
              <a:t>;</a:t>
            </a:r>
          </a:p>
          <a:p>
            <a:pPr marL="0" indent="0">
              <a:buNone/>
            </a:pPr>
            <a:r>
              <a:rPr lang="en-US" altLang="zh-TW" sz="2400" dirty="0"/>
              <a:t>vec3 normal;</a:t>
            </a:r>
            <a:r>
              <a:rPr lang="en-US" altLang="zh-TW" sz="3600" dirty="0" smtClean="0"/>
              <a:t>    </a:t>
            </a:r>
          </a:p>
          <a:p>
            <a:pPr marL="0" indent="0">
              <a:buNone/>
            </a:pPr>
            <a:r>
              <a:rPr lang="en-US" altLang="zh-TW" sz="2600" dirty="0" smtClean="0"/>
              <a:t>vec2 </a:t>
            </a:r>
            <a:r>
              <a:rPr lang="en-US" altLang="zh-TW" sz="2600" b="1" dirty="0"/>
              <a:t>_</a:t>
            </a:r>
            <a:r>
              <a:rPr lang="en-US" altLang="zh-TW" sz="2600" b="1" dirty="0" err="1"/>
              <a:t>texcoord</a:t>
            </a:r>
            <a:r>
              <a:rPr lang="en-US" altLang="zh-TW" sz="2600" dirty="0"/>
              <a:t>;</a:t>
            </a:r>
          </a:p>
          <a:p>
            <a:pPr marL="0" indent="0">
              <a:buNone/>
            </a:pPr>
            <a:r>
              <a:rPr lang="en-US" altLang="zh-TW" sz="3600" dirty="0"/>
              <a:t>}vertex</a:t>
            </a:r>
            <a:r>
              <a:rPr lang="en-US" altLang="zh-TW" sz="3600" dirty="0" smtClean="0"/>
              <a:t>[];</a:t>
            </a:r>
            <a:endParaRPr lang="en-US" altLang="zh-TW" sz="3600" dirty="0"/>
          </a:p>
          <a:p>
            <a:r>
              <a:rPr lang="en-US" altLang="zh-TW" sz="2500" dirty="0"/>
              <a:t>out vec3 </a:t>
            </a:r>
            <a:r>
              <a:rPr lang="en-US" altLang="zh-TW" sz="2500" dirty="0" err="1"/>
              <a:t>vertexEyeSpace</a:t>
            </a:r>
            <a:r>
              <a:rPr lang="en-US" altLang="zh-TW" sz="2500" dirty="0"/>
              <a:t>;</a:t>
            </a:r>
          </a:p>
          <a:p>
            <a:r>
              <a:rPr lang="en-US" altLang="zh-TW" sz="2500" dirty="0"/>
              <a:t>outvec3 normal; </a:t>
            </a:r>
            <a:endParaRPr lang="en-US" altLang="zh-TW" sz="2500" dirty="0" smtClean="0"/>
          </a:p>
          <a:p>
            <a:r>
              <a:rPr lang="en-US" altLang="zh-TW" sz="2500" dirty="0" smtClean="0"/>
              <a:t>out </a:t>
            </a:r>
            <a:r>
              <a:rPr lang="en-US" altLang="zh-TW" sz="2500" dirty="0"/>
              <a:t>vec2 </a:t>
            </a:r>
            <a:r>
              <a:rPr lang="en-US" altLang="zh-TW" sz="2500" b="1" dirty="0" err="1"/>
              <a:t>tex</a:t>
            </a:r>
            <a:r>
              <a:rPr lang="en-US" altLang="zh-TW" sz="2500" dirty="0"/>
              <a:t>;</a:t>
            </a:r>
          </a:p>
          <a:p>
            <a:pPr marL="0" indent="0">
              <a:buNone/>
            </a:pPr>
            <a:endParaRPr lang="en-US" altLang="zh-TW" sz="28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99" y="1925365"/>
            <a:ext cx="4672154" cy="417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9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Subdivision (II)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4000" b="1" dirty="0" smtClean="0"/>
              <a:t>Geometry  out  Variables</a:t>
            </a:r>
          </a:p>
          <a:p>
            <a:pPr marL="0" indent="0">
              <a:buNone/>
            </a:pPr>
            <a:r>
              <a:rPr lang="en-US" altLang="zh-TW" sz="2800" dirty="0" smtClean="0"/>
              <a:t>	</a:t>
            </a:r>
            <a:r>
              <a:rPr lang="en-US" altLang="zh-TW" sz="2800" dirty="0"/>
              <a:t>//vertex position in eye space, eye position is (0, 0, 0</a:t>
            </a:r>
            <a:r>
              <a:rPr lang="en-US" altLang="zh-TW" sz="2800" dirty="0" smtClean="0"/>
              <a:t>).</a:t>
            </a:r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vec3 </a:t>
            </a:r>
            <a:r>
              <a:rPr lang="en-US" altLang="zh-TW" sz="2800" dirty="0" err="1"/>
              <a:t>vertexEyeSpace</a:t>
            </a:r>
            <a:r>
              <a:rPr lang="en-US" altLang="zh-TW" sz="2800" dirty="0" smtClean="0"/>
              <a:t>;</a:t>
            </a:r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vec3 </a:t>
            </a:r>
            <a:r>
              <a:rPr lang="en-US" altLang="zh-TW" sz="2800" dirty="0"/>
              <a:t>normal</a:t>
            </a:r>
            <a:r>
              <a:rPr lang="en-US" altLang="zh-TW" sz="2800" dirty="0" smtClean="0"/>
              <a:t>; 		//vertex normal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    	vec2 _</a:t>
            </a:r>
            <a:r>
              <a:rPr lang="en-US" altLang="zh-TW" sz="2800" dirty="0" err="1"/>
              <a:t>texcoord</a:t>
            </a:r>
            <a:r>
              <a:rPr lang="en-US" altLang="zh-TW" sz="2800" dirty="0" smtClean="0"/>
              <a:t>;	//you can have your own decision</a:t>
            </a:r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vec4 </a:t>
            </a:r>
            <a:r>
              <a:rPr lang="en-US" altLang="zh-TW" sz="2800" dirty="0" err="1" smtClean="0"/>
              <a:t>gl_Position</a:t>
            </a:r>
            <a:r>
              <a:rPr lang="en-US" altLang="zh-TW" sz="2800" dirty="0" smtClean="0"/>
              <a:t>;	//Projection vertex position</a:t>
            </a:r>
          </a:p>
          <a:p>
            <a:pPr marL="0" indent="0">
              <a:buNone/>
            </a:pPr>
            <a:r>
              <a:rPr lang="en-US" altLang="zh-TW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4543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Subdivision </a:t>
            </a:r>
            <a:r>
              <a:rPr lang="en-US" altLang="zh-TW" dirty="0"/>
              <a:t>: </a:t>
            </a:r>
            <a:r>
              <a:rPr lang="en-US" altLang="zh-TW" dirty="0" smtClean="0"/>
              <a:t>Fragment </a:t>
            </a:r>
            <a:r>
              <a:rPr lang="en-US" altLang="zh-TW" dirty="0" err="1"/>
              <a:t>Shader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800" dirty="0"/>
              <a:t>uniform sampler2D </a:t>
            </a:r>
            <a:r>
              <a:rPr lang="en-US" altLang="zh-TW" sz="2800" dirty="0" err="1"/>
              <a:t>colorTexture</a:t>
            </a:r>
            <a:r>
              <a:rPr lang="en-US" altLang="zh-TW" sz="2800" dirty="0"/>
              <a:t>;</a:t>
            </a:r>
          </a:p>
          <a:p>
            <a:r>
              <a:rPr lang="en-US" altLang="zh-TW" sz="2800" dirty="0"/>
              <a:t>in vec2 </a:t>
            </a:r>
            <a:r>
              <a:rPr lang="en-US" altLang="zh-TW" sz="2800" dirty="0" err="1"/>
              <a:t>tex</a:t>
            </a:r>
            <a:r>
              <a:rPr lang="en-US" altLang="zh-TW" sz="2800" dirty="0"/>
              <a:t>;</a:t>
            </a:r>
          </a:p>
          <a:p>
            <a:r>
              <a:rPr lang="en-US" altLang="zh-TW" sz="2800" dirty="0"/>
              <a:t>in vec3 </a:t>
            </a:r>
            <a:r>
              <a:rPr lang="en-US" altLang="zh-TW" sz="2800" dirty="0" err="1"/>
              <a:t>vertexEyeSpace</a:t>
            </a:r>
            <a:r>
              <a:rPr lang="en-US" altLang="zh-TW" sz="2800" dirty="0"/>
              <a:t>;</a:t>
            </a:r>
          </a:p>
          <a:p>
            <a:r>
              <a:rPr lang="en-US" altLang="zh-TW" sz="2800" dirty="0"/>
              <a:t>in vec3 normal;</a:t>
            </a:r>
          </a:p>
          <a:p>
            <a:r>
              <a:rPr lang="en-US" altLang="zh-TW" sz="2800" dirty="0" smtClean="0"/>
              <a:t>Use </a:t>
            </a:r>
            <a:r>
              <a:rPr lang="en-US" altLang="zh-TW" sz="2800" b="1" dirty="0" smtClean="0"/>
              <a:t>Texture coordinate to Access</a:t>
            </a:r>
            <a:r>
              <a:rPr lang="en-US" altLang="zh-TW" sz="2800" dirty="0" smtClean="0"/>
              <a:t> </a:t>
            </a:r>
            <a:r>
              <a:rPr lang="en-US" altLang="zh-TW" sz="2800" b="1" dirty="0" smtClean="0"/>
              <a:t>Texture </a:t>
            </a:r>
            <a:r>
              <a:rPr lang="en-US" altLang="zh-TW" sz="2800" dirty="0" smtClean="0"/>
              <a:t>and combine with </a:t>
            </a:r>
            <a:r>
              <a:rPr lang="en-US" altLang="zh-TW" sz="2800" b="1" dirty="0" err="1" smtClean="0"/>
              <a:t>Phong</a:t>
            </a:r>
            <a:r>
              <a:rPr lang="en-US" altLang="zh-TW" sz="2800" b="1" dirty="0" smtClean="0"/>
              <a:t> Lighting Result </a:t>
            </a:r>
            <a:r>
              <a:rPr lang="en-US" altLang="zh-TW" sz="2800" smtClean="0"/>
              <a:t>by Multiply.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47515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192</TotalTime>
  <Words>142</Words>
  <Application>Microsoft Office PowerPoint</Application>
  <PresentationFormat>自訂</PresentationFormat>
  <Paragraphs>61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Gallery</vt:lpstr>
      <vt:lpstr>Hw03 : shader</vt:lpstr>
      <vt:lpstr>Assignment 03</vt:lpstr>
      <vt:lpstr>Result</vt:lpstr>
      <vt:lpstr>Subdivision (I)</vt:lpstr>
      <vt:lpstr>Subdivision (II)</vt:lpstr>
      <vt:lpstr>Subdivision : Vertex Shader</vt:lpstr>
      <vt:lpstr>Subdivision : Geometry Shader</vt:lpstr>
      <vt:lpstr>Subdivision (II)</vt:lpstr>
      <vt:lpstr>Subdivision : Fragment Shader</vt:lpstr>
      <vt:lpstr>GLSL Program Example Phong Shading – (1 / 4)</vt:lpstr>
      <vt:lpstr>GLSL Program Example Phong Shading – (2 / 4)</vt:lpstr>
      <vt:lpstr>GLSL Program Example Phong Shading – (3 / 4)</vt:lpstr>
      <vt:lpstr>GLSL Program Example Phong Shading – (4 / 4)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Hw03 : shader</dc:title>
  <dc:creator>user</dc:creator>
  <cp:lastModifiedBy>Wayne</cp:lastModifiedBy>
  <cp:revision>39</cp:revision>
  <dcterms:created xsi:type="dcterms:W3CDTF">2017-12-24T14:35:43Z</dcterms:created>
  <dcterms:modified xsi:type="dcterms:W3CDTF">2017-12-25T10:05:08Z</dcterms:modified>
</cp:coreProperties>
</file>