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3"/>
  </p:notesMasterIdLst>
  <p:handoutMasterIdLst>
    <p:handoutMasterId r:id="rId24"/>
  </p:handoutMasterIdLst>
  <p:sldIdLst>
    <p:sldId id="280" r:id="rId2"/>
    <p:sldId id="283" r:id="rId3"/>
    <p:sldId id="284" r:id="rId4"/>
    <p:sldId id="285" r:id="rId5"/>
    <p:sldId id="286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14" r:id="rId14"/>
    <p:sldId id="308" r:id="rId15"/>
    <p:sldId id="307" r:id="rId16"/>
    <p:sldId id="311" r:id="rId17"/>
    <p:sldId id="312" r:id="rId18"/>
    <p:sldId id="313" r:id="rId19"/>
    <p:sldId id="309" r:id="rId20"/>
    <p:sldId id="310" r:id="rId21"/>
    <p:sldId id="298" r:id="rId22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CC00"/>
    <a:srgbClr val="D6E3F6"/>
    <a:srgbClr val="D6E5F6"/>
    <a:srgbClr val="ECE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 autoAdjust="0"/>
    <p:restoredTop sz="86420" autoAdjust="0"/>
  </p:normalViewPr>
  <p:slideViewPr>
    <p:cSldViewPr>
      <p:cViewPr varScale="1">
        <p:scale>
          <a:sx n="96" d="100"/>
          <a:sy n="96" d="100"/>
        </p:scale>
        <p:origin x="9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0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3B345-9C5C-4A17-9F6F-464C9CB10B92}" type="datetimeFigureOut">
              <a:rPr lang="zh-TW" altLang="en-US" smtClean="0"/>
              <a:pPr/>
              <a:t>2016/10/24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3C4F-3010-4C96-AEC5-AC561C5525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088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079A8-BC5A-4C3C-BD49-D9DA226FB489}" type="datetimeFigureOut">
              <a:rPr lang="zh-TW" altLang="en-US" smtClean="0"/>
              <a:pPr/>
              <a:t>2016/10/24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8631C-2BC3-4F5C-8336-3440FCD00F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2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8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Base64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一種訊息的編碼方式，每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位元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為一個編碼單元，可用來作為電子信件的傳輸編碼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將文字轉成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碼，對應的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再轉成數字查詢</a:t>
            </a:r>
            <a:r>
              <a:rPr lang="en-US" altLang="zh-TW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endParaRPr lang="zh-TW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2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gray">
          <a:xfrm>
            <a:off x="107950" y="83657"/>
            <a:ext cx="8928100" cy="2114867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solidFill>
                <a:schemeClr val="tx1"/>
              </a:solidFill>
              <a:latin typeface="Tahoma" pitchFamily="34" charset="0"/>
              <a:ea typeface="新細明體" charset="-120"/>
            </a:endParaRPr>
          </a:p>
        </p:txBody>
      </p:sp>
      <p:pic>
        <p:nvPicPr>
          <p:cNvPr id="12290" name="Picture 2" descr="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4103688"/>
            <a:ext cx="4822825" cy="2327275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71688" y="512613"/>
            <a:ext cx="6624637" cy="1143000"/>
          </a:xfrm>
        </p:spPr>
        <p:txBody>
          <a:bodyPr/>
          <a:lstStyle>
            <a:lvl1pPr algn="ctr">
              <a:defRPr sz="4000">
                <a:solidFill>
                  <a:srgbClr val="FFC819"/>
                </a:solidFill>
                <a:effectLst/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ja-JP" alt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07084"/>
            <a:ext cx="6400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i="1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699250" y="6632429"/>
            <a:ext cx="2432498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kumimoji="0" lang="en-US" altLang="zh-TW" sz="700" dirty="0">
                <a:solidFill>
                  <a:srgbClr val="808080"/>
                </a:solidFill>
                <a:latin typeface="Arial" charset="0"/>
                <a:ea typeface="新細明體" charset="-120"/>
              </a:rPr>
              <a:t>© </a:t>
            </a:r>
            <a:r>
              <a:rPr kumimoji="0" lang="en-US" altLang="zh-TW" sz="700" dirty="0" smtClean="0">
                <a:solidFill>
                  <a:srgbClr val="808080"/>
                </a:solidFill>
                <a:latin typeface="Arial" charset="0"/>
                <a:ea typeface="新細明體" charset="-120"/>
              </a:rPr>
              <a:t>2012, </a:t>
            </a:r>
            <a:r>
              <a:rPr kumimoji="0" lang="en-US" altLang="zh-TW" sz="700" dirty="0">
                <a:solidFill>
                  <a:srgbClr val="808080"/>
                </a:solidFill>
                <a:latin typeface="Arial" charset="0"/>
                <a:ea typeface="新細明體" charset="-120"/>
              </a:rPr>
              <a:t>Wireless Internet Laboratory. All rights reserved.</a:t>
            </a:r>
          </a:p>
        </p:txBody>
      </p:sp>
      <p:pic>
        <p:nvPicPr>
          <p:cNvPr id="12296" name="Picture 8" descr="comp-man-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597" y="126188"/>
            <a:ext cx="1892589" cy="2039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873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33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4038" y="188913"/>
            <a:ext cx="2239962" cy="63357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572250" cy="63357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1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8388350" cy="457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836613"/>
            <a:ext cx="4316412" cy="56880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316413" cy="56880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16263" y="6524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34175" y="6524625"/>
            <a:ext cx="2230438" cy="323850"/>
          </a:xfrm>
        </p:spPr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66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8388350" cy="457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79388" y="836613"/>
            <a:ext cx="8785225" cy="5688012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16263" y="6524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4175" y="6524625"/>
            <a:ext cx="2230438" cy="323850"/>
          </a:xfrm>
        </p:spPr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5646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  <a:lvl2pPr marL="742950" indent="-285750">
              <a:buClr>
                <a:schemeClr val="bg2"/>
              </a:buClr>
              <a:buFont typeface="Wingdings" pitchFamily="2" charset="2"/>
              <a:buChar char="n"/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2pPr>
            <a:lvl3pPr marL="1143000" indent="-228600">
              <a:buFont typeface="Calibri" pitchFamily="34" charset="0"/>
              <a:buChar char="‒"/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Lucida Calligraphy" pitchFamily="66" charset="0"/>
                <a:cs typeface="Calibri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latin typeface="Lucida Calligraphy" pitchFamily="66" charset="0"/>
                <a:cs typeface="Calibri" pitchFamily="34" charset="0"/>
              </a:defRPr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Lucida Calligraphy" pitchFamily="66" charset="0"/>
              </a:defRPr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36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2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316412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316413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34175" y="6524625"/>
            <a:ext cx="2230438" cy="323850"/>
          </a:xfrm>
        </p:spPr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61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76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81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58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17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19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gray">
          <a:xfrm>
            <a:off x="107950" y="83658"/>
            <a:ext cx="8928100" cy="69215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solidFill>
                <a:schemeClr val="tx1"/>
              </a:solidFill>
              <a:latin typeface="Tahoma" pitchFamily="34" charset="0"/>
              <a:ea typeface="新細明體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38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Slide Title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8522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Body Text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1"/>
                </a:solidFill>
                <a:latin typeface="Lucida Calligraphy" pitchFamily="66" charset="0"/>
                <a:ea typeface="新細明體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6263" y="6524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defRPr sz="1100" i="1">
                <a:solidFill>
                  <a:schemeClr val="tx1"/>
                </a:solidFill>
                <a:latin typeface="Lucida Calligraphy" pitchFamily="66" charset="0"/>
                <a:ea typeface="新細明體" charset="-120"/>
              </a:defRPr>
            </a:lvl1pPr>
          </a:lstStyle>
          <a:p>
            <a:r>
              <a:rPr lang="en-US" altLang="zh-TW" smtClean="0"/>
              <a:t>2016/10/15</a:t>
            </a:r>
            <a:endParaRPr lang="zh-TW" alt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4175" y="6524625"/>
            <a:ext cx="2230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  <a:latin typeface="Lucida Calligraphy" pitchFamily="66" charset="0"/>
                <a:ea typeface="BatangChe" pitchFamily="49" charset="-127"/>
              </a:defRPr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gray">
          <a:xfrm>
            <a:off x="107950" y="6488113"/>
            <a:ext cx="8856663" cy="36512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solidFill>
                <a:schemeClr val="tx1"/>
              </a:solidFill>
              <a:latin typeface="Tahoma" pitchFamily="34" charset="0"/>
              <a:ea typeface="新細明體" charset="-120"/>
            </a:endParaRPr>
          </a:p>
        </p:txBody>
      </p:sp>
      <p:pic>
        <p:nvPicPr>
          <p:cNvPr id="11274" name="Picture 10" descr="comp-man-transparen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76288" cy="836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482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C819"/>
          </a:solidFill>
          <a:latin typeface="Calibri" pitchFamily="34" charset="0"/>
          <a:ea typeface="Droid Sans Fallback" pitchFamily="34" charset="-12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l"/>
        <a:defRPr kumimoji="1" sz="28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90000"/>
        <a:buFont typeface="Arial" charset="0"/>
        <a:buChar char="–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70000"/>
        <a:buFont typeface="Arial" charset="0"/>
        <a:buChar char="–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Computer Network Project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2363068"/>
            <a:ext cx="9144000" cy="2578100"/>
          </a:xfrm>
        </p:spPr>
        <p:txBody>
          <a:bodyPr anchor="ctr">
            <a:normAutofit/>
          </a:bodyPr>
          <a:lstStyle/>
          <a:p>
            <a:endParaRPr lang="zh-TW" altLang="en-US" sz="3200" i="0" dirty="0"/>
          </a:p>
          <a:p>
            <a:r>
              <a:rPr lang="en-US" altLang="zh-TW" sz="3200" i="0" dirty="0"/>
              <a:t> </a:t>
            </a:r>
            <a:r>
              <a:rPr lang="en-US" altLang="zh-TW" sz="4000" i="0" dirty="0"/>
              <a:t>HTTP </a:t>
            </a:r>
            <a:r>
              <a:rPr lang="en-US" altLang="zh-TW" sz="4000" i="0" dirty="0" smtClean="0"/>
              <a:t>Packet </a:t>
            </a:r>
            <a:r>
              <a:rPr lang="en-US" altLang="zh-TW" sz="4000" i="0" dirty="0"/>
              <a:t>A</a:t>
            </a:r>
            <a:r>
              <a:rPr lang="en-US" altLang="zh-TW" sz="4000" i="0" dirty="0" smtClean="0"/>
              <a:t>nalysis </a:t>
            </a:r>
            <a:endParaRPr lang="zh-TW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47354"/>
              </p:ext>
            </p:extLst>
          </p:nvPr>
        </p:nvGraphicFramePr>
        <p:xfrm>
          <a:off x="1331640" y="5108623"/>
          <a:ext cx="6480720" cy="108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1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TW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Date:</a:t>
                      </a:r>
                      <a:endParaRPr kumimoji="1" lang="zh-TW" altLang="en-US" sz="2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Droid Sans Fallback" pitchFamily="34" charset="-12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TW" sz="2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2016/10/24</a:t>
                      </a:r>
                      <a:endParaRPr kumimoji="1" lang="zh-TW" altLang="en-US" sz="28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Droid Sans Fallback" pitchFamily="34" charset="-12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TW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Deadline:</a:t>
                      </a:r>
                      <a:endParaRPr kumimoji="1" lang="zh-TW" altLang="en-US" sz="2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Droid Sans Fallback" pitchFamily="34" charset="-12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2800" b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2016/11/03</a:t>
                      </a:r>
                      <a:r>
                        <a:rPr kumimoji="1" lang="zh-TW" altLang="en-US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 </a:t>
                      </a:r>
                      <a:r>
                        <a:rPr kumimoji="1" lang="en-US" altLang="zh-TW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(</a:t>
                      </a:r>
                      <a:r>
                        <a:rPr kumimoji="1" lang="en-US" altLang="zh-TW" sz="2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Thr</a:t>
                      </a:r>
                      <a:r>
                        <a:rPr kumimoji="1" lang="en-US" altLang="zh-TW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.) </a:t>
                      </a:r>
                      <a:r>
                        <a:rPr kumimoji="1" lang="en-US" altLang="zh-TW" sz="2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Droid Sans Fallback" pitchFamily="34" charset="-120"/>
                          <a:cs typeface="Calibri" pitchFamily="34" charset="0"/>
                        </a:rPr>
                        <a:t>23:59</a:t>
                      </a:r>
                      <a:endParaRPr kumimoji="1" lang="zh-TW" altLang="en-US" sz="2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Droid Sans Fallback" pitchFamily="34" charset="-12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5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files with embedded objects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6325483" cy="4258269"/>
          </a:xfrm>
        </p:spPr>
      </p:pic>
      <p:sp>
        <p:nvSpPr>
          <p:cNvPr id="3" name="頁尾版面配置區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6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/>
              <a:t>觀察封包回答下列問題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Browser</a:t>
            </a:r>
            <a:r>
              <a:rPr lang="zh-TW" altLang="en-US" dirty="0"/>
              <a:t>共送出幾個 </a:t>
            </a:r>
            <a:r>
              <a:rPr lang="en-US" altLang="zh-TW" dirty="0"/>
              <a:t>HTTP GET request messages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而</a:t>
            </a:r>
            <a:r>
              <a:rPr lang="zh-TW" altLang="en-US" dirty="0"/>
              <a:t>這些</a:t>
            </a:r>
            <a:r>
              <a:rPr lang="en-US" altLang="zh-TW" dirty="0"/>
              <a:t>GET request</a:t>
            </a:r>
            <a:r>
              <a:rPr lang="zh-TW" altLang="en-US" dirty="0"/>
              <a:t>是送往哪個</a:t>
            </a:r>
            <a:r>
              <a:rPr lang="en-US" altLang="zh-TW" dirty="0"/>
              <a:t>Internet addresses</a:t>
            </a:r>
            <a:r>
              <a:rPr lang="zh-TW" altLang="en-US" dirty="0" smtClean="0"/>
              <a:t>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/>
              <a:t>當網頁內容含有兩張的影像，你的</a:t>
            </a:r>
            <a:r>
              <a:rPr lang="en-US" altLang="zh-TW" dirty="0"/>
              <a:t>browser</a:t>
            </a:r>
            <a:r>
              <a:rPr lang="zh-TW" altLang="en-US" dirty="0"/>
              <a:t>是一張圖片下載完再載另外一張，或是兩張影像平行下載？請解釋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實驗介紹 </a:t>
            </a:r>
            <a:r>
              <a:rPr lang="en-US" altLang="zh-TW" dirty="0" smtClean="0"/>
              <a:t>(3/3)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authentication and </a:t>
            </a:r>
            <a:r>
              <a:rPr lang="en-US" altLang="zh-TW" dirty="0" smtClean="0"/>
              <a:t>security</a:t>
            </a:r>
          </a:p>
          <a:p>
            <a:pPr lvl="1"/>
            <a:r>
              <a:rPr lang="zh-TW" altLang="en-US" dirty="0"/>
              <a:t>現今網路安全越來越受到重視，卻似乎依舊不安全。所以</a:t>
            </a:r>
            <a:r>
              <a:rPr lang="en-US" altLang="zh-TW" dirty="0"/>
              <a:t>Project2</a:t>
            </a:r>
            <a:r>
              <a:rPr lang="zh-TW" altLang="en-US" dirty="0"/>
              <a:t>的第三部分，我們要更進一步瞭解</a:t>
            </a:r>
            <a:r>
              <a:rPr lang="en-US" altLang="zh-TW" dirty="0"/>
              <a:t>HTTP</a:t>
            </a:r>
            <a:r>
              <a:rPr lang="zh-TW" altLang="en-US" dirty="0"/>
              <a:t>的認證與安全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請同學連上助教所提供需要帳號、密碼的網頁，輸入並且登入後，試著觀察封包行為並回答下列問題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dirty="0"/>
              <a:t>username</a:t>
            </a:r>
            <a:r>
              <a:rPr lang="zh-TW" altLang="en-US" dirty="0"/>
              <a:t>：</a:t>
            </a:r>
            <a:r>
              <a:rPr lang="en-US" altLang="zh-TW" dirty="0" err="1"/>
              <a:t>wireshark</a:t>
            </a:r>
            <a:r>
              <a:rPr lang="en-US" altLang="zh-TW" dirty="0"/>
              <a:t>-students </a:t>
            </a:r>
            <a:endParaRPr lang="en-US" altLang="zh-TW" dirty="0" smtClean="0"/>
          </a:p>
          <a:p>
            <a:pPr lvl="2"/>
            <a:r>
              <a:rPr lang="en-US" altLang="zh-TW" dirty="0"/>
              <a:t>password</a:t>
            </a:r>
            <a:r>
              <a:rPr lang="zh-TW" altLang="en-US" dirty="0"/>
              <a:t>：</a:t>
            </a:r>
            <a:r>
              <a:rPr lang="en-US" altLang="zh-TW" dirty="0"/>
              <a:t>network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gaia.cs.umass.edu/wireshark-labs/protected_pages/HTTP-wireshark-file5.html 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9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8" y="1628800"/>
            <a:ext cx="8785225" cy="252028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7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/>
              <a:t>觀察封包回答下列問題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觀察一開始</a:t>
            </a:r>
            <a:r>
              <a:rPr lang="en-US" altLang="zh-TW" dirty="0"/>
              <a:t>browser</a:t>
            </a:r>
            <a:r>
              <a:rPr lang="zh-TW" altLang="en-US" dirty="0"/>
              <a:t>所發出的</a:t>
            </a:r>
            <a:r>
              <a:rPr lang="en-US" altLang="zh-TW" dirty="0"/>
              <a:t>HTTP GET message</a:t>
            </a:r>
            <a:r>
              <a:rPr lang="zh-TW" altLang="en-US" dirty="0"/>
              <a:t>，</a:t>
            </a:r>
            <a:r>
              <a:rPr lang="en-US" altLang="zh-TW" dirty="0"/>
              <a:t>server</a:t>
            </a:r>
            <a:r>
              <a:rPr lang="zh-TW" altLang="en-US" dirty="0"/>
              <a:t>對其的回應</a:t>
            </a:r>
            <a:r>
              <a:rPr lang="en-US" altLang="zh-TW" dirty="0"/>
              <a:t>(status code and phrase)</a:t>
            </a:r>
            <a:r>
              <a:rPr lang="zh-TW" altLang="en-US" dirty="0"/>
              <a:t>。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/>
              <a:t>當</a:t>
            </a:r>
            <a:r>
              <a:rPr lang="en-US" altLang="zh-TW" dirty="0"/>
              <a:t>browser</a:t>
            </a:r>
            <a:r>
              <a:rPr lang="zh-TW" altLang="en-US" dirty="0"/>
              <a:t>送出第二次</a:t>
            </a:r>
            <a:r>
              <a:rPr lang="en-US" altLang="zh-TW" dirty="0"/>
              <a:t>HTTP GET message</a:t>
            </a:r>
            <a:r>
              <a:rPr lang="zh-TW" altLang="en-US" dirty="0"/>
              <a:t>時，此時的</a:t>
            </a:r>
            <a:r>
              <a:rPr lang="en-US" altLang="zh-TW" dirty="0"/>
              <a:t>HTTP GET message</a:t>
            </a:r>
            <a:r>
              <a:rPr lang="zh-TW" altLang="en-US" dirty="0"/>
              <a:t>有什麼新的</a:t>
            </a:r>
            <a:r>
              <a:rPr lang="en-US" altLang="zh-TW" dirty="0"/>
              <a:t>field</a:t>
            </a:r>
            <a:r>
              <a:rPr lang="zh-TW" altLang="en-US" dirty="0"/>
              <a:t>？ </a:t>
            </a:r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r>
              <a:rPr lang="zh-TW" altLang="en-US" b="0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利用實驗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的網址</a:t>
            </a:r>
            <a:r>
              <a:rPr lang="zh-TW" altLang="en-US" dirty="0"/>
              <a:t>登入後，會在</a:t>
            </a:r>
            <a:r>
              <a:rPr lang="en-US" altLang="zh-TW" dirty="0"/>
              <a:t>HTTP GET message</a:t>
            </a:r>
            <a:r>
              <a:rPr lang="zh-TW" altLang="en-US" dirty="0"/>
              <a:t>的</a:t>
            </a:r>
            <a:r>
              <a:rPr lang="en-US" altLang="zh-TW" dirty="0"/>
              <a:t>header</a:t>
            </a:r>
            <a:r>
              <a:rPr lang="zh-TW" altLang="en-US" dirty="0"/>
              <a:t>看到加密過的帳號</a:t>
            </a:r>
            <a:r>
              <a:rPr lang="en-US" altLang="zh-TW" dirty="0"/>
              <a:t>(</a:t>
            </a:r>
            <a:r>
              <a:rPr lang="en-US" altLang="zh-TW" dirty="0" err="1"/>
              <a:t>wireshark</a:t>
            </a:r>
            <a:r>
              <a:rPr lang="en-US" altLang="zh-TW" dirty="0"/>
              <a:t>-students)</a:t>
            </a:r>
            <a:r>
              <a:rPr lang="zh-TW" altLang="en-US" dirty="0"/>
              <a:t>和密碼</a:t>
            </a:r>
            <a:r>
              <a:rPr lang="en-US" altLang="zh-TW" dirty="0"/>
              <a:t>(network)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現在我們知道是利用</a:t>
            </a:r>
            <a:r>
              <a:rPr lang="en-US" altLang="zh-TW" dirty="0"/>
              <a:t>Base64</a:t>
            </a:r>
            <a:r>
              <a:rPr lang="zh-TW" altLang="en-US" dirty="0"/>
              <a:t>所加密，可透過下列網址進行解密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http://www.motobit.com/util/base64-decoder-encoder.asp </a:t>
            </a:r>
            <a:endParaRPr lang="en-US" altLang="zh-TW" dirty="0" smtClean="0"/>
          </a:p>
          <a:p>
            <a:pPr lvl="1"/>
            <a:r>
              <a:rPr lang="en-US" altLang="zh-TW" dirty="0"/>
              <a:t>https://www.base64decode.org/</a:t>
            </a:r>
            <a:endParaRPr lang="en-US" altLang="zh-TW" dirty="0" smtClean="0"/>
          </a:p>
          <a:p>
            <a:r>
              <a:rPr lang="zh-TW" altLang="en-US" dirty="0"/>
              <a:t>請同學試著在封包裡找出加密過後的帳號、密碼，貼出其截圖並且回答出加密過後的帳號、密碼內容。 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7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BASE64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kern="1200" dirty="0" smtClean="0"/>
              <a:t>為一種文字的</a:t>
            </a:r>
            <a:r>
              <a:rPr lang="zh-TW" altLang="en-US" kern="1200" dirty="0"/>
              <a:t>編碼方式</a:t>
            </a:r>
            <a:r>
              <a:rPr lang="zh-TW" altLang="en-US" kern="1200" dirty="0" smtClean="0"/>
              <a:t>，文字</a:t>
            </a:r>
            <a:r>
              <a:rPr lang="en-US" altLang="zh-TW" kern="1200" dirty="0" smtClean="0"/>
              <a:t>(byte</a:t>
            </a:r>
            <a:r>
              <a:rPr lang="zh-TW" altLang="en-US" kern="1200" dirty="0" smtClean="0"/>
              <a:t>為單位</a:t>
            </a:r>
            <a:r>
              <a:rPr lang="en-US" altLang="zh-TW" kern="1200" dirty="0" smtClean="0"/>
              <a:t>)</a:t>
            </a:r>
            <a:r>
              <a:rPr lang="zh-TW" altLang="en-US" kern="1200" dirty="0" smtClean="0"/>
              <a:t>轉換為</a:t>
            </a:r>
            <a:r>
              <a:rPr lang="en-US" altLang="zh-TW" kern="1200" dirty="0" smtClean="0"/>
              <a:t>2</a:t>
            </a:r>
            <a:r>
              <a:rPr lang="zh-TW" altLang="en-US" kern="1200" dirty="0" smtClean="0"/>
              <a:t>進制</a:t>
            </a:r>
            <a:r>
              <a:rPr lang="en-US" altLang="zh-TW" kern="1200" dirty="0" smtClean="0"/>
              <a:t>ASCII</a:t>
            </a:r>
            <a:r>
              <a:rPr lang="zh-TW" altLang="en-US" kern="1200" dirty="0" smtClean="0"/>
              <a:t>碼後，每</a:t>
            </a:r>
            <a:r>
              <a:rPr lang="en-US" altLang="zh-TW" kern="1200" dirty="0"/>
              <a:t>6</a:t>
            </a:r>
            <a:r>
              <a:rPr lang="zh-TW" altLang="en-US" kern="1200" dirty="0"/>
              <a:t>個位元為一個編碼單元</a:t>
            </a:r>
            <a:r>
              <a:rPr lang="zh-TW" altLang="en-US" kern="1200" dirty="0" smtClean="0"/>
              <a:t>，</a:t>
            </a:r>
            <a:r>
              <a:rPr lang="zh-TW" altLang="en-US" kern="1200" dirty="0"/>
              <a:t>再</a:t>
            </a:r>
            <a:r>
              <a:rPr lang="zh-TW" altLang="en-US" kern="1200" dirty="0" smtClean="0"/>
              <a:t>對照</a:t>
            </a:r>
            <a:r>
              <a:rPr lang="en-US" altLang="zh-TW" dirty="0" smtClean="0"/>
              <a:t>Base64</a:t>
            </a:r>
            <a:r>
              <a:rPr lang="zh-TW" altLang="en-US" dirty="0"/>
              <a:t> </a:t>
            </a:r>
            <a:r>
              <a:rPr lang="en-US" altLang="zh-TW" dirty="0" smtClean="0"/>
              <a:t>Index Table </a:t>
            </a:r>
            <a:r>
              <a:rPr lang="zh-TW" altLang="en-US" dirty="0" smtClean="0"/>
              <a:t>編碼</a:t>
            </a:r>
            <a:r>
              <a:rPr lang="zh-TW" altLang="en-US" kern="1200" dirty="0" smtClean="0"/>
              <a:t>，可</a:t>
            </a:r>
            <a:r>
              <a:rPr lang="zh-TW" altLang="en-US" kern="1200" dirty="0"/>
              <a:t>用來作為電子信件的傳輸編碼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2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8" y="2060848"/>
            <a:ext cx="8817306" cy="2160240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2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Base64 Table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811660"/>
            <a:ext cx="4494708" cy="5547417"/>
          </a:xfrm>
        </p:spPr>
      </p:pic>
      <p:sp>
        <p:nvSpPr>
          <p:cNvPr id="7" name="向右箭號 6"/>
          <p:cNvSpPr/>
          <p:nvPr/>
        </p:nvSpPr>
        <p:spPr bwMode="auto">
          <a:xfrm>
            <a:off x="3059832" y="2204864"/>
            <a:ext cx="504056" cy="216024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8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/>
            </a:r>
            <a:br>
              <a:rPr lang="zh-TW" altLang="en-US" b="0" dirty="0"/>
            </a:br>
            <a:r>
              <a:rPr lang="en-US" altLang="zh-TW" dirty="0"/>
              <a:t>Requirements</a:t>
            </a:r>
            <a:r>
              <a:rPr lang="en-US" altLang="zh-TW" b="0" dirty="0"/>
              <a:t> </a:t>
            </a:r>
            <a:br>
              <a:rPr lang="en-US" altLang="zh-TW" b="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一、各</a:t>
            </a:r>
            <a:r>
              <a:rPr lang="zh-TW" altLang="en-US" dirty="0"/>
              <a:t>小題請適當地搭配圖檔作解釋。 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二、 請依題號回答 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三、 實驗相關心得，自己學到了什麼</a:t>
            </a:r>
            <a:r>
              <a:rPr lang="en-US" altLang="zh-TW" dirty="0"/>
              <a:t>? 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4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實驗內</a:t>
            </a:r>
            <a:r>
              <a:rPr lang="zh-TW" altLang="en-US" dirty="0"/>
              <a:t>容</a:t>
            </a:r>
            <a:endParaRPr lang="en-US" altLang="zh-TW" dirty="0"/>
          </a:p>
          <a:p>
            <a:r>
              <a:rPr lang="zh-TW" altLang="en-US" dirty="0" smtClean="0"/>
              <a:t>實驗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 smtClean="0"/>
              <a:t>BONUS</a:t>
            </a:r>
            <a:endParaRPr lang="en-US" altLang="zh-TW" dirty="0"/>
          </a:p>
          <a:p>
            <a:r>
              <a:rPr lang="zh-TW" altLang="en-US" dirty="0" smtClean="0"/>
              <a:t>作業要求</a:t>
            </a:r>
            <a:endParaRPr lang="en-US" altLang="zh-TW" dirty="0"/>
          </a:p>
          <a:p>
            <a:r>
              <a:rPr lang="en-US" altLang="zh-TW" dirty="0" smtClean="0"/>
              <a:t>Rules </a:t>
            </a:r>
          </a:p>
          <a:p>
            <a:r>
              <a:rPr lang="en-US" altLang="zh-TW" dirty="0" smtClean="0"/>
              <a:t>Q&amp;A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0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/>
            </a:r>
            <a:br>
              <a:rPr lang="zh-TW" altLang="en-US" b="0" dirty="0"/>
            </a:br>
            <a:r>
              <a:rPr lang="en-US" altLang="zh-TW" dirty="0"/>
              <a:t>Rules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一、請</a:t>
            </a:r>
            <a:r>
              <a:rPr lang="zh-TW" altLang="en-US" dirty="0"/>
              <a:t>於報告上註明自己實驗之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（</a:t>
            </a:r>
            <a:r>
              <a:rPr lang="zh-TW" altLang="en-US" dirty="0"/>
              <a:t>如</a:t>
            </a:r>
            <a:r>
              <a:rPr lang="en-US" altLang="zh-TW" dirty="0"/>
              <a:t>OS, </a:t>
            </a:r>
            <a:r>
              <a:rPr lang="zh-TW" altLang="en-US" dirty="0"/>
              <a:t>網卡型號</a:t>
            </a:r>
            <a:r>
              <a:rPr lang="en-US" altLang="zh-TW" dirty="0"/>
              <a:t>, …</a:t>
            </a:r>
            <a:r>
              <a:rPr lang="zh-TW" altLang="en-US" dirty="0"/>
              <a:t>等） </a:t>
            </a:r>
          </a:p>
          <a:p>
            <a:r>
              <a:rPr lang="zh-TW" altLang="en-US" dirty="0"/>
              <a:t>二、 請勿抄襲，抄襲者本實驗以</a:t>
            </a:r>
            <a:r>
              <a:rPr lang="en-US" altLang="zh-TW" dirty="0"/>
              <a:t>0</a:t>
            </a:r>
            <a:r>
              <a:rPr lang="zh-TW" altLang="en-US" dirty="0"/>
              <a:t>分計算 </a:t>
            </a:r>
          </a:p>
          <a:p>
            <a:r>
              <a:rPr lang="zh-TW" altLang="en-US" dirty="0"/>
              <a:t>三</a:t>
            </a:r>
            <a:r>
              <a:rPr lang="zh-TW" altLang="en-US" dirty="0" smtClean="0"/>
              <a:t>、 </a:t>
            </a:r>
            <a:r>
              <a:rPr lang="en-US" altLang="zh-TW" b="1" dirty="0">
                <a:solidFill>
                  <a:srgbClr val="FF0000"/>
                </a:solidFill>
              </a:rPr>
              <a:t>Due </a:t>
            </a:r>
            <a:r>
              <a:rPr lang="en-US" altLang="zh-TW" b="1" dirty="0" smtClean="0">
                <a:solidFill>
                  <a:srgbClr val="FF0000"/>
                </a:solidFill>
              </a:rPr>
              <a:t>day </a:t>
            </a:r>
            <a:r>
              <a:rPr lang="en-US" altLang="zh-TW" b="1" dirty="0">
                <a:solidFill>
                  <a:srgbClr val="FF0000"/>
                </a:solidFill>
              </a:rPr>
              <a:t>: </a:t>
            </a:r>
            <a:r>
              <a:rPr lang="en-US" altLang="zh-TW" b="1" dirty="0" smtClean="0">
                <a:solidFill>
                  <a:srgbClr val="FF0000"/>
                </a:solidFill>
              </a:rPr>
              <a:t>11/3</a:t>
            </a:r>
            <a:r>
              <a:rPr lang="zh-TW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TW" b="1" dirty="0">
                <a:solidFill>
                  <a:srgbClr val="FF0000"/>
                </a:solidFill>
              </a:rPr>
              <a:t>23:59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四</a:t>
            </a:r>
            <a:r>
              <a:rPr lang="zh-TW" altLang="en-US" dirty="0" smtClean="0"/>
              <a:t>、 </a:t>
            </a:r>
            <a:r>
              <a:rPr lang="zh-TW" altLang="en-US" dirty="0"/>
              <a:t>報告繳交方式：請上傳到</a:t>
            </a:r>
            <a:r>
              <a:rPr lang="en-US" altLang="zh-TW" dirty="0"/>
              <a:t>e3</a:t>
            </a:r>
            <a:r>
              <a:rPr lang="zh-TW" altLang="en-US" dirty="0"/>
              <a:t>，檔名格式為 </a:t>
            </a:r>
            <a:r>
              <a:rPr lang="en-US" altLang="zh-TW" dirty="0" smtClean="0"/>
              <a:t>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project2</a:t>
            </a:r>
            <a:r>
              <a:rPr lang="en-US" altLang="zh-TW" dirty="0"/>
              <a:t>_</a:t>
            </a:r>
            <a:r>
              <a:rPr lang="zh-TW" altLang="en-US" dirty="0"/>
              <a:t>學號</a:t>
            </a:r>
            <a:r>
              <a:rPr lang="en-US" altLang="zh-TW" dirty="0"/>
              <a:t>.pdf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6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如果對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有任何問題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請來信 </a:t>
            </a:r>
            <a:r>
              <a:rPr lang="en-US" altLang="zh-TW" dirty="0" smtClean="0"/>
              <a:t>icnta@win.cs.nctu.edu.tw </a:t>
            </a:r>
            <a:endParaRPr lang="en-US" altLang="zh-TW" dirty="0"/>
          </a:p>
          <a:p>
            <a:pPr lvl="1"/>
            <a:r>
              <a:rPr lang="zh-TW" altLang="en-US" dirty="0"/>
              <a:t>計網概助教關心</a:t>
            </a:r>
            <a:r>
              <a:rPr lang="zh-TW" altLang="en-US" dirty="0" smtClean="0"/>
              <a:t>您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0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實驗內</a:t>
            </a:r>
            <a:r>
              <a:rPr lang="zh-TW" altLang="en-US" dirty="0"/>
              <a:t>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3200" dirty="0"/>
          </a:p>
          <a:p>
            <a:r>
              <a:rPr lang="zh-TW" altLang="en-US" sz="3200" dirty="0" smtClean="0"/>
              <a:t>  </a:t>
            </a:r>
            <a:r>
              <a:rPr lang="en-US" altLang="zh-TW" dirty="0" smtClean="0"/>
              <a:t>Retrieving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small and large size of </a:t>
            </a:r>
            <a:r>
              <a:rPr lang="en-US" altLang="zh-TW" dirty="0"/>
              <a:t>HTML </a:t>
            </a:r>
            <a:r>
              <a:rPr lang="en-US" altLang="zh-TW" dirty="0" smtClean="0"/>
              <a:t>files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Retrieving </a:t>
            </a:r>
            <a:r>
              <a:rPr lang="en-US" altLang="zh-TW" dirty="0"/>
              <a:t>HTML files with embedded </a:t>
            </a:r>
            <a:r>
              <a:rPr lang="en-US" altLang="zh-TW" dirty="0" smtClean="0"/>
              <a:t>objects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 </a:t>
            </a:r>
            <a:r>
              <a:rPr lang="en-US" altLang="zh-TW" dirty="0"/>
              <a:t>authentication and security 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實驗前須知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</a:t>
            </a:r>
            <a:r>
              <a:rPr lang="zh-TW" altLang="en-US" dirty="0"/>
              <a:t>同學先</a:t>
            </a:r>
            <a:r>
              <a:rPr lang="zh-TW" altLang="en-US" dirty="0" smtClean="0"/>
              <a:t>清除</a:t>
            </a:r>
            <a:r>
              <a:rPr lang="en-US" altLang="zh-TW" dirty="0" smtClean="0"/>
              <a:t>browser</a:t>
            </a:r>
            <a:r>
              <a:rPr lang="zh-TW" altLang="en-US" dirty="0"/>
              <a:t>的</a:t>
            </a:r>
            <a:r>
              <a:rPr lang="en-US" altLang="zh-TW" dirty="0"/>
              <a:t>cache</a:t>
            </a:r>
            <a:r>
              <a:rPr lang="zh-TW" altLang="en-US" dirty="0" smtClean="0"/>
              <a:t>後，觀察</a:t>
            </a:r>
            <a:r>
              <a:rPr lang="en-US" altLang="zh-TW" dirty="0"/>
              <a:t>HTTP GET </a:t>
            </a:r>
            <a:r>
              <a:rPr lang="en-US" altLang="zh-TW" dirty="0" smtClean="0"/>
              <a:t>messages</a:t>
            </a:r>
            <a:r>
              <a:rPr lang="zh-TW" altLang="en-US" dirty="0" smtClean="0"/>
              <a:t>的行為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2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實驗介紹 </a:t>
            </a:r>
            <a:r>
              <a:rPr lang="en-US" altLang="zh-TW" dirty="0" smtClean="0"/>
              <a:t>(1/3)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Retrieving </a:t>
            </a:r>
            <a:r>
              <a:rPr lang="en-US" altLang="zh-TW" dirty="0"/>
              <a:t>large HTML files </a:t>
            </a:r>
            <a:endParaRPr lang="en-US" altLang="zh-TW" dirty="0" smtClean="0"/>
          </a:p>
          <a:p>
            <a:pPr lvl="1"/>
            <a:r>
              <a:rPr lang="zh-TW" altLang="en-US" dirty="0"/>
              <a:t>請同學觀察當連上內容長短不同的網頁時，觀察</a:t>
            </a:r>
            <a:r>
              <a:rPr lang="en-US" altLang="zh-TW" dirty="0"/>
              <a:t>multiple TCP packets</a:t>
            </a:r>
            <a:r>
              <a:rPr lang="zh-TW" altLang="en-US" dirty="0"/>
              <a:t>的</a:t>
            </a:r>
            <a:r>
              <a:rPr lang="zh-TW" altLang="en-US" dirty="0" smtClean="0"/>
              <a:t>行為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</a:t>
            </a:r>
            <a:r>
              <a:rPr lang="zh-TW" altLang="en-US" dirty="0"/>
              <a:t>上</a:t>
            </a:r>
            <a:r>
              <a:rPr lang="zh-TW" altLang="en-US" dirty="0" smtClean="0"/>
              <a:t>短內容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pPr lvl="2"/>
            <a:r>
              <a:rPr lang="en-US" altLang="zh-TW" dirty="0"/>
              <a:t>http://people.cs.nctu.edu.tw/~sywu1208/ICN/Project2/pro2_1.html </a:t>
            </a:r>
          </a:p>
          <a:p>
            <a:pPr lvl="1"/>
            <a:r>
              <a:rPr lang="zh-TW" altLang="en-US" dirty="0" smtClean="0"/>
              <a:t>連上長內容網頁</a:t>
            </a:r>
            <a:endParaRPr lang="en-US" altLang="zh-TW" dirty="0" smtClean="0"/>
          </a:p>
          <a:p>
            <a:pPr lvl="2"/>
            <a:r>
              <a:rPr lang="en-US" altLang="zh-TW" dirty="0"/>
              <a:t>http://people.cs.nctu.edu.tw/~sywu1208/ICN/Project2/pro2_2.html 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8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短</a:t>
            </a:r>
            <a:r>
              <a:rPr lang="zh-TW" altLang="en-US" dirty="0"/>
              <a:t>內容網頁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2" y="1196752"/>
            <a:ext cx="6123270" cy="3851288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0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/>
              <a:t>長</a:t>
            </a:r>
            <a:r>
              <a:rPr lang="zh-TW" altLang="en-US" dirty="0" smtClean="0"/>
              <a:t>內容</a:t>
            </a:r>
            <a:r>
              <a:rPr lang="zh-TW" altLang="en-US" dirty="0"/>
              <a:t>網頁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524328" cy="5143002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2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/>
              <a:t>觀察封包回答下列問題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/>
              <a:t>當連上短內容的網頁時，</a:t>
            </a:r>
            <a:r>
              <a:rPr lang="en-US" altLang="zh-TW" dirty="0"/>
              <a:t>browser</a:t>
            </a:r>
            <a:r>
              <a:rPr lang="zh-TW" altLang="en-US" dirty="0"/>
              <a:t>共發出了幾個</a:t>
            </a:r>
            <a:r>
              <a:rPr lang="en-US" altLang="zh-TW" dirty="0"/>
              <a:t>HTTP GET request messages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當連上長內容的網頁時，</a:t>
            </a:r>
            <a:r>
              <a:rPr lang="en-US" altLang="zh-TW" dirty="0"/>
              <a:t>browser</a:t>
            </a:r>
            <a:r>
              <a:rPr lang="zh-TW" altLang="en-US" dirty="0"/>
              <a:t>共發出了幾個</a:t>
            </a:r>
            <a:r>
              <a:rPr lang="en-US" altLang="zh-TW" dirty="0"/>
              <a:t>HTTP GET request </a:t>
            </a:r>
            <a:r>
              <a:rPr lang="en-US" altLang="zh-TW" dirty="0" smtClean="0"/>
              <a:t>messages</a:t>
            </a:r>
            <a:r>
              <a:rPr lang="zh-TW" altLang="en-US" dirty="0" smtClean="0"/>
              <a:t>？ </a:t>
            </a:r>
            <a:endParaRPr lang="en-US" altLang="zh-TW" dirty="0" smtClean="0"/>
          </a:p>
          <a:p>
            <a:r>
              <a:rPr lang="zh-TW" altLang="en-US" dirty="0"/>
              <a:t>一個</a:t>
            </a:r>
            <a:r>
              <a:rPr lang="en-US" altLang="zh-TW" dirty="0"/>
              <a:t>HTTP response</a:t>
            </a:r>
            <a:r>
              <a:rPr lang="zh-TW" altLang="en-US" dirty="0"/>
              <a:t>需要多少</a:t>
            </a:r>
            <a:r>
              <a:rPr lang="en-US" altLang="zh-TW" dirty="0"/>
              <a:t>data-containing TCP segments</a:t>
            </a:r>
            <a:r>
              <a:rPr lang="zh-TW" altLang="en-US" dirty="0"/>
              <a:t>？ </a:t>
            </a:r>
            <a:endParaRPr lang="en-US" altLang="zh-TW" dirty="0" smtClean="0"/>
          </a:p>
          <a:p>
            <a:r>
              <a:rPr lang="zh-TW" altLang="en-US" dirty="0"/>
              <a:t>當收到</a:t>
            </a:r>
            <a:r>
              <a:rPr lang="en-US" altLang="zh-TW" dirty="0"/>
              <a:t>HTTP GET request</a:t>
            </a:r>
            <a:r>
              <a:rPr lang="zh-TW" altLang="en-US" dirty="0"/>
              <a:t>的回應，其回應的</a:t>
            </a:r>
            <a:r>
              <a:rPr lang="en-US" altLang="zh-TW" dirty="0"/>
              <a:t>status code and phrase</a:t>
            </a:r>
            <a:r>
              <a:rPr lang="zh-TW" altLang="en-US" dirty="0"/>
              <a:t>為何？ </a:t>
            </a:r>
          </a:p>
          <a:p>
            <a:pPr lvl="1"/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7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實驗介紹 </a:t>
            </a:r>
            <a:r>
              <a:rPr lang="en-US" altLang="zh-TW" dirty="0" smtClean="0"/>
              <a:t>(2/3)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Retrieving </a:t>
            </a:r>
            <a:r>
              <a:rPr lang="en-US" altLang="zh-TW" dirty="0"/>
              <a:t>HTML files with embedded objects </a:t>
            </a:r>
          </a:p>
          <a:p>
            <a:pPr lvl="1"/>
            <a:r>
              <a:rPr lang="zh-TW" altLang="en-US" dirty="0"/>
              <a:t>現在我們所瀏覽的網頁，幾乎都含有</a:t>
            </a:r>
            <a:r>
              <a:rPr lang="en-US" altLang="zh-TW" dirty="0"/>
              <a:t>embedded objects</a:t>
            </a:r>
            <a:r>
              <a:rPr lang="zh-TW" altLang="en-US" dirty="0"/>
              <a:t>，像是</a:t>
            </a:r>
            <a:r>
              <a:rPr lang="en-US" altLang="zh-TW" dirty="0"/>
              <a:t>image files</a:t>
            </a:r>
            <a:r>
              <a:rPr lang="zh-TW" altLang="en-US" dirty="0"/>
              <a:t>，通常我們</a:t>
            </a:r>
            <a:r>
              <a:rPr lang="en-US" altLang="zh-TW" dirty="0"/>
              <a:t>image files</a:t>
            </a:r>
            <a:r>
              <a:rPr lang="zh-TW" altLang="en-US" dirty="0"/>
              <a:t>會存放在另外一部主機。在這一部份，請同學連</a:t>
            </a:r>
            <a:r>
              <a:rPr lang="zh-TW" altLang="en-US" dirty="0" smtClean="0"/>
              <a:t>上以下網址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http://people.cs.nctu.edu.tw/~sywu1208/ICN/Project2/pro2_3.html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2016/10/15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0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簡報設計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簡報設計範本">
      <a:majorFont>
        <a:latin typeface="Arial Black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簡報設計範本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設計範本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4AC88D93-8227-4A9B-8E49-8A6D24E92343}" vid="{51D6BD9A-0ECD-4F2B-8555-255AA1F4679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WINLAB</Template>
  <TotalTime>39871</TotalTime>
  <Words>688</Words>
  <Application>Microsoft Macintosh PowerPoint</Application>
  <PresentationFormat>如螢幕大小 (4:3)</PresentationFormat>
  <Paragraphs>116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BatangChe</vt:lpstr>
      <vt:lpstr>Calibri</vt:lpstr>
      <vt:lpstr>Droid Sans Fallback</vt:lpstr>
      <vt:lpstr>Lucida Calligraphy</vt:lpstr>
      <vt:lpstr>Tahoma</vt:lpstr>
      <vt:lpstr>Times New Roman</vt:lpstr>
      <vt:lpstr>Wingdings</vt:lpstr>
      <vt:lpstr>新細明體</vt:lpstr>
      <vt:lpstr>標楷體</vt:lpstr>
      <vt:lpstr>佈景主題1</vt:lpstr>
      <vt:lpstr>Introduction to Computer Network Project 2</vt:lpstr>
      <vt:lpstr>Outline</vt:lpstr>
      <vt:lpstr>實驗內容</vt:lpstr>
      <vt:lpstr>實驗前須知</vt:lpstr>
      <vt:lpstr>實驗介紹 (1/3) </vt:lpstr>
      <vt:lpstr>短內容網頁</vt:lpstr>
      <vt:lpstr>長內容網頁</vt:lpstr>
      <vt:lpstr>觀察封包回答下列問題</vt:lpstr>
      <vt:lpstr>實驗介紹 (2/3) </vt:lpstr>
      <vt:lpstr>HTML files with embedded objects</vt:lpstr>
      <vt:lpstr>觀察封包回答下列問題</vt:lpstr>
      <vt:lpstr>實驗介紹 (3/3) </vt:lpstr>
      <vt:lpstr>PowerPoint 簡報</vt:lpstr>
      <vt:lpstr>觀察封包回答下列問題</vt:lpstr>
      <vt:lpstr>BONUS </vt:lpstr>
      <vt:lpstr>BASE64 Introduction</vt:lpstr>
      <vt:lpstr>Example</vt:lpstr>
      <vt:lpstr>Base64 Table</vt:lpstr>
      <vt:lpstr> Requirements  </vt:lpstr>
      <vt:lpstr> Rules  </vt:lpstr>
      <vt:lpstr>Q&amp;A</vt:lpstr>
    </vt:vector>
  </TitlesOfParts>
  <Company>NCTU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Hsing-Liang Ku</dc:creator>
  <cp:lastModifiedBy>Microsoft Office 使用者</cp:lastModifiedBy>
  <cp:revision>3174</cp:revision>
  <cp:lastPrinted>2012-08-07T14:42:23Z</cp:lastPrinted>
  <dcterms:created xsi:type="dcterms:W3CDTF">2012-05-05T18:19:56Z</dcterms:created>
  <dcterms:modified xsi:type="dcterms:W3CDTF">2016-10-24T00:27:32Z</dcterms:modified>
</cp:coreProperties>
</file>