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7" r:id="rId10"/>
    <p:sldId id="266" r:id="rId11"/>
    <p:sldId id="259" r:id="rId12"/>
    <p:sldId id="257" r:id="rId1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07BA-6259-4834-B60B-7A6A867CA81D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4ED1-7EB2-4AA6-967C-DE3FC1A7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7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39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學會如何使用</a:t>
            </a:r>
            <a:r>
              <a:rPr lang="en-US" altLang="zh-TW" dirty="0" smtClean="0"/>
              <a:t>Wireshark</a:t>
            </a:r>
            <a:r>
              <a:rPr lang="zh-TW" altLang="en-US" dirty="0" smtClean="0"/>
              <a:t>，和熟悉它內建的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 smtClean="0"/>
              <a:t>Wireshark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Open Source</a:t>
            </a:r>
            <a:r>
              <a:rPr lang="zh-TW" altLang="en-US" dirty="0" smtClean="0"/>
              <a:t>的產品，使用它能夠很方便擷取並觀察封包</a:t>
            </a: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熟悉這個工具對接下來的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有很大的幫助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8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6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根據你的</a:t>
            </a:r>
            <a:r>
              <a:rPr lang="en-US" altLang="zh-TW" dirty="0" smtClean="0"/>
              <a:t>OS</a:t>
            </a:r>
            <a:r>
              <a:rPr lang="zh-TW" altLang="en-US" dirty="0" smtClean="0"/>
              <a:t>下載相對應的安裝檔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3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3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6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6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107950" y="83657"/>
            <a:ext cx="8928100" cy="2114867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2290" name="Picture 2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4103688"/>
            <a:ext cx="4822825" cy="2327275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71688" y="512613"/>
            <a:ext cx="6624637" cy="1143000"/>
          </a:xfrm>
        </p:spPr>
        <p:txBody>
          <a:bodyPr/>
          <a:lstStyle>
            <a:lvl1pPr algn="ctr">
              <a:defRPr sz="4000">
                <a:solidFill>
                  <a:srgbClr val="FFC819"/>
                </a:solidFill>
                <a:effectLst/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ja-JP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07084"/>
            <a:ext cx="6400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i="1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699250" y="6632429"/>
            <a:ext cx="2432498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© </a:t>
            </a:r>
            <a:r>
              <a:rPr kumimoji="0" lang="en-US" altLang="zh-TW" sz="700" dirty="0" smtClean="0">
                <a:solidFill>
                  <a:srgbClr val="808080"/>
                </a:solidFill>
                <a:latin typeface="Arial" charset="0"/>
                <a:ea typeface="新細明體" charset="-120"/>
              </a:rPr>
              <a:t>2012, </a:t>
            </a:r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Wireless Internet Laboratory. All rights reserved.</a:t>
            </a:r>
          </a:p>
        </p:txBody>
      </p:sp>
      <p:pic>
        <p:nvPicPr>
          <p:cNvPr id="12296" name="Picture 8" descr="comp-man-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97" y="126188"/>
            <a:ext cx="1892589" cy="203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73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3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188913"/>
            <a:ext cx="2239962" cy="63357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572250" cy="63357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1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6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79388" y="836613"/>
            <a:ext cx="8785225" cy="5688012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5646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  <a:lvl2pPr marL="742950" indent="-285750">
              <a:buClr>
                <a:schemeClr val="bg2"/>
              </a:buClr>
              <a:buFont typeface="Wingdings" pitchFamily="2" charset="2"/>
              <a:buChar char="n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2pPr>
            <a:lvl3pPr marL="1143000" indent="-228600">
              <a:buFont typeface="Calibri" pitchFamily="34" charset="0"/>
              <a:buChar char="‒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Lucida Calligraphy" pitchFamily="66" charset="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36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2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61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76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81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58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1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19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gray">
          <a:xfrm>
            <a:off x="107950" y="83658"/>
            <a:ext cx="8928100" cy="69215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38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Slide Title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8522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Body Text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24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100" i="1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4175" y="6524625"/>
            <a:ext cx="2230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  <a:latin typeface="Lucida Calligraphy" pitchFamily="66" charset="0"/>
                <a:ea typeface="BatangChe" pitchFamily="49" charset="-127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gray">
          <a:xfrm>
            <a:off x="107950" y="6488113"/>
            <a:ext cx="8856663" cy="36512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1274" name="Picture 10" descr="comp-man-transparen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76288" cy="836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82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C819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l"/>
        <a:defRPr kumimoji="1" sz="28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9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Computer Network Project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spcAft>
                <a:spcPts val="1000"/>
              </a:spcAft>
            </a:pPr>
            <a:r>
              <a:rPr lang="en-US" altLang="zh-TW" sz="3200" dirty="0"/>
              <a:t>Observe </a:t>
            </a:r>
            <a:r>
              <a:rPr lang="en-US" altLang="zh-TW" sz="3200" dirty="0" err="1"/>
              <a:t>traceroute</a:t>
            </a:r>
            <a:r>
              <a:rPr lang="en-US" altLang="zh-TW" sz="3200" dirty="0"/>
              <a:t> on </a:t>
            </a:r>
            <a:r>
              <a:rPr lang="en-US" altLang="zh-TW" sz="3200" dirty="0" err="1"/>
              <a:t>opennet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28297"/>
              </p:ext>
            </p:extLst>
          </p:nvPr>
        </p:nvGraphicFramePr>
        <p:xfrm>
          <a:off x="1331640" y="5108623"/>
          <a:ext cx="6480720" cy="10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Date: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TW" sz="2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2016/12/22</a:t>
                      </a:r>
                      <a:endParaRPr kumimoji="1" lang="zh-TW" altLang="en-US" sz="28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Deadline: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2017/01/02</a:t>
                      </a:r>
                      <a:r>
                        <a:rPr kumimoji="1" lang="zh-TW" altLang="en-US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 </a:t>
                      </a:r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(Mon.) 23:59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1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/>
                <a:cs typeface="Calibri"/>
              </a:rPr>
              <a:t>作業要求 </a:t>
            </a:r>
            <a:r>
              <a:rPr lang="en-US" altLang="zh-TW" dirty="0" smtClean="0">
                <a:latin typeface="Calibri"/>
                <a:cs typeface="Calibri"/>
              </a:rPr>
              <a:t> </a:t>
            </a:r>
            <a:endParaRPr kumimoji="1" lang="zh-TW" altLang="en-US" dirty="0">
              <a:latin typeface="Calibri"/>
              <a:cs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繳交</a:t>
            </a:r>
            <a:r>
              <a:rPr lang="zh-TW" altLang="en-US" dirty="0"/>
              <a:t>方式</a:t>
            </a:r>
            <a:endParaRPr lang="en-US" altLang="zh-TW" dirty="0"/>
          </a:p>
          <a:p>
            <a:pPr lvl="1"/>
            <a:r>
              <a:rPr lang="zh-TW" altLang="en-US" dirty="0" smtClean="0"/>
              <a:t>上</a:t>
            </a:r>
            <a:r>
              <a:rPr lang="zh-TW" altLang="en-US" dirty="0"/>
              <a:t>傳到</a:t>
            </a:r>
            <a:r>
              <a:rPr lang="en-US" altLang="zh-TW" dirty="0"/>
              <a:t>e3</a:t>
            </a:r>
            <a:r>
              <a:rPr lang="zh-TW" altLang="en-US" dirty="0"/>
              <a:t>，檔名格式為：</a:t>
            </a:r>
            <a:r>
              <a:rPr lang="en-US" altLang="zh-TW" b="1" dirty="0" smtClean="0">
                <a:solidFill>
                  <a:srgbClr val="FF0000"/>
                </a:solidFill>
              </a:rPr>
              <a:t>project4_</a:t>
            </a:r>
            <a:r>
              <a:rPr lang="zh-TW" altLang="en-US" b="1" dirty="0" smtClean="0">
                <a:solidFill>
                  <a:srgbClr val="FF0000"/>
                </a:solidFill>
              </a:rPr>
              <a:t>學號</a:t>
            </a:r>
            <a:r>
              <a:rPr lang="en-US" altLang="zh-TW" b="1" dirty="0" smtClean="0">
                <a:solidFill>
                  <a:srgbClr val="FF0000"/>
                </a:solidFill>
              </a:rPr>
              <a:t>.pdf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檔名或格式錯誤者，不予</a:t>
            </a:r>
            <a:r>
              <a:rPr lang="zh-TW" altLang="en-US" b="1" dirty="0" smtClean="0">
                <a:solidFill>
                  <a:srgbClr val="FF0000"/>
                </a:solidFill>
              </a:rPr>
              <a:t>計分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Deadline: </a:t>
            </a:r>
            <a:r>
              <a:rPr lang="en-US" altLang="zh-TW" dirty="0" smtClean="0">
                <a:solidFill>
                  <a:schemeClr val="accent2"/>
                </a:solidFill>
              </a:rPr>
              <a:t>2017/1/2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(Mon.) </a:t>
            </a:r>
            <a:r>
              <a:rPr lang="en-US" altLang="zh-TW" dirty="0">
                <a:solidFill>
                  <a:schemeClr val="accent2"/>
                </a:solidFill>
              </a:rPr>
              <a:t>23:</a:t>
            </a:r>
            <a:r>
              <a:rPr lang="en-US" altLang="zh-TW" dirty="0" smtClean="0">
                <a:solidFill>
                  <a:schemeClr val="accent2"/>
                </a:solidFill>
              </a:rPr>
              <a:t>59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本課程作業</a:t>
            </a:r>
            <a:r>
              <a:rPr lang="zh-TW" altLang="en-US" dirty="0"/>
              <a:t>遲交扣分方式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遲</a:t>
            </a:r>
            <a:r>
              <a:rPr lang="zh-TW" altLang="en-US" dirty="0"/>
              <a:t>交</a:t>
            </a:r>
            <a:r>
              <a:rPr lang="en-US" altLang="zh-TW" dirty="0"/>
              <a:t>7</a:t>
            </a:r>
            <a:r>
              <a:rPr lang="zh-TW" altLang="en-US" dirty="0"/>
              <a:t>日，</a:t>
            </a:r>
            <a:r>
              <a:rPr lang="en-US" altLang="zh-TW" dirty="0"/>
              <a:t>Project </a:t>
            </a:r>
            <a:r>
              <a:rPr lang="zh-TW" altLang="en-US" dirty="0"/>
              <a:t>分數以原始分數九成</a:t>
            </a:r>
            <a:r>
              <a:rPr lang="zh-TW" altLang="en-US" dirty="0" smtClean="0"/>
              <a:t>計</a:t>
            </a:r>
            <a:endParaRPr lang="en-US" altLang="zh-TW" dirty="0" smtClean="0"/>
          </a:p>
          <a:p>
            <a:r>
              <a:rPr lang="zh-TW" altLang="en-US" dirty="0" smtClean="0"/>
              <a:t>超過</a:t>
            </a:r>
            <a:r>
              <a:rPr lang="en-US" altLang="zh-TW" dirty="0" smtClean="0"/>
              <a:t>7</a:t>
            </a:r>
            <a:r>
              <a:rPr lang="zh-TW" altLang="en-US" dirty="0" smtClean="0"/>
              <a:t>日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不再接受繳交，</a:t>
            </a:r>
            <a:r>
              <a:rPr lang="en-US" altLang="zh-TW" b="1" dirty="0">
                <a:solidFill>
                  <a:srgbClr val="FF0000"/>
                </a:solidFill>
              </a:rPr>
              <a:t>Project </a:t>
            </a:r>
            <a:r>
              <a:rPr lang="zh-TW" altLang="en-US" b="1" dirty="0">
                <a:solidFill>
                  <a:srgbClr val="FF0000"/>
                </a:solidFill>
              </a:rPr>
              <a:t>以零分計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如果對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有任何問題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請來信 </a:t>
            </a:r>
            <a:r>
              <a:rPr lang="en-US" altLang="zh-TW" dirty="0" smtClean="0"/>
              <a:t>icnta@win.cs.nctu.edu.tw </a:t>
            </a:r>
            <a:endParaRPr lang="en-US" altLang="zh-TW" dirty="0"/>
          </a:p>
          <a:p>
            <a:pPr lvl="1"/>
            <a:r>
              <a:rPr lang="zh-TW" altLang="en-US" dirty="0"/>
              <a:t>計網概助教關心</a:t>
            </a:r>
            <a:r>
              <a:rPr lang="zh-TW" altLang="en-US" dirty="0" smtClean="0"/>
              <a:t>您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實驗目的</a:t>
            </a:r>
            <a:endParaRPr lang="en-US" altLang="zh-TW" dirty="0" smtClean="0"/>
          </a:p>
          <a:p>
            <a:r>
              <a:rPr lang="zh-TW" altLang="en-US" dirty="0" smtClean="0"/>
              <a:t>實驗</a:t>
            </a:r>
            <a:r>
              <a:rPr lang="zh-TW" altLang="en-US" dirty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實驗流程</a:t>
            </a:r>
            <a:endParaRPr lang="en-US" altLang="zh-TW" dirty="0" smtClean="0"/>
          </a:p>
          <a:p>
            <a:r>
              <a:rPr lang="zh-TW" altLang="en-US" smtClean="0"/>
              <a:t>作業</a:t>
            </a:r>
            <a:r>
              <a:rPr lang="zh-TW" altLang="en-US" dirty="0" smtClean="0"/>
              <a:t>要求</a:t>
            </a:r>
            <a:endParaRPr lang="en-US" altLang="zh-TW" dirty="0"/>
          </a:p>
          <a:p>
            <a:r>
              <a:rPr lang="zh-TW" altLang="en-US" dirty="0"/>
              <a:t>本課程作業遲交扣分方式</a:t>
            </a:r>
            <a:endParaRPr lang="en-US" altLang="zh-TW" dirty="0"/>
          </a:p>
          <a:p>
            <a:r>
              <a:rPr lang="en-US" altLang="zh-TW" dirty="0" smtClean="0"/>
              <a:t>Q&amp;A</a:t>
            </a:r>
            <a:endParaRPr lang="en-US" altLang="zh-TW" dirty="0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實驗目的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err="1" smtClean="0"/>
              <a:t>OpenNet</a:t>
            </a:r>
            <a:r>
              <a:rPr lang="zh-TW" altLang="en-US" dirty="0" smtClean="0"/>
              <a:t>模擬環境，實作與觀察</a:t>
            </a:r>
            <a:r>
              <a:rPr lang="en-US" altLang="zh-TW" dirty="0" err="1" smtClean="0"/>
              <a:t>TraceRoute</a:t>
            </a:r>
            <a:r>
              <a:rPr lang="zh-TW" altLang="en-US" dirty="0" smtClean="0"/>
              <a:t>運作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9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沿用</a:t>
            </a:r>
            <a:r>
              <a:rPr lang="en-US" altLang="zh-TW" dirty="0" smtClean="0"/>
              <a:t>Project 1-2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en-US" altLang="zh-TW" dirty="0"/>
              <a:t>Ubuntu </a:t>
            </a:r>
            <a:r>
              <a:rPr lang="en-US" altLang="zh-TW" b="1" dirty="0">
                <a:solidFill>
                  <a:srgbClr val="FF0000"/>
                </a:solidFill>
              </a:rPr>
              <a:t>14.04</a:t>
            </a:r>
            <a:r>
              <a:rPr lang="en-US" altLang="zh-TW" dirty="0"/>
              <a:t> LTS</a:t>
            </a:r>
          </a:p>
          <a:p>
            <a:pPr lvl="2"/>
            <a:r>
              <a:rPr lang="en-US" altLang="zh-TW" dirty="0" err="1" smtClean="0"/>
              <a:t>OpenNet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建議使用</a:t>
            </a:r>
            <a:r>
              <a:rPr lang="en-US" altLang="zh-TW" dirty="0" smtClean="0"/>
              <a:t>1-2</a:t>
            </a:r>
            <a:r>
              <a:rPr lang="zh-TW" altLang="en-US" dirty="0" smtClean="0"/>
              <a:t>所提供的</a:t>
            </a:r>
            <a:r>
              <a:rPr lang="en-US" altLang="zh-TW" dirty="0" smtClean="0"/>
              <a:t>image</a:t>
            </a:r>
          </a:p>
          <a:p>
            <a:pPr lvl="2"/>
            <a:r>
              <a:rPr lang="zh-TW" altLang="en-US" dirty="0" smtClean="0"/>
              <a:t>若要自己安裝</a:t>
            </a:r>
            <a:r>
              <a:rPr lang="en-US" altLang="zh-TW" dirty="0" smtClean="0"/>
              <a:t>/</a:t>
            </a:r>
            <a:r>
              <a:rPr lang="zh-TW" altLang="en-US" dirty="0" smtClean="0"/>
              <a:t>重灌</a:t>
            </a:r>
            <a:r>
              <a:rPr lang="en-US" altLang="zh-TW" dirty="0" err="1" smtClean="0"/>
              <a:t>OpenNet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reset --hard 3e8f44c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需</a:t>
            </a:r>
            <a:r>
              <a:rPr lang="zh-TW" altLang="en-US" dirty="0" smtClean="0"/>
              <a:t>自行安裝</a:t>
            </a:r>
            <a:r>
              <a:rPr lang="en-US" altLang="zh-TW" dirty="0" err="1" smtClean="0"/>
              <a:t>wireshark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traceroute</a:t>
            </a:r>
            <a:endParaRPr lang="en-US" altLang="zh-TW" dirty="0" smtClean="0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2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實驗流程</a:t>
            </a:r>
            <a:r>
              <a:rPr lang="en-US" altLang="zh-TW" dirty="0" smtClean="0"/>
              <a:t>(1/3)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OpenNet</a:t>
            </a:r>
            <a:r>
              <a:rPr lang="zh-TW" altLang="en-US" dirty="0"/>
              <a:t>中套用自定義拓譜</a:t>
            </a:r>
            <a:r>
              <a:rPr lang="en-US" altLang="zh-TW" dirty="0" smtClean="0"/>
              <a:t>Script</a:t>
            </a:r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python your_script.py</a:t>
            </a:r>
            <a:endParaRPr lang="en-US" altLang="zh-TW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2550"/>
            <a:ext cx="4884266" cy="443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實驗流程</a:t>
            </a:r>
            <a:r>
              <a:rPr lang="en-US" altLang="zh-TW" dirty="0" smtClean="0"/>
              <a:t>(2/3)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拓樸圖</a:t>
            </a:r>
            <a:endParaRPr lang="en-US" altLang="zh-TW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08720"/>
            <a:ext cx="5169024" cy="543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實驗流程</a:t>
            </a:r>
            <a:r>
              <a:rPr lang="en-US" altLang="zh-TW" dirty="0" smtClean="0"/>
              <a:t>(3/3)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err="1" smtClean="0"/>
              <a:t>traceroute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opennet</a:t>
            </a:r>
            <a:r>
              <a:rPr lang="en-US" altLang="zh-TW" dirty="0" smtClean="0"/>
              <a:t>&gt; h1 </a:t>
            </a:r>
            <a:r>
              <a:rPr lang="en-US" altLang="zh-TW" dirty="0" err="1" smtClean="0"/>
              <a:t>traceroute</a:t>
            </a:r>
            <a:r>
              <a:rPr lang="en-US" altLang="zh-TW" dirty="0" smtClean="0"/>
              <a:t> h2</a:t>
            </a:r>
          </a:p>
          <a:p>
            <a:r>
              <a:rPr lang="zh-TW" altLang="en-US" dirty="0" smtClean="0"/>
              <a:t>在特定的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上開啟</a:t>
            </a:r>
            <a:r>
              <a:rPr lang="en-US" altLang="zh-TW" dirty="0" err="1" smtClean="0"/>
              <a:t>wireshark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Ex: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h1</a:t>
            </a:r>
            <a:r>
              <a:rPr lang="zh-TW" altLang="en-US" dirty="0" smtClean="0"/>
              <a:t>封包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opennet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xterm</a:t>
            </a:r>
            <a:r>
              <a:rPr lang="en-US" altLang="zh-TW" dirty="0" smtClean="0"/>
              <a:t> h1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 smtClean="0"/>
              <a:t>CLI</a:t>
            </a:r>
            <a:r>
              <a:rPr lang="zh-TW" altLang="en-US" dirty="0" smtClean="0"/>
              <a:t>開啟</a:t>
            </a:r>
            <a:r>
              <a:rPr lang="en-US" altLang="zh-TW" dirty="0" err="1" smtClean="0"/>
              <a:t>wireshark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Interface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43" y="2348038"/>
            <a:ext cx="5220450" cy="63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43" y="3521366"/>
            <a:ext cx="5056937" cy="291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0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要求</a:t>
            </a:r>
            <a:r>
              <a:rPr lang="en-US" altLang="zh-TW" dirty="0" smtClean="0"/>
              <a:t>(1/2)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Briefly </a:t>
            </a:r>
            <a:r>
              <a:rPr lang="en-US" altLang="zh-TW" sz="2400" dirty="0"/>
              <a:t>describe how </a:t>
            </a:r>
            <a:r>
              <a:rPr lang="en-US" altLang="zh-TW" sz="2400" dirty="0" err="1"/>
              <a:t>traceroute</a:t>
            </a:r>
            <a:r>
              <a:rPr lang="en-US" altLang="zh-TW" sz="2400" dirty="0"/>
              <a:t> works?</a:t>
            </a:r>
            <a:br>
              <a:rPr lang="en-US" altLang="zh-TW" sz="2400" dirty="0"/>
            </a:br>
            <a:r>
              <a:rPr lang="en-US" altLang="zh-TW" sz="2400" dirty="0" smtClean="0"/>
              <a:t>(At </a:t>
            </a:r>
            <a:r>
              <a:rPr lang="en-US" altLang="zh-TW" sz="2400" dirty="0"/>
              <a:t>least to answer what </a:t>
            </a:r>
            <a:r>
              <a:rPr lang="en-US" altLang="zh-TW" sz="2400" dirty="0" smtClean="0"/>
              <a:t>happened at host 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each router.)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Observe a UDP packet (same Identification) at different </a:t>
            </a:r>
            <a:r>
              <a:rPr lang="en-US" altLang="zh-TW" sz="2400" dirty="0"/>
              <a:t>interface on </a:t>
            </a:r>
            <a:r>
              <a:rPr lang="en-US" altLang="zh-TW" sz="2400" dirty="0" smtClean="0"/>
              <a:t>one router. (ex: router2-eth0 and router2-eth1)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Explain why the </a:t>
            </a:r>
            <a:r>
              <a:rPr lang="en-US" altLang="zh-TW" sz="2400" dirty="0" smtClean="0"/>
              <a:t>IP </a:t>
            </a:r>
            <a:r>
              <a:rPr lang="en-US" altLang="zh-TW" sz="2400" dirty="0"/>
              <a:t>header </a:t>
            </a:r>
            <a:r>
              <a:rPr lang="en-US" altLang="zh-TW" sz="2400" dirty="0" smtClean="0"/>
              <a:t>checksum is different.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Observe a packet </a:t>
            </a:r>
            <a:r>
              <a:rPr lang="en-US" altLang="zh-TW" sz="2400" dirty="0"/>
              <a:t>(same Identification</a:t>
            </a:r>
            <a:r>
              <a:rPr lang="en-US" altLang="zh-TW" sz="2400" dirty="0" smtClean="0"/>
              <a:t>) at each router.</a:t>
            </a:r>
            <a:br>
              <a:rPr lang="en-US" altLang="zh-TW" sz="2400" dirty="0" smtClean="0"/>
            </a:br>
            <a:r>
              <a:rPr lang="en-US" altLang="zh-TW" sz="2400" dirty="0" smtClean="0"/>
              <a:t>Explain how the [ source , destination ] work at layer2 and layer3 and explain </a:t>
            </a:r>
            <a:r>
              <a:rPr lang="en-US" altLang="zh-TW" sz="2400" smtClean="0"/>
              <a:t>why </a:t>
            </a:r>
            <a:r>
              <a:rPr lang="en-US" altLang="zh-TW" sz="2400" smtClean="0"/>
              <a:t>they are </a:t>
            </a:r>
            <a:r>
              <a:rPr lang="en-US" altLang="zh-TW" sz="2400" dirty="0" smtClean="0"/>
              <a:t>different.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Hint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Filter={</a:t>
            </a:r>
            <a:r>
              <a:rPr lang="en-US" altLang="zh-TW" sz="2400" dirty="0" err="1" smtClean="0"/>
              <a:t>icmp</a:t>
            </a:r>
            <a:r>
              <a:rPr lang="en-US" altLang="zh-TW" sz="2400" dirty="0" smtClean="0"/>
              <a:t> || </a:t>
            </a:r>
            <a:r>
              <a:rPr lang="en-US" altLang="zh-TW" sz="2400" dirty="0" err="1" smtClean="0"/>
              <a:t>ip.addr</a:t>
            </a:r>
            <a:r>
              <a:rPr lang="en-US" altLang="zh-TW" sz="2400" dirty="0" smtClean="0"/>
              <a:t>==192.168.4.2} 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0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要求</a:t>
            </a:r>
            <a:r>
              <a:rPr lang="en-US" altLang="zh-TW" dirty="0" smtClean="0"/>
              <a:t>(2/2)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Your </a:t>
            </a:r>
            <a:r>
              <a:rPr lang="en-US" altLang="zh-TW" dirty="0"/>
              <a:t>report should include</a:t>
            </a:r>
          </a:p>
          <a:p>
            <a:r>
              <a:rPr lang="en-US" altLang="zh-TW" sz="2400" dirty="0" smtClean="0"/>
              <a:t>Environment </a:t>
            </a:r>
            <a:r>
              <a:rPr lang="en-US" altLang="zh-TW" sz="2400" dirty="0"/>
              <a:t>&amp; Experiment steps (15%)</a:t>
            </a:r>
          </a:p>
          <a:p>
            <a:pPr lvl="1"/>
            <a:r>
              <a:rPr lang="en-US" altLang="zh-TW" sz="2000" dirty="0"/>
              <a:t>Text explanation with screenshot is acceptable.</a:t>
            </a:r>
          </a:p>
          <a:p>
            <a:r>
              <a:rPr lang="en-US" altLang="zh-TW" sz="2400" dirty="0" smtClean="0"/>
              <a:t>Your </a:t>
            </a:r>
            <a:r>
              <a:rPr lang="en-US" altLang="zh-TW" sz="2400" dirty="0"/>
              <a:t>comments (25%)</a:t>
            </a:r>
          </a:p>
          <a:p>
            <a:pPr lvl="1"/>
            <a:r>
              <a:rPr lang="en-US" altLang="zh-TW" sz="2000" dirty="0"/>
              <a:t>Comments with less than 50 words are not acceptable.</a:t>
            </a:r>
          </a:p>
          <a:p>
            <a:pPr lvl="1"/>
            <a:r>
              <a:rPr lang="en-US" altLang="zh-TW" sz="2000" dirty="0"/>
              <a:t>You can also describe problems you have encountered and solutions of those problems.</a:t>
            </a:r>
          </a:p>
          <a:p>
            <a:pPr lvl="1"/>
            <a:r>
              <a:rPr lang="en-US" altLang="zh-TW" sz="2000" dirty="0"/>
              <a:t>Please try to write something even if you did not encounter any problems.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answer to the </a:t>
            </a:r>
            <a:r>
              <a:rPr lang="en-US" altLang="zh-TW" sz="2400" dirty="0" smtClean="0"/>
              <a:t>questions (60%)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7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簡報設計範本">
      <a:majorFont>
        <a:latin typeface="Arial Black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簡報設計範本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設計範本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佈景主題1" id="{4AC88D93-8227-4A9B-8E49-8A6D24E92343}" vid="{51D6BD9A-0ECD-4F2B-8555-255AA1F4679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452</TotalTime>
  <Words>392</Words>
  <Application>Microsoft Office PowerPoint</Application>
  <PresentationFormat>如螢幕大小 (4:3)</PresentationFormat>
  <Paragraphs>92</Paragraphs>
  <Slides>12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Introduction to Computer Network Project 4</vt:lpstr>
      <vt:lpstr>Outline</vt:lpstr>
      <vt:lpstr>實驗目的</vt:lpstr>
      <vt:lpstr>實驗環境</vt:lpstr>
      <vt:lpstr>實驗流程(1/3) </vt:lpstr>
      <vt:lpstr>實驗流程(2/3) </vt:lpstr>
      <vt:lpstr>實驗流程(3/3) </vt:lpstr>
      <vt:lpstr>作業要求(1/2)  </vt:lpstr>
      <vt:lpstr>作業要求(2/2)  </vt:lpstr>
      <vt:lpstr>作業要求  </vt:lpstr>
      <vt:lpstr>本課程作業遲交扣分方式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4</dc:title>
  <dc:creator>銘達</dc:creator>
  <cp:lastModifiedBy>銘達</cp:lastModifiedBy>
  <cp:revision>24</cp:revision>
  <dcterms:created xsi:type="dcterms:W3CDTF">2016-12-21T09:37:47Z</dcterms:created>
  <dcterms:modified xsi:type="dcterms:W3CDTF">2016-12-22T04:31:47Z</dcterms:modified>
</cp:coreProperties>
</file>