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8" r:id="rId10"/>
    <p:sldId id="263" r:id="rId11"/>
    <p:sldId id="264" r:id="rId12"/>
    <p:sldId id="269"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2B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5196" autoAdjust="0"/>
  </p:normalViewPr>
  <p:slideViewPr>
    <p:cSldViewPr snapToGrid="0">
      <p:cViewPr varScale="1">
        <p:scale>
          <a:sx n="78" d="100"/>
          <a:sy n="78"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4FE5-5697-C65A-A9D7-B3941028F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14F27D-15B6-BC10-53DF-D6BD8A60F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0B2875-B1B3-D3E5-1E3D-8FDF145F95FE}"/>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5" name="Footer Placeholder 4">
            <a:extLst>
              <a:ext uri="{FF2B5EF4-FFF2-40B4-BE49-F238E27FC236}">
                <a16:creationId xmlns:a16="http://schemas.microsoft.com/office/drawing/2014/main" id="{36E0C7D5-081E-E370-F54D-D8BF9F886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04A55-228E-2143-CCD6-B7346351F3A2}"/>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418909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2C92-DE6F-9DC0-A0EC-54776DA3D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638632-525C-B9EF-CB4C-197654FF6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2D15C-F6CC-4763-8225-4D025B295204}"/>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5" name="Footer Placeholder 4">
            <a:extLst>
              <a:ext uri="{FF2B5EF4-FFF2-40B4-BE49-F238E27FC236}">
                <a16:creationId xmlns:a16="http://schemas.microsoft.com/office/drawing/2014/main" id="{F3020BFC-D566-B877-07C8-863A648D4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DAFDC-4F01-9A49-16E8-4C59AE05EE15}"/>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303042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8C44E-9980-F44F-DD32-349EE77D76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69B6DD-82A7-E431-5A29-C86AB5EEE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0213F-23CA-61A9-A895-91D37760CD89}"/>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5" name="Footer Placeholder 4">
            <a:extLst>
              <a:ext uri="{FF2B5EF4-FFF2-40B4-BE49-F238E27FC236}">
                <a16:creationId xmlns:a16="http://schemas.microsoft.com/office/drawing/2014/main" id="{C1A3C6DE-EDDE-A3F4-6502-D77A93DC0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6110D-E102-23B9-6FCD-61E951E1424D}"/>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96058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8D57-3DDE-73DC-E4B4-1C453712E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152D2A-DFCC-AA20-49BD-1735E4FFD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37187-A1F6-BE44-B02D-A898A347B0C8}"/>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5" name="Footer Placeholder 4">
            <a:extLst>
              <a:ext uri="{FF2B5EF4-FFF2-40B4-BE49-F238E27FC236}">
                <a16:creationId xmlns:a16="http://schemas.microsoft.com/office/drawing/2014/main" id="{F50BB3E7-C7B4-BCAB-BBE4-F928BE3D9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DE502-EA91-4716-A136-6E21C5C74037}"/>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396206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58F3-94BB-E705-216E-0A147C1C85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DDF114-967E-4FF7-60F6-DCC23E619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DF600-37BB-75ED-3AFE-A6910196D9F3}"/>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5" name="Footer Placeholder 4">
            <a:extLst>
              <a:ext uri="{FF2B5EF4-FFF2-40B4-BE49-F238E27FC236}">
                <a16:creationId xmlns:a16="http://schemas.microsoft.com/office/drawing/2014/main" id="{59B3F20A-0BF5-A246-2C82-3BD545B17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4F659-5B2D-2523-0D71-7895C688B8F4}"/>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212401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6BE9-F093-B3B9-B2BD-9C84EB0400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9EAC95-D024-2EE3-799C-4E66FB831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FA5ACE-9C11-B08B-CB17-B90ED2A6E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51630-CCCC-801E-074D-3FD4E72951D5}"/>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6" name="Footer Placeholder 5">
            <a:extLst>
              <a:ext uri="{FF2B5EF4-FFF2-40B4-BE49-F238E27FC236}">
                <a16:creationId xmlns:a16="http://schemas.microsoft.com/office/drawing/2014/main" id="{1BE6ECB7-2A4F-B264-7A1B-DBCCCCBA7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244DC6-0DFB-E133-CBF4-A4E1F13D360A}"/>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251405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1B40-3ACC-20C5-A7F1-1E93C0750B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DD46BB-7F05-F5AA-AD6F-2C6EF5523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A1513D-9E39-57D7-98B3-DB75D3601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116646-BC55-520E-DEA0-2456B2FB3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733FF7-F6EE-38D9-0324-58D3F1FF6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93F70D-7714-166E-E819-0ACF47BE0BB9}"/>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8" name="Footer Placeholder 7">
            <a:extLst>
              <a:ext uri="{FF2B5EF4-FFF2-40B4-BE49-F238E27FC236}">
                <a16:creationId xmlns:a16="http://schemas.microsoft.com/office/drawing/2014/main" id="{5A635DA1-87E7-50C5-59A2-FA56059815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76C7D6-92F7-7488-4E11-FBC4D85385B1}"/>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81541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0306-7F44-9C7F-B1F3-D06B85C73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5BFF77-5307-739E-9524-8DC8CB0BDC8E}"/>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4" name="Footer Placeholder 3">
            <a:extLst>
              <a:ext uri="{FF2B5EF4-FFF2-40B4-BE49-F238E27FC236}">
                <a16:creationId xmlns:a16="http://schemas.microsoft.com/office/drawing/2014/main" id="{C15C9CC3-D81B-53E0-52FF-65E55C5F9D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A42F52-5C7D-9E69-D1C7-F1DBE39A7F76}"/>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68753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92246-027E-E03A-07FD-53B0D1F74992}"/>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3" name="Footer Placeholder 2">
            <a:extLst>
              <a:ext uri="{FF2B5EF4-FFF2-40B4-BE49-F238E27FC236}">
                <a16:creationId xmlns:a16="http://schemas.microsoft.com/office/drawing/2014/main" id="{29B336CE-23F6-2266-AAD3-0BBE0928FC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A9DA1C-E4A0-CC3F-33D9-B9970BA3071B}"/>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55180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22D0-1BC2-6A60-C276-DD5B07DFF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686E7E-97CD-2FA1-E5AC-5F444EE45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3874A-C3E1-B56A-CA8D-373D8F7AF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E42E9-4F5C-D4F8-5F7A-5C0FF4B37DB1}"/>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6" name="Footer Placeholder 5">
            <a:extLst>
              <a:ext uri="{FF2B5EF4-FFF2-40B4-BE49-F238E27FC236}">
                <a16:creationId xmlns:a16="http://schemas.microsoft.com/office/drawing/2014/main" id="{69BB75C0-6F35-E946-E8DD-F816B0CB0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640CD-CD45-0F49-1BEB-D00FF26841F5}"/>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48220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0C60-0A03-4470-9FC2-4F1B68954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81598C-1476-CC19-93D4-D0B84A79F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11A892-BFEF-620A-842A-A63618460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572B0-4376-CE92-3DB1-714FB29B8099}"/>
              </a:ext>
            </a:extLst>
          </p:cNvPr>
          <p:cNvSpPr>
            <a:spLocks noGrp="1"/>
          </p:cNvSpPr>
          <p:nvPr>
            <p:ph type="dt" sz="half" idx="10"/>
          </p:nvPr>
        </p:nvSpPr>
        <p:spPr/>
        <p:txBody>
          <a:bodyPr/>
          <a:lstStyle/>
          <a:p>
            <a:fld id="{761DD2AE-2A1A-481F-BB66-3DA9A4F5136D}" type="datetimeFigureOut">
              <a:rPr lang="en-IN" smtClean="0"/>
              <a:t>29-07-2023</a:t>
            </a:fld>
            <a:endParaRPr lang="en-IN"/>
          </a:p>
        </p:txBody>
      </p:sp>
      <p:sp>
        <p:nvSpPr>
          <p:cNvPr id="6" name="Footer Placeholder 5">
            <a:extLst>
              <a:ext uri="{FF2B5EF4-FFF2-40B4-BE49-F238E27FC236}">
                <a16:creationId xmlns:a16="http://schemas.microsoft.com/office/drawing/2014/main" id="{DD3BB5EC-4F70-F51D-C571-DCFFAB824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FFE5E-9AA0-1C2C-E463-BD5AE96DA8AC}"/>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67242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3A558-39FD-8EC7-7F5E-3D983A01E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0495D4-CA25-39C3-98A1-C544B2BB0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03C9-2029-B215-32F0-2AF13AA5E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DD2AE-2A1A-481F-BB66-3DA9A4F5136D}" type="datetimeFigureOut">
              <a:rPr lang="en-IN" smtClean="0"/>
              <a:t>29-07-2023</a:t>
            </a:fld>
            <a:endParaRPr lang="en-IN"/>
          </a:p>
        </p:txBody>
      </p:sp>
      <p:sp>
        <p:nvSpPr>
          <p:cNvPr id="5" name="Footer Placeholder 4">
            <a:extLst>
              <a:ext uri="{FF2B5EF4-FFF2-40B4-BE49-F238E27FC236}">
                <a16:creationId xmlns:a16="http://schemas.microsoft.com/office/drawing/2014/main" id="{BF16E483-ED6B-AD6F-B56F-5DF31979B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5BAA36-9295-FE36-0F20-7C1E85187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F6D46-D8AF-4CD1-B097-303D7F350C93}" type="slidenum">
              <a:rPr lang="en-IN" smtClean="0"/>
              <a:t>‹#›</a:t>
            </a:fld>
            <a:endParaRPr lang="en-IN"/>
          </a:p>
        </p:txBody>
      </p:sp>
    </p:spTree>
    <p:extLst>
      <p:ext uri="{BB962C8B-B14F-4D97-AF65-F5344CB8AC3E}">
        <p14:creationId xmlns:p14="http://schemas.microsoft.com/office/powerpoint/2010/main" val="414129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anu91112/linkedin-websit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1"/>
            <a:ext cx="12192000" cy="6858000"/>
          </a:xfrm>
          <a:prstGeom prst="rect">
            <a:avLst/>
          </a:prstGeom>
        </p:spPr>
      </p:pic>
      <p:sp>
        <p:nvSpPr>
          <p:cNvPr id="8" name="Title 1">
            <a:extLst>
              <a:ext uri="{FF2B5EF4-FFF2-40B4-BE49-F238E27FC236}">
                <a16:creationId xmlns:a16="http://schemas.microsoft.com/office/drawing/2014/main" id="{644ECBAB-F365-8712-CF67-D305EC01C5A9}"/>
              </a:ext>
            </a:extLst>
          </p:cNvPr>
          <p:cNvSpPr txBox="1">
            <a:spLocks/>
          </p:cNvSpPr>
          <p:nvPr/>
        </p:nvSpPr>
        <p:spPr>
          <a:xfrm>
            <a:off x="1593668" y="1123599"/>
            <a:ext cx="9144000" cy="6452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chemeClr val="bg1"/>
                </a:solidFill>
              </a:rPr>
              <a:t>GenZ Autocrats</a:t>
            </a:r>
          </a:p>
        </p:txBody>
      </p:sp>
      <p:sp>
        <p:nvSpPr>
          <p:cNvPr id="9" name="Subtitle 2">
            <a:extLst>
              <a:ext uri="{FF2B5EF4-FFF2-40B4-BE49-F238E27FC236}">
                <a16:creationId xmlns:a16="http://schemas.microsoft.com/office/drawing/2014/main" id="{FCC0FF21-ACCD-D960-F461-2C8E6CCB455E}"/>
              </a:ext>
            </a:extLst>
          </p:cNvPr>
          <p:cNvSpPr txBox="1">
            <a:spLocks/>
          </p:cNvSpPr>
          <p:nvPr/>
        </p:nvSpPr>
        <p:spPr>
          <a:xfrm>
            <a:off x="300865" y="2108311"/>
            <a:ext cx="11326359" cy="37456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bg1"/>
              </a:solidFill>
              <a:cs typeface="Calibri"/>
            </a:endParaRPr>
          </a:p>
          <a:p>
            <a:endParaRPr lang="en-IN" dirty="0">
              <a:solidFill>
                <a:schemeClr val="bg1"/>
              </a:solidFill>
              <a:cs typeface="Calibri"/>
            </a:endParaRPr>
          </a:p>
        </p:txBody>
      </p:sp>
      <p:sp>
        <p:nvSpPr>
          <p:cNvPr id="10" name="Title 1">
            <a:extLst>
              <a:ext uri="{FF2B5EF4-FFF2-40B4-BE49-F238E27FC236}">
                <a16:creationId xmlns:a16="http://schemas.microsoft.com/office/drawing/2014/main" id="{270FB11F-B847-4016-8007-899110B6048E}"/>
              </a:ext>
            </a:extLst>
          </p:cNvPr>
          <p:cNvSpPr txBox="1">
            <a:spLocks/>
          </p:cNvSpPr>
          <p:nvPr/>
        </p:nvSpPr>
        <p:spPr>
          <a:xfrm>
            <a:off x="5242347" y="4754604"/>
            <a:ext cx="3120951" cy="403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700" b="1" dirty="0">
                <a:solidFill>
                  <a:schemeClr val="bg1">
                    <a:lumMod val="95000"/>
                  </a:schemeClr>
                </a:solidFill>
                <a:latin typeface="+mn-lt"/>
              </a:rPr>
              <a:t>Praveen N Swamy </a:t>
            </a:r>
          </a:p>
          <a:p>
            <a:r>
              <a:rPr lang="en-IN" sz="1700" b="1" dirty="0">
                <a:solidFill>
                  <a:schemeClr val="bg1">
                    <a:lumMod val="95000"/>
                  </a:schemeClr>
                </a:solidFill>
                <a:latin typeface="+mn-lt"/>
              </a:rPr>
              <a:t>VIT Bhopal University</a:t>
            </a:r>
          </a:p>
          <a:p>
            <a:r>
              <a:rPr lang="en-IN" sz="1700" b="1" dirty="0">
                <a:solidFill>
                  <a:schemeClr val="bg1">
                    <a:lumMod val="95000"/>
                  </a:schemeClr>
                </a:solidFill>
                <a:latin typeface="+mn-lt"/>
              </a:rPr>
              <a:t>2021-2025</a:t>
            </a:r>
          </a:p>
        </p:txBody>
      </p:sp>
      <p:pic>
        <p:nvPicPr>
          <p:cNvPr id="11" name="Picture 10">
            <a:extLst>
              <a:ext uri="{FF2B5EF4-FFF2-40B4-BE49-F238E27FC236}">
                <a16:creationId xmlns:a16="http://schemas.microsoft.com/office/drawing/2014/main" id="{47979D57-623E-481C-8F48-255D1B20D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918" y="2310433"/>
            <a:ext cx="1755419" cy="18172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Title 1">
            <a:extLst>
              <a:ext uri="{FF2B5EF4-FFF2-40B4-BE49-F238E27FC236}">
                <a16:creationId xmlns:a16="http://schemas.microsoft.com/office/drawing/2014/main" id="{F8AF1DD1-FDB7-4309-8801-59DABA79A9FF}"/>
              </a:ext>
            </a:extLst>
          </p:cNvPr>
          <p:cNvSpPr txBox="1">
            <a:spLocks/>
          </p:cNvSpPr>
          <p:nvPr/>
        </p:nvSpPr>
        <p:spPr>
          <a:xfrm>
            <a:off x="2916861" y="4747428"/>
            <a:ext cx="3120951" cy="403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700" b="1" dirty="0">
                <a:solidFill>
                  <a:schemeClr val="bg1">
                    <a:lumMod val="95000"/>
                  </a:schemeClr>
                </a:solidFill>
                <a:latin typeface="+mn-lt"/>
              </a:rPr>
              <a:t>Subhjeet Tiwari</a:t>
            </a:r>
          </a:p>
          <a:p>
            <a:r>
              <a:rPr lang="en-IN" sz="1700" b="1" dirty="0">
                <a:solidFill>
                  <a:schemeClr val="bg1">
                    <a:lumMod val="95000"/>
                  </a:schemeClr>
                </a:solidFill>
                <a:latin typeface="+mn-lt"/>
              </a:rPr>
              <a:t>VIT Bhopal University</a:t>
            </a:r>
          </a:p>
          <a:p>
            <a:r>
              <a:rPr lang="en-IN" sz="1700" b="1" dirty="0">
                <a:solidFill>
                  <a:schemeClr val="bg1">
                    <a:lumMod val="95000"/>
                  </a:schemeClr>
                </a:solidFill>
                <a:latin typeface="+mn-lt"/>
              </a:rPr>
              <a:t>2021-2025</a:t>
            </a:r>
          </a:p>
        </p:txBody>
      </p:sp>
      <p:pic>
        <p:nvPicPr>
          <p:cNvPr id="14" name="Picture 13">
            <a:extLst>
              <a:ext uri="{FF2B5EF4-FFF2-40B4-BE49-F238E27FC236}">
                <a16:creationId xmlns:a16="http://schemas.microsoft.com/office/drawing/2014/main" id="{21102767-03EA-4AEF-A595-506E58014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65" y="2310433"/>
            <a:ext cx="1842932" cy="173434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Title 1">
            <a:extLst>
              <a:ext uri="{FF2B5EF4-FFF2-40B4-BE49-F238E27FC236}">
                <a16:creationId xmlns:a16="http://schemas.microsoft.com/office/drawing/2014/main" id="{F55C83EF-D088-40A8-8CEB-30AE07C40E35}"/>
              </a:ext>
            </a:extLst>
          </p:cNvPr>
          <p:cNvSpPr txBox="1">
            <a:spLocks/>
          </p:cNvSpPr>
          <p:nvPr/>
        </p:nvSpPr>
        <p:spPr>
          <a:xfrm>
            <a:off x="300865" y="4747428"/>
            <a:ext cx="3120951" cy="403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700" b="1" dirty="0">
                <a:solidFill>
                  <a:schemeClr val="bg1">
                    <a:lumMod val="95000"/>
                  </a:schemeClr>
                </a:solidFill>
                <a:latin typeface="+mn-lt"/>
              </a:rPr>
              <a:t>Tanu Chandravanshi</a:t>
            </a:r>
          </a:p>
          <a:p>
            <a:r>
              <a:rPr lang="en-IN" sz="1700" b="1" dirty="0">
                <a:solidFill>
                  <a:schemeClr val="bg1">
                    <a:lumMod val="95000"/>
                  </a:schemeClr>
                </a:solidFill>
                <a:latin typeface="+mn-lt"/>
              </a:rPr>
              <a:t>VIT Bhopal University</a:t>
            </a:r>
          </a:p>
          <a:p>
            <a:r>
              <a:rPr lang="en-IN" sz="1700" b="1" dirty="0">
                <a:solidFill>
                  <a:schemeClr val="bg1">
                    <a:lumMod val="95000"/>
                  </a:schemeClr>
                </a:solidFill>
                <a:latin typeface="+mn-lt"/>
              </a:rPr>
              <a:t>2022-2026</a:t>
            </a:r>
          </a:p>
        </p:txBody>
      </p:sp>
      <p:pic>
        <p:nvPicPr>
          <p:cNvPr id="18" name="Picture 17">
            <a:extLst>
              <a:ext uri="{FF2B5EF4-FFF2-40B4-BE49-F238E27FC236}">
                <a16:creationId xmlns:a16="http://schemas.microsoft.com/office/drawing/2014/main" id="{4E75EE86-7873-4714-B3EA-7B780A584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7162" y="2216139"/>
            <a:ext cx="2073779" cy="19510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itle 1">
            <a:extLst>
              <a:ext uri="{FF2B5EF4-FFF2-40B4-BE49-F238E27FC236}">
                <a16:creationId xmlns:a16="http://schemas.microsoft.com/office/drawing/2014/main" id="{CD9FD5CD-4E81-4331-8501-929681C8D6BE}"/>
              </a:ext>
            </a:extLst>
          </p:cNvPr>
          <p:cNvSpPr txBox="1">
            <a:spLocks/>
          </p:cNvSpPr>
          <p:nvPr/>
        </p:nvSpPr>
        <p:spPr>
          <a:xfrm>
            <a:off x="7616717" y="4770717"/>
            <a:ext cx="3120951" cy="403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700" b="1" dirty="0">
                <a:solidFill>
                  <a:schemeClr val="bg1">
                    <a:lumMod val="95000"/>
                  </a:schemeClr>
                </a:solidFill>
                <a:latin typeface="+mn-lt"/>
              </a:rPr>
              <a:t>Abhishek Kumar</a:t>
            </a:r>
          </a:p>
          <a:p>
            <a:r>
              <a:rPr lang="en-IN" sz="1700" b="1" dirty="0">
                <a:solidFill>
                  <a:schemeClr val="bg1">
                    <a:lumMod val="95000"/>
                  </a:schemeClr>
                </a:solidFill>
                <a:latin typeface="+mn-lt"/>
              </a:rPr>
              <a:t>VIT Bhopal University</a:t>
            </a:r>
          </a:p>
          <a:p>
            <a:r>
              <a:rPr lang="en-IN" sz="1700" b="1" dirty="0">
                <a:solidFill>
                  <a:schemeClr val="bg1">
                    <a:lumMod val="95000"/>
                  </a:schemeClr>
                </a:solidFill>
                <a:latin typeface="+mn-lt"/>
              </a:rPr>
              <a:t>2021-2025</a:t>
            </a:r>
          </a:p>
        </p:txBody>
      </p:sp>
      <p:pic>
        <p:nvPicPr>
          <p:cNvPr id="21" name="Picture 20">
            <a:extLst>
              <a:ext uri="{FF2B5EF4-FFF2-40B4-BE49-F238E27FC236}">
                <a16:creationId xmlns:a16="http://schemas.microsoft.com/office/drawing/2014/main" id="{8D8B83AE-EE6A-42D0-9B96-B5C1D6AEF5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6413" y="2216138"/>
            <a:ext cx="2073954" cy="19510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2" name="Title 1">
            <a:extLst>
              <a:ext uri="{FF2B5EF4-FFF2-40B4-BE49-F238E27FC236}">
                <a16:creationId xmlns:a16="http://schemas.microsoft.com/office/drawing/2014/main" id="{649FFD89-7D22-455C-ACE7-719D33E67232}"/>
              </a:ext>
            </a:extLst>
          </p:cNvPr>
          <p:cNvSpPr txBox="1">
            <a:spLocks/>
          </p:cNvSpPr>
          <p:nvPr/>
        </p:nvSpPr>
        <p:spPr>
          <a:xfrm>
            <a:off x="9981314" y="4747428"/>
            <a:ext cx="3120951" cy="403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700" b="1" dirty="0">
                <a:solidFill>
                  <a:schemeClr val="bg1">
                    <a:lumMod val="95000"/>
                  </a:schemeClr>
                </a:solidFill>
                <a:latin typeface="+mn-lt"/>
              </a:rPr>
              <a:t>Harpreet Kour </a:t>
            </a:r>
          </a:p>
          <a:p>
            <a:r>
              <a:rPr lang="en-IN" sz="1700" b="1" dirty="0">
                <a:solidFill>
                  <a:schemeClr val="bg1">
                    <a:lumMod val="95000"/>
                  </a:schemeClr>
                </a:solidFill>
                <a:latin typeface="+mn-lt"/>
              </a:rPr>
              <a:t>VIT Bhopal University</a:t>
            </a:r>
          </a:p>
          <a:p>
            <a:r>
              <a:rPr lang="en-IN" sz="1700" b="1" dirty="0">
                <a:solidFill>
                  <a:schemeClr val="bg1">
                    <a:lumMod val="95000"/>
                  </a:schemeClr>
                </a:solidFill>
                <a:latin typeface="+mn-lt"/>
              </a:rPr>
              <a:t>2022-2026</a:t>
            </a:r>
          </a:p>
        </p:txBody>
      </p:sp>
      <p:pic>
        <p:nvPicPr>
          <p:cNvPr id="4" name="Picture 3">
            <a:extLst>
              <a:ext uri="{FF2B5EF4-FFF2-40B4-BE49-F238E27FC236}">
                <a16:creationId xmlns:a16="http://schemas.microsoft.com/office/drawing/2014/main" id="{513F3138-A05F-C1F5-7296-E0784CECB1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9888" y="2216140"/>
            <a:ext cx="2014454" cy="19510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8611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5E4C48-3FEC-1201-7766-AFE66D6C825D}"/>
              </a:ext>
            </a:extLst>
          </p:cNvPr>
          <p:cNvSpPr txBox="1">
            <a:spLocks/>
          </p:cNvSpPr>
          <p:nvPr/>
        </p:nvSpPr>
        <p:spPr>
          <a:xfrm>
            <a:off x="505373" y="3952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700" b="1" dirty="0">
                <a:solidFill>
                  <a:srgbClr val="00FFFF"/>
                </a:solidFill>
                <a:latin typeface="+mn-lt"/>
              </a:rPr>
              <a:t>Future possible enhancements:</a:t>
            </a:r>
          </a:p>
        </p:txBody>
      </p:sp>
      <p:sp>
        <p:nvSpPr>
          <p:cNvPr id="3" name="Content Placeholder 2">
            <a:extLst>
              <a:ext uri="{FF2B5EF4-FFF2-40B4-BE49-F238E27FC236}">
                <a16:creationId xmlns:a16="http://schemas.microsoft.com/office/drawing/2014/main" id="{AF84D3F0-3C84-CEF2-6366-70445E3EBF06}"/>
              </a:ext>
            </a:extLst>
          </p:cNvPr>
          <p:cNvSpPr txBox="1">
            <a:spLocks/>
          </p:cNvSpPr>
          <p:nvPr/>
        </p:nvSpPr>
        <p:spPr>
          <a:xfrm>
            <a:off x="531648" y="1859287"/>
            <a:ext cx="10515600" cy="92993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pPr>
            <a:r>
              <a:rPr lang="en-US" sz="2000" b="1" i="0" u="sng" dirty="0">
                <a:solidFill>
                  <a:schemeClr val="bg1"/>
                </a:solidFill>
                <a:effectLst/>
              </a:rPr>
              <a:t>Advanced anomaly detection</a:t>
            </a:r>
            <a:r>
              <a:rPr lang="en-US" sz="2000" b="0" i="0" dirty="0">
                <a:solidFill>
                  <a:schemeClr val="bg1"/>
                </a:solidFill>
                <a:effectLst/>
              </a:rPr>
              <a:t>: Machine learning algorithms can be further improved to better identify anomalies in insurance claims. By training models on large datasets, including historical fraudulent and legitimate claims, algorithms can learn to identify subtle patterns and indicators of fraud, leading to more accurate detection.</a:t>
            </a:r>
            <a:endParaRPr lang="en-US" sz="2000" dirty="0">
              <a:solidFill>
                <a:schemeClr val="bg1"/>
              </a:solidFill>
              <a:cs typeface="Calibri"/>
            </a:endParaRPr>
          </a:p>
          <a:p>
            <a:pPr marL="457200" indent="-457200" algn="l">
              <a:buFont typeface="+mj-lt"/>
              <a:buAutoNum type="arabicPeriod"/>
            </a:pPr>
            <a:r>
              <a:rPr lang="en-US" sz="2000" b="1" i="0" u="sng" dirty="0">
                <a:solidFill>
                  <a:schemeClr val="bg1"/>
                </a:solidFill>
                <a:effectLst/>
              </a:rPr>
              <a:t>Explainable AI</a:t>
            </a:r>
            <a:r>
              <a:rPr lang="en-US" sz="2000" b="0" i="0" dirty="0">
                <a:solidFill>
                  <a:schemeClr val="bg1"/>
                </a:solidFill>
                <a:effectLst/>
              </a:rPr>
              <a:t>: Transparency and interpretability are important factors in building trust in AI-powered systems. Future enhancements can focus on developing explainable AI models that provide clear explanations and justifications for fraud detection decisions. This can help insurance investigators understand the reasoning behind the system's alerts and facilitate better collaboration between humans and AI.</a:t>
            </a:r>
          </a:p>
          <a:p>
            <a:pPr marL="457200" indent="-457200" algn="l">
              <a:buFont typeface="+mj-lt"/>
              <a:buAutoNum type="arabicPeriod"/>
            </a:pPr>
            <a:r>
              <a:rPr lang="en-US" sz="2000" b="1" i="0" u="sng" dirty="0">
                <a:solidFill>
                  <a:schemeClr val="bg1"/>
                </a:solidFill>
                <a:effectLst/>
                <a:latin typeface="Söhne"/>
              </a:rPr>
              <a:t>Unstructured data analysis</a:t>
            </a:r>
            <a:r>
              <a:rPr lang="en-US" sz="2000" b="0" i="0" dirty="0">
                <a:solidFill>
                  <a:schemeClr val="bg1"/>
                </a:solidFill>
                <a:effectLst/>
                <a:latin typeface="Söhne"/>
              </a:rPr>
              <a:t>: Insurance claims often contain unstructured data, such as claim descriptions, medical reports, and images. Future enhancements can involve natural language processing (NLP) and computer vision techniques to analyze and extract meaningful information from unstructured data sources. This can provide valuable insights for fraud detection and analysis.</a:t>
            </a:r>
            <a:endParaRPr lang="en-IN" sz="2000" dirty="0">
              <a:solidFill>
                <a:schemeClr val="bg1"/>
              </a:solidFill>
              <a:cs typeface="Calibri"/>
            </a:endParaRPr>
          </a:p>
        </p:txBody>
      </p:sp>
    </p:spTree>
    <p:extLst>
      <p:ext uri="{BB962C8B-B14F-4D97-AF65-F5344CB8AC3E}">
        <p14:creationId xmlns:p14="http://schemas.microsoft.com/office/powerpoint/2010/main" val="8082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B83003B-B4F5-D71D-EB42-EA583661F338}"/>
              </a:ext>
            </a:extLst>
          </p:cNvPr>
          <p:cNvSpPr txBox="1">
            <a:spLocks/>
          </p:cNvSpPr>
          <p:nvPr/>
        </p:nvSpPr>
        <p:spPr>
          <a:xfrm>
            <a:off x="505372" y="37590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rgbClr val="00FFFF"/>
                </a:solidFill>
                <a:latin typeface="+mn-lt"/>
              </a:rPr>
              <a:t>Risks/ Challenges / Dependencies:</a:t>
            </a:r>
          </a:p>
        </p:txBody>
      </p:sp>
      <p:sp>
        <p:nvSpPr>
          <p:cNvPr id="3" name="Content Placeholder 2">
            <a:extLst>
              <a:ext uri="{FF2B5EF4-FFF2-40B4-BE49-F238E27FC236}">
                <a16:creationId xmlns:a16="http://schemas.microsoft.com/office/drawing/2014/main" id="{F38D3BB3-4718-39A6-74BB-CE0912763470}"/>
              </a:ext>
            </a:extLst>
          </p:cNvPr>
          <p:cNvSpPr txBox="1">
            <a:spLocks/>
          </p:cNvSpPr>
          <p:nvPr/>
        </p:nvSpPr>
        <p:spPr>
          <a:xfrm>
            <a:off x="505372" y="1354479"/>
            <a:ext cx="10515600" cy="536786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algn="l"/>
            <a:r>
              <a:rPr lang="en-IN" sz="3000" b="1" u="sng" dirty="0">
                <a:solidFill>
                  <a:schemeClr val="bg1"/>
                </a:solidFill>
                <a:cs typeface="Calibri" panose="020F0502020204030204"/>
              </a:rPr>
              <a:t>Risks:</a:t>
            </a:r>
          </a:p>
          <a:p>
            <a:pPr marL="457200" indent="-457200" algn="l">
              <a:buFont typeface="Arial" panose="020B0604020202020204" pitchFamily="34" charset="0"/>
              <a:buChar char="•"/>
            </a:pPr>
            <a:r>
              <a:rPr lang="en-US" sz="2300" b="1" i="0" u="sng" dirty="0">
                <a:solidFill>
                  <a:schemeClr val="bg1"/>
                </a:solidFill>
                <a:effectLst/>
              </a:rPr>
              <a:t>False positives and false negatives</a:t>
            </a:r>
            <a:r>
              <a:rPr lang="en-US" sz="2300" b="0" i="0" dirty="0">
                <a:solidFill>
                  <a:schemeClr val="bg1"/>
                </a:solidFill>
                <a:effectLst/>
              </a:rPr>
              <a:t>: Machine learning models are not perfect and can produce false positives (incorrectly flagging legitimate claims as fraudulent) or false negatives (failing to detect actual instances of fraud). These errors can have significant consequences, leading to unnecessary investigations or missed fraudulent activities. Balancing the accuracy of the model while minimizing false results is a challenging task.</a:t>
            </a:r>
          </a:p>
          <a:p>
            <a:pPr marL="457200" indent="-457200" algn="l">
              <a:buFont typeface="Arial" panose="020B0604020202020204" pitchFamily="34" charset="0"/>
              <a:buChar char="•"/>
            </a:pPr>
            <a:r>
              <a:rPr lang="en-US" sz="2300" b="1" i="0" u="sng" dirty="0">
                <a:solidFill>
                  <a:schemeClr val="bg1"/>
                </a:solidFill>
                <a:effectLst/>
                <a:latin typeface="Söhne"/>
              </a:rPr>
              <a:t>Bias in data and algorithms</a:t>
            </a:r>
            <a:r>
              <a:rPr lang="en-US" sz="2300" b="0" i="0" dirty="0">
                <a:solidFill>
                  <a:schemeClr val="bg1"/>
                </a:solidFill>
                <a:effectLst/>
                <a:latin typeface="Söhne"/>
              </a:rPr>
              <a:t>: Machine learning models learn from historical data, and if the training data contains biases, the model may inadvertently perpetuate those biases. Biased data or biased algorithms can result in unfair treatment, such as unfairly targeting certain demographics or missing fraudulent activities that do not fit the historical patterns. It's important to carefully curate the training data and regularly assess and mitigate biases in the model.</a:t>
            </a:r>
            <a:endParaRPr lang="en-IN" sz="2300" b="1" u="sng" dirty="0">
              <a:solidFill>
                <a:schemeClr val="bg1"/>
              </a:solidFill>
              <a:cs typeface="Calibri" panose="020F0502020204030204"/>
            </a:endParaRPr>
          </a:p>
        </p:txBody>
      </p:sp>
    </p:spTree>
    <p:extLst>
      <p:ext uri="{BB962C8B-B14F-4D97-AF65-F5344CB8AC3E}">
        <p14:creationId xmlns:p14="http://schemas.microsoft.com/office/powerpoint/2010/main" val="37529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B83003B-B4F5-D71D-EB42-EA583661F338}"/>
              </a:ext>
            </a:extLst>
          </p:cNvPr>
          <p:cNvSpPr txBox="1">
            <a:spLocks/>
          </p:cNvSpPr>
          <p:nvPr/>
        </p:nvSpPr>
        <p:spPr>
          <a:xfrm>
            <a:off x="505372" y="37590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solidFill>
                <a:srgbClr val="00FFFF"/>
              </a:solidFill>
              <a:latin typeface="+mn-lt"/>
            </a:endParaRPr>
          </a:p>
        </p:txBody>
      </p:sp>
      <p:sp>
        <p:nvSpPr>
          <p:cNvPr id="3" name="Content Placeholder 2">
            <a:extLst>
              <a:ext uri="{FF2B5EF4-FFF2-40B4-BE49-F238E27FC236}">
                <a16:creationId xmlns:a16="http://schemas.microsoft.com/office/drawing/2014/main" id="{F38D3BB3-4718-39A6-74BB-CE0912763470}"/>
              </a:ext>
            </a:extLst>
          </p:cNvPr>
          <p:cNvSpPr txBox="1">
            <a:spLocks/>
          </p:cNvSpPr>
          <p:nvPr/>
        </p:nvSpPr>
        <p:spPr>
          <a:xfrm>
            <a:off x="435033" y="560660"/>
            <a:ext cx="11482311" cy="36897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algn="l"/>
            <a:r>
              <a:rPr lang="en-IN" sz="3000" b="1" u="sng" dirty="0">
                <a:solidFill>
                  <a:srgbClr val="00FFFF"/>
                </a:solidFill>
                <a:cs typeface="Calibri" panose="020F0502020204030204"/>
              </a:rPr>
              <a:t>Challenges:</a:t>
            </a:r>
          </a:p>
          <a:p>
            <a:pPr marL="457200" indent="-457200" algn="l">
              <a:buFont typeface="Arial" panose="020B0604020202020204" pitchFamily="34" charset="0"/>
              <a:buChar char="•"/>
            </a:pPr>
            <a:r>
              <a:rPr lang="en-US" sz="1800" b="1" i="0" u="sng" dirty="0">
                <a:solidFill>
                  <a:schemeClr val="bg1"/>
                </a:solidFill>
                <a:effectLst/>
              </a:rPr>
              <a:t>Data quality and availability</a:t>
            </a:r>
            <a:r>
              <a:rPr lang="en-US" sz="1800" b="0" i="0" dirty="0">
                <a:solidFill>
                  <a:schemeClr val="bg1"/>
                </a:solidFill>
                <a:effectLst/>
              </a:rPr>
              <a:t>: The quality and availability of data play a crucial role in training effective machine learning models. However, obtaining high-quality labeled data for fraud cases was challenging, as fraud instances are often rare and not well-documented. Additionally, data </a:t>
            </a:r>
            <a:r>
              <a:rPr lang="en-US" sz="1800" dirty="0">
                <a:solidFill>
                  <a:schemeClr val="bg1"/>
                </a:solidFill>
              </a:rPr>
              <a:t>were </a:t>
            </a:r>
            <a:r>
              <a:rPr lang="en-US" sz="1800" b="0" i="0" dirty="0">
                <a:solidFill>
                  <a:schemeClr val="bg1"/>
                </a:solidFill>
                <a:effectLst/>
              </a:rPr>
              <a:t>incomplete and contained errors, which impacts the accuracy of the models.</a:t>
            </a:r>
            <a:endParaRPr lang="en-IN" sz="1800" b="1" i="0" u="sng" dirty="0">
              <a:solidFill>
                <a:schemeClr val="bg1"/>
              </a:solidFill>
              <a:effectLst/>
              <a:cs typeface="Calibri" panose="020F0502020204030204"/>
            </a:endParaRPr>
          </a:p>
          <a:p>
            <a:pPr marL="457200" indent="-457200" algn="l">
              <a:buFont typeface="Arial" panose="020B0604020202020204" pitchFamily="34" charset="0"/>
              <a:buChar char="•"/>
            </a:pPr>
            <a:r>
              <a:rPr lang="en-US" sz="1800" b="1" i="0" u="sng" dirty="0">
                <a:solidFill>
                  <a:schemeClr val="bg1"/>
                </a:solidFill>
                <a:effectLst/>
              </a:rPr>
              <a:t>Model deployment and integration</a:t>
            </a:r>
            <a:r>
              <a:rPr lang="en-US" sz="1800" b="0" i="0" dirty="0">
                <a:solidFill>
                  <a:schemeClr val="bg1"/>
                </a:solidFill>
                <a:effectLst/>
              </a:rPr>
              <a:t>: Integrating the machine learning models into existing insurance systems and workflows can be complex. Seamless integration requires coordination with IT teams, addressing compatibility issues, and ensuring that the app aligns with the existing infrastructure and processes. Deployment challenges include model versioning, updating, and monitoring for ongoing performance evaluation.</a:t>
            </a:r>
          </a:p>
        </p:txBody>
      </p:sp>
      <p:sp>
        <p:nvSpPr>
          <p:cNvPr id="6" name="Content Placeholder 2">
            <a:extLst>
              <a:ext uri="{FF2B5EF4-FFF2-40B4-BE49-F238E27FC236}">
                <a16:creationId xmlns:a16="http://schemas.microsoft.com/office/drawing/2014/main" id="{1EADABEB-C38E-4BCE-8A06-BF7474E28BBC}"/>
              </a:ext>
            </a:extLst>
          </p:cNvPr>
          <p:cNvSpPr txBox="1">
            <a:spLocks/>
          </p:cNvSpPr>
          <p:nvPr/>
        </p:nvSpPr>
        <p:spPr>
          <a:xfrm>
            <a:off x="435033" y="3352959"/>
            <a:ext cx="11321934" cy="36897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algn="l"/>
            <a:r>
              <a:rPr lang="en-IN" sz="3000" b="1" u="sng" dirty="0">
                <a:solidFill>
                  <a:srgbClr val="00FFFF"/>
                </a:solidFill>
                <a:cs typeface="Calibri" panose="020F0502020204030204"/>
              </a:rPr>
              <a:t>Dependencies:</a:t>
            </a:r>
          </a:p>
          <a:p>
            <a:pPr marL="457200" indent="-457200" algn="l">
              <a:buFont typeface="Arial" panose="020B0604020202020204" pitchFamily="34" charset="0"/>
              <a:buChar char="•"/>
            </a:pPr>
            <a:r>
              <a:rPr lang="en-US" sz="1800" b="1" i="0" u="sng" dirty="0">
                <a:solidFill>
                  <a:schemeClr val="bg1"/>
                </a:solidFill>
                <a:effectLst/>
              </a:rPr>
              <a:t>Data availability</a:t>
            </a:r>
            <a:r>
              <a:rPr lang="en-US" sz="1800" b="0" i="0" dirty="0">
                <a:solidFill>
                  <a:schemeClr val="bg1"/>
                </a:solidFill>
                <a:effectLst/>
              </a:rPr>
              <a:t>: The availability of high-quality, relevant, and diverse data is essential for training accurate and effective machine learning models. Access to historical insurance claim data, including both fraudulent and legitimate cases, is necessary to build a reliable fraud detection system. Collaborating with insurance companies or organizations that can provide such data is crucial.</a:t>
            </a:r>
          </a:p>
          <a:p>
            <a:pPr marL="457200" indent="-457200" algn="l">
              <a:buFont typeface="Arial" panose="020B0604020202020204" pitchFamily="34" charset="0"/>
              <a:buChar char="•"/>
            </a:pPr>
            <a:r>
              <a:rPr lang="en-US" sz="1800" b="1" i="0" u="sng" dirty="0">
                <a:solidFill>
                  <a:schemeClr val="bg1"/>
                </a:solidFill>
                <a:effectLst/>
              </a:rPr>
              <a:t>Expert knowledge</a:t>
            </a:r>
            <a:r>
              <a:rPr lang="en-US" sz="1800" b="0" i="0" dirty="0">
                <a:solidFill>
                  <a:schemeClr val="bg1"/>
                </a:solidFill>
                <a:effectLst/>
              </a:rPr>
              <a:t>: Collaboration with insurance domain experts is crucial for understanding the intricacies of insurance claims and fraud patterns. Domain experts can provide insights into the specific fraud indicators, relevant features, and potential anomalies in the data. Their input is valuable in guiding feature engineering, model development, and defining evaluation metrics that align with industry standards.</a:t>
            </a:r>
          </a:p>
          <a:p>
            <a:pPr marL="457200" indent="-457200" algn="l">
              <a:buFont typeface="Arial" panose="020B0604020202020204" pitchFamily="34" charset="0"/>
              <a:buChar char="•"/>
            </a:pPr>
            <a:endParaRPr lang="en-IN" sz="1800" b="1" u="sng" dirty="0">
              <a:solidFill>
                <a:schemeClr val="bg1"/>
              </a:solidFill>
              <a:cs typeface="Calibri" panose="020F0502020204030204"/>
            </a:endParaRPr>
          </a:p>
          <a:p>
            <a:pPr marL="457200" indent="-457200" algn="l">
              <a:buFont typeface="Arial" panose="020B0604020202020204" pitchFamily="34" charset="0"/>
              <a:buChar char="•"/>
            </a:pPr>
            <a:endParaRPr lang="en-IN" sz="3000" b="1" u="sng" dirty="0">
              <a:solidFill>
                <a:schemeClr val="bg1"/>
              </a:solidFill>
              <a:cs typeface="Calibri" panose="020F0502020204030204"/>
            </a:endParaRPr>
          </a:p>
        </p:txBody>
      </p:sp>
    </p:spTree>
    <p:extLst>
      <p:ext uri="{BB962C8B-B14F-4D97-AF65-F5344CB8AC3E}">
        <p14:creationId xmlns:p14="http://schemas.microsoft.com/office/powerpoint/2010/main" val="1133847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ACC90B-A18D-4087-61DD-7B399A0A60F7}"/>
              </a:ext>
            </a:extLst>
          </p:cNvPr>
          <p:cNvSpPr txBox="1">
            <a:spLocks/>
          </p:cNvSpPr>
          <p:nvPr/>
        </p:nvSpPr>
        <p:spPr>
          <a:xfrm>
            <a:off x="329659" y="1267958"/>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rgbClr val="00FFFF"/>
                </a:solidFill>
                <a:latin typeface="+mn-lt"/>
              </a:rPr>
              <a:t>Acceptance Criteria Coverage:</a:t>
            </a:r>
          </a:p>
          <a:p>
            <a:pPr marL="571500" indent="-571500" algn="l">
              <a:buFont typeface="Arial" panose="020B0604020202020204" pitchFamily="34" charset="0"/>
              <a:buChar char="•"/>
            </a:pPr>
            <a:endParaRPr lang="en-IN" sz="4000" b="1" dirty="0">
              <a:solidFill>
                <a:srgbClr val="00FFFF"/>
              </a:solidFill>
              <a:latin typeface="+mn-lt"/>
            </a:endParaRPr>
          </a:p>
          <a:p>
            <a:pPr algn="l"/>
            <a:endParaRPr lang="en-IN" sz="4000" b="1" dirty="0">
              <a:solidFill>
                <a:srgbClr val="00FFFF"/>
              </a:solidFill>
              <a:latin typeface="+mn-lt"/>
            </a:endParaRPr>
          </a:p>
        </p:txBody>
      </p:sp>
      <p:sp>
        <p:nvSpPr>
          <p:cNvPr id="3" name="Content Placeholder 2">
            <a:extLst>
              <a:ext uri="{FF2B5EF4-FFF2-40B4-BE49-F238E27FC236}">
                <a16:creationId xmlns:a16="http://schemas.microsoft.com/office/drawing/2014/main" id="{4D9D0ECA-08D3-F1F0-A659-C1F129C501E8}"/>
              </a:ext>
            </a:extLst>
          </p:cNvPr>
          <p:cNvSpPr txBox="1">
            <a:spLocks/>
          </p:cNvSpPr>
          <p:nvPr/>
        </p:nvSpPr>
        <p:spPr>
          <a:xfrm>
            <a:off x="540407" y="1850528"/>
            <a:ext cx="10515600" cy="148598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p:txBody>
      </p:sp>
      <p:sp>
        <p:nvSpPr>
          <p:cNvPr id="6" name="Content Placeholder 2">
            <a:extLst>
              <a:ext uri="{FF2B5EF4-FFF2-40B4-BE49-F238E27FC236}">
                <a16:creationId xmlns:a16="http://schemas.microsoft.com/office/drawing/2014/main" id="{CF332E47-B49E-43EC-915E-2C8DD86E8E13}"/>
              </a:ext>
            </a:extLst>
          </p:cNvPr>
          <p:cNvSpPr txBox="1">
            <a:spLocks/>
          </p:cNvSpPr>
          <p:nvPr/>
        </p:nvSpPr>
        <p:spPr>
          <a:xfrm>
            <a:off x="329659" y="1222707"/>
            <a:ext cx="11321934" cy="548959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marL="342900" indent="-342900" algn="l">
              <a:buFont typeface="Arial" panose="020B0604020202020204" pitchFamily="34" charset="0"/>
              <a:buChar char="•"/>
            </a:pPr>
            <a:r>
              <a:rPr lang="en-US" sz="1900" b="1" i="0" u="sng" dirty="0">
                <a:solidFill>
                  <a:schemeClr val="bg1"/>
                </a:solidFill>
                <a:effectLst/>
              </a:rPr>
              <a:t>Fraud detection</a:t>
            </a:r>
            <a:r>
              <a:rPr lang="en-US" sz="1900" b="0" i="0" dirty="0">
                <a:solidFill>
                  <a:schemeClr val="bg1"/>
                </a:solidFill>
                <a:effectLst/>
              </a:rPr>
              <a:t>: The primary objective of the app is to detect fraudulent activities in insurance claims. This involves building machine learning models that can identify suspicious patterns, anomalies, or indicators of fraud in the data.</a:t>
            </a:r>
          </a:p>
          <a:p>
            <a:pPr marL="342900" indent="-342900" algn="l">
              <a:buFont typeface="Arial" panose="020B0604020202020204" pitchFamily="34" charset="0"/>
              <a:buChar char="•"/>
            </a:pPr>
            <a:r>
              <a:rPr lang="en-US" sz="1900" b="1" i="0" u="sng" dirty="0">
                <a:solidFill>
                  <a:schemeClr val="bg1"/>
                </a:solidFill>
                <a:effectLst/>
              </a:rPr>
              <a:t>Insurance claim analysis</a:t>
            </a:r>
            <a:r>
              <a:rPr lang="en-US" sz="1900" b="0" i="0" dirty="0">
                <a:solidFill>
                  <a:schemeClr val="bg1"/>
                </a:solidFill>
                <a:effectLst/>
              </a:rPr>
              <a:t>:  The app also focuses on analyzing insurance claims to gain insights and identify potential fraudulent cases. This analysis may involve examining claim descriptions, supporting documents, transaction records, or other relevant data sources.</a:t>
            </a:r>
          </a:p>
          <a:p>
            <a:pPr marL="342900" indent="-342900" algn="l">
              <a:buFont typeface="Arial" panose="020B0604020202020204" pitchFamily="34" charset="0"/>
              <a:buChar char="•"/>
            </a:pPr>
            <a:r>
              <a:rPr lang="en-US" sz="1900" b="1" i="0" u="sng" dirty="0">
                <a:solidFill>
                  <a:schemeClr val="bg1"/>
                </a:solidFill>
                <a:effectLst/>
              </a:rPr>
              <a:t>Machine learning</a:t>
            </a:r>
            <a:r>
              <a:rPr lang="en-US" sz="1900" b="0" i="0" dirty="0">
                <a:solidFill>
                  <a:schemeClr val="bg1"/>
                </a:solidFill>
                <a:effectLst/>
              </a:rPr>
              <a:t>:  The app heavily relies on machine learning techniques to develop predictive models that can effectively detect and analyze fraudulent activities.</a:t>
            </a:r>
          </a:p>
          <a:p>
            <a:pPr marL="342900" indent="-342900" algn="l">
              <a:buFont typeface="Arial" panose="020B0604020202020204" pitchFamily="34" charset="0"/>
              <a:buChar char="•"/>
            </a:pPr>
            <a:r>
              <a:rPr lang="en-US" sz="1900" b="1" i="0" u="sng" dirty="0">
                <a:solidFill>
                  <a:schemeClr val="bg1"/>
                </a:solidFill>
                <a:effectLst/>
              </a:rPr>
              <a:t>Scalability and real-time processing</a:t>
            </a:r>
            <a:r>
              <a:rPr lang="en-US" sz="1900" b="0" i="0" dirty="0">
                <a:solidFill>
                  <a:schemeClr val="bg1"/>
                </a:solidFill>
                <a:effectLst/>
              </a:rPr>
              <a:t>: The app's ability to handle a large volume of insurance claims in real-time is highlighted as a challenge. This requires ensuring scalability, efficiency, and optimized performance of the models to process and analyze claims promptly.</a:t>
            </a:r>
          </a:p>
          <a:p>
            <a:pPr marL="342900" indent="-342900" algn="l">
              <a:buFont typeface="Arial" panose="020B0604020202020204" pitchFamily="34" charset="0"/>
              <a:buChar char="•"/>
            </a:pPr>
            <a:r>
              <a:rPr lang="en-US" sz="1900" b="1" i="0" u="sng" dirty="0">
                <a:solidFill>
                  <a:schemeClr val="bg1"/>
                </a:solidFill>
                <a:effectLst/>
              </a:rPr>
              <a:t>Ongoing monitoring and updates</a:t>
            </a:r>
            <a:r>
              <a:rPr lang="en-US" sz="1900" b="0" i="0" dirty="0">
                <a:solidFill>
                  <a:schemeClr val="bg1"/>
                </a:solidFill>
                <a:effectLst/>
              </a:rPr>
              <a:t>: The need for continuous monitoring of the app's performance, feedback analysis, and model refinement based on new data or evolving fraud patterns is also covered.</a:t>
            </a:r>
          </a:p>
          <a:p>
            <a:pPr marL="342900" indent="-342900" algn="l">
              <a:buFont typeface="Arial" panose="020B0604020202020204" pitchFamily="34" charset="0"/>
              <a:buChar char="•"/>
            </a:pPr>
            <a:r>
              <a:rPr lang="en-US" sz="1800" b="1" i="0" u="sng" dirty="0">
                <a:solidFill>
                  <a:schemeClr val="bg1"/>
                </a:solidFill>
                <a:effectLst/>
              </a:rPr>
              <a:t>Interpretability</a:t>
            </a:r>
            <a:r>
              <a:rPr lang="en-US" sz="1800" b="0" i="0" dirty="0">
                <a:solidFill>
                  <a:schemeClr val="bg1"/>
                </a:solidFill>
                <a:effectLst/>
              </a:rPr>
              <a:t>: The challenge of model interpretability is mentioned, emphasizing the need for transparent explanations of the app's decisions. This aspect involves techniques to provide understandable justifications for fraud detection outcomes.</a:t>
            </a:r>
          </a:p>
          <a:p>
            <a:pPr marL="457200" indent="-457200" algn="l">
              <a:buFont typeface="Arial" panose="020B0604020202020204" pitchFamily="34" charset="0"/>
              <a:buChar char="•"/>
            </a:pPr>
            <a:endParaRPr lang="en-IN" sz="1800" b="1" u="sng" dirty="0">
              <a:solidFill>
                <a:schemeClr val="bg1"/>
              </a:solidFill>
              <a:cs typeface="Calibri" panose="020F0502020204030204"/>
            </a:endParaRPr>
          </a:p>
          <a:p>
            <a:pPr marL="457200" indent="-457200" algn="l">
              <a:buFont typeface="Arial" panose="020B0604020202020204" pitchFamily="34" charset="0"/>
              <a:buChar char="•"/>
            </a:pPr>
            <a:endParaRPr lang="en-IN" sz="3000" b="1" u="sng" dirty="0">
              <a:solidFill>
                <a:schemeClr val="bg1"/>
              </a:solidFill>
              <a:cs typeface="Calibri" panose="020F0502020204030204"/>
            </a:endParaRPr>
          </a:p>
        </p:txBody>
      </p:sp>
    </p:spTree>
    <p:extLst>
      <p:ext uri="{BB962C8B-B14F-4D97-AF65-F5344CB8AC3E}">
        <p14:creationId xmlns:p14="http://schemas.microsoft.com/office/powerpoint/2010/main" val="410904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1005BF-7743-B4B8-96AC-C42652C5608F}"/>
              </a:ext>
            </a:extLst>
          </p:cNvPr>
          <p:cNvSpPr txBox="1">
            <a:spLocks/>
          </p:cNvSpPr>
          <p:nvPr/>
        </p:nvSpPr>
        <p:spPr>
          <a:xfrm>
            <a:off x="540407" y="39675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latin typeface="+mn-lt"/>
              </a:rPr>
              <a:t>Anything Else ?</a:t>
            </a:r>
          </a:p>
        </p:txBody>
      </p:sp>
      <p:sp>
        <p:nvSpPr>
          <p:cNvPr id="3" name="Content Placeholder 2">
            <a:extLst>
              <a:ext uri="{FF2B5EF4-FFF2-40B4-BE49-F238E27FC236}">
                <a16:creationId xmlns:a16="http://schemas.microsoft.com/office/drawing/2014/main" id="{478F075C-6D98-3328-E90B-FA8B54558AA8}"/>
              </a:ext>
            </a:extLst>
          </p:cNvPr>
          <p:cNvSpPr txBox="1">
            <a:spLocks/>
          </p:cNvSpPr>
          <p:nvPr/>
        </p:nvSpPr>
        <p:spPr>
          <a:xfrm>
            <a:off x="540407" y="1492978"/>
            <a:ext cx="10515600" cy="4691006"/>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a:p>
            <a:pPr algn="l"/>
            <a:r>
              <a:rPr lang="en-IN" dirty="0">
                <a:solidFill>
                  <a:schemeClr val="bg1"/>
                </a:solidFill>
              </a:rPr>
              <a:t>Our app is made using flutter and dart language which has responsive UI and has trained AI model for finding the frauds and fraudulent insurance claims easily.</a:t>
            </a:r>
          </a:p>
          <a:p>
            <a:pPr algn="l"/>
            <a:endParaRPr lang="en-IN" dirty="0">
              <a:solidFill>
                <a:schemeClr val="bg1"/>
              </a:solidFill>
            </a:endParaRPr>
          </a:p>
          <a:p>
            <a:pPr algn="l"/>
            <a:r>
              <a:rPr lang="en-IN" dirty="0">
                <a:solidFill>
                  <a:schemeClr val="bg1"/>
                </a:solidFill>
                <a:cs typeface="Calibri"/>
              </a:rPr>
              <a:t>Some of the extra features which are not enclosed earlier are:</a:t>
            </a:r>
          </a:p>
          <a:p>
            <a:pPr marL="457200" indent="-457200" algn="l">
              <a:buFont typeface="+mj-lt"/>
              <a:buAutoNum type="arabicPeriod"/>
            </a:pPr>
            <a:r>
              <a:rPr lang="en-US" sz="2000" b="1" u="sng" dirty="0">
                <a:solidFill>
                  <a:schemeClr val="bg1"/>
                </a:solidFill>
                <a:cs typeface="Calibri"/>
              </a:rPr>
              <a:t>Real-time Fraud Alerts</a:t>
            </a:r>
            <a:r>
              <a:rPr lang="en-US" sz="2000" dirty="0">
                <a:solidFill>
                  <a:schemeClr val="bg1"/>
                </a:solidFill>
                <a:cs typeface="Calibri"/>
              </a:rPr>
              <a:t>: Implementing real-time fraud alert mechanisms that trigger notifications or alerts whenever a potentially fraudulent document is detected. This feature enables prompt investigation and action, minimizing the potential financial losses and mitigating risks associated with fraudulent claims</a:t>
            </a:r>
            <a:r>
              <a:rPr lang="en-US" dirty="0">
                <a:solidFill>
                  <a:schemeClr val="bg1"/>
                </a:solidFill>
                <a:cs typeface="Calibri"/>
              </a:rPr>
              <a:t>.</a:t>
            </a:r>
          </a:p>
          <a:p>
            <a:pPr marL="457200" indent="-457200" algn="l">
              <a:buFont typeface="+mj-lt"/>
              <a:buAutoNum type="arabicPeriod"/>
            </a:pPr>
            <a:r>
              <a:rPr lang="en-US" sz="2000" b="1" u="sng" dirty="0">
                <a:solidFill>
                  <a:schemeClr val="bg1"/>
                </a:solidFill>
                <a:cs typeface="Calibri"/>
              </a:rPr>
              <a:t>Performance</a:t>
            </a:r>
            <a:r>
              <a:rPr lang="en-US" sz="2000" dirty="0">
                <a:solidFill>
                  <a:schemeClr val="bg1"/>
                </a:solidFill>
                <a:cs typeface="Calibri"/>
              </a:rPr>
              <a:t>: Showcasing the system's ability to handle large volumes of data and also our app scales with the growing needs of the insurance company.</a:t>
            </a:r>
          </a:p>
          <a:p>
            <a:pPr marL="457200" indent="-457200" algn="l">
              <a:buFont typeface="+mj-lt"/>
              <a:buAutoNum type="arabicPeriod"/>
            </a:pPr>
            <a:r>
              <a:rPr lang="en-US" sz="2000" b="1" u="sng" dirty="0">
                <a:solidFill>
                  <a:schemeClr val="bg1"/>
                </a:solidFill>
                <a:cs typeface="Calibri"/>
              </a:rPr>
              <a:t>App Scalability</a:t>
            </a:r>
            <a:r>
              <a:rPr lang="en-US" sz="2000" dirty="0">
                <a:solidFill>
                  <a:schemeClr val="bg1"/>
                </a:solidFill>
                <a:cs typeface="Calibri"/>
              </a:rPr>
              <a:t>: Our team is constantly working not only on the fraud insurance detections but also on the fraud payment transactions made on the go.</a:t>
            </a:r>
          </a:p>
          <a:p>
            <a:pPr marL="457200" indent="-457200" algn="l">
              <a:buFont typeface="+mj-lt"/>
              <a:buAutoNum type="arabicPeriod"/>
            </a:pPr>
            <a:r>
              <a:rPr lang="en-US" sz="2000" b="1" u="sng" dirty="0">
                <a:solidFill>
                  <a:schemeClr val="bg1"/>
                </a:solidFill>
                <a:cs typeface="Calibri"/>
              </a:rPr>
              <a:t>Optimization:</a:t>
            </a:r>
            <a:r>
              <a:rPr lang="en-US" sz="2000" dirty="0">
                <a:solidFill>
                  <a:schemeClr val="bg1"/>
                </a:solidFill>
                <a:cs typeface="Calibri"/>
              </a:rPr>
              <a:t> Additionally, we are aiming to optimize our software so that it runs error-free and has the best possible probability of detecting fraudulent cases. </a:t>
            </a:r>
            <a:endParaRPr lang="en-IN" dirty="0">
              <a:solidFill>
                <a:schemeClr val="bg1"/>
              </a:solidFill>
              <a:cs typeface="Calibri"/>
            </a:endParaRPr>
          </a:p>
        </p:txBody>
      </p:sp>
    </p:spTree>
    <p:extLst>
      <p:ext uri="{BB962C8B-B14F-4D97-AF65-F5344CB8AC3E}">
        <p14:creationId xmlns:p14="http://schemas.microsoft.com/office/powerpoint/2010/main" val="335885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DD36DE-7F87-21B3-AADA-2F7F5874C9CD}"/>
              </a:ext>
            </a:extLst>
          </p:cNvPr>
          <p:cNvSpPr txBox="1">
            <a:spLocks/>
          </p:cNvSpPr>
          <p:nvPr/>
        </p:nvSpPr>
        <p:spPr>
          <a:xfrm>
            <a:off x="536319" y="1012869"/>
            <a:ext cx="10515600" cy="7021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latin typeface="+mn-lt"/>
              </a:rPr>
              <a:t>Tell us a bit about yourself </a:t>
            </a:r>
            <a:endParaRPr lang="en-US" dirty="0">
              <a:solidFill>
                <a:srgbClr val="00FFFF"/>
              </a:solidFill>
              <a:latin typeface="+mn-lt"/>
              <a:cs typeface="Calibri Light" panose="020F0302020204030204"/>
            </a:endParaRPr>
          </a:p>
        </p:txBody>
      </p:sp>
      <p:sp>
        <p:nvSpPr>
          <p:cNvPr id="3" name="Content Placeholder 2">
            <a:extLst>
              <a:ext uri="{FF2B5EF4-FFF2-40B4-BE49-F238E27FC236}">
                <a16:creationId xmlns:a16="http://schemas.microsoft.com/office/drawing/2014/main" id="{29E7411A-86D3-FFAD-2808-61B404B82508}"/>
              </a:ext>
            </a:extLst>
          </p:cNvPr>
          <p:cNvSpPr txBox="1">
            <a:spLocks/>
          </p:cNvSpPr>
          <p:nvPr/>
        </p:nvSpPr>
        <p:spPr>
          <a:xfrm>
            <a:off x="536319" y="1965983"/>
            <a:ext cx="10515600" cy="434054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sz="2000" dirty="0">
                <a:solidFill>
                  <a:schemeClr val="bg1"/>
                </a:solidFill>
                <a:cs typeface="Calibri"/>
              </a:rPr>
              <a:t>We have worked on some good projects like an AI human detector using Python, cloned the website of </a:t>
            </a:r>
            <a:r>
              <a:rPr lang="en-IN" sz="2000" b="1" dirty="0">
                <a:solidFill>
                  <a:schemeClr val="bg1"/>
                </a:solidFill>
                <a:cs typeface="Calibri"/>
              </a:rPr>
              <a:t>LinkedIn</a:t>
            </a:r>
            <a:r>
              <a:rPr lang="en-IN" sz="2000" dirty="0">
                <a:solidFill>
                  <a:schemeClr val="bg1"/>
                </a:solidFill>
                <a:cs typeface="Calibri"/>
              </a:rPr>
              <a:t>, made apps using Flutter currently working on our project </a:t>
            </a:r>
            <a:r>
              <a:rPr lang="en-IN" sz="2000" b="1" u="sng" dirty="0">
                <a:solidFill>
                  <a:schemeClr val="bg1"/>
                </a:solidFill>
                <a:cs typeface="Calibri"/>
              </a:rPr>
              <a:t>AuthentiScan.</a:t>
            </a:r>
          </a:p>
          <a:p>
            <a:pPr algn="l"/>
            <a:r>
              <a:rPr lang="en-IN" sz="2000" dirty="0">
                <a:solidFill>
                  <a:schemeClr val="bg1"/>
                </a:solidFill>
                <a:cs typeface="Calibri"/>
              </a:rPr>
              <a:t>     (</a:t>
            </a:r>
            <a:r>
              <a:rPr lang="en-IN" sz="2000" dirty="0">
                <a:solidFill>
                  <a:schemeClr val="accent1">
                    <a:lumMod val="60000"/>
                    <a:lumOff val="40000"/>
                  </a:schemeClr>
                </a:solidFill>
                <a:cs typeface="Calibri"/>
                <a:hlinkClick r:id="rId3">
                  <a:extLst>
                    <a:ext uri="{A12FA001-AC4F-418D-AE19-62706E023703}">
                      <ahyp:hlinkClr xmlns:ahyp="http://schemas.microsoft.com/office/drawing/2018/hyperlinkcolor" val="tx"/>
                    </a:ext>
                  </a:extLst>
                </a:hlinkClick>
              </a:rPr>
              <a:t>https://github.com/tanu91112/linkedin-website</a:t>
            </a:r>
            <a:r>
              <a:rPr lang="en-IN" sz="2000" dirty="0">
                <a:solidFill>
                  <a:schemeClr val="bg1"/>
                </a:solidFill>
                <a:cs typeface="Calibri"/>
              </a:rPr>
              <a:t>)</a:t>
            </a:r>
          </a:p>
          <a:p>
            <a:pPr algn="l"/>
            <a:endParaRPr lang="en-IN" sz="2000" dirty="0">
              <a:solidFill>
                <a:schemeClr val="bg1"/>
              </a:solidFill>
              <a:cs typeface="Calibri"/>
            </a:endParaRPr>
          </a:p>
          <a:p>
            <a:pPr marL="342900" indent="-342900" algn="l">
              <a:buFont typeface="Arial" panose="020B0604020202020204" pitchFamily="34" charset="0"/>
              <a:buChar char="•"/>
            </a:pPr>
            <a:r>
              <a:rPr lang="en-IN" sz="2000" dirty="0">
                <a:solidFill>
                  <a:schemeClr val="bg1"/>
                </a:solidFill>
                <a:cs typeface="Calibri"/>
              </a:rPr>
              <a:t>Participated in various national-level hackathons like Ethereum India (EthIndia), Kavach organized by the Government of India, and Microsoft Ignite Challenge.</a:t>
            </a:r>
          </a:p>
          <a:p>
            <a:pPr marL="342900" indent="-342900" algn="l">
              <a:buFont typeface="Arial" panose="020B0604020202020204" pitchFamily="34" charset="0"/>
              <a:buChar char="•"/>
            </a:pPr>
            <a:endParaRPr lang="en-IN" sz="2000" dirty="0">
              <a:solidFill>
                <a:schemeClr val="bg1"/>
              </a:solidFill>
              <a:cs typeface="Calibri"/>
            </a:endParaRPr>
          </a:p>
          <a:p>
            <a:pPr marL="342900" indent="-342900" algn="l">
              <a:buFont typeface="Arial" panose="020B0604020202020204" pitchFamily="34" charset="0"/>
              <a:buChar char="•"/>
            </a:pPr>
            <a:r>
              <a:rPr lang="en-IN" sz="2000" dirty="0">
                <a:solidFill>
                  <a:schemeClr val="bg1"/>
                </a:solidFill>
                <a:cs typeface="Calibri"/>
              </a:rPr>
              <a:t>Cleared the University level competition in Kavach and got the certificate of a good idea in EthIndia.</a:t>
            </a:r>
          </a:p>
          <a:p>
            <a:pPr marL="342900" indent="-342900" algn="l">
              <a:buFont typeface="Arial" panose="020B0604020202020204" pitchFamily="34" charset="0"/>
              <a:buChar char="•"/>
            </a:pPr>
            <a:endParaRPr lang="en-IN" sz="2000" dirty="0">
              <a:solidFill>
                <a:schemeClr val="bg1"/>
              </a:solidFill>
              <a:cs typeface="Calibri"/>
            </a:endParaRPr>
          </a:p>
          <a:p>
            <a:pPr marL="342900" indent="-342900" algn="l">
              <a:buFont typeface="Arial" panose="020B0604020202020204" pitchFamily="34" charset="0"/>
              <a:buChar char="•"/>
            </a:pPr>
            <a:r>
              <a:rPr lang="en-IN" sz="2000" dirty="0">
                <a:solidFill>
                  <a:schemeClr val="bg1"/>
                </a:solidFill>
                <a:cs typeface="Calibri"/>
              </a:rPr>
              <a:t>Working on a major project in the Agriculture field on finding about ”Crop and soil monitoring” using AI and computer vision technologies.</a:t>
            </a:r>
          </a:p>
          <a:p>
            <a:pPr marL="342900" indent="-342900" algn="l">
              <a:buFont typeface="Arial" panose="020B0604020202020204" pitchFamily="34" charset="0"/>
              <a:buChar char="•"/>
            </a:pPr>
            <a:endParaRPr lang="en-IN" dirty="0">
              <a:solidFill>
                <a:schemeClr val="bg1"/>
              </a:solidFill>
              <a:cs typeface="Calibri"/>
            </a:endParaRPr>
          </a:p>
          <a:p>
            <a:pPr marL="342900" indent="-342900" algn="l">
              <a:buFont typeface="Arial" panose="020B0604020202020204" pitchFamily="34" charset="0"/>
              <a:buChar char="•"/>
            </a:pPr>
            <a:endParaRPr lang="en-IN" dirty="0">
              <a:solidFill>
                <a:schemeClr val="bg1"/>
              </a:solidFill>
              <a:cs typeface="Calibri"/>
            </a:endParaRPr>
          </a:p>
        </p:txBody>
      </p:sp>
    </p:spTree>
    <p:extLst>
      <p:ext uri="{BB962C8B-B14F-4D97-AF65-F5344CB8AC3E}">
        <p14:creationId xmlns:p14="http://schemas.microsoft.com/office/powerpoint/2010/main" val="294301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2D3E96-205C-30CC-93D7-21B646DF3748}"/>
              </a:ext>
            </a:extLst>
          </p:cNvPr>
          <p:cNvSpPr txBox="1">
            <a:spLocks/>
          </p:cNvSpPr>
          <p:nvPr/>
        </p:nvSpPr>
        <p:spPr>
          <a:xfrm>
            <a:off x="531648" y="853846"/>
            <a:ext cx="10515600" cy="6836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600" b="1" dirty="0">
                <a:solidFill>
                  <a:srgbClr val="00FFFF"/>
                </a:solidFill>
                <a:latin typeface="+mn-lt"/>
              </a:rPr>
              <a:t>Fraud &amp; Legal | Forgery of Documents</a:t>
            </a:r>
          </a:p>
        </p:txBody>
      </p:sp>
      <p:sp>
        <p:nvSpPr>
          <p:cNvPr id="3" name="Content Placeholder 2">
            <a:extLst>
              <a:ext uri="{FF2B5EF4-FFF2-40B4-BE49-F238E27FC236}">
                <a16:creationId xmlns:a16="http://schemas.microsoft.com/office/drawing/2014/main" id="{361EB81A-5D1C-2724-871B-F0F4C953BF85}"/>
              </a:ext>
            </a:extLst>
          </p:cNvPr>
          <p:cNvSpPr txBox="1">
            <a:spLocks/>
          </p:cNvSpPr>
          <p:nvPr/>
        </p:nvSpPr>
        <p:spPr>
          <a:xfrm>
            <a:off x="531648" y="1195652"/>
            <a:ext cx="10515600" cy="15220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sz="2000" dirty="0">
              <a:solidFill>
                <a:schemeClr val="bg1"/>
              </a:solidFill>
              <a:cs typeface="Calibri" panose="020F0502020204030204"/>
            </a:endParaRPr>
          </a:p>
          <a:p>
            <a:pPr marL="342900" indent="-342900" algn="l">
              <a:buFont typeface="Arial" panose="020B0604020202020204" pitchFamily="34" charset="0"/>
              <a:buChar char="•"/>
            </a:pPr>
            <a:r>
              <a:rPr lang="en-US" sz="2000" dirty="0">
                <a:solidFill>
                  <a:schemeClr val="bg1"/>
                </a:solidFill>
              </a:rPr>
              <a:t>Frauds are occurred in all areas of insurance claim with high severity such as insurance claimed towards auto sector is fraud that widely claimed and prominent type, which can be done by fake accident claim. </a:t>
            </a:r>
          </a:p>
          <a:p>
            <a:pPr marL="342900" indent="-342900" algn="l">
              <a:buFont typeface="Arial" panose="020B0604020202020204" pitchFamily="34" charset="0"/>
              <a:buChar char="•"/>
            </a:pPr>
            <a:r>
              <a:rPr lang="en-US" sz="2000" dirty="0">
                <a:solidFill>
                  <a:schemeClr val="bg1"/>
                </a:solidFill>
              </a:rPr>
              <a:t>So, we aim to develop a project that work on insurance claim data set to detect fraud and fake claims amount. The project implement machine learning algorithms to build model to label and classify claim. We have used machine learning algorithm named “Faster R-CNN” for detection of dataset and built a scanning app which will scan the  documents and get matched with the datasets to tell whether the document is legal or forged.</a:t>
            </a:r>
            <a:endParaRPr lang="en-IN" sz="2000" dirty="0">
              <a:solidFill>
                <a:schemeClr val="bg1"/>
              </a:solidFill>
              <a:cs typeface="Calibri" panose="020F0502020204030204"/>
            </a:endParaRPr>
          </a:p>
        </p:txBody>
      </p:sp>
      <p:pic>
        <p:nvPicPr>
          <p:cNvPr id="7" name="Picture 6">
            <a:extLst>
              <a:ext uri="{FF2B5EF4-FFF2-40B4-BE49-F238E27FC236}">
                <a16:creationId xmlns:a16="http://schemas.microsoft.com/office/drawing/2014/main" id="{B5BFD5B5-FF52-428B-BDFF-97CC2E594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275" y="4140349"/>
            <a:ext cx="6690575" cy="2565251"/>
          </a:xfrm>
          <a:prstGeom prst="rect">
            <a:avLst/>
          </a:prstGeom>
        </p:spPr>
      </p:pic>
    </p:spTree>
    <p:extLst>
      <p:ext uri="{BB962C8B-B14F-4D97-AF65-F5344CB8AC3E}">
        <p14:creationId xmlns:p14="http://schemas.microsoft.com/office/powerpoint/2010/main" val="408900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5FDC0A-3C70-A06B-24A9-EC944019780A}"/>
              </a:ext>
            </a:extLst>
          </p:cNvPr>
          <p:cNvSpPr txBox="1">
            <a:spLocks/>
          </p:cNvSpPr>
          <p:nvPr/>
        </p:nvSpPr>
        <p:spPr>
          <a:xfrm>
            <a:off x="540407" y="391046"/>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rgbClr val="00FFFF"/>
                </a:solidFill>
              </a:rPr>
              <a:t>Tech Stack:</a:t>
            </a:r>
          </a:p>
        </p:txBody>
      </p:sp>
      <p:sp>
        <p:nvSpPr>
          <p:cNvPr id="3" name="Content Placeholder 2">
            <a:extLst>
              <a:ext uri="{FF2B5EF4-FFF2-40B4-BE49-F238E27FC236}">
                <a16:creationId xmlns:a16="http://schemas.microsoft.com/office/drawing/2014/main" id="{B4E30A20-8C5F-3654-32CA-F4E9D9485758}"/>
              </a:ext>
            </a:extLst>
          </p:cNvPr>
          <p:cNvSpPr txBox="1">
            <a:spLocks/>
          </p:cNvSpPr>
          <p:nvPr/>
        </p:nvSpPr>
        <p:spPr>
          <a:xfrm>
            <a:off x="468690" y="1387932"/>
            <a:ext cx="10515600" cy="321494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a:p>
            <a:pPr marL="342900" indent="-342900" algn="l">
              <a:buFont typeface="Arial" panose="020B0604020202020204" pitchFamily="34" charset="0"/>
              <a:buChar char="•"/>
            </a:pPr>
            <a:r>
              <a:rPr lang="en-IN" dirty="0">
                <a:solidFill>
                  <a:schemeClr val="bg1"/>
                </a:solidFill>
                <a:cs typeface="Calibri"/>
              </a:rPr>
              <a:t>Backend: </a:t>
            </a:r>
          </a:p>
          <a:p>
            <a:pPr marL="914400" lvl="1" indent="-457200" algn="l">
              <a:buFont typeface="+mj-lt"/>
              <a:buAutoNum type="arabicPeriod"/>
            </a:pPr>
            <a:r>
              <a:rPr lang="en-IN" dirty="0">
                <a:solidFill>
                  <a:schemeClr val="bg1"/>
                </a:solidFill>
                <a:cs typeface="Calibri"/>
              </a:rPr>
              <a:t>ScanbotSdk (provides functionality for image operations)</a:t>
            </a:r>
          </a:p>
          <a:p>
            <a:pPr marL="914400" lvl="1" indent="-457200" algn="l">
              <a:buFont typeface="+mj-lt"/>
              <a:buAutoNum type="arabicPeriod"/>
            </a:pPr>
            <a:r>
              <a:rPr lang="en-IN" dirty="0">
                <a:solidFill>
                  <a:schemeClr val="bg1"/>
                </a:solidFill>
                <a:cs typeface="Calibri"/>
              </a:rPr>
              <a:t>Machine learning (for dataset training)</a:t>
            </a:r>
          </a:p>
          <a:p>
            <a:pPr marL="914400" lvl="1" indent="-457200" algn="l">
              <a:buFont typeface="+mj-lt"/>
              <a:buAutoNum type="arabicPeriod"/>
            </a:pPr>
            <a:r>
              <a:rPr lang="en-IN" dirty="0">
                <a:solidFill>
                  <a:schemeClr val="bg1"/>
                </a:solidFill>
                <a:cs typeface="Calibri"/>
              </a:rPr>
              <a:t>ScanbotSdk plugins (for integration)</a:t>
            </a:r>
          </a:p>
          <a:p>
            <a:pPr marL="914400" lvl="1" indent="-457200" algn="l">
              <a:buFont typeface="+mj-lt"/>
              <a:buAutoNum type="arabicPeriod"/>
            </a:pPr>
            <a:r>
              <a:rPr lang="en-IN" dirty="0">
                <a:solidFill>
                  <a:schemeClr val="bg1"/>
                </a:solidFill>
                <a:cs typeface="Calibri"/>
              </a:rPr>
              <a:t>Python libraries (pandas, Matplotlib, Seaborn, NumPy, Sklearn)</a:t>
            </a:r>
          </a:p>
          <a:p>
            <a:pPr marL="342900" indent="-342900" algn="l">
              <a:buFont typeface="Arial" panose="020B0604020202020204" pitchFamily="34" charset="0"/>
              <a:buChar char="•"/>
            </a:pPr>
            <a:r>
              <a:rPr lang="en-IN" dirty="0">
                <a:solidFill>
                  <a:schemeClr val="bg1"/>
                </a:solidFill>
              </a:rPr>
              <a:t>Frontend:</a:t>
            </a:r>
          </a:p>
          <a:p>
            <a:pPr marL="914400" lvl="1" indent="-457200" algn="l">
              <a:buFont typeface="+mj-lt"/>
              <a:buAutoNum type="arabicPeriod"/>
            </a:pPr>
            <a:r>
              <a:rPr lang="en-IN" dirty="0">
                <a:solidFill>
                  <a:schemeClr val="bg1"/>
                </a:solidFill>
                <a:cs typeface="Calibri"/>
              </a:rPr>
              <a:t>Flutter &amp; Dart (for scanning app)</a:t>
            </a:r>
          </a:p>
          <a:p>
            <a:pPr marL="914400" lvl="1" indent="-457200" algn="l">
              <a:buFont typeface="+mj-lt"/>
              <a:buAutoNum type="arabicPeriod"/>
            </a:pPr>
            <a:r>
              <a:rPr lang="en-IN" dirty="0">
                <a:solidFill>
                  <a:schemeClr val="bg1"/>
                </a:solidFill>
                <a:cs typeface="Calibri"/>
              </a:rPr>
              <a:t>ReactJs </a:t>
            </a:r>
          </a:p>
          <a:p>
            <a:pPr marL="914400" lvl="1" indent="-457200" algn="l">
              <a:buFont typeface="+mj-lt"/>
              <a:buAutoNum type="arabicPeriod"/>
            </a:pPr>
            <a:r>
              <a:rPr lang="en-IN" dirty="0">
                <a:solidFill>
                  <a:schemeClr val="bg1"/>
                </a:solidFill>
                <a:cs typeface="Calibri"/>
              </a:rPr>
              <a:t>UI/UX</a:t>
            </a:r>
          </a:p>
          <a:p>
            <a:pPr marL="342900" indent="-342900" algn="l">
              <a:buFont typeface="Arial" panose="020B0604020202020204" pitchFamily="34" charset="0"/>
              <a:buChar char="•"/>
            </a:pPr>
            <a:r>
              <a:rPr lang="en-IN" dirty="0">
                <a:solidFill>
                  <a:schemeClr val="bg1"/>
                </a:solidFill>
              </a:rPr>
              <a:t>Database:</a:t>
            </a:r>
          </a:p>
          <a:p>
            <a:pPr marL="914400" lvl="1" indent="-457200" algn="l">
              <a:buFont typeface="+mj-lt"/>
              <a:buAutoNum type="arabicPeriod"/>
            </a:pPr>
            <a:r>
              <a:rPr lang="en-IN" dirty="0">
                <a:solidFill>
                  <a:schemeClr val="bg1"/>
                </a:solidFill>
                <a:cs typeface="Calibri"/>
              </a:rPr>
              <a:t>Kaggle</a:t>
            </a:r>
          </a:p>
          <a:p>
            <a:pPr marL="914400" lvl="1" indent="-457200" algn="l">
              <a:buFont typeface="+mj-lt"/>
              <a:buAutoNum type="arabicPeriod"/>
            </a:pPr>
            <a:r>
              <a:rPr lang="en-IN" dirty="0">
                <a:solidFill>
                  <a:schemeClr val="bg1"/>
                </a:solidFill>
                <a:cs typeface="Calibri"/>
              </a:rPr>
              <a:t>Sci-kit learn</a:t>
            </a:r>
          </a:p>
          <a:p>
            <a:pPr algn="l"/>
            <a:endParaRPr lang="en-IN" dirty="0">
              <a:solidFill>
                <a:schemeClr val="bg1"/>
              </a:solidFill>
              <a:cs typeface="Calibri"/>
            </a:endParaRPr>
          </a:p>
          <a:p>
            <a:pPr algn="l"/>
            <a:endParaRPr lang="en-IN" dirty="0">
              <a:solidFill>
                <a:schemeClr val="bg1"/>
              </a:solidFill>
              <a:cs typeface="Calibri"/>
            </a:endParaRPr>
          </a:p>
        </p:txBody>
      </p:sp>
    </p:spTree>
    <p:extLst>
      <p:ext uri="{BB962C8B-B14F-4D97-AF65-F5344CB8AC3E}">
        <p14:creationId xmlns:p14="http://schemas.microsoft.com/office/powerpoint/2010/main" val="234029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136FF-D22F-7B63-7DBB-49C51504032F}"/>
              </a:ext>
            </a:extLst>
          </p:cNvPr>
          <p:cNvSpPr txBox="1">
            <a:spLocks/>
          </p:cNvSpPr>
          <p:nvPr/>
        </p:nvSpPr>
        <p:spPr>
          <a:xfrm>
            <a:off x="409222" y="945236"/>
            <a:ext cx="8406163" cy="5398604"/>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600" b="1" dirty="0">
                <a:solidFill>
                  <a:srgbClr val="00FFFF"/>
                </a:solidFill>
                <a:latin typeface="+mn-lt"/>
              </a:rPr>
              <a:t>Detailed Description of the solution:</a:t>
            </a:r>
          </a:p>
          <a:p>
            <a:pPr marL="742950" indent="-742950" algn="l">
              <a:buFont typeface="+mj-lt"/>
              <a:buAutoNum type="arabicPeriod"/>
            </a:pPr>
            <a:endParaRPr lang="en-IN" sz="2000" b="1" dirty="0">
              <a:solidFill>
                <a:srgbClr val="00FFFF"/>
              </a:solidFill>
              <a:latin typeface="+mn-lt"/>
            </a:endParaRPr>
          </a:p>
          <a:p>
            <a:pPr marL="342900" indent="-342900" algn="l">
              <a:buFont typeface="Arial" panose="020B0604020202020204" pitchFamily="34" charset="0"/>
              <a:buChar char="•"/>
            </a:pPr>
            <a:r>
              <a:rPr lang="en-IN" sz="2200" b="1" u="sng" dirty="0">
                <a:solidFill>
                  <a:schemeClr val="bg1"/>
                </a:solidFill>
                <a:latin typeface="+mn-lt"/>
              </a:rPr>
              <a:t>Document capture</a:t>
            </a:r>
            <a:r>
              <a:rPr lang="en-IN" sz="2000" b="1" dirty="0">
                <a:solidFill>
                  <a:schemeClr val="bg1"/>
                </a:solidFill>
                <a:latin typeface="+mn-lt"/>
              </a:rPr>
              <a:t>: </a:t>
            </a:r>
            <a:r>
              <a:rPr lang="en-IN" sz="2000" dirty="0">
                <a:solidFill>
                  <a:schemeClr val="bg1"/>
                </a:solidFill>
                <a:latin typeface="+mn-lt"/>
              </a:rPr>
              <a:t>Implement a document capture future that allows user to upload to their claim documents securely. This is achieved through a mobile app. </a:t>
            </a:r>
          </a:p>
          <a:p>
            <a:pPr marL="742950" indent="-742950" algn="l">
              <a:buFont typeface="+mj-lt"/>
              <a:buAutoNum type="arabicPeriod"/>
            </a:pPr>
            <a:endParaRPr lang="en-IN" sz="2000" b="1" dirty="0">
              <a:solidFill>
                <a:schemeClr val="bg1"/>
              </a:solidFill>
              <a:latin typeface="+mn-lt"/>
            </a:endParaRPr>
          </a:p>
          <a:p>
            <a:pPr marL="342900" indent="-342900" algn="l">
              <a:buFont typeface="Arial" panose="020B0604020202020204" pitchFamily="34" charset="0"/>
              <a:buChar char="•"/>
            </a:pPr>
            <a:r>
              <a:rPr lang="en-IN" sz="2200" b="1" u="sng" dirty="0">
                <a:solidFill>
                  <a:schemeClr val="bg1"/>
                </a:solidFill>
                <a:latin typeface="+mn-lt"/>
              </a:rPr>
              <a:t>Document Pre-processing</a:t>
            </a:r>
            <a:r>
              <a:rPr lang="en-IN" sz="2000" b="1" dirty="0">
                <a:solidFill>
                  <a:schemeClr val="bg1"/>
                </a:solidFill>
                <a:latin typeface="+mn-lt"/>
              </a:rPr>
              <a:t>: </a:t>
            </a:r>
            <a:r>
              <a:rPr lang="en-IN" sz="2000" dirty="0">
                <a:solidFill>
                  <a:schemeClr val="bg1"/>
                </a:solidFill>
                <a:latin typeface="+mn-lt"/>
              </a:rPr>
              <a:t>Once the documents are uploaded, perform pre-processing tasks to prepare them for further analysis. This include tasks such as performing image enhancement to improve document legibility.</a:t>
            </a:r>
          </a:p>
          <a:p>
            <a:pPr marL="742950" indent="-742950" algn="l">
              <a:buFont typeface="+mj-lt"/>
              <a:buAutoNum type="arabicPeriod"/>
            </a:pPr>
            <a:endParaRPr lang="en-IN" sz="2000" b="1" dirty="0">
              <a:solidFill>
                <a:schemeClr val="bg1"/>
              </a:solidFill>
              <a:latin typeface="+mn-lt"/>
            </a:endParaRPr>
          </a:p>
          <a:p>
            <a:pPr marL="342900" indent="-342900" algn="l">
              <a:buFont typeface="Arial" panose="020B0604020202020204" pitchFamily="34" charset="0"/>
              <a:buChar char="•"/>
            </a:pPr>
            <a:r>
              <a:rPr lang="en-IN" sz="2200" b="1" u="sng" dirty="0">
                <a:solidFill>
                  <a:schemeClr val="bg1"/>
                </a:solidFill>
                <a:latin typeface="+mn-lt"/>
              </a:rPr>
              <a:t>Optical Character Recognition</a:t>
            </a:r>
            <a:r>
              <a:rPr lang="en-IN" sz="2000" dirty="0">
                <a:solidFill>
                  <a:schemeClr val="bg1"/>
                </a:solidFill>
                <a:latin typeface="+mn-lt"/>
              </a:rPr>
              <a:t>:</a:t>
            </a:r>
            <a:r>
              <a:rPr lang="en-IN" sz="2000" b="1" dirty="0">
                <a:solidFill>
                  <a:schemeClr val="bg1"/>
                </a:solidFill>
                <a:latin typeface="+mn-lt"/>
              </a:rPr>
              <a:t> </a:t>
            </a:r>
            <a:r>
              <a:rPr lang="en-IN" sz="2000" dirty="0">
                <a:solidFill>
                  <a:schemeClr val="bg1"/>
                </a:solidFill>
                <a:latin typeface="+mn-lt"/>
              </a:rPr>
              <a:t>Apply OCR (Optical Character Recognition) techniques to extract text from the documents. OCR algorithm convert scanned documents into searchable text. This step is crucial for further analysis.</a:t>
            </a:r>
          </a:p>
          <a:p>
            <a:pPr marL="742950" indent="-742950" algn="l">
              <a:buFont typeface="+mj-lt"/>
              <a:buAutoNum type="arabicPeriod"/>
            </a:pPr>
            <a:endParaRPr lang="en-IN" sz="2000" b="1" dirty="0">
              <a:solidFill>
                <a:schemeClr val="bg1"/>
              </a:solidFill>
              <a:latin typeface="+mn-lt"/>
            </a:endParaRPr>
          </a:p>
          <a:p>
            <a:pPr marL="342900" indent="-342900" algn="l">
              <a:buFont typeface="Arial" panose="020B0604020202020204" pitchFamily="34" charset="0"/>
              <a:buChar char="•"/>
            </a:pPr>
            <a:r>
              <a:rPr lang="en-IN" sz="2200" b="1" u="sng" dirty="0">
                <a:solidFill>
                  <a:schemeClr val="bg1"/>
                </a:solidFill>
                <a:latin typeface="+mn-lt"/>
              </a:rPr>
              <a:t>Text analysis and Natural Language Processing </a:t>
            </a:r>
            <a:r>
              <a:rPr lang="en-IN" sz="2000" b="1" dirty="0">
                <a:solidFill>
                  <a:schemeClr val="bg1"/>
                </a:solidFill>
                <a:latin typeface="+mn-lt"/>
              </a:rPr>
              <a:t>(NLP):  </a:t>
            </a:r>
            <a:r>
              <a:rPr lang="en-IN" sz="2000" dirty="0">
                <a:solidFill>
                  <a:schemeClr val="bg1"/>
                </a:solidFill>
                <a:latin typeface="+mn-lt"/>
              </a:rPr>
              <a:t>Utilized NLP techniques to analyze the document text and to identify entities like names, dates, addresses and policy numbers.</a:t>
            </a:r>
          </a:p>
          <a:p>
            <a:pPr marL="742950" indent="-742950" algn="l">
              <a:buFont typeface="+mj-lt"/>
              <a:buAutoNum type="arabicPeriod"/>
            </a:pPr>
            <a:endParaRPr lang="en-IN" sz="2000" b="1" dirty="0">
              <a:solidFill>
                <a:schemeClr val="bg1"/>
              </a:solidFill>
              <a:latin typeface="+mn-lt"/>
            </a:endParaRPr>
          </a:p>
          <a:p>
            <a:pPr marL="342900" indent="-342900" algn="l">
              <a:buFont typeface="Arial" panose="020B0604020202020204" pitchFamily="34" charset="0"/>
              <a:buChar char="•"/>
            </a:pPr>
            <a:r>
              <a:rPr lang="en-IN" sz="2200" b="1" u="sng" dirty="0">
                <a:solidFill>
                  <a:schemeClr val="bg1"/>
                </a:solidFill>
                <a:latin typeface="+mn-lt"/>
              </a:rPr>
              <a:t>Document verification</a:t>
            </a:r>
            <a:r>
              <a:rPr lang="en-IN" sz="2000" b="1" dirty="0">
                <a:solidFill>
                  <a:schemeClr val="bg1"/>
                </a:solidFill>
                <a:latin typeface="+mn-lt"/>
              </a:rPr>
              <a:t>: </a:t>
            </a:r>
            <a:r>
              <a:rPr lang="en-IN" sz="2000" dirty="0">
                <a:solidFill>
                  <a:schemeClr val="bg1"/>
                </a:solidFill>
                <a:latin typeface="+mn-lt"/>
              </a:rPr>
              <a:t>Implemented </a:t>
            </a:r>
            <a:r>
              <a:rPr lang="en-US" sz="2000" dirty="0">
                <a:solidFill>
                  <a:schemeClr val="bg1"/>
                </a:solidFill>
                <a:latin typeface="+mn-lt"/>
              </a:rPr>
              <a:t>a document verification process that compares the uploaded documents with a database of legitimate and authentic documents.</a:t>
            </a:r>
          </a:p>
        </p:txBody>
      </p:sp>
      <p:sp>
        <p:nvSpPr>
          <p:cNvPr id="3" name="Content Placeholder 2">
            <a:extLst>
              <a:ext uri="{FF2B5EF4-FFF2-40B4-BE49-F238E27FC236}">
                <a16:creationId xmlns:a16="http://schemas.microsoft.com/office/drawing/2014/main" id="{B1839165-D865-AADB-2EC4-FA189AFB7892}"/>
              </a:ext>
            </a:extLst>
          </p:cNvPr>
          <p:cNvSpPr txBox="1">
            <a:spLocks/>
          </p:cNvSpPr>
          <p:nvPr/>
        </p:nvSpPr>
        <p:spPr>
          <a:xfrm>
            <a:off x="531648" y="1850497"/>
            <a:ext cx="10515600" cy="15220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p:txBody>
      </p:sp>
      <p:pic>
        <p:nvPicPr>
          <p:cNvPr id="7" name="Picture 6">
            <a:extLst>
              <a:ext uri="{FF2B5EF4-FFF2-40B4-BE49-F238E27FC236}">
                <a16:creationId xmlns:a16="http://schemas.microsoft.com/office/drawing/2014/main" id="{2BB35E8B-76A4-4752-8FBC-5FD0E7FEC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4607" y="1271452"/>
            <a:ext cx="2435745" cy="4746172"/>
          </a:xfrm>
          <a:prstGeom prst="rect">
            <a:avLst/>
          </a:prstGeom>
        </p:spPr>
      </p:pic>
    </p:spTree>
    <p:extLst>
      <p:ext uri="{BB962C8B-B14F-4D97-AF65-F5344CB8AC3E}">
        <p14:creationId xmlns:p14="http://schemas.microsoft.com/office/powerpoint/2010/main" val="212681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136FF-D22F-7B63-7DBB-49C51504032F}"/>
              </a:ext>
            </a:extLst>
          </p:cNvPr>
          <p:cNvSpPr txBox="1">
            <a:spLocks/>
          </p:cNvSpPr>
          <p:nvPr/>
        </p:nvSpPr>
        <p:spPr>
          <a:xfrm>
            <a:off x="307530" y="1106427"/>
            <a:ext cx="7796564" cy="53986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300" b="1" dirty="0">
                <a:solidFill>
                  <a:srgbClr val="00FFFF"/>
                </a:solidFill>
                <a:latin typeface="+mn-lt"/>
              </a:rPr>
              <a:t>Detailed Description of the solution</a:t>
            </a:r>
            <a:r>
              <a:rPr lang="en-IN" sz="3600" b="1" dirty="0">
                <a:solidFill>
                  <a:srgbClr val="00FFFF"/>
                </a:solidFill>
                <a:latin typeface="+mn-lt"/>
              </a:rPr>
              <a:t>:</a:t>
            </a:r>
          </a:p>
          <a:p>
            <a:pPr algn="l"/>
            <a:endParaRPr lang="en-US" sz="2000" b="1" dirty="0">
              <a:solidFill>
                <a:srgbClr val="00FFFF"/>
              </a:solidFill>
              <a:latin typeface="+mn-lt"/>
            </a:endParaRPr>
          </a:p>
          <a:p>
            <a:pPr marL="342900" indent="-342900" algn="just">
              <a:buFont typeface="Arial" panose="020B0604020202020204" pitchFamily="34" charset="0"/>
              <a:buChar char="•"/>
            </a:pPr>
            <a:r>
              <a:rPr lang="en-IN" sz="2200" b="1" u="sng" dirty="0">
                <a:solidFill>
                  <a:schemeClr val="bg1"/>
                </a:solidFill>
                <a:latin typeface="+mn-lt"/>
              </a:rPr>
              <a:t>Machine Learning</a:t>
            </a:r>
            <a:r>
              <a:rPr lang="en-IN" sz="2000" dirty="0">
                <a:solidFill>
                  <a:schemeClr val="bg1"/>
                </a:solidFill>
                <a:latin typeface="+mn-lt"/>
              </a:rPr>
              <a:t>: </a:t>
            </a:r>
            <a:r>
              <a:rPr lang="en-US" sz="1900" dirty="0">
                <a:solidFill>
                  <a:schemeClr val="bg1"/>
                </a:solidFill>
                <a:latin typeface="+mn-lt"/>
              </a:rPr>
              <a:t>Developed ML and deep learning model to detect patterns and anomalies in the uploaded documents. Trained the models using a large dataset of authentic and fraudulent documents. The models can learn to identify specific markers or features that indicate potential forgery or tampering. ML algorithms such as decision trees, random forests are used.</a:t>
            </a:r>
          </a:p>
          <a:p>
            <a:pPr marL="342900" indent="-342900" algn="just">
              <a:buFont typeface="Arial" panose="020B0604020202020204" pitchFamily="34" charset="0"/>
              <a:buChar char="•"/>
            </a:pPr>
            <a:endParaRPr lang="en-US" sz="1900" b="1" dirty="0">
              <a:solidFill>
                <a:schemeClr val="bg1"/>
              </a:solidFill>
              <a:latin typeface="+mn-lt"/>
            </a:endParaRPr>
          </a:p>
          <a:p>
            <a:pPr marL="342900" indent="-342900" algn="just">
              <a:buFont typeface="Arial" panose="020B0604020202020204" pitchFamily="34" charset="0"/>
              <a:buChar char="•"/>
            </a:pPr>
            <a:r>
              <a:rPr lang="en-US" sz="2200" b="1" u="sng" dirty="0">
                <a:solidFill>
                  <a:schemeClr val="bg1"/>
                </a:solidFill>
                <a:latin typeface="+mn-lt"/>
              </a:rPr>
              <a:t>Data Integration and Backend</a:t>
            </a:r>
            <a:r>
              <a:rPr lang="en-US" sz="1900" b="1" dirty="0">
                <a:solidFill>
                  <a:schemeClr val="bg1"/>
                </a:solidFill>
                <a:latin typeface="+mn-lt"/>
              </a:rPr>
              <a:t>: </a:t>
            </a:r>
            <a:r>
              <a:rPr lang="en-US" sz="1900" dirty="0">
                <a:solidFill>
                  <a:schemeClr val="bg1"/>
                </a:solidFill>
                <a:latin typeface="+mn-lt"/>
              </a:rPr>
              <a:t>Set up a secure backend system that integrates with various data sources, including insurance databases, claims management systems, and external APIs. </a:t>
            </a:r>
          </a:p>
          <a:p>
            <a:pPr marL="342900" indent="-342900" algn="just">
              <a:buFont typeface="Arial" panose="020B0604020202020204" pitchFamily="34" charset="0"/>
              <a:buChar char="•"/>
            </a:pPr>
            <a:endParaRPr lang="en-US" sz="1900" dirty="0">
              <a:solidFill>
                <a:srgbClr val="00FFFF"/>
              </a:solidFill>
              <a:latin typeface="+mn-lt"/>
            </a:endParaRPr>
          </a:p>
          <a:p>
            <a:pPr marL="342900" indent="-342900" algn="just">
              <a:buFont typeface="Arial" panose="020B0604020202020204" pitchFamily="34" charset="0"/>
              <a:buChar char="•"/>
            </a:pPr>
            <a:endParaRPr lang="en-IN" sz="3600" b="1" dirty="0">
              <a:solidFill>
                <a:srgbClr val="00FFFF"/>
              </a:solidFill>
              <a:latin typeface="+mn-lt"/>
            </a:endParaRPr>
          </a:p>
          <a:p>
            <a:pPr algn="l"/>
            <a:endParaRPr lang="en-US" sz="2000" b="1" dirty="0">
              <a:solidFill>
                <a:srgbClr val="00FFFF"/>
              </a:solidFill>
              <a:latin typeface="+mn-lt"/>
            </a:endParaRPr>
          </a:p>
          <a:p>
            <a:pPr marL="742950" indent="-742950" algn="l">
              <a:buFont typeface="+mj-lt"/>
              <a:buAutoNum type="arabicPeriod"/>
            </a:pPr>
            <a:endParaRPr lang="en-US" sz="2000" b="1" dirty="0">
              <a:solidFill>
                <a:srgbClr val="00FFFF"/>
              </a:solidFill>
              <a:latin typeface="+mn-lt"/>
            </a:endParaRPr>
          </a:p>
          <a:p>
            <a:pPr marL="742950" indent="-742950" algn="l">
              <a:buFont typeface="+mj-lt"/>
              <a:buAutoNum type="arabicPeriod"/>
            </a:pPr>
            <a:endParaRPr lang="en-US" sz="2000" b="1" dirty="0">
              <a:solidFill>
                <a:srgbClr val="00FFFF"/>
              </a:solidFill>
              <a:latin typeface="+mn-lt"/>
            </a:endParaRPr>
          </a:p>
          <a:p>
            <a:pPr marL="742950" indent="-742950" algn="l">
              <a:buFont typeface="+mj-lt"/>
              <a:buAutoNum type="arabicPeriod"/>
            </a:pPr>
            <a:endParaRPr lang="en-US" sz="2000" b="1" dirty="0">
              <a:solidFill>
                <a:srgbClr val="00FFFF"/>
              </a:solidFill>
              <a:latin typeface="+mn-lt"/>
            </a:endParaRPr>
          </a:p>
          <a:p>
            <a:pPr marL="742950" indent="-742950" algn="l">
              <a:buFont typeface="+mj-lt"/>
              <a:buAutoNum type="arabicPeriod"/>
            </a:pPr>
            <a:endParaRPr lang="en-IN" sz="3600" b="1" dirty="0">
              <a:solidFill>
                <a:srgbClr val="00FFFF"/>
              </a:solidFill>
              <a:latin typeface="+mn-lt"/>
            </a:endParaRPr>
          </a:p>
        </p:txBody>
      </p:sp>
      <p:sp>
        <p:nvSpPr>
          <p:cNvPr id="3" name="Content Placeholder 2">
            <a:extLst>
              <a:ext uri="{FF2B5EF4-FFF2-40B4-BE49-F238E27FC236}">
                <a16:creationId xmlns:a16="http://schemas.microsoft.com/office/drawing/2014/main" id="{B1839165-D865-AADB-2EC4-FA189AFB7892}"/>
              </a:ext>
            </a:extLst>
          </p:cNvPr>
          <p:cNvSpPr txBox="1">
            <a:spLocks/>
          </p:cNvSpPr>
          <p:nvPr/>
        </p:nvSpPr>
        <p:spPr>
          <a:xfrm>
            <a:off x="531648" y="1850497"/>
            <a:ext cx="10515600" cy="15220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p:txBody>
      </p:sp>
      <p:pic>
        <p:nvPicPr>
          <p:cNvPr id="6" name="Picture 5">
            <a:extLst>
              <a:ext uri="{FF2B5EF4-FFF2-40B4-BE49-F238E27FC236}">
                <a16:creationId xmlns:a16="http://schemas.microsoft.com/office/drawing/2014/main" id="{C0BA70F5-D5FA-4D99-B81C-D50EB2199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5451" y="1356392"/>
            <a:ext cx="2401947" cy="4776753"/>
          </a:xfrm>
          <a:prstGeom prst="rect">
            <a:avLst/>
          </a:prstGeom>
        </p:spPr>
      </p:pic>
    </p:spTree>
    <p:extLst>
      <p:ext uri="{BB962C8B-B14F-4D97-AF65-F5344CB8AC3E}">
        <p14:creationId xmlns:p14="http://schemas.microsoft.com/office/powerpoint/2010/main" val="283213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9B51A8-0B6B-4DB9-9FE7-D32CD64B2EE2}"/>
              </a:ext>
            </a:extLst>
          </p:cNvPr>
          <p:cNvSpPr txBox="1">
            <a:spLocks/>
          </p:cNvSpPr>
          <p:nvPr/>
        </p:nvSpPr>
        <p:spPr>
          <a:xfrm>
            <a:off x="191614" y="12432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rgbClr val="00FFFF"/>
                </a:solidFill>
              </a:rPr>
              <a:t>Data Flow Diagram:</a:t>
            </a:r>
          </a:p>
        </p:txBody>
      </p:sp>
      <p:sp>
        <p:nvSpPr>
          <p:cNvPr id="3" name="Content Placeholder 2">
            <a:extLst>
              <a:ext uri="{FF2B5EF4-FFF2-40B4-BE49-F238E27FC236}">
                <a16:creationId xmlns:a16="http://schemas.microsoft.com/office/drawing/2014/main" id="{A34B5373-470D-D398-2C1A-FA51365645F2}"/>
              </a:ext>
            </a:extLst>
          </p:cNvPr>
          <p:cNvSpPr txBox="1">
            <a:spLocks/>
          </p:cNvSpPr>
          <p:nvPr/>
        </p:nvSpPr>
        <p:spPr>
          <a:xfrm>
            <a:off x="540407" y="1850528"/>
            <a:ext cx="10515600" cy="148598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algn="l"/>
            <a:endParaRPr lang="en-IN" dirty="0">
              <a:solidFill>
                <a:schemeClr val="bg1"/>
              </a:solidFill>
              <a:cs typeface="Calibri" panose="020F0502020204030204"/>
            </a:endParaRPr>
          </a:p>
        </p:txBody>
      </p:sp>
      <p:pic>
        <p:nvPicPr>
          <p:cNvPr id="10" name="Picture 9">
            <a:extLst>
              <a:ext uri="{FF2B5EF4-FFF2-40B4-BE49-F238E27FC236}">
                <a16:creationId xmlns:a16="http://schemas.microsoft.com/office/drawing/2014/main" id="{823F768C-C9F5-4345-8125-18464799E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411" y="1489435"/>
            <a:ext cx="9775596" cy="5159332"/>
          </a:xfrm>
          <a:prstGeom prst="rect">
            <a:avLst/>
          </a:prstGeom>
        </p:spPr>
      </p:pic>
    </p:spTree>
    <p:extLst>
      <p:ext uri="{BB962C8B-B14F-4D97-AF65-F5344CB8AC3E}">
        <p14:creationId xmlns:p14="http://schemas.microsoft.com/office/powerpoint/2010/main" val="131377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9FCE97-0E9D-1D18-0E5D-CA75D0A36FE8}"/>
              </a:ext>
            </a:extLst>
          </p:cNvPr>
          <p:cNvSpPr txBox="1">
            <a:spLocks/>
          </p:cNvSpPr>
          <p:nvPr/>
        </p:nvSpPr>
        <p:spPr>
          <a:xfrm>
            <a:off x="412359" y="177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500" b="1" dirty="0">
                <a:solidFill>
                  <a:srgbClr val="00FFFF"/>
                </a:solidFill>
                <a:latin typeface="+mn-lt"/>
              </a:rPr>
              <a:t>USP of our approach:</a:t>
            </a:r>
          </a:p>
        </p:txBody>
      </p:sp>
      <p:sp>
        <p:nvSpPr>
          <p:cNvPr id="3" name="Content Placeholder 2">
            <a:extLst>
              <a:ext uri="{FF2B5EF4-FFF2-40B4-BE49-F238E27FC236}">
                <a16:creationId xmlns:a16="http://schemas.microsoft.com/office/drawing/2014/main" id="{FE969986-91D1-D277-0ADF-51A2AAF7CFF4}"/>
              </a:ext>
            </a:extLst>
          </p:cNvPr>
          <p:cNvSpPr txBox="1">
            <a:spLocks/>
          </p:cNvSpPr>
          <p:nvPr/>
        </p:nvSpPr>
        <p:spPr>
          <a:xfrm>
            <a:off x="522890" y="1851516"/>
            <a:ext cx="10515600" cy="93512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p:txBody>
      </p:sp>
      <p:sp>
        <p:nvSpPr>
          <p:cNvPr id="8" name="TextBox 7">
            <a:extLst>
              <a:ext uri="{FF2B5EF4-FFF2-40B4-BE49-F238E27FC236}">
                <a16:creationId xmlns:a16="http://schemas.microsoft.com/office/drawing/2014/main" id="{57CDF5DF-0902-4A1E-88C7-3AFD57983117}"/>
              </a:ext>
            </a:extLst>
          </p:cNvPr>
          <p:cNvSpPr txBox="1"/>
          <p:nvPr/>
        </p:nvSpPr>
        <p:spPr>
          <a:xfrm>
            <a:off x="522890" y="1588540"/>
            <a:ext cx="11384630" cy="5355312"/>
          </a:xfrm>
          <a:prstGeom prst="rect">
            <a:avLst/>
          </a:prstGeom>
          <a:noFill/>
        </p:spPr>
        <p:txBody>
          <a:bodyPr wrap="square">
            <a:spAutoFit/>
          </a:bodyPr>
          <a:lstStyle/>
          <a:p>
            <a:pPr marL="285750" indent="-285750">
              <a:buFont typeface="Arial" panose="020B0604020202020204" pitchFamily="34" charset="0"/>
              <a:buChar char="•"/>
            </a:pPr>
            <a:r>
              <a:rPr lang="en-IN" b="1" u="sng" dirty="0">
                <a:solidFill>
                  <a:schemeClr val="bg1"/>
                </a:solidFill>
              </a:rPr>
              <a:t>Advanced AI-powered Fraud Detection</a:t>
            </a:r>
            <a:r>
              <a:rPr lang="en-IN" dirty="0">
                <a:solidFill>
                  <a:schemeClr val="bg1"/>
                </a:solidFill>
              </a:rPr>
              <a:t>: Our app uses latest AI technology to detect fraudulent insurance documents. By using machine learning and natural language processing techniques, it can  analyze and identify potential forged patterns and inconsistencies in insurance documents.</a:t>
            </a:r>
          </a:p>
          <a:p>
            <a:endParaRPr lang="en-IN" dirty="0">
              <a:solidFill>
                <a:schemeClr val="bg1"/>
              </a:solidFill>
            </a:endParaRPr>
          </a:p>
          <a:p>
            <a:pPr marL="285750" indent="-285750">
              <a:buFont typeface="Arial" panose="020B0604020202020204" pitchFamily="34" charset="0"/>
              <a:buChar char="•"/>
            </a:pPr>
            <a:r>
              <a:rPr lang="en-IN" b="1" u="sng" dirty="0">
                <a:solidFill>
                  <a:schemeClr val="bg1"/>
                </a:solidFill>
              </a:rPr>
              <a:t>Real-Time Document Verification</a:t>
            </a:r>
            <a:r>
              <a:rPr lang="en-IN" dirty="0">
                <a:solidFill>
                  <a:schemeClr val="bg1"/>
                </a:solidFill>
              </a:rPr>
              <a:t>: Not like the traditional manual verification methods, our app provides real-time document verification. This means that insurance companies or users can quickly scan and analyze insurance documents on the spot, allowing quick decision-making and reducing the risk of fraudulent claims being processed. High Accuracy and Efficiency: Our own AI model trained with AIML ensures high accuracy in detecting fraud. By continuously learning and adapting to new fraud patterns, the app becomes more powerful and accurate over time.</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US" b="1" u="sng" dirty="0">
                <a:solidFill>
                  <a:schemeClr val="bg1"/>
                </a:solidFill>
              </a:rPr>
              <a:t>User-Friendly Interface</a:t>
            </a:r>
            <a:r>
              <a:rPr lang="en-US" dirty="0">
                <a:solidFill>
                  <a:schemeClr val="bg1"/>
                </a:solidFill>
              </a:rPr>
              <a:t>: Our app features a user-friendly interface that simplifies the document scanning process. Users can easily capture the documents using the app's built-in scanning feature. The results are presented in a clear and understandable format, allowing our users to quickly identify potential fraud documents.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u="sng" dirty="0">
                <a:solidFill>
                  <a:schemeClr val="bg1"/>
                </a:solidFill>
              </a:rPr>
              <a:t>Cost-Effective Solution</a:t>
            </a:r>
            <a:r>
              <a:rPr lang="en-US" dirty="0">
                <a:solidFill>
                  <a:schemeClr val="bg1"/>
                </a:solidFill>
              </a:rPr>
              <a:t>: Implementing our app can lead to significant cost savings for insurance companies. The fraud detection process is made easier and faster. Unnecessary payouts for fraudulent claims can be minimized, reducing financial losses and improving overall profitability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285119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9FCE97-0E9D-1D18-0E5D-CA75D0A36FE8}"/>
              </a:ext>
            </a:extLst>
          </p:cNvPr>
          <p:cNvSpPr txBox="1">
            <a:spLocks/>
          </p:cNvSpPr>
          <p:nvPr/>
        </p:nvSpPr>
        <p:spPr>
          <a:xfrm>
            <a:off x="522890" y="26297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500" b="1" dirty="0">
                <a:solidFill>
                  <a:srgbClr val="00FFFF"/>
                </a:solidFill>
                <a:latin typeface="+mn-lt"/>
              </a:rPr>
              <a:t>USP of our approach:</a:t>
            </a:r>
          </a:p>
        </p:txBody>
      </p:sp>
      <p:sp>
        <p:nvSpPr>
          <p:cNvPr id="3" name="Content Placeholder 2">
            <a:extLst>
              <a:ext uri="{FF2B5EF4-FFF2-40B4-BE49-F238E27FC236}">
                <a16:creationId xmlns:a16="http://schemas.microsoft.com/office/drawing/2014/main" id="{FE969986-91D1-D277-0ADF-51A2AAF7CFF4}"/>
              </a:ext>
            </a:extLst>
          </p:cNvPr>
          <p:cNvSpPr txBox="1">
            <a:spLocks/>
          </p:cNvSpPr>
          <p:nvPr/>
        </p:nvSpPr>
        <p:spPr>
          <a:xfrm>
            <a:off x="522890" y="1851516"/>
            <a:ext cx="10515600" cy="93512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p:txBody>
      </p:sp>
      <p:sp>
        <p:nvSpPr>
          <p:cNvPr id="8" name="TextBox 7">
            <a:extLst>
              <a:ext uri="{FF2B5EF4-FFF2-40B4-BE49-F238E27FC236}">
                <a16:creationId xmlns:a16="http://schemas.microsoft.com/office/drawing/2014/main" id="{57CDF5DF-0902-4A1E-88C7-3AFD57983117}"/>
              </a:ext>
            </a:extLst>
          </p:cNvPr>
          <p:cNvSpPr txBox="1"/>
          <p:nvPr/>
        </p:nvSpPr>
        <p:spPr>
          <a:xfrm>
            <a:off x="522890" y="1851516"/>
            <a:ext cx="11384630" cy="3693319"/>
          </a:xfrm>
          <a:prstGeom prst="rect">
            <a:avLst/>
          </a:prstGeom>
          <a:noFill/>
        </p:spPr>
        <p:txBody>
          <a:bodyPr wrap="square">
            <a:spAutoFit/>
          </a:bodyPr>
          <a:lstStyle/>
          <a:p>
            <a:pPr marL="285750" indent="-285750">
              <a:buFont typeface="Arial" panose="020B0604020202020204" pitchFamily="34" charset="0"/>
              <a:buChar char="•"/>
            </a:pPr>
            <a:r>
              <a:rPr lang="en-US" sz="2400" b="1" u="sng" dirty="0">
                <a:solidFill>
                  <a:schemeClr val="bg1"/>
                </a:solidFill>
              </a:rPr>
              <a:t>High Accuracy and Efficiency</a:t>
            </a:r>
            <a:r>
              <a:rPr lang="en-US" sz="2400" dirty="0">
                <a:solidFill>
                  <a:schemeClr val="bg1"/>
                </a:solidFill>
              </a:rPr>
              <a:t>: Our own AI model trained with AIML ensures high accuracy in detecting fraud. By continuously learning and adapting to new fraud patterns, the app becomes more powerful and accurate over time.</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b="1" u="sng" dirty="0">
                <a:solidFill>
                  <a:schemeClr val="bg1"/>
                </a:solidFill>
              </a:rPr>
              <a:t>Scalability and Customization</a:t>
            </a:r>
            <a:r>
              <a:rPr lang="en-US" sz="2400" dirty="0">
                <a:solidFill>
                  <a:schemeClr val="bg1"/>
                </a:solidFill>
              </a:rPr>
              <a:t>: Our app is designed to help growing needs of insurance companies. It can handle a large volume of document verifications without compromising performance. Additionally, the app offers customization options, like coloring, enhancing and cropping  of the scanned image according to user preference.</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705149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1869</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Sahni</dc:creator>
  <cp:lastModifiedBy>Praveen Swamy</cp:lastModifiedBy>
  <cp:revision>83</cp:revision>
  <dcterms:created xsi:type="dcterms:W3CDTF">2023-06-16T13:47:34Z</dcterms:created>
  <dcterms:modified xsi:type="dcterms:W3CDTF">2023-07-29T14:09:52Z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2023-07-29T09:52:53Z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ac77a453-f3a6-4f9a-a007-6c4b0cfdc95b</vt:lpwstr>
  </property>
  <property fmtid="{D5CDD505-2E9C-101B-9397-08002B2CF9AE}" pid="7" name="MSIP_Label_defa4170-0d19-0005-0004-bc88714345d2_ActionId">
    <vt:lpwstr>ae245e04-ba57-48c5-81d3-9999ac14f5ce</vt:lpwstr>
  </property>
  <property fmtid="{D5CDD505-2E9C-101B-9397-08002B2CF9AE}" pid="8" name="MSIP_Label_defa4170-0d19-0005-0004-bc88714345d2_ContentBits">
    <vt:lpwstr>0</vt:lpwstr>
  </property>
</Properties>
</file>