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8" r:id="rId3"/>
    <p:sldId id="259" r:id="rId4"/>
    <p:sldId id="260" r:id="rId5"/>
    <p:sldId id="263" r:id="rId6"/>
    <p:sldId id="262" r:id="rId7"/>
    <p:sldId id="266" r:id="rId8"/>
    <p:sldId id="261" r:id="rId9"/>
    <p:sldId id="264" r:id="rId10"/>
    <p:sldId id="267" r:id="rId11"/>
  </p:sldIdLst>
  <p:sldSz cx="18288000" cy="10287000"/>
  <p:notesSz cx="6858000" cy="9144000"/>
  <p:embeddedFontLst>
    <p:embeddedFont>
      <p:font typeface="Calibri" panose="020F050202020403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1" userDrawn="1">
          <p15:clr>
            <a:srgbClr val="A4A3A4"/>
          </p15:clr>
        </p15:guide>
        <p15:guide id="2" pos="28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52" d="100"/>
          <a:sy n="52" d="100"/>
        </p:scale>
        <p:origin x="850" y="67"/>
      </p:cViewPr>
      <p:guideLst>
        <p:guide orient="horz" pos="2171"/>
        <p:guide pos="284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37C6E-7C0E-449E-B30B-D8B5A596C39C}" type="datetimeFigureOut">
              <a:rPr lang="en-IN" smtClean="0"/>
              <a:t>30-07-2023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526D5-A520-4ADE-8437-75235B16E64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7/30/2023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7/30/2023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381000" y="5448300"/>
            <a:ext cx="4515485" cy="1454785"/>
          </a:xfrm>
          <a:custGeom>
            <a:avLst/>
            <a:gdLst/>
            <a:ahLst/>
            <a:cxnLst/>
            <a:rect l="l" t="t" r="r" b="b"/>
            <a:pathLst>
              <a:path w="5034314" h="1455004">
                <a:moveTo>
                  <a:pt x="0" y="0"/>
                </a:moveTo>
                <a:lnTo>
                  <a:pt x="5034314" y="0"/>
                </a:lnTo>
                <a:lnTo>
                  <a:pt x="5034314" y="1455004"/>
                </a:lnTo>
                <a:lnTo>
                  <a:pt x="0" y="1455004"/>
                </a:lnTo>
                <a:lnTo>
                  <a:pt x="0" y="0"/>
                </a:lnTo>
                <a:close/>
              </a:path>
            </a:pathLst>
          </a:custGeom>
          <a:blipFill>
            <a:blip r:embed="rId2"/>
            <a:stretch>
              <a:fillRect/>
            </a:stretch>
          </a:blipFill>
        </p:spPr>
        <p:txBody>
          <a:bodyPr/>
          <a:lstStyle/>
          <a:p>
            <a:endParaRPr lang="en-IN" dirty="0"/>
          </a:p>
        </p:txBody>
      </p:sp>
      <p:sp>
        <p:nvSpPr>
          <p:cNvPr id="4" name="Freeform 4"/>
          <p:cNvSpPr/>
          <p:nvPr/>
        </p:nvSpPr>
        <p:spPr>
          <a:xfrm>
            <a:off x="152400" y="2692400"/>
            <a:ext cx="2989580" cy="3590925"/>
          </a:xfrm>
          <a:custGeom>
            <a:avLst/>
            <a:gdLst/>
            <a:ahLst/>
            <a:cxnLst/>
            <a:rect l="l" t="t" r="r" b="b"/>
            <a:pathLst>
              <a:path w="3938332" h="4954676">
                <a:moveTo>
                  <a:pt x="0" y="0"/>
                </a:moveTo>
                <a:lnTo>
                  <a:pt x="3938332" y="0"/>
                </a:lnTo>
                <a:lnTo>
                  <a:pt x="3938332" y="4954676"/>
                </a:lnTo>
                <a:lnTo>
                  <a:pt x="0" y="4954676"/>
                </a:lnTo>
                <a:lnTo>
                  <a:pt x="0" y="0"/>
                </a:lnTo>
                <a:close/>
              </a:path>
            </a:pathLst>
          </a:custGeom>
          <a:blipFill>
            <a:blip r:embed="rId3"/>
            <a:stretch>
              <a:fillRect/>
            </a:stretch>
          </a:blipFill>
        </p:spPr>
        <p:txBody>
          <a:bodyPr/>
          <a:lstStyle/>
          <a:p>
            <a:endParaRPr lang="en-IN"/>
          </a:p>
        </p:txBody>
      </p:sp>
      <p:sp>
        <p:nvSpPr>
          <p:cNvPr id="5" name="Freeform 5"/>
          <p:cNvSpPr/>
          <p:nvPr/>
        </p:nvSpPr>
        <p:spPr>
          <a:xfrm>
            <a:off x="4419496" y="5552538"/>
            <a:ext cx="4928865" cy="1436793"/>
          </a:xfrm>
          <a:custGeom>
            <a:avLst/>
            <a:gdLst/>
            <a:ahLst/>
            <a:cxnLst/>
            <a:rect l="l" t="t" r="r" b="b"/>
            <a:pathLst>
              <a:path w="4928865" h="1436793">
                <a:moveTo>
                  <a:pt x="0" y="0"/>
                </a:moveTo>
                <a:lnTo>
                  <a:pt x="4928865" y="0"/>
                </a:lnTo>
                <a:lnTo>
                  <a:pt x="4928865" y="1436793"/>
                </a:lnTo>
                <a:lnTo>
                  <a:pt x="0" y="1436793"/>
                </a:lnTo>
                <a:lnTo>
                  <a:pt x="0" y="0"/>
                </a:lnTo>
                <a:close/>
              </a:path>
            </a:pathLst>
          </a:custGeom>
          <a:blipFill>
            <a:blip r:embed="rId4"/>
            <a:stretch>
              <a:fillRect/>
            </a:stretch>
          </a:blipFill>
        </p:spPr>
        <p:txBody>
          <a:bodyPr/>
          <a:lstStyle/>
          <a:p>
            <a:endParaRPr lang="en-IN" dirty="0"/>
          </a:p>
        </p:txBody>
      </p:sp>
      <p:sp>
        <p:nvSpPr>
          <p:cNvPr id="6" name="Freeform 6"/>
          <p:cNvSpPr/>
          <p:nvPr/>
        </p:nvSpPr>
        <p:spPr>
          <a:xfrm>
            <a:off x="9043805" y="5524712"/>
            <a:ext cx="5141562" cy="1498795"/>
          </a:xfrm>
          <a:custGeom>
            <a:avLst/>
            <a:gdLst/>
            <a:ahLst/>
            <a:cxnLst/>
            <a:rect l="l" t="t" r="r" b="b"/>
            <a:pathLst>
              <a:path w="5141562" h="1498795">
                <a:moveTo>
                  <a:pt x="0" y="0"/>
                </a:moveTo>
                <a:lnTo>
                  <a:pt x="5141563" y="0"/>
                </a:lnTo>
                <a:lnTo>
                  <a:pt x="5141563" y="1498795"/>
                </a:lnTo>
                <a:lnTo>
                  <a:pt x="0" y="1498795"/>
                </a:lnTo>
                <a:lnTo>
                  <a:pt x="0" y="0"/>
                </a:lnTo>
                <a:close/>
              </a:path>
            </a:pathLst>
          </a:custGeom>
          <a:blipFill>
            <a:blip r:embed="rId5"/>
            <a:stretch>
              <a:fillRect/>
            </a:stretch>
          </a:blipFill>
        </p:spPr>
        <p:txBody>
          <a:bodyPr/>
          <a:lstStyle/>
          <a:p>
            <a:endParaRPr lang="en-IN"/>
          </a:p>
        </p:txBody>
      </p:sp>
      <p:sp>
        <p:nvSpPr>
          <p:cNvPr id="7" name="Freeform 7"/>
          <p:cNvSpPr/>
          <p:nvPr/>
        </p:nvSpPr>
        <p:spPr>
          <a:xfrm>
            <a:off x="13716208" y="5524520"/>
            <a:ext cx="5026125" cy="1465145"/>
          </a:xfrm>
          <a:custGeom>
            <a:avLst/>
            <a:gdLst/>
            <a:ahLst/>
            <a:cxnLst/>
            <a:rect l="l" t="t" r="r" b="b"/>
            <a:pathLst>
              <a:path w="5026125" h="1465145">
                <a:moveTo>
                  <a:pt x="0" y="0"/>
                </a:moveTo>
                <a:lnTo>
                  <a:pt x="5026125" y="0"/>
                </a:lnTo>
                <a:lnTo>
                  <a:pt x="5026125" y="1465145"/>
                </a:lnTo>
                <a:lnTo>
                  <a:pt x="0" y="1465145"/>
                </a:lnTo>
                <a:lnTo>
                  <a:pt x="0" y="0"/>
                </a:lnTo>
                <a:close/>
              </a:path>
            </a:pathLst>
          </a:custGeom>
          <a:blipFill>
            <a:blip r:embed="rId6"/>
            <a:stretch>
              <a:fillRect/>
            </a:stretch>
          </a:blipFill>
        </p:spPr>
        <p:txBody>
          <a:bodyPr/>
          <a:lstStyle/>
          <a:p>
            <a:endParaRPr lang="en-IN" dirty="0"/>
          </a:p>
        </p:txBody>
      </p:sp>
      <p:sp>
        <p:nvSpPr>
          <p:cNvPr id="8" name="Freeform 8"/>
          <p:cNvSpPr/>
          <p:nvPr/>
        </p:nvSpPr>
        <p:spPr>
          <a:xfrm>
            <a:off x="8991600" y="2692400"/>
            <a:ext cx="3161665" cy="3756025"/>
          </a:xfrm>
          <a:custGeom>
            <a:avLst/>
            <a:gdLst/>
            <a:ahLst/>
            <a:cxnLst/>
            <a:rect l="l" t="t" r="r" b="b"/>
            <a:pathLst>
              <a:path w="4044080" h="4930854">
                <a:moveTo>
                  <a:pt x="0" y="0"/>
                </a:moveTo>
                <a:lnTo>
                  <a:pt x="4044080" y="0"/>
                </a:lnTo>
                <a:lnTo>
                  <a:pt x="4044080" y="4930853"/>
                </a:lnTo>
                <a:lnTo>
                  <a:pt x="0" y="4930853"/>
                </a:lnTo>
                <a:lnTo>
                  <a:pt x="0" y="0"/>
                </a:lnTo>
                <a:close/>
              </a:path>
            </a:pathLst>
          </a:custGeom>
          <a:blipFill>
            <a:blip r:embed="rId7"/>
            <a:stretch>
              <a:fillRect/>
            </a:stretch>
          </a:blipFill>
        </p:spPr>
        <p:txBody>
          <a:bodyPr/>
          <a:lstStyle/>
          <a:p>
            <a:endParaRPr lang="en-IN"/>
          </a:p>
        </p:txBody>
      </p:sp>
      <p:sp>
        <p:nvSpPr>
          <p:cNvPr id="9" name="Freeform 9"/>
          <p:cNvSpPr/>
          <p:nvPr/>
        </p:nvSpPr>
        <p:spPr>
          <a:xfrm>
            <a:off x="13716000" y="2705100"/>
            <a:ext cx="2800985" cy="3441065"/>
          </a:xfrm>
          <a:custGeom>
            <a:avLst/>
            <a:gdLst/>
            <a:ahLst/>
            <a:cxnLst/>
            <a:rect l="l" t="t" r="r" b="b"/>
            <a:pathLst>
              <a:path w="3464601" h="4671249">
                <a:moveTo>
                  <a:pt x="0" y="0"/>
                </a:moveTo>
                <a:lnTo>
                  <a:pt x="3464600" y="0"/>
                </a:lnTo>
                <a:lnTo>
                  <a:pt x="3464600" y="4671248"/>
                </a:lnTo>
                <a:lnTo>
                  <a:pt x="0" y="4671248"/>
                </a:lnTo>
                <a:lnTo>
                  <a:pt x="0" y="0"/>
                </a:lnTo>
                <a:close/>
              </a:path>
            </a:pathLst>
          </a:custGeom>
          <a:blipFill>
            <a:blip r:embed="rId8"/>
            <a:stretch>
              <a:fillRect l="-3771" r="-3771" b="-5877"/>
            </a:stretch>
          </a:blipFill>
        </p:spPr>
        <p:txBody>
          <a:bodyPr/>
          <a:lstStyle/>
          <a:p>
            <a:endParaRPr lang="en-IN"/>
          </a:p>
        </p:txBody>
      </p:sp>
      <p:sp>
        <p:nvSpPr>
          <p:cNvPr id="10" name="Freeform 10"/>
          <p:cNvSpPr/>
          <p:nvPr/>
        </p:nvSpPr>
        <p:spPr>
          <a:xfrm>
            <a:off x="4522470" y="2628900"/>
            <a:ext cx="3140075" cy="3686175"/>
          </a:xfrm>
          <a:custGeom>
            <a:avLst/>
            <a:gdLst/>
            <a:ahLst/>
            <a:cxnLst/>
            <a:rect l="l" t="t" r="r" b="b"/>
            <a:pathLst>
              <a:path w="3784343" h="4907675">
                <a:moveTo>
                  <a:pt x="0" y="0"/>
                </a:moveTo>
                <a:lnTo>
                  <a:pt x="3784342" y="0"/>
                </a:lnTo>
                <a:lnTo>
                  <a:pt x="3784342" y="4907676"/>
                </a:lnTo>
                <a:lnTo>
                  <a:pt x="0" y="4907676"/>
                </a:lnTo>
                <a:lnTo>
                  <a:pt x="0" y="0"/>
                </a:lnTo>
                <a:close/>
              </a:path>
            </a:pathLst>
          </a:custGeom>
          <a:blipFill>
            <a:blip r:embed="rId9"/>
            <a:stretch>
              <a:fillRect/>
            </a:stretch>
          </a:blipFill>
        </p:spPr>
        <p:txBody>
          <a:bodyPr/>
          <a:lstStyle/>
          <a:p>
            <a:endParaRPr lang="en-IN" dirty="0"/>
          </a:p>
        </p:txBody>
      </p:sp>
      <p:sp>
        <p:nvSpPr>
          <p:cNvPr id="13" name="TextBox 13"/>
          <p:cNvSpPr txBox="1"/>
          <p:nvPr/>
        </p:nvSpPr>
        <p:spPr>
          <a:xfrm>
            <a:off x="5649845" y="38106"/>
            <a:ext cx="6139366" cy="1166495"/>
          </a:xfrm>
          <a:prstGeom prst="rect">
            <a:avLst/>
          </a:prstGeom>
        </p:spPr>
        <p:txBody>
          <a:bodyPr lIns="0" tIns="0" rIns="0" bIns="0" rtlCol="0" anchor="t">
            <a:spAutoFit/>
          </a:bodyPr>
          <a:lstStyle/>
          <a:p>
            <a:pPr algn="ctr">
              <a:lnSpc>
                <a:spcPts val="9100"/>
              </a:lnSpc>
            </a:pPr>
            <a:r>
              <a:rPr lang="en-US" sz="6000" b="1" spc="331" dirty="0">
                <a:solidFill>
                  <a:srgbClr val="FFFFFF"/>
                </a:solidFill>
              </a:rPr>
              <a:t>GenZ Pirates</a:t>
            </a:r>
          </a:p>
        </p:txBody>
      </p:sp>
      <p:sp>
        <p:nvSpPr>
          <p:cNvPr id="14" name="TextBox 14"/>
          <p:cNvSpPr txBox="1"/>
          <p:nvPr/>
        </p:nvSpPr>
        <p:spPr>
          <a:xfrm>
            <a:off x="3753398" y="3447594"/>
            <a:ext cx="3553" cy="685146"/>
          </a:xfrm>
          <a:prstGeom prst="rect">
            <a:avLst/>
          </a:prstGeom>
        </p:spPr>
        <p:txBody>
          <a:bodyPr lIns="0" tIns="0" rIns="0" bIns="0" rtlCol="0" anchor="t">
            <a:spAutoFit/>
          </a:bodyPr>
          <a:lstStyle/>
          <a:p>
            <a:pPr algn="ctr">
              <a:lnSpc>
                <a:spcPts val="5125"/>
              </a:lnSpc>
              <a:spcBef>
                <a:spcPct val="0"/>
              </a:spcBef>
            </a:pPr>
            <a:endParaRPr/>
          </a:p>
        </p:txBody>
      </p:sp>
      <p:cxnSp>
        <p:nvCxnSpPr>
          <p:cNvPr id="11" name="Straight Connector 10"/>
          <p:cNvCxnSpPr/>
          <p:nvPr/>
        </p:nvCxnSpPr>
        <p:spPr>
          <a:xfrm>
            <a:off x="3886200" y="2692400"/>
            <a:ext cx="17145" cy="7621270"/>
          </a:xfrm>
          <a:prstGeom prst="line">
            <a:avLst/>
          </a:prstGeom>
          <a:ln w="2857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305800" y="2705100"/>
            <a:ext cx="17145" cy="7621270"/>
          </a:xfrm>
          <a:prstGeom prst="line">
            <a:avLst/>
          </a:prstGeom>
          <a:ln w="2857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954000" y="2692400"/>
            <a:ext cx="17145" cy="7621270"/>
          </a:xfrm>
          <a:prstGeom prst="line">
            <a:avLst/>
          </a:prstGeom>
          <a:ln w="2857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16" name="Rectangles 15"/>
          <p:cNvSpPr/>
          <p:nvPr/>
        </p:nvSpPr>
        <p:spPr>
          <a:xfrm>
            <a:off x="152400" y="6743700"/>
            <a:ext cx="3495675" cy="321437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sz="2400" dirty="0"/>
              <a:t>Finalist of Bajaj HackRx 4.0</a:t>
            </a:r>
          </a:p>
          <a:p>
            <a:pPr marL="285750" indent="-285750" algn="l">
              <a:buFont typeface="Arial" panose="020B0604020202020204" pitchFamily="34" charset="0"/>
              <a:buChar char="•"/>
            </a:pPr>
            <a:r>
              <a:rPr lang="en-US" sz="2400" dirty="0"/>
              <a:t>Participated in Cisco Ideathon 2021</a:t>
            </a:r>
          </a:p>
          <a:p>
            <a:pPr marL="285750" indent="-285750" algn="l">
              <a:buFont typeface="Arial" panose="020B0604020202020204" pitchFamily="34" charset="0"/>
              <a:buChar char="•"/>
            </a:pPr>
            <a:r>
              <a:rPr lang="en-US" sz="2400" dirty="0"/>
              <a:t>Represented college in Smart India Hackathon (SIH) 2022.</a:t>
            </a:r>
          </a:p>
        </p:txBody>
      </p:sp>
      <p:sp>
        <p:nvSpPr>
          <p:cNvPr id="19" name="Rectangles 18"/>
          <p:cNvSpPr/>
          <p:nvPr/>
        </p:nvSpPr>
        <p:spPr>
          <a:xfrm>
            <a:off x="4356735" y="6819900"/>
            <a:ext cx="3495675" cy="321437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sz="2400" dirty="0"/>
              <a:t>Finalist of IGDC 2021</a:t>
            </a:r>
          </a:p>
          <a:p>
            <a:pPr marL="285750" indent="-285750" algn="l">
              <a:buFont typeface="Arial" panose="020B0604020202020204" pitchFamily="34" charset="0"/>
              <a:buChar char="•"/>
            </a:pPr>
            <a:r>
              <a:rPr lang="en-US" sz="2400" dirty="0"/>
              <a:t>Participated in Cisco Ideathon 2021</a:t>
            </a:r>
          </a:p>
          <a:p>
            <a:pPr marL="285750" indent="-285750" algn="l">
              <a:buFont typeface="Arial" panose="020B0604020202020204" pitchFamily="34" charset="0"/>
              <a:buChar char="•"/>
            </a:pPr>
            <a:r>
              <a:rPr lang="en-US" sz="2400" dirty="0"/>
              <a:t>Participated in OpenWeaver I</a:t>
            </a:r>
            <a:r>
              <a:rPr lang="en-US" sz="2400"/>
              <a:t>deathon</a:t>
            </a:r>
            <a:r>
              <a:rPr lang="en-US" sz="2400" dirty="0"/>
              <a:t> 2021.</a:t>
            </a:r>
          </a:p>
          <a:p>
            <a:pPr marL="285750" indent="-285750" algn="l">
              <a:buFont typeface="Arial" panose="020B0604020202020204" pitchFamily="34" charset="0"/>
              <a:buChar char="•"/>
            </a:pPr>
            <a:endParaRPr lang="en-US" sz="2400" dirty="0"/>
          </a:p>
        </p:txBody>
      </p:sp>
      <p:sp>
        <p:nvSpPr>
          <p:cNvPr id="20" name="Rectangles 19"/>
          <p:cNvSpPr/>
          <p:nvPr/>
        </p:nvSpPr>
        <p:spPr>
          <a:xfrm>
            <a:off x="8941854" y="6807404"/>
            <a:ext cx="3495675" cy="321437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sz="2400" dirty="0"/>
              <a:t>Awarded for good idea in SIH 2021 from college.</a:t>
            </a:r>
          </a:p>
          <a:p>
            <a:pPr marL="285750" indent="-285750" algn="l">
              <a:buFont typeface="Arial" panose="020B0604020202020204" pitchFamily="34" charset="0"/>
              <a:buChar char="•"/>
            </a:pPr>
            <a:r>
              <a:rPr lang="en-US" sz="2400" dirty="0"/>
              <a:t>Participated in Cisco Ideathon 2021</a:t>
            </a:r>
          </a:p>
          <a:p>
            <a:pPr marL="285750" indent="-285750" algn="l">
              <a:buFont typeface="Arial" panose="020B0604020202020204" pitchFamily="34" charset="0"/>
              <a:buChar char="•"/>
            </a:pPr>
            <a:r>
              <a:rPr lang="en-US" sz="2400" dirty="0"/>
              <a:t>Finalist of Flipkart grid 1.0</a:t>
            </a:r>
          </a:p>
        </p:txBody>
      </p:sp>
      <p:sp>
        <p:nvSpPr>
          <p:cNvPr id="21" name="Rectangles 20"/>
          <p:cNvSpPr/>
          <p:nvPr/>
        </p:nvSpPr>
        <p:spPr>
          <a:xfrm>
            <a:off x="13639800" y="6591300"/>
            <a:ext cx="3495675" cy="321437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sz="2400" dirty="0"/>
              <a:t>OpenWeaver Ideathon best contender award. </a:t>
            </a:r>
          </a:p>
          <a:p>
            <a:pPr marL="285750" indent="-285750" algn="l">
              <a:buFont typeface="Arial" panose="020B0604020202020204" pitchFamily="34" charset="0"/>
              <a:buChar char="•"/>
            </a:pPr>
            <a:r>
              <a:rPr lang="en-US" sz="2400" dirty="0"/>
              <a:t>Participated in Cisco Ideathon 2021</a:t>
            </a:r>
          </a:p>
          <a:p>
            <a:pPr marL="285750" indent="-285750" algn="l">
              <a:buFont typeface="Arial" panose="020B0604020202020204" pitchFamily="34" charset="0"/>
              <a:buChar char="•"/>
            </a:pPr>
            <a:r>
              <a:rPr lang="en-US" sz="2400" dirty="0"/>
              <a:t>Awarded for making efficient AI in HINT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4" name="Rectangle 2073">
            <a:extLst>
              <a:ext uri="{FF2B5EF4-FFF2-40B4-BE49-F238E27FC236}">
                <a16:creationId xmlns:a16="http://schemas.microsoft.com/office/drawing/2014/main" id="{E559D998-AB6C-46E1-B394-118E9A1E2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7 Sample Thank You Notes for Business">
            <a:extLst>
              <a:ext uri="{FF2B5EF4-FFF2-40B4-BE49-F238E27FC236}">
                <a16:creationId xmlns:a16="http://schemas.microsoft.com/office/drawing/2014/main" id="{CD361E58-14E0-D377-6DE0-A1C1017A3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72" b="2536"/>
          <a:stretch/>
        </p:blipFill>
        <p:spPr bwMode="auto">
          <a:xfrm>
            <a:off x="0" y="-103237"/>
            <a:ext cx="18288000" cy="10082213"/>
          </a:xfrm>
          <a:custGeom>
            <a:avLst/>
            <a:gdLst/>
            <a:ahLst/>
            <a:cxnLst/>
            <a:rect l="l" t="t" r="r" b="b"/>
            <a:pathLst>
              <a:path w="12192000" h="6721475">
                <a:moveTo>
                  <a:pt x="4721175" y="5742856"/>
                </a:moveTo>
                <a:lnTo>
                  <a:pt x="4722110" y="5743067"/>
                </a:lnTo>
                <a:cubicBezTo>
                  <a:pt x="4721144" y="5743709"/>
                  <a:pt x="4718265" y="5744315"/>
                  <a:pt x="4717201" y="5744338"/>
                </a:cubicBezTo>
                <a:close/>
                <a:moveTo>
                  <a:pt x="0" y="0"/>
                </a:moveTo>
                <a:lnTo>
                  <a:pt x="12192000" y="0"/>
                </a:lnTo>
                <a:lnTo>
                  <a:pt x="12192000" y="834942"/>
                </a:lnTo>
                <a:lnTo>
                  <a:pt x="12192000" y="2274073"/>
                </a:lnTo>
                <a:lnTo>
                  <a:pt x="12192000" y="6586253"/>
                </a:lnTo>
                <a:lnTo>
                  <a:pt x="12140861" y="6605451"/>
                </a:lnTo>
                <a:cubicBezTo>
                  <a:pt x="12126657" y="6607665"/>
                  <a:pt x="12093590" y="6662867"/>
                  <a:pt x="12080162" y="6661300"/>
                </a:cubicBezTo>
                <a:cubicBezTo>
                  <a:pt x="11978189" y="6685453"/>
                  <a:pt x="11967362" y="6708506"/>
                  <a:pt x="11917886" y="6696520"/>
                </a:cubicBezTo>
                <a:cubicBezTo>
                  <a:pt x="11872780" y="6694805"/>
                  <a:pt x="11928862" y="6731720"/>
                  <a:pt x="11894611" y="6718680"/>
                </a:cubicBezTo>
                <a:cubicBezTo>
                  <a:pt x="11860360" y="6705640"/>
                  <a:pt x="11736092" y="6642174"/>
                  <a:pt x="11712380" y="6618279"/>
                </a:cubicBezTo>
                <a:cubicBezTo>
                  <a:pt x="11688668" y="6594384"/>
                  <a:pt x="11627913" y="6617875"/>
                  <a:pt x="11585367" y="6575313"/>
                </a:cubicBezTo>
                <a:lnTo>
                  <a:pt x="11516471" y="6498621"/>
                </a:lnTo>
                <a:cubicBezTo>
                  <a:pt x="11468275" y="6496789"/>
                  <a:pt x="11507336" y="6461535"/>
                  <a:pt x="11462693" y="6445069"/>
                </a:cubicBezTo>
                <a:cubicBezTo>
                  <a:pt x="11417568" y="6443442"/>
                  <a:pt x="11408022" y="6391555"/>
                  <a:pt x="11369713" y="6383596"/>
                </a:cubicBezTo>
                <a:cubicBezTo>
                  <a:pt x="11354318" y="6389646"/>
                  <a:pt x="11288329" y="6334752"/>
                  <a:pt x="11273970" y="6323928"/>
                </a:cubicBezTo>
                <a:cubicBezTo>
                  <a:pt x="11231914" y="6325320"/>
                  <a:pt x="11221974" y="6315486"/>
                  <a:pt x="11195085" y="6302909"/>
                </a:cubicBezTo>
                <a:cubicBezTo>
                  <a:pt x="11164087" y="6332691"/>
                  <a:pt x="11171650" y="6306732"/>
                  <a:pt x="11143409" y="6303556"/>
                </a:cubicBezTo>
                <a:cubicBezTo>
                  <a:pt x="11125907" y="6299917"/>
                  <a:pt x="11102604" y="6295777"/>
                  <a:pt x="11085936" y="6294307"/>
                </a:cubicBezTo>
                <a:cubicBezTo>
                  <a:pt x="11057494" y="6294603"/>
                  <a:pt x="11029907" y="6276438"/>
                  <a:pt x="11030954" y="6291426"/>
                </a:cubicBezTo>
                <a:cubicBezTo>
                  <a:pt x="11007785" y="6293943"/>
                  <a:pt x="10982006" y="6298120"/>
                  <a:pt x="10951061" y="6296182"/>
                </a:cubicBezTo>
                <a:cubicBezTo>
                  <a:pt x="10885366" y="6259348"/>
                  <a:pt x="10915289" y="6295910"/>
                  <a:pt x="10857722" y="6283099"/>
                </a:cubicBezTo>
                <a:cubicBezTo>
                  <a:pt x="10806647" y="6270732"/>
                  <a:pt x="10707076" y="6237654"/>
                  <a:pt x="10644617" y="6221981"/>
                </a:cubicBezTo>
                <a:cubicBezTo>
                  <a:pt x="10616447" y="6217166"/>
                  <a:pt x="10558604" y="6206555"/>
                  <a:pt x="10519278" y="6201735"/>
                </a:cubicBezTo>
                <a:cubicBezTo>
                  <a:pt x="10495462" y="6203254"/>
                  <a:pt x="10473831" y="6189810"/>
                  <a:pt x="10445982" y="6199677"/>
                </a:cubicBezTo>
                <a:cubicBezTo>
                  <a:pt x="10436537" y="6203715"/>
                  <a:pt x="10409282" y="6202908"/>
                  <a:pt x="10383866" y="6195830"/>
                </a:cubicBezTo>
                <a:cubicBezTo>
                  <a:pt x="10374828" y="6204037"/>
                  <a:pt x="10347865" y="6195374"/>
                  <a:pt x="10336853" y="6195219"/>
                </a:cubicBezTo>
                <a:cubicBezTo>
                  <a:pt x="10323587" y="6201929"/>
                  <a:pt x="10274742" y="6192863"/>
                  <a:pt x="10261099" y="6185468"/>
                </a:cubicBezTo>
                <a:lnTo>
                  <a:pt x="10126498" y="6173953"/>
                </a:lnTo>
                <a:lnTo>
                  <a:pt x="10082167" y="6171858"/>
                </a:lnTo>
                <a:cubicBezTo>
                  <a:pt x="10074568" y="6173927"/>
                  <a:pt x="10046861" y="6172599"/>
                  <a:pt x="10039238" y="6173522"/>
                </a:cubicBezTo>
                <a:cubicBezTo>
                  <a:pt x="9998459" y="6163421"/>
                  <a:pt x="9984395" y="6162931"/>
                  <a:pt x="9960017" y="6158007"/>
                </a:cubicBezTo>
                <a:cubicBezTo>
                  <a:pt x="9918981" y="6157865"/>
                  <a:pt x="9888742" y="6161064"/>
                  <a:pt x="9847790" y="6151239"/>
                </a:cubicBezTo>
                <a:lnTo>
                  <a:pt x="9728307" y="6131032"/>
                </a:lnTo>
                <a:cubicBezTo>
                  <a:pt x="9675057" y="6140618"/>
                  <a:pt x="9602036" y="6132224"/>
                  <a:pt x="9584505" y="6119612"/>
                </a:cubicBezTo>
                <a:cubicBezTo>
                  <a:pt x="9518953" y="6105336"/>
                  <a:pt x="9415430" y="6079210"/>
                  <a:pt x="9343050" y="6073910"/>
                </a:cubicBezTo>
                <a:lnTo>
                  <a:pt x="9231368" y="6022005"/>
                </a:lnTo>
                <a:lnTo>
                  <a:pt x="9194808" y="6011926"/>
                </a:lnTo>
                <a:lnTo>
                  <a:pt x="9189244" y="6002687"/>
                </a:lnTo>
                <a:lnTo>
                  <a:pt x="9151230" y="5991485"/>
                </a:lnTo>
                <a:lnTo>
                  <a:pt x="9150208" y="5992550"/>
                </a:lnTo>
                <a:cubicBezTo>
                  <a:pt x="9147046" y="5994681"/>
                  <a:pt x="9143082" y="5995773"/>
                  <a:pt x="9137316" y="5994719"/>
                </a:cubicBezTo>
                <a:cubicBezTo>
                  <a:pt x="9138863" y="6014203"/>
                  <a:pt x="9130953" y="6000914"/>
                  <a:pt x="9113810" y="5996085"/>
                </a:cubicBezTo>
                <a:cubicBezTo>
                  <a:pt x="9112389" y="6025268"/>
                  <a:pt x="9068115" y="5990834"/>
                  <a:pt x="9053451" y="6004399"/>
                </a:cubicBezTo>
                <a:lnTo>
                  <a:pt x="9005484" y="6001114"/>
                </a:lnTo>
                <a:lnTo>
                  <a:pt x="9005199" y="6001354"/>
                </a:lnTo>
                <a:cubicBezTo>
                  <a:pt x="9003144" y="6001574"/>
                  <a:pt x="9000325" y="6001246"/>
                  <a:pt x="8996230" y="6000143"/>
                </a:cubicBezTo>
                <a:lnTo>
                  <a:pt x="8990392" y="5998082"/>
                </a:lnTo>
                <a:lnTo>
                  <a:pt x="8974335" y="5994856"/>
                </a:lnTo>
                <a:lnTo>
                  <a:pt x="8968009" y="5995556"/>
                </a:lnTo>
                <a:lnTo>
                  <a:pt x="8963046" y="5997781"/>
                </a:lnTo>
                <a:cubicBezTo>
                  <a:pt x="8954691" y="5989830"/>
                  <a:pt x="8955518" y="5980882"/>
                  <a:pt x="8928986" y="6000969"/>
                </a:cubicBezTo>
                <a:cubicBezTo>
                  <a:pt x="8898032" y="5999949"/>
                  <a:pt x="8789301" y="5985294"/>
                  <a:pt x="8752442" y="5981737"/>
                </a:cubicBezTo>
                <a:cubicBezTo>
                  <a:pt x="8719820" y="5971017"/>
                  <a:pt x="8748195" y="5984678"/>
                  <a:pt x="8707845" y="5979636"/>
                </a:cubicBezTo>
                <a:cubicBezTo>
                  <a:pt x="8671607" y="5960101"/>
                  <a:pt x="8639143" y="5976541"/>
                  <a:pt x="8596069" y="5971064"/>
                </a:cubicBezTo>
                <a:lnTo>
                  <a:pt x="8525228" y="5985906"/>
                </a:lnTo>
                <a:lnTo>
                  <a:pt x="8510981" y="5979991"/>
                </a:lnTo>
                <a:lnTo>
                  <a:pt x="8506165" y="5976990"/>
                </a:lnTo>
                <a:cubicBezTo>
                  <a:pt x="8502647" y="5975213"/>
                  <a:pt x="8500046" y="5974402"/>
                  <a:pt x="8497966" y="5974252"/>
                </a:cubicBezTo>
                <a:lnTo>
                  <a:pt x="8497592" y="5974431"/>
                </a:lnTo>
                <a:lnTo>
                  <a:pt x="8490247" y="5971381"/>
                </a:lnTo>
                <a:lnTo>
                  <a:pt x="8367180" y="5957339"/>
                </a:lnTo>
                <a:cubicBezTo>
                  <a:pt x="8362022" y="5955314"/>
                  <a:pt x="8357731" y="5955662"/>
                  <a:pt x="8353797" y="5957145"/>
                </a:cubicBezTo>
                <a:lnTo>
                  <a:pt x="8352370" y="5957985"/>
                </a:lnTo>
                <a:lnTo>
                  <a:pt x="8320102" y="5940567"/>
                </a:lnTo>
                <a:lnTo>
                  <a:pt x="8314430" y="5940241"/>
                </a:lnTo>
                <a:lnTo>
                  <a:pt x="8295171" y="5926346"/>
                </a:lnTo>
                <a:lnTo>
                  <a:pt x="8284274" y="5920523"/>
                </a:lnTo>
                <a:lnTo>
                  <a:pt x="8283147" y="5916080"/>
                </a:lnTo>
                <a:cubicBezTo>
                  <a:pt x="8280843" y="5912835"/>
                  <a:pt x="8276149" y="5910187"/>
                  <a:pt x="8266073" y="5908905"/>
                </a:cubicBezTo>
                <a:lnTo>
                  <a:pt x="8263374" y="5909135"/>
                </a:lnTo>
                <a:lnTo>
                  <a:pt x="8252031" y="5899292"/>
                </a:lnTo>
                <a:cubicBezTo>
                  <a:pt x="8248857" y="5895442"/>
                  <a:pt x="8246645" y="5891160"/>
                  <a:pt x="8245832" y="5886300"/>
                </a:cubicBezTo>
                <a:cubicBezTo>
                  <a:pt x="8181825" y="5889207"/>
                  <a:pt x="8147128" y="5855085"/>
                  <a:pt x="8090269" y="5840139"/>
                </a:cubicBezTo>
                <a:cubicBezTo>
                  <a:pt x="8025465" y="5816997"/>
                  <a:pt x="7967068" y="5795761"/>
                  <a:pt x="7905405" y="5798166"/>
                </a:cubicBezTo>
                <a:cubicBezTo>
                  <a:pt x="7835117" y="5783254"/>
                  <a:pt x="7780963" y="5781023"/>
                  <a:pt x="7718742" y="5772451"/>
                </a:cubicBezTo>
                <a:lnTo>
                  <a:pt x="7614344" y="5775922"/>
                </a:lnTo>
                <a:lnTo>
                  <a:pt x="7527540" y="5770094"/>
                </a:lnTo>
                <a:lnTo>
                  <a:pt x="7519568" y="5767541"/>
                </a:lnTo>
                <a:cubicBezTo>
                  <a:pt x="7513990" y="5766202"/>
                  <a:pt x="7510170" y="5765852"/>
                  <a:pt x="7507409" y="5766206"/>
                </a:cubicBezTo>
                <a:lnTo>
                  <a:pt x="7507037" y="5766533"/>
                </a:lnTo>
                <a:lnTo>
                  <a:pt x="7495792" y="5764581"/>
                </a:lnTo>
                <a:cubicBezTo>
                  <a:pt x="7476983" y="5760463"/>
                  <a:pt x="7422525" y="5777879"/>
                  <a:pt x="7405388" y="5772686"/>
                </a:cubicBezTo>
                <a:cubicBezTo>
                  <a:pt x="7374786" y="5775636"/>
                  <a:pt x="7333987" y="5776741"/>
                  <a:pt x="7312177" y="5782281"/>
                </a:cubicBezTo>
                <a:lnTo>
                  <a:pt x="7310850" y="5783723"/>
                </a:lnTo>
                <a:lnTo>
                  <a:pt x="7218557" y="5758474"/>
                </a:lnTo>
                <a:lnTo>
                  <a:pt x="7201099" y="5753924"/>
                </a:lnTo>
                <a:lnTo>
                  <a:pt x="7197001" y="5748566"/>
                </a:lnTo>
                <a:cubicBezTo>
                  <a:pt x="7192109" y="5745043"/>
                  <a:pt x="7184503" y="5742904"/>
                  <a:pt x="7170805" y="5743918"/>
                </a:cubicBezTo>
                <a:lnTo>
                  <a:pt x="7096985" y="5731690"/>
                </a:lnTo>
                <a:cubicBezTo>
                  <a:pt x="7061145" y="5730712"/>
                  <a:pt x="7050186" y="5729735"/>
                  <a:pt x="7018493" y="5732064"/>
                </a:cubicBezTo>
                <a:cubicBezTo>
                  <a:pt x="6937525" y="5721126"/>
                  <a:pt x="6943642" y="5696960"/>
                  <a:pt x="6904143" y="5702558"/>
                </a:cubicBezTo>
                <a:cubicBezTo>
                  <a:pt x="6871919" y="5707766"/>
                  <a:pt x="6787986" y="5688692"/>
                  <a:pt x="6708219" y="5674603"/>
                </a:cubicBezTo>
                <a:cubicBezTo>
                  <a:pt x="6649103" y="5665148"/>
                  <a:pt x="6628103" y="5651047"/>
                  <a:pt x="6549452" y="5645827"/>
                </a:cubicBezTo>
                <a:cubicBezTo>
                  <a:pt x="6472151" y="5601737"/>
                  <a:pt x="6409693" y="5625460"/>
                  <a:pt x="6317557" y="5599027"/>
                </a:cubicBezTo>
                <a:cubicBezTo>
                  <a:pt x="6297548" y="5583505"/>
                  <a:pt x="6209289" y="5600698"/>
                  <a:pt x="6168671" y="5596940"/>
                </a:cubicBezTo>
                <a:cubicBezTo>
                  <a:pt x="6128053" y="5593182"/>
                  <a:pt x="6090537" y="5579634"/>
                  <a:pt x="6073845" y="5576478"/>
                </a:cubicBezTo>
                <a:lnTo>
                  <a:pt x="6068527" y="5578015"/>
                </a:lnTo>
                <a:lnTo>
                  <a:pt x="6048635" y="5577332"/>
                </a:lnTo>
                <a:lnTo>
                  <a:pt x="6041280" y="5585681"/>
                </a:lnTo>
                <a:lnTo>
                  <a:pt x="6010089" y="5590774"/>
                </a:lnTo>
                <a:cubicBezTo>
                  <a:pt x="5998678" y="5591361"/>
                  <a:pt x="5970125" y="5590448"/>
                  <a:pt x="5957374" y="5587130"/>
                </a:cubicBezTo>
                <a:lnTo>
                  <a:pt x="5758917" y="5571438"/>
                </a:lnTo>
                <a:lnTo>
                  <a:pt x="5626958" y="5570415"/>
                </a:lnTo>
                <a:lnTo>
                  <a:pt x="5470904" y="5584435"/>
                </a:lnTo>
                <a:cubicBezTo>
                  <a:pt x="5478132" y="5597463"/>
                  <a:pt x="5439008" y="5583397"/>
                  <a:pt x="5432758" y="5595688"/>
                </a:cubicBezTo>
                <a:cubicBezTo>
                  <a:pt x="5429367" y="5605720"/>
                  <a:pt x="5391826" y="5610404"/>
                  <a:pt x="5381665" y="5613390"/>
                </a:cubicBezTo>
                <a:lnTo>
                  <a:pt x="5261761" y="5633807"/>
                </a:lnTo>
                <a:cubicBezTo>
                  <a:pt x="5251596" y="5633991"/>
                  <a:pt x="5230549" y="5642301"/>
                  <a:pt x="5222961" y="5644931"/>
                </a:cubicBezTo>
                <a:lnTo>
                  <a:pt x="5174658" y="5647921"/>
                </a:lnTo>
                <a:lnTo>
                  <a:pt x="5156553" y="5655144"/>
                </a:lnTo>
                <a:lnTo>
                  <a:pt x="5142596" y="5658544"/>
                </a:lnTo>
                <a:lnTo>
                  <a:pt x="5139595" y="5660645"/>
                </a:lnTo>
                <a:cubicBezTo>
                  <a:pt x="5133875" y="5664685"/>
                  <a:pt x="5128077" y="5668496"/>
                  <a:pt x="5121657" y="5671498"/>
                </a:cubicBezTo>
                <a:cubicBezTo>
                  <a:pt x="5108318" y="5642879"/>
                  <a:pt x="5064854" y="5692315"/>
                  <a:pt x="5065789" y="5664927"/>
                </a:cubicBezTo>
                <a:cubicBezTo>
                  <a:pt x="5028194" y="5676443"/>
                  <a:pt x="5038945" y="5647354"/>
                  <a:pt x="5011512" y="5681308"/>
                </a:cubicBezTo>
                <a:cubicBezTo>
                  <a:pt x="4937025" y="5680925"/>
                  <a:pt x="4916355" y="5667918"/>
                  <a:pt x="4840439" y="5705325"/>
                </a:cubicBezTo>
                <a:cubicBezTo>
                  <a:pt x="4806741" y="5721967"/>
                  <a:pt x="4784108" y="5733113"/>
                  <a:pt x="4762445" y="5733093"/>
                </a:cubicBezTo>
                <a:cubicBezTo>
                  <a:pt x="4741324" y="5737594"/>
                  <a:pt x="4729483" y="5740416"/>
                  <a:pt x="4723183" y="5742108"/>
                </a:cubicBezTo>
                <a:lnTo>
                  <a:pt x="4721175" y="5742856"/>
                </a:lnTo>
                <a:lnTo>
                  <a:pt x="4715526" y="5741581"/>
                </a:lnTo>
                <a:cubicBezTo>
                  <a:pt x="4680149" y="5748537"/>
                  <a:pt x="4524746" y="5749345"/>
                  <a:pt x="4515811" y="5751483"/>
                </a:cubicBezTo>
                <a:cubicBezTo>
                  <a:pt x="4457821" y="5764595"/>
                  <a:pt x="4462660" y="5765336"/>
                  <a:pt x="4428540" y="5762134"/>
                </a:cubicBezTo>
                <a:cubicBezTo>
                  <a:pt x="4423305" y="5758763"/>
                  <a:pt x="4368975" y="5765057"/>
                  <a:pt x="4362874" y="5763480"/>
                </a:cubicBezTo>
                <a:lnTo>
                  <a:pt x="4316963" y="5756865"/>
                </a:lnTo>
                <a:lnTo>
                  <a:pt x="4315109" y="5758206"/>
                </a:lnTo>
                <a:cubicBezTo>
                  <a:pt x="4306124" y="5761577"/>
                  <a:pt x="4299996" y="5761576"/>
                  <a:pt x="4295141" y="5760085"/>
                </a:cubicBezTo>
                <a:lnTo>
                  <a:pt x="4290061" y="5757168"/>
                </a:lnTo>
                <a:lnTo>
                  <a:pt x="4276140" y="5757414"/>
                </a:lnTo>
                <a:lnTo>
                  <a:pt x="4248115" y="5755090"/>
                </a:lnTo>
                <a:lnTo>
                  <a:pt x="4202048" y="5757885"/>
                </a:lnTo>
                <a:cubicBezTo>
                  <a:pt x="4201946" y="5758305"/>
                  <a:pt x="4201844" y="5758724"/>
                  <a:pt x="4201744" y="5759144"/>
                </a:cubicBezTo>
                <a:cubicBezTo>
                  <a:pt x="4200117" y="5761981"/>
                  <a:pt x="4197141" y="5764100"/>
                  <a:pt x="4191246" y="5764778"/>
                </a:cubicBezTo>
                <a:cubicBezTo>
                  <a:pt x="4204214" y="5782067"/>
                  <a:pt x="4161275" y="5780172"/>
                  <a:pt x="4142743" y="5780643"/>
                </a:cubicBezTo>
                <a:cubicBezTo>
                  <a:pt x="4124718" y="5787709"/>
                  <a:pt x="4099100" y="5801289"/>
                  <a:pt x="4083095" y="5807176"/>
                </a:cubicBezTo>
                <a:lnTo>
                  <a:pt x="4074544" y="5808011"/>
                </a:lnTo>
                <a:cubicBezTo>
                  <a:pt x="4074505" y="5808112"/>
                  <a:pt x="4074464" y="5808211"/>
                  <a:pt x="4074425" y="5808310"/>
                </a:cubicBezTo>
                <a:cubicBezTo>
                  <a:pt x="4072679" y="5809094"/>
                  <a:pt x="4069907" y="5809595"/>
                  <a:pt x="4065508" y="5809754"/>
                </a:cubicBezTo>
                <a:lnTo>
                  <a:pt x="4058952" y="5809536"/>
                </a:lnTo>
                <a:lnTo>
                  <a:pt x="4042362" y="5811157"/>
                </a:lnTo>
                <a:lnTo>
                  <a:pt x="4036994" y="5813591"/>
                </a:lnTo>
                <a:lnTo>
                  <a:pt x="4035361" y="5817258"/>
                </a:lnTo>
                <a:lnTo>
                  <a:pt x="4033776" y="5817023"/>
                </a:lnTo>
                <a:cubicBezTo>
                  <a:pt x="4021425" y="5812159"/>
                  <a:pt x="4016875" y="5803783"/>
                  <a:pt x="4004536" y="5829591"/>
                </a:cubicBezTo>
                <a:cubicBezTo>
                  <a:pt x="3976668" y="5822526"/>
                  <a:pt x="3972978" y="5837855"/>
                  <a:pt x="3936844" y="5847048"/>
                </a:cubicBezTo>
                <a:cubicBezTo>
                  <a:pt x="3920507" y="5839324"/>
                  <a:pt x="3908536" y="5844013"/>
                  <a:pt x="3897273" y="5852703"/>
                </a:cubicBezTo>
                <a:cubicBezTo>
                  <a:pt x="3861093" y="5852207"/>
                  <a:pt x="3829629" y="5866077"/>
                  <a:pt x="3789758" y="5872941"/>
                </a:cubicBezTo>
                <a:cubicBezTo>
                  <a:pt x="3741008" y="5887647"/>
                  <a:pt x="3725130" y="5889624"/>
                  <a:pt x="3682511" y="5896864"/>
                </a:cubicBezTo>
                <a:lnTo>
                  <a:pt x="3610033" y="5929135"/>
                </a:lnTo>
                <a:lnTo>
                  <a:pt x="3603853" y="5927773"/>
                </a:lnTo>
                <a:cubicBezTo>
                  <a:pt x="3599581" y="5927154"/>
                  <a:pt x="3596727" y="5927154"/>
                  <a:pt x="3594734" y="5927609"/>
                </a:cubicBezTo>
                <a:lnTo>
                  <a:pt x="3594499" y="5927878"/>
                </a:lnTo>
                <a:lnTo>
                  <a:pt x="3585976" y="5927188"/>
                </a:lnTo>
                <a:cubicBezTo>
                  <a:pt x="3571624" y="5925397"/>
                  <a:pt x="3549390" y="5939596"/>
                  <a:pt x="3536133" y="5936887"/>
                </a:cubicBezTo>
                <a:cubicBezTo>
                  <a:pt x="3513941" y="5941183"/>
                  <a:pt x="3488623" y="5934918"/>
                  <a:pt x="3473221" y="5940548"/>
                </a:cubicBezTo>
                <a:lnTo>
                  <a:pt x="3400726" y="5952596"/>
                </a:lnTo>
                <a:lnTo>
                  <a:pt x="3375936" y="5941189"/>
                </a:lnTo>
                <a:lnTo>
                  <a:pt x="3348220" y="5944802"/>
                </a:lnTo>
                <a:cubicBezTo>
                  <a:pt x="3337207" y="5945475"/>
                  <a:pt x="3327055" y="5946237"/>
                  <a:pt x="3319640" y="5949737"/>
                </a:cubicBezTo>
                <a:lnTo>
                  <a:pt x="3248530" y="5968289"/>
                </a:lnTo>
                <a:lnTo>
                  <a:pt x="3210309" y="5954736"/>
                </a:lnTo>
                <a:cubicBezTo>
                  <a:pt x="3206089" y="5952812"/>
                  <a:pt x="3200153" y="5952268"/>
                  <a:pt x="3190376" y="5954857"/>
                </a:cubicBezTo>
                <a:lnTo>
                  <a:pt x="3188146" y="5956038"/>
                </a:lnTo>
                <a:cubicBezTo>
                  <a:pt x="3182626" y="5954058"/>
                  <a:pt x="3141857" y="5956624"/>
                  <a:pt x="3108597" y="5957358"/>
                </a:cubicBezTo>
                <a:cubicBezTo>
                  <a:pt x="3055969" y="5959784"/>
                  <a:pt x="3048941" y="5952417"/>
                  <a:pt x="2988585" y="5960444"/>
                </a:cubicBezTo>
                <a:cubicBezTo>
                  <a:pt x="2928854" y="5964632"/>
                  <a:pt x="2917952" y="5959591"/>
                  <a:pt x="2876541" y="5967961"/>
                </a:cubicBezTo>
                <a:lnTo>
                  <a:pt x="2626865" y="5968713"/>
                </a:lnTo>
                <a:cubicBezTo>
                  <a:pt x="2562349" y="5946800"/>
                  <a:pt x="2563423" y="5977398"/>
                  <a:pt x="2491423" y="5970428"/>
                </a:cubicBezTo>
                <a:cubicBezTo>
                  <a:pt x="2433092" y="6035904"/>
                  <a:pt x="2455710" y="5995425"/>
                  <a:pt x="2415618" y="6003657"/>
                </a:cubicBezTo>
                <a:lnTo>
                  <a:pt x="2290099" y="6001093"/>
                </a:lnTo>
                <a:cubicBezTo>
                  <a:pt x="2257058" y="5987464"/>
                  <a:pt x="2202459" y="6022632"/>
                  <a:pt x="2161715" y="6004244"/>
                </a:cubicBezTo>
                <a:cubicBezTo>
                  <a:pt x="2122715" y="6007244"/>
                  <a:pt x="2080451" y="6015292"/>
                  <a:pt x="2056090" y="6019086"/>
                </a:cubicBezTo>
                <a:cubicBezTo>
                  <a:pt x="2019829" y="6026050"/>
                  <a:pt x="1978840" y="6038739"/>
                  <a:pt x="1944154" y="6046026"/>
                </a:cubicBezTo>
                <a:cubicBezTo>
                  <a:pt x="1925868" y="6034021"/>
                  <a:pt x="1896028" y="6059125"/>
                  <a:pt x="1847969" y="6062810"/>
                </a:cubicBezTo>
                <a:cubicBezTo>
                  <a:pt x="1827978" y="6048913"/>
                  <a:pt x="1815571" y="6065486"/>
                  <a:pt x="1777084" y="6047209"/>
                </a:cubicBezTo>
                <a:cubicBezTo>
                  <a:pt x="1775440" y="6049158"/>
                  <a:pt x="1773398" y="6050977"/>
                  <a:pt x="1771026" y="6052610"/>
                </a:cubicBezTo>
                <a:cubicBezTo>
                  <a:pt x="1757252" y="6062088"/>
                  <a:pt x="1735529" y="6063344"/>
                  <a:pt x="1722510" y="6055412"/>
                </a:cubicBezTo>
                <a:cubicBezTo>
                  <a:pt x="1691780" y="6043382"/>
                  <a:pt x="1662322" y="6038247"/>
                  <a:pt x="1633942" y="6035716"/>
                </a:cubicBezTo>
                <a:lnTo>
                  <a:pt x="1586146" y="6045126"/>
                </a:lnTo>
                <a:cubicBezTo>
                  <a:pt x="1567949" y="6050358"/>
                  <a:pt x="1545901" y="6061305"/>
                  <a:pt x="1524749" y="6067115"/>
                </a:cubicBezTo>
                <a:cubicBezTo>
                  <a:pt x="1502587" y="6070337"/>
                  <a:pt x="1478014" y="6065935"/>
                  <a:pt x="1459243" y="6079986"/>
                </a:cubicBezTo>
                <a:cubicBezTo>
                  <a:pt x="1421475" y="6095139"/>
                  <a:pt x="1374525" y="6079162"/>
                  <a:pt x="1349458" y="6115647"/>
                </a:cubicBezTo>
                <a:cubicBezTo>
                  <a:pt x="1273277" y="6137331"/>
                  <a:pt x="1121513" y="6171202"/>
                  <a:pt x="1009213" y="6196169"/>
                </a:cubicBezTo>
                <a:cubicBezTo>
                  <a:pt x="939017" y="6208471"/>
                  <a:pt x="866896" y="6205091"/>
                  <a:pt x="808573" y="6211966"/>
                </a:cubicBezTo>
                <a:cubicBezTo>
                  <a:pt x="802824" y="6209126"/>
                  <a:pt x="726017" y="6232905"/>
                  <a:pt x="719550" y="6231933"/>
                </a:cubicBezTo>
                <a:lnTo>
                  <a:pt x="698796" y="6232599"/>
                </a:lnTo>
                <a:cubicBezTo>
                  <a:pt x="689834" y="6236836"/>
                  <a:pt x="683493" y="6237437"/>
                  <a:pt x="678328" y="6236429"/>
                </a:cubicBezTo>
                <a:lnTo>
                  <a:pt x="672785" y="6234027"/>
                </a:lnTo>
                <a:lnTo>
                  <a:pt x="658407" y="6235638"/>
                </a:lnTo>
                <a:lnTo>
                  <a:pt x="629186" y="6236074"/>
                </a:lnTo>
                <a:lnTo>
                  <a:pt x="624559" y="6238724"/>
                </a:lnTo>
                <a:lnTo>
                  <a:pt x="581799" y="6243380"/>
                </a:lnTo>
                <a:cubicBezTo>
                  <a:pt x="581737" y="6243807"/>
                  <a:pt x="581672" y="6244236"/>
                  <a:pt x="581609" y="6244664"/>
                </a:cubicBezTo>
                <a:cubicBezTo>
                  <a:pt x="580205" y="6247646"/>
                  <a:pt x="577332" y="6250048"/>
                  <a:pt x="571300" y="6251300"/>
                </a:cubicBezTo>
                <a:cubicBezTo>
                  <a:pt x="551624" y="6261209"/>
                  <a:pt x="484500" y="6294596"/>
                  <a:pt x="463550" y="6304115"/>
                </a:cubicBezTo>
                <a:cubicBezTo>
                  <a:pt x="453137" y="6305662"/>
                  <a:pt x="449732" y="6307620"/>
                  <a:pt x="445607" y="6308407"/>
                </a:cubicBezTo>
                <a:lnTo>
                  <a:pt x="438800" y="6308835"/>
                </a:lnTo>
                <a:cubicBezTo>
                  <a:pt x="417223" y="6317125"/>
                  <a:pt x="343313" y="6348349"/>
                  <a:pt x="316139" y="6358155"/>
                </a:cubicBezTo>
                <a:cubicBezTo>
                  <a:pt x="298482" y="6352074"/>
                  <a:pt x="286557" y="6357914"/>
                  <a:pt x="275749" y="6367668"/>
                </a:cubicBezTo>
                <a:cubicBezTo>
                  <a:pt x="238275" y="6370726"/>
                  <a:pt x="207077" y="6387621"/>
                  <a:pt x="166497" y="6398366"/>
                </a:cubicBezTo>
                <a:lnTo>
                  <a:pt x="1" y="6464830"/>
                </a:lnTo>
                <a:lnTo>
                  <a:pt x="1" y="2274073"/>
                </a:lnTo>
                <a:lnTo>
                  <a:pt x="0" y="227407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29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381000" y="800100"/>
            <a:ext cx="18740120" cy="1019175"/>
          </a:xfrm>
          <a:prstGeom prst="rect">
            <a:avLst/>
          </a:prstGeom>
        </p:spPr>
        <p:txBody>
          <a:bodyPr wrap="square" lIns="0" tIns="0" rIns="0" bIns="0" rtlCol="0" anchor="t">
            <a:spAutoFit/>
          </a:bodyPr>
          <a:lstStyle/>
          <a:p>
            <a:pPr algn="ctr">
              <a:lnSpc>
                <a:spcPts val="7950"/>
              </a:lnSpc>
              <a:spcBef>
                <a:spcPct val="0"/>
              </a:spcBef>
            </a:pPr>
            <a:r>
              <a:rPr lang="en-US" sz="5500" b="1" dirty="0">
                <a:solidFill>
                  <a:srgbClr val="00FFFF"/>
                </a:solidFill>
                <a:latin typeface="+mj-lt"/>
              </a:rPr>
              <a:t>Problem Statement (Manufacturing and Supply Chain):</a:t>
            </a:r>
          </a:p>
        </p:txBody>
      </p:sp>
      <p:sp>
        <p:nvSpPr>
          <p:cNvPr id="5" name="TextBox 5"/>
          <p:cNvSpPr txBox="1"/>
          <p:nvPr/>
        </p:nvSpPr>
        <p:spPr>
          <a:xfrm>
            <a:off x="228600" y="2324100"/>
            <a:ext cx="16992600" cy="6370955"/>
          </a:xfrm>
          <a:prstGeom prst="rect">
            <a:avLst/>
          </a:prstGeom>
        </p:spPr>
        <p:txBody>
          <a:bodyPr wrap="square" lIns="0" tIns="0" rIns="0" bIns="0" rtlCol="0" anchor="t">
            <a:spAutoFit/>
          </a:bodyPr>
          <a:lstStyle/>
          <a:p>
            <a:pPr marL="745490" lvl="1" indent="-372745" algn="just">
              <a:lnSpc>
                <a:spcPts val="4140"/>
              </a:lnSpc>
              <a:spcBef>
                <a:spcPct val="0"/>
              </a:spcBef>
              <a:buFont typeface="Arial" panose="020B0604020202020204"/>
              <a:buChar char="•"/>
            </a:pPr>
            <a:r>
              <a:rPr lang="en-US" sz="3450" dirty="0">
                <a:solidFill>
                  <a:schemeClr val="bg1"/>
                </a:solidFill>
              </a:rPr>
              <a:t>Genz and India are really excited about Entrepreneurship nowadays. But they lack the knowledge to need to develop a product, Information like</a:t>
            </a:r>
            <a:r>
              <a:rPr lang="en-US" sz="3450" b="1" dirty="0">
                <a:solidFill>
                  <a:schemeClr val="bg1"/>
                </a:solidFill>
              </a:rPr>
              <a:t> </a:t>
            </a:r>
            <a:r>
              <a:rPr lang="en-US" sz="3450" b="1" u="sng" dirty="0">
                <a:solidFill>
                  <a:schemeClr val="bg1"/>
                </a:solidFill>
              </a:rPr>
              <a:t>Manufacturing</a:t>
            </a:r>
            <a:r>
              <a:rPr lang="en-US" sz="3450" dirty="0">
                <a:solidFill>
                  <a:schemeClr val="bg1"/>
                </a:solidFill>
              </a:rPr>
              <a:t> on small/large scale, Material requirement, advertisement Ideas, business scalability  and others.  </a:t>
            </a:r>
          </a:p>
          <a:p>
            <a:pPr marL="745490" lvl="1" indent="-372745" algn="just">
              <a:lnSpc>
                <a:spcPts val="4140"/>
              </a:lnSpc>
              <a:spcBef>
                <a:spcPct val="0"/>
              </a:spcBef>
              <a:buFont typeface="Arial" panose="020B0604020202020204"/>
              <a:buChar char="•"/>
            </a:pPr>
            <a:r>
              <a:rPr lang="en-US" sz="3450" dirty="0">
                <a:solidFill>
                  <a:schemeClr val="bg1"/>
                </a:solidFill>
              </a:rPr>
              <a:t>New Startups experiences a lot of hectic research and high time consumption for such Information. Even after this time-consuming research it is not guaranteed to get the most correct, trusted and personalized information.</a:t>
            </a:r>
          </a:p>
          <a:p>
            <a:pPr marL="745490" lvl="1" indent="-372745" algn="just">
              <a:lnSpc>
                <a:spcPts val="4140"/>
              </a:lnSpc>
              <a:spcBef>
                <a:spcPct val="0"/>
              </a:spcBef>
              <a:buFont typeface="Arial" panose="020B0604020202020204"/>
              <a:buChar char="•"/>
            </a:pPr>
            <a:r>
              <a:rPr lang="en-US" sz="3450" dirty="0">
                <a:solidFill>
                  <a:schemeClr val="bg1"/>
                </a:solidFill>
              </a:rPr>
              <a:t>Most of the startup failures occur due to lack of proper knowledge of the industry and most of the upcoming entrepreneurs are clueless about their path.</a:t>
            </a:r>
          </a:p>
          <a:p>
            <a:pPr marL="745490" lvl="1" indent="-372745" algn="just">
              <a:lnSpc>
                <a:spcPts val="4140"/>
              </a:lnSpc>
              <a:spcBef>
                <a:spcPct val="0"/>
              </a:spcBef>
              <a:buFont typeface="Arial" panose="020B0604020202020204"/>
              <a:buChar char="•"/>
            </a:pPr>
            <a:r>
              <a:rPr lang="en-US" sz="3450" dirty="0">
                <a:solidFill>
                  <a:schemeClr val="bg1"/>
                </a:solidFill>
              </a:rPr>
              <a:t>Manufacturing is one of the key factor which is responsible of the downfall of the new startups.</a:t>
            </a:r>
          </a:p>
          <a:p>
            <a:pPr marL="745490" lvl="1" indent="-372745" algn="just">
              <a:lnSpc>
                <a:spcPts val="4140"/>
              </a:lnSpc>
              <a:spcBef>
                <a:spcPct val="0"/>
              </a:spcBef>
              <a:buFont typeface="Arial" panose="020B0604020202020204"/>
              <a:buChar char="•"/>
            </a:pPr>
            <a:r>
              <a:rPr lang="en-US" sz="3450" dirty="0">
                <a:solidFill>
                  <a:schemeClr val="bg1"/>
                </a:solidFill>
              </a:rPr>
              <a:t>Hence our app </a:t>
            </a:r>
            <a:r>
              <a:rPr lang="en-US" sz="3450" b="1" u="sng" dirty="0">
                <a:solidFill>
                  <a:schemeClr val="bg1"/>
                </a:solidFill>
              </a:rPr>
              <a:t>GenZ Connects </a:t>
            </a:r>
            <a:r>
              <a:rPr lang="en-US" sz="3450" dirty="0">
                <a:solidFill>
                  <a:schemeClr val="bg1"/>
                </a:solidFill>
              </a:rPr>
              <a:t>(B2B) will provide entrepreneurs with the trusted path and direction for </a:t>
            </a:r>
            <a:r>
              <a:rPr lang="en-US" sz="3550" b="1" dirty="0">
                <a:solidFill>
                  <a:schemeClr val="bg1"/>
                </a:solidFill>
              </a:rPr>
              <a:t>Manufacturing</a:t>
            </a:r>
            <a:r>
              <a:rPr lang="en-US" sz="3450" dirty="0">
                <a:solidFill>
                  <a:schemeClr val="bg1"/>
                </a:solidFill>
              </a:rPr>
              <a:t> on which they can confide and grow up their business.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1624" y="468261"/>
            <a:ext cx="16904752" cy="741742"/>
          </a:xfrm>
          <a:prstGeom prst="rect">
            <a:avLst/>
          </a:prstGeom>
        </p:spPr>
        <p:txBody>
          <a:bodyPr lIns="0" tIns="0" rIns="0" bIns="0" rtlCol="0" anchor="t">
            <a:spAutoFit/>
          </a:bodyPr>
          <a:lstStyle/>
          <a:p>
            <a:pPr>
              <a:lnSpc>
                <a:spcPts val="5600"/>
              </a:lnSpc>
            </a:pPr>
            <a:r>
              <a:rPr lang="en-US" sz="5400" b="1" dirty="0">
                <a:solidFill>
                  <a:srgbClr val="00FFFF"/>
                </a:solidFill>
              </a:rPr>
              <a:t>Detailed Description of the Solution:</a:t>
            </a:r>
          </a:p>
        </p:txBody>
      </p:sp>
      <p:sp>
        <p:nvSpPr>
          <p:cNvPr id="3" name="TextBox 3"/>
          <p:cNvSpPr txBox="1"/>
          <p:nvPr/>
        </p:nvSpPr>
        <p:spPr>
          <a:xfrm>
            <a:off x="381000" y="1562100"/>
            <a:ext cx="11506200" cy="9143365"/>
          </a:xfrm>
          <a:prstGeom prst="rect">
            <a:avLst/>
          </a:prstGeom>
        </p:spPr>
        <p:txBody>
          <a:bodyPr wrap="square" lIns="0" tIns="0" rIns="0" bIns="0" rtlCol="0" anchor="t">
            <a:spAutoFit/>
          </a:bodyPr>
          <a:lstStyle/>
          <a:p>
            <a:pPr marL="278765" lvl="1" algn="just">
              <a:lnSpc>
                <a:spcPts val="3100"/>
              </a:lnSpc>
            </a:pPr>
            <a:r>
              <a:rPr lang="en-US" sz="2400" dirty="0">
                <a:solidFill>
                  <a:schemeClr val="bg1"/>
                </a:solidFill>
              </a:rPr>
              <a:t>Our app sugggests GenZ entrepreneurs with 1st tier M</a:t>
            </a:r>
            <a:r>
              <a:rPr lang="en-US" sz="2400" b="1" dirty="0">
                <a:solidFill>
                  <a:schemeClr val="bg1"/>
                </a:solidFill>
              </a:rPr>
              <a:t>anufacturing industries</a:t>
            </a:r>
            <a:r>
              <a:rPr lang="en-US" sz="2400" dirty="0">
                <a:solidFill>
                  <a:schemeClr val="bg1"/>
                </a:solidFill>
              </a:rPr>
              <a:t>. This gives them access to the expertise and resources they need to develop a product. The app also provides other services that can help GenZ entrepreneurs, such as cost analysis and raw material sourcing. </a:t>
            </a:r>
          </a:p>
          <a:p>
            <a:pPr marL="278765" lvl="1" algn="just">
              <a:lnSpc>
                <a:spcPts val="3100"/>
              </a:lnSpc>
            </a:pPr>
            <a:endParaRPr lang="en-US" sz="2500" b="1" u="sng" dirty="0">
              <a:solidFill>
                <a:schemeClr val="bg1"/>
              </a:solidFill>
            </a:endParaRPr>
          </a:p>
          <a:p>
            <a:pPr marL="735965" lvl="1" indent="-457200" algn="just">
              <a:lnSpc>
                <a:spcPts val="3100"/>
              </a:lnSpc>
              <a:buFont typeface="+mj-lt"/>
              <a:buAutoNum type="arabicPeriod"/>
            </a:pPr>
            <a:r>
              <a:rPr lang="en-US" sz="2500" b="1" u="sng" dirty="0">
                <a:solidFill>
                  <a:schemeClr val="bg1"/>
                </a:solidFill>
              </a:rPr>
              <a:t>User Registration and Onboarding</a:t>
            </a:r>
            <a:r>
              <a:rPr lang="en-US" sz="2400" dirty="0">
                <a:solidFill>
                  <a:schemeClr val="bg1"/>
                </a:solidFill>
              </a:rPr>
              <a:t>: Users will download the GenZ Connect app and create their accounts. They will provide relevant information about their interests, areas of expertise, and business goals during the onboarding process.</a:t>
            </a:r>
          </a:p>
          <a:p>
            <a:pPr marL="735965" lvl="1" indent="-457200" algn="just">
              <a:lnSpc>
                <a:spcPts val="3100"/>
              </a:lnSpc>
              <a:buFont typeface="+mj-lt"/>
              <a:buAutoNum type="arabicPeriod"/>
            </a:pPr>
            <a:r>
              <a:rPr lang="en-US" sz="2500" b="1" u="sng" dirty="0">
                <a:solidFill>
                  <a:schemeClr val="bg1"/>
                </a:solidFill>
              </a:rPr>
              <a:t>Industry and Domain Profiling</a:t>
            </a:r>
            <a:r>
              <a:rPr lang="en-US" sz="2400" b="1" u="sng" dirty="0">
                <a:solidFill>
                  <a:schemeClr val="bg1"/>
                </a:solidFill>
              </a:rPr>
              <a:t>: </a:t>
            </a:r>
            <a:r>
              <a:rPr lang="en-US" sz="2400" dirty="0">
                <a:solidFill>
                  <a:schemeClr val="bg1"/>
                </a:solidFill>
              </a:rPr>
              <a:t>The app will have a comprehensive database of 1st tier manufacturing industries, along with detailed profiles outlining their specializations, product categories, and services offered. Users can browse through different industries to find the ones that align with their business ideas. </a:t>
            </a:r>
          </a:p>
          <a:p>
            <a:pPr marL="735965" lvl="1" indent="-457200" algn="just">
              <a:lnSpc>
                <a:spcPts val="3100"/>
              </a:lnSpc>
              <a:buFont typeface="+mj-lt"/>
              <a:buAutoNum type="arabicPeriod"/>
            </a:pPr>
            <a:r>
              <a:rPr lang="en-US" sz="2500" b="1" u="sng" dirty="0">
                <a:solidFill>
                  <a:schemeClr val="bg1"/>
                </a:solidFill>
              </a:rPr>
              <a:t>Product Requirements and Cost Analysis</a:t>
            </a:r>
            <a:r>
              <a:rPr lang="en-US" sz="2400" dirty="0">
                <a:solidFill>
                  <a:schemeClr val="bg1"/>
                </a:solidFill>
              </a:rPr>
              <a:t>: The app will provide a section where users can input their product ideas and specifications. Using advanced algorithms, the app will estimate manufacturing costs based on the raw materials and production processes required for the product.</a:t>
            </a:r>
          </a:p>
          <a:p>
            <a:pPr marL="735965" lvl="1" indent="-457200" algn="just">
              <a:lnSpc>
                <a:spcPts val="3100"/>
              </a:lnSpc>
              <a:buFont typeface="+mj-lt"/>
              <a:buAutoNum type="arabicPeriod"/>
            </a:pPr>
            <a:r>
              <a:rPr lang="en-US" sz="2500" b="1" u="sng" dirty="0">
                <a:solidFill>
                  <a:schemeClr val="bg1"/>
                </a:solidFill>
              </a:rPr>
              <a:t>Personalized Recommendations</a:t>
            </a:r>
            <a:r>
              <a:rPr lang="en-US" sz="2400" dirty="0">
                <a:solidFill>
                  <a:schemeClr val="bg1"/>
                </a:solidFill>
              </a:rPr>
              <a:t>: Using machine learning algorithms, the app will offer personalized product suggestions, industry connections, and learning materials based on user preferences and behavior.</a:t>
            </a:r>
          </a:p>
          <a:p>
            <a:pPr marL="735965" lvl="1" indent="-457200" algn="just">
              <a:lnSpc>
                <a:spcPts val="3100"/>
              </a:lnSpc>
              <a:buFont typeface="+mj-lt"/>
              <a:buAutoNum type="arabicPeriod"/>
            </a:pPr>
            <a:endParaRPr lang="en-US" sz="2400" dirty="0">
              <a:solidFill>
                <a:schemeClr val="bg1"/>
              </a:solidFill>
            </a:endParaRPr>
          </a:p>
          <a:p>
            <a:pPr marL="735965" lvl="1" indent="-457200" algn="just">
              <a:lnSpc>
                <a:spcPts val="3100"/>
              </a:lnSpc>
              <a:buFont typeface="+mj-lt"/>
              <a:buAutoNum type="arabicPeriod"/>
            </a:pPr>
            <a:endParaRPr lang="en-US" sz="2400" dirty="0">
              <a:solidFill>
                <a:schemeClr val="bg1"/>
              </a:solidFill>
            </a:endParaRPr>
          </a:p>
          <a:p>
            <a:pPr algn="just">
              <a:lnSpc>
                <a:spcPts val="3100"/>
              </a:lnSpc>
            </a:pPr>
            <a:endParaRPr lang="en-US" sz="2400" dirty="0">
              <a:solidFill>
                <a:schemeClr val="bg1"/>
              </a:solidFill>
            </a:endParaRPr>
          </a:p>
          <a:p>
            <a:pPr>
              <a:lnSpc>
                <a:spcPts val="3100"/>
              </a:lnSpc>
            </a:pPr>
            <a:endParaRPr lang="en-US" sz="2400" dirty="0">
              <a:solidFill>
                <a:srgbClr val="000000"/>
              </a:solidFill>
              <a:latin typeface="Calibri (MS)" panose="020F0502020204030204"/>
            </a:endParaRPr>
          </a:p>
        </p:txBody>
      </p:sp>
      <p:pic>
        <p:nvPicPr>
          <p:cNvPr id="5" name="Picture 4" descr="A screenshot of a cell phon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7800" y="580808"/>
            <a:ext cx="4801116" cy="9125383"/>
          </a:xfrm>
          <a:prstGeom prst="roundRect">
            <a:avLst>
              <a:gd name="adj" fmla="val 591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9832" y="362718"/>
            <a:ext cx="17983892" cy="993734"/>
          </a:xfrm>
          <a:prstGeom prst="rect">
            <a:avLst/>
          </a:prstGeom>
        </p:spPr>
        <p:txBody>
          <a:bodyPr lIns="0" tIns="0" rIns="0" bIns="0" rtlCol="0" anchor="t">
            <a:spAutoFit/>
          </a:bodyPr>
          <a:lstStyle/>
          <a:p>
            <a:pPr algn="ctr">
              <a:lnSpc>
                <a:spcPts val="7950"/>
              </a:lnSpc>
              <a:spcBef>
                <a:spcPct val="0"/>
              </a:spcBef>
            </a:pPr>
            <a:r>
              <a:rPr lang="en-US" sz="6625" b="1" dirty="0">
                <a:solidFill>
                  <a:srgbClr val="00FFFF"/>
                </a:solidFill>
              </a:rPr>
              <a:t>Workflow Diagram:</a:t>
            </a:r>
          </a:p>
        </p:txBody>
      </p:sp>
      <p:pic>
        <p:nvPicPr>
          <p:cNvPr id="3" name="Picture 2" descr="A diagram of a produ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562156"/>
            <a:ext cx="13830300" cy="82681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pie chart with text belo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6438900"/>
            <a:ext cx="5717540" cy="3651250"/>
          </a:xfrm>
          <a:prstGeom prst="rect">
            <a:avLst/>
          </a:prstGeom>
        </p:spPr>
      </p:pic>
      <p:sp>
        <p:nvSpPr>
          <p:cNvPr id="19" name="Rectangle 18"/>
          <p:cNvSpPr/>
          <p:nvPr/>
        </p:nvSpPr>
        <p:spPr>
          <a:xfrm>
            <a:off x="4724400" y="7124557"/>
            <a:ext cx="1295400" cy="457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3"/>
          <p:cNvSpPr txBox="1"/>
          <p:nvPr/>
        </p:nvSpPr>
        <p:spPr>
          <a:xfrm>
            <a:off x="1066800" y="571482"/>
            <a:ext cx="10030716" cy="998030"/>
          </a:xfrm>
          <a:prstGeom prst="rect">
            <a:avLst/>
          </a:prstGeom>
        </p:spPr>
        <p:txBody>
          <a:bodyPr lIns="0" tIns="0" rIns="0" bIns="0" rtlCol="0" anchor="t">
            <a:spAutoFit/>
          </a:bodyPr>
          <a:lstStyle/>
          <a:p>
            <a:pPr>
              <a:lnSpc>
                <a:spcPts val="8260"/>
              </a:lnSpc>
            </a:pPr>
            <a:r>
              <a:rPr lang="en-US" sz="5900" b="1" dirty="0">
                <a:solidFill>
                  <a:srgbClr val="00FFFF"/>
                </a:solidFill>
              </a:rPr>
              <a:t>User Research:</a:t>
            </a:r>
          </a:p>
        </p:txBody>
      </p:sp>
      <p:sp>
        <p:nvSpPr>
          <p:cNvPr id="22" name="TextBox 5"/>
          <p:cNvSpPr txBox="1"/>
          <p:nvPr/>
        </p:nvSpPr>
        <p:spPr>
          <a:xfrm>
            <a:off x="600075" y="1714500"/>
            <a:ext cx="11972290" cy="4945380"/>
          </a:xfrm>
          <a:prstGeom prst="rect">
            <a:avLst/>
          </a:prstGeom>
        </p:spPr>
        <p:txBody>
          <a:bodyPr wrap="square" lIns="0" tIns="0" rIns="0" bIns="0" rtlCol="0" anchor="t">
            <a:spAutoFit/>
          </a:bodyPr>
          <a:lstStyle/>
          <a:p>
            <a:pPr marL="457200" indent="-457200">
              <a:lnSpc>
                <a:spcPts val="4285"/>
              </a:lnSpc>
              <a:buFont typeface="Arial" panose="020B0604020202020204" pitchFamily="34" charset="0"/>
              <a:buChar char="•"/>
            </a:pPr>
            <a:r>
              <a:rPr lang="en-US" sz="2400" dirty="0">
                <a:solidFill>
                  <a:schemeClr val="bg1"/>
                </a:solidFill>
              </a:rPr>
              <a:t>The survey by failory.com shows that in manufacturing 17% of the startups fails because of </a:t>
            </a:r>
            <a:r>
              <a:rPr lang="en-US" sz="2400" b="1" dirty="0">
                <a:solidFill>
                  <a:schemeClr val="bg1"/>
                </a:solidFill>
              </a:rPr>
              <a:t>poor product manufacturing </a:t>
            </a:r>
            <a:r>
              <a:rPr lang="en-US" sz="2400" dirty="0">
                <a:solidFill>
                  <a:schemeClr val="bg1"/>
                </a:solidFill>
              </a:rPr>
              <a:t>and poor business model.</a:t>
            </a:r>
          </a:p>
          <a:p>
            <a:pPr marL="457200" indent="-457200">
              <a:lnSpc>
                <a:spcPts val="4285"/>
              </a:lnSpc>
              <a:buFont typeface="Arial" panose="020B0604020202020204" pitchFamily="34" charset="0"/>
              <a:buChar char="•"/>
            </a:pPr>
            <a:r>
              <a:rPr lang="en-US" sz="2400" dirty="0">
                <a:solidFill>
                  <a:schemeClr val="bg1"/>
                </a:solidFill>
              </a:rPr>
              <a:t>Due to poor </a:t>
            </a:r>
            <a:r>
              <a:rPr lang="en-US" sz="2400" b="1" dirty="0">
                <a:solidFill>
                  <a:schemeClr val="bg1"/>
                </a:solidFill>
              </a:rPr>
              <a:t>manufacturing</a:t>
            </a:r>
            <a:r>
              <a:rPr lang="en-US" sz="2400" dirty="0">
                <a:solidFill>
                  <a:schemeClr val="bg1"/>
                </a:solidFill>
              </a:rPr>
              <a:t> there are cost related issues that compiles of total 18% of the startup failure and thus they are not able to match the </a:t>
            </a:r>
            <a:r>
              <a:rPr lang="en-US" sz="2400" b="1" dirty="0">
                <a:solidFill>
                  <a:schemeClr val="bg1"/>
                </a:solidFill>
              </a:rPr>
              <a:t>market cap price.</a:t>
            </a:r>
          </a:p>
          <a:p>
            <a:pPr marL="457200" indent="-457200">
              <a:lnSpc>
                <a:spcPts val="4285"/>
              </a:lnSpc>
              <a:buFont typeface="Arial" panose="020B0604020202020204" pitchFamily="34" charset="0"/>
              <a:buChar char="•"/>
            </a:pPr>
            <a:r>
              <a:rPr lang="en-US" sz="2400" dirty="0">
                <a:solidFill>
                  <a:schemeClr val="bg1"/>
                </a:solidFill>
                <a:sym typeface="+mn-ea"/>
              </a:rPr>
              <a:t>There occur many issues also due to </a:t>
            </a:r>
            <a:r>
              <a:rPr lang="en-US" sz="2400" b="1" dirty="0">
                <a:solidFill>
                  <a:schemeClr val="bg1"/>
                </a:solidFill>
                <a:sym typeface="+mn-ea"/>
              </a:rPr>
              <a:t>poor manufacturing choices </a:t>
            </a:r>
            <a:r>
              <a:rPr lang="en-US" sz="2400" dirty="0">
                <a:solidFill>
                  <a:schemeClr val="bg1"/>
                </a:solidFill>
                <a:sym typeface="+mn-ea"/>
              </a:rPr>
              <a:t>and hence fall into traps which causes loss in the business.</a:t>
            </a:r>
            <a:endParaRPr lang="en-US" sz="2400" b="1" dirty="0">
              <a:solidFill>
                <a:schemeClr val="bg1"/>
              </a:solidFill>
            </a:endParaRPr>
          </a:p>
          <a:p>
            <a:pPr marL="342900" indent="-342900">
              <a:lnSpc>
                <a:spcPts val="4285"/>
              </a:lnSpc>
              <a:buFont typeface="Arial" panose="020B0604020202020204" pitchFamily="34" charset="0"/>
              <a:buChar char="•"/>
            </a:pPr>
            <a:r>
              <a:rPr lang="en-US" sz="2400" dirty="0">
                <a:solidFill>
                  <a:schemeClr val="bg1"/>
                </a:solidFill>
                <a:sym typeface="+mn-ea"/>
              </a:rPr>
              <a:t> By the survey, we concluded that every 8 out of 10 entrepreneurs need the assistance of               someone who can provide the path which will help them carry their business idea.</a:t>
            </a:r>
          </a:p>
          <a:p>
            <a:pPr indent="0">
              <a:lnSpc>
                <a:spcPts val="4285"/>
              </a:lnSpc>
              <a:buFont typeface="Arial" panose="020B0604020202020204" pitchFamily="34" charset="0"/>
              <a:buNone/>
            </a:pPr>
            <a:endParaRPr lang="en-US" sz="2400" b="1" dirty="0">
              <a:solidFill>
                <a:schemeClr val="bg1"/>
              </a:solidFill>
            </a:endParaRPr>
          </a:p>
        </p:txBody>
      </p:sp>
      <p:pic>
        <p:nvPicPr>
          <p:cNvPr id="2" name="Picture 1" descr="WhatsApp Image 2023-07-30 at 10.19.10 AM"/>
          <p:cNvPicPr>
            <a:picLocks noChangeAspect="1"/>
          </p:cNvPicPr>
          <p:nvPr/>
        </p:nvPicPr>
        <p:blipFill>
          <a:blip r:embed="rId3"/>
          <a:srcRect t="26296" b="3994"/>
          <a:stretch>
            <a:fillRect/>
          </a:stretch>
        </p:blipFill>
        <p:spPr>
          <a:xfrm>
            <a:off x="12573000" y="952500"/>
            <a:ext cx="5513070" cy="8540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14400" y="571500"/>
            <a:ext cx="10030716" cy="998030"/>
          </a:xfrm>
          <a:prstGeom prst="rect">
            <a:avLst/>
          </a:prstGeom>
        </p:spPr>
        <p:txBody>
          <a:bodyPr lIns="0" tIns="0" rIns="0" bIns="0" rtlCol="0" anchor="t">
            <a:spAutoFit/>
          </a:bodyPr>
          <a:lstStyle/>
          <a:p>
            <a:pPr>
              <a:lnSpc>
                <a:spcPts val="8260"/>
              </a:lnSpc>
            </a:pPr>
            <a:r>
              <a:rPr lang="en-US" sz="5900" b="1" dirty="0">
                <a:solidFill>
                  <a:srgbClr val="00FFFF"/>
                </a:solidFill>
              </a:rPr>
              <a:t>How we earn:</a:t>
            </a:r>
          </a:p>
        </p:txBody>
      </p:sp>
      <p:sp>
        <p:nvSpPr>
          <p:cNvPr id="5" name="TextBox 5"/>
          <p:cNvSpPr txBox="1"/>
          <p:nvPr/>
        </p:nvSpPr>
        <p:spPr>
          <a:xfrm>
            <a:off x="304800" y="1866900"/>
            <a:ext cx="17008635" cy="6582956"/>
          </a:xfrm>
          <a:prstGeom prst="rect">
            <a:avLst/>
          </a:prstGeom>
        </p:spPr>
        <p:txBody>
          <a:bodyPr lIns="0" tIns="0" rIns="0" bIns="0" rtlCol="0" anchor="t">
            <a:spAutoFit/>
          </a:bodyPr>
          <a:lstStyle/>
          <a:p>
            <a:pPr marL="661035" lvl="1" indent="-330200">
              <a:lnSpc>
                <a:spcPts val="4285"/>
              </a:lnSpc>
              <a:buFont typeface="Arial" panose="020B0604020202020204"/>
              <a:buChar char="•"/>
            </a:pPr>
            <a:r>
              <a:rPr lang="en-US" sz="3060" b="1" u="sng" dirty="0">
                <a:solidFill>
                  <a:schemeClr val="bg1"/>
                </a:solidFill>
              </a:rPr>
              <a:t>Subscription Model</a:t>
            </a:r>
            <a:r>
              <a:rPr lang="en-US" sz="3060" u="sng" dirty="0">
                <a:solidFill>
                  <a:schemeClr val="bg1"/>
                </a:solidFill>
              </a:rPr>
              <a:t>:</a:t>
            </a:r>
            <a:r>
              <a:rPr lang="en-US" sz="3060" dirty="0">
                <a:solidFill>
                  <a:schemeClr val="bg1"/>
                </a:solidFill>
              </a:rPr>
              <a:t> Offer subscription plans with added benefits to users. Subscribers could get access to exclusive features, early access to industry tie-ups, priority invitations to workshops, and more.</a:t>
            </a:r>
          </a:p>
          <a:p>
            <a:pPr marL="661035" lvl="1" indent="-330200">
              <a:lnSpc>
                <a:spcPts val="4285"/>
              </a:lnSpc>
              <a:buFont typeface="Arial" panose="020B0604020202020204"/>
              <a:buChar char="•"/>
            </a:pPr>
            <a:r>
              <a:rPr lang="en-US" sz="3060" b="1" u="sng" dirty="0">
                <a:solidFill>
                  <a:schemeClr val="bg1"/>
                </a:solidFill>
              </a:rPr>
              <a:t>Sponsorships</a:t>
            </a:r>
            <a:r>
              <a:rPr lang="en-US" sz="3060" dirty="0">
                <a:solidFill>
                  <a:schemeClr val="bg1"/>
                </a:solidFill>
              </a:rPr>
              <a:t>:   We can seek sponsorships from manufacturing companies or organizations that wish sponsor their items or domain .</a:t>
            </a:r>
          </a:p>
          <a:p>
            <a:pPr marL="661035" lvl="1" indent="-330200">
              <a:lnSpc>
                <a:spcPts val="4285"/>
              </a:lnSpc>
              <a:buFont typeface="Arial" panose="020B0604020202020204"/>
              <a:buChar char="•"/>
            </a:pPr>
            <a:r>
              <a:rPr lang="en-US" sz="3060" b="1" u="sng" dirty="0">
                <a:solidFill>
                  <a:schemeClr val="bg1"/>
                </a:solidFill>
              </a:rPr>
              <a:t>Data Insights and Analytics</a:t>
            </a:r>
            <a:r>
              <a:rPr lang="en-US" sz="3060" u="sng" dirty="0">
                <a:solidFill>
                  <a:schemeClr val="bg1"/>
                </a:solidFill>
              </a:rPr>
              <a:t>:</a:t>
            </a:r>
            <a:r>
              <a:rPr lang="en-US" sz="3060" dirty="0">
                <a:solidFill>
                  <a:schemeClr val="bg1"/>
                </a:solidFill>
              </a:rPr>
              <a:t> Aggregate and anonymize user data to provide valuable insights and trends to manufacturing industries or market research companies for a fee.</a:t>
            </a:r>
          </a:p>
          <a:p>
            <a:pPr marL="661035" lvl="1" indent="-330200">
              <a:lnSpc>
                <a:spcPts val="4285"/>
              </a:lnSpc>
              <a:buFont typeface="Arial" panose="020B0604020202020204"/>
              <a:buChar char="•"/>
            </a:pPr>
            <a:r>
              <a:rPr lang="en-US" sz="3060" b="1" u="sng" dirty="0">
                <a:solidFill>
                  <a:schemeClr val="bg1"/>
                </a:solidFill>
              </a:rPr>
              <a:t>Advertisement:</a:t>
            </a:r>
            <a:r>
              <a:rPr lang="en-US" sz="3060" dirty="0">
                <a:solidFill>
                  <a:schemeClr val="bg1"/>
                </a:solidFill>
              </a:rPr>
              <a:t> Allow relevant businesses and industries to advertise their products, services, or events within the </a:t>
            </a:r>
            <a:r>
              <a:rPr lang="en-US" sz="3060">
                <a:solidFill>
                  <a:schemeClr val="bg1"/>
                </a:solidFill>
              </a:rPr>
              <a:t>app.</a:t>
            </a:r>
            <a:endParaRPr lang="en-US" sz="3060" dirty="0">
              <a:solidFill>
                <a:srgbClr val="000000"/>
              </a:solidFill>
            </a:endParaRPr>
          </a:p>
          <a:p>
            <a:pPr>
              <a:lnSpc>
                <a:spcPts val="4285"/>
              </a:lnSpc>
            </a:pPr>
            <a:endParaRPr lang="en-US" sz="3060" dirty="0">
              <a:solidFill>
                <a:srgbClr val="000000"/>
              </a:solidFill>
            </a:endParaRPr>
          </a:p>
          <a:p>
            <a:pPr>
              <a:lnSpc>
                <a:spcPts val="4285"/>
              </a:lnSpc>
            </a:pPr>
            <a:endParaRPr lang="en-US" sz="3060" dirty="0">
              <a:solidFill>
                <a:srgbClr val="000000"/>
              </a:solidFill>
            </a:endParaRPr>
          </a:p>
          <a:p>
            <a:pPr>
              <a:lnSpc>
                <a:spcPts val="4285"/>
              </a:lnSpc>
            </a:pPr>
            <a:endParaRPr lang="en-US" sz="3060" dirty="0">
              <a:solidFill>
                <a:srgbClr val="000000"/>
              </a:solidFill>
            </a:endParaRPr>
          </a:p>
          <a:p>
            <a:pPr>
              <a:lnSpc>
                <a:spcPts val="4285"/>
              </a:lnSpc>
            </a:pPr>
            <a:endParaRPr lang="en-US" sz="3060" dirty="0">
              <a:solidFill>
                <a:srgbClr val="000000"/>
              </a:solidFill>
            </a:endParaRPr>
          </a:p>
        </p:txBody>
      </p:sp>
      <p:pic>
        <p:nvPicPr>
          <p:cNvPr id="1026" name="Picture 2" descr="Subscription - Business Model Toolbox">
            <a:extLst>
              <a:ext uri="{FF2B5EF4-FFF2-40B4-BE49-F238E27FC236}">
                <a16:creationId xmlns:a16="http://schemas.microsoft.com/office/drawing/2014/main" id="{753C65E1-E9FE-B550-FE22-E9A4664DD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6286500"/>
            <a:ext cx="7772400" cy="38404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0" y="149942"/>
            <a:ext cx="17983892" cy="993734"/>
          </a:xfrm>
          <a:prstGeom prst="rect">
            <a:avLst/>
          </a:prstGeom>
        </p:spPr>
        <p:txBody>
          <a:bodyPr lIns="0" tIns="0" rIns="0" bIns="0" rtlCol="0" anchor="t">
            <a:spAutoFit/>
          </a:bodyPr>
          <a:lstStyle/>
          <a:p>
            <a:pPr algn="ctr">
              <a:lnSpc>
                <a:spcPts val="7950"/>
              </a:lnSpc>
              <a:spcBef>
                <a:spcPct val="0"/>
              </a:spcBef>
            </a:pPr>
            <a:r>
              <a:rPr lang="en-US" sz="6625" b="1" dirty="0">
                <a:solidFill>
                  <a:srgbClr val="00FFFF"/>
                </a:solidFill>
              </a:rPr>
              <a:t>Revenue Model:</a:t>
            </a:r>
          </a:p>
        </p:txBody>
      </p:sp>
      <p:pic>
        <p:nvPicPr>
          <p:cNvPr id="4" name="Picture 3" descr="A diagram of a product mod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356452"/>
            <a:ext cx="14859000" cy="87806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971800" y="876300"/>
            <a:ext cx="13941576" cy="693651"/>
          </a:xfrm>
          <a:prstGeom prst="rect">
            <a:avLst/>
          </a:prstGeom>
        </p:spPr>
        <p:txBody>
          <a:bodyPr lIns="0" tIns="0" rIns="0" bIns="0" rtlCol="0" anchor="t">
            <a:spAutoFit/>
          </a:bodyPr>
          <a:lstStyle/>
          <a:p>
            <a:pPr algn="ctr">
              <a:lnSpc>
                <a:spcPts val="5100"/>
              </a:lnSpc>
            </a:pPr>
            <a:r>
              <a:rPr lang="en-US" sz="6000" b="1" dirty="0">
                <a:solidFill>
                  <a:srgbClr val="00FFFF"/>
                </a:solidFill>
              </a:rPr>
              <a:t>USP of our Product:</a:t>
            </a:r>
          </a:p>
        </p:txBody>
      </p:sp>
      <p:sp>
        <p:nvSpPr>
          <p:cNvPr id="6" name="TextBox 6"/>
          <p:cNvSpPr txBox="1"/>
          <p:nvPr/>
        </p:nvSpPr>
        <p:spPr>
          <a:xfrm>
            <a:off x="381000" y="2095500"/>
            <a:ext cx="11734800" cy="8731885"/>
          </a:xfrm>
          <a:prstGeom prst="rect">
            <a:avLst/>
          </a:prstGeom>
        </p:spPr>
        <p:txBody>
          <a:bodyPr wrap="square" lIns="0" tIns="0" rIns="0" bIns="0" rtlCol="0" anchor="t">
            <a:spAutoFit/>
          </a:bodyPr>
          <a:lstStyle/>
          <a:p>
            <a:pPr marL="556895" lvl="1" indent="-278765">
              <a:lnSpc>
                <a:spcPts val="3095"/>
              </a:lnSpc>
              <a:spcBef>
                <a:spcPct val="0"/>
              </a:spcBef>
              <a:buFont typeface="Arial" panose="020B0604020202020204"/>
              <a:buChar char="•"/>
            </a:pPr>
            <a:r>
              <a:rPr lang="en-US" sz="2800" b="1" u="sng" dirty="0">
                <a:solidFill>
                  <a:schemeClr val="bg1"/>
                </a:solidFill>
              </a:rPr>
              <a:t>Specialized for GenZ and Indian Entrepreneurs:</a:t>
            </a:r>
            <a:r>
              <a:rPr lang="en-US" sz="2800" dirty="0">
                <a:solidFill>
                  <a:schemeClr val="bg1"/>
                </a:solidFill>
              </a:rPr>
              <a:t> The app is tailor-made to cater to the needs and aspirations of the Gen Z generation and the unique challenges faced by entrepreneurs in India. It understands the preferences, interests, and requirements of this demographic, offering a personalized experience.</a:t>
            </a:r>
          </a:p>
          <a:p>
            <a:pPr>
              <a:lnSpc>
                <a:spcPts val="3095"/>
              </a:lnSpc>
              <a:spcBef>
                <a:spcPct val="0"/>
              </a:spcBef>
            </a:pPr>
            <a:endParaRPr lang="en-US" sz="2800" dirty="0">
              <a:solidFill>
                <a:schemeClr val="bg1"/>
              </a:solidFill>
            </a:endParaRPr>
          </a:p>
          <a:p>
            <a:pPr marL="556895" lvl="1" indent="-278765">
              <a:lnSpc>
                <a:spcPts val="3095"/>
              </a:lnSpc>
              <a:buFont typeface="Arial" panose="020B0604020202020204"/>
              <a:buChar char="•"/>
            </a:pPr>
            <a:r>
              <a:rPr lang="en-US" sz="2800" b="1" u="sng" dirty="0">
                <a:solidFill>
                  <a:schemeClr val="bg1"/>
                </a:solidFill>
              </a:rPr>
              <a:t>Industry and Domain Profiling</a:t>
            </a:r>
            <a:r>
              <a:rPr lang="en-US" sz="2800" u="sng" dirty="0">
                <a:solidFill>
                  <a:schemeClr val="bg1"/>
                </a:solidFill>
              </a:rPr>
              <a:t>:</a:t>
            </a:r>
            <a:r>
              <a:rPr lang="en-US" sz="2800" dirty="0">
                <a:solidFill>
                  <a:schemeClr val="bg1"/>
                </a:solidFill>
              </a:rPr>
              <a:t> GenZ </a:t>
            </a:r>
            <a:r>
              <a:rPr lang="en-US" sz="2800" dirty="0" err="1">
                <a:solidFill>
                  <a:schemeClr val="bg1"/>
                </a:solidFill>
              </a:rPr>
              <a:t>Connect's</a:t>
            </a:r>
            <a:r>
              <a:rPr lang="en-US" sz="2800" dirty="0">
                <a:solidFill>
                  <a:schemeClr val="bg1"/>
                </a:solidFill>
              </a:rPr>
              <a:t> extensive database of 1st tier manufacturing industries provides detailed profiles, making it easier for users to find and continue with businesses that align with their product ideas and expertise.</a:t>
            </a:r>
          </a:p>
          <a:p>
            <a:pPr>
              <a:lnSpc>
                <a:spcPts val="3095"/>
              </a:lnSpc>
            </a:pPr>
            <a:endParaRPr lang="en-US" sz="2800" dirty="0">
              <a:solidFill>
                <a:schemeClr val="bg1"/>
              </a:solidFill>
            </a:endParaRPr>
          </a:p>
          <a:p>
            <a:pPr marL="556895" lvl="1" indent="-278765">
              <a:lnSpc>
                <a:spcPts val="3095"/>
              </a:lnSpc>
              <a:buFont typeface="Arial" panose="020B0604020202020204"/>
              <a:buChar char="•"/>
            </a:pPr>
            <a:r>
              <a:rPr lang="en-US" sz="2800" b="1" u="sng" dirty="0">
                <a:solidFill>
                  <a:schemeClr val="bg1"/>
                </a:solidFill>
              </a:rPr>
              <a:t>Personalization and AI-driven Recommendations</a:t>
            </a:r>
            <a:r>
              <a:rPr lang="en-US" sz="2800" u="sng" dirty="0">
                <a:solidFill>
                  <a:schemeClr val="bg1"/>
                </a:solidFill>
              </a:rPr>
              <a:t>:</a:t>
            </a:r>
            <a:r>
              <a:rPr lang="en-US" sz="2800" dirty="0">
                <a:solidFill>
                  <a:schemeClr val="bg1"/>
                </a:solidFill>
              </a:rPr>
              <a:t> The app utilizes machine learning algorithms to deliver personalized recommendations for industries, products, and learning resources based on user preferences and behavior.</a:t>
            </a:r>
          </a:p>
          <a:p>
            <a:pPr>
              <a:lnSpc>
                <a:spcPts val="3095"/>
              </a:lnSpc>
            </a:pPr>
            <a:endParaRPr lang="en-US" sz="2800" dirty="0">
              <a:solidFill>
                <a:schemeClr val="bg1"/>
              </a:solidFill>
            </a:endParaRPr>
          </a:p>
          <a:p>
            <a:pPr marL="556895" lvl="1" indent="-278765">
              <a:lnSpc>
                <a:spcPts val="3095"/>
              </a:lnSpc>
              <a:buFont typeface="Arial" panose="020B0604020202020204"/>
              <a:buChar char="•"/>
            </a:pPr>
            <a:r>
              <a:rPr lang="en-US" sz="2800" b="1" u="sng" dirty="0">
                <a:solidFill>
                  <a:schemeClr val="bg1"/>
                </a:solidFill>
              </a:rPr>
              <a:t>Privacy and Security</a:t>
            </a:r>
            <a:r>
              <a:rPr lang="en-US" sz="2800" u="sng" dirty="0">
                <a:solidFill>
                  <a:schemeClr val="bg1"/>
                </a:solidFill>
              </a:rPr>
              <a:t>:</a:t>
            </a:r>
            <a:r>
              <a:rPr lang="en-US" sz="2800" dirty="0">
                <a:solidFill>
                  <a:schemeClr val="bg1"/>
                </a:solidFill>
              </a:rPr>
              <a:t> Ensuring the safety of user data and providing a secure environment for networking and collaboration is a top priority for GenZ Connect.</a:t>
            </a:r>
          </a:p>
          <a:p>
            <a:pPr>
              <a:lnSpc>
                <a:spcPts val="3095"/>
              </a:lnSpc>
            </a:pPr>
            <a:endParaRPr lang="en-US" sz="2800" dirty="0">
              <a:solidFill>
                <a:schemeClr val="bg1"/>
              </a:solidFill>
              <a:latin typeface="Calibri (MS)" panose="020F0502020204030204"/>
            </a:endParaRPr>
          </a:p>
          <a:p>
            <a:pPr>
              <a:lnSpc>
                <a:spcPts val="3095"/>
              </a:lnSpc>
            </a:pPr>
            <a:endParaRPr lang="en-US" sz="2800" dirty="0">
              <a:solidFill>
                <a:srgbClr val="000000"/>
              </a:solidFill>
              <a:latin typeface="Calibri (MS)" panose="020F0502020204030204"/>
            </a:endParaRPr>
          </a:p>
          <a:p>
            <a:pPr>
              <a:lnSpc>
                <a:spcPts val="3095"/>
              </a:lnSpc>
              <a:spcBef>
                <a:spcPct val="0"/>
              </a:spcBef>
            </a:pPr>
            <a:endParaRPr lang="en-US" sz="2800" dirty="0">
              <a:solidFill>
                <a:srgbClr val="000000"/>
              </a:solidFill>
              <a:latin typeface="Calibri (MS)" panose="020F0502020204030204"/>
            </a:endParaRPr>
          </a:p>
          <a:p>
            <a:pPr>
              <a:lnSpc>
                <a:spcPts val="3095"/>
              </a:lnSpc>
              <a:spcBef>
                <a:spcPct val="0"/>
              </a:spcBef>
            </a:pPr>
            <a:endParaRPr lang="en-US" sz="2800" dirty="0">
              <a:solidFill>
                <a:srgbClr val="000000"/>
              </a:solidFill>
              <a:latin typeface="Calibri (MS)" panose="020F0502020204030204"/>
            </a:endParaRPr>
          </a:p>
        </p:txBody>
      </p:sp>
      <p:pic>
        <p:nvPicPr>
          <p:cNvPr id="3" name="Picture 2" descr="A diagram of a sales funnel">
            <a:extLst>
              <a:ext uri="{FF2B5EF4-FFF2-40B4-BE49-F238E27FC236}">
                <a16:creationId xmlns:a16="http://schemas.microsoft.com/office/drawing/2014/main" id="{07FE619E-90FF-0198-D61B-DE347BE2C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5400" y="2072148"/>
            <a:ext cx="5334000" cy="711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2400" y="266700"/>
            <a:ext cx="5094446" cy="998030"/>
          </a:xfrm>
          <a:prstGeom prst="rect">
            <a:avLst/>
          </a:prstGeom>
        </p:spPr>
        <p:txBody>
          <a:bodyPr wrap="square" lIns="0" tIns="0" rIns="0" bIns="0" rtlCol="0" anchor="t">
            <a:spAutoFit/>
          </a:bodyPr>
          <a:lstStyle/>
          <a:p>
            <a:pPr algn="ctr">
              <a:lnSpc>
                <a:spcPts val="8260"/>
              </a:lnSpc>
              <a:spcBef>
                <a:spcPct val="0"/>
              </a:spcBef>
            </a:pPr>
            <a:r>
              <a:rPr lang="en-US" sz="5900" b="1" dirty="0">
                <a:solidFill>
                  <a:srgbClr val="00FFFF"/>
                </a:solidFill>
              </a:rPr>
              <a:t>Scalability:</a:t>
            </a:r>
          </a:p>
        </p:txBody>
      </p:sp>
      <p:sp>
        <p:nvSpPr>
          <p:cNvPr id="3" name="TextBox 3"/>
          <p:cNvSpPr txBox="1"/>
          <p:nvPr/>
        </p:nvSpPr>
        <p:spPr>
          <a:xfrm>
            <a:off x="257175" y="1661183"/>
            <a:ext cx="17773650" cy="9756775"/>
          </a:xfrm>
          <a:prstGeom prst="rect">
            <a:avLst/>
          </a:prstGeom>
        </p:spPr>
        <p:txBody>
          <a:bodyPr lIns="0" tIns="0" rIns="0" bIns="0" rtlCol="0" anchor="t">
            <a:spAutoFit/>
          </a:bodyPr>
          <a:lstStyle/>
          <a:p>
            <a:pPr marL="701675" lvl="1" indent="-350520">
              <a:lnSpc>
                <a:spcPts val="4550"/>
              </a:lnSpc>
              <a:buFont typeface="Arial" panose="020B0604020202020204"/>
              <a:buChar char="•"/>
            </a:pPr>
            <a:r>
              <a:rPr lang="en-US" sz="3250" b="1" u="sng" dirty="0">
                <a:solidFill>
                  <a:schemeClr val="bg1"/>
                </a:solidFill>
              </a:rPr>
              <a:t>Physical Assistance</a:t>
            </a:r>
            <a:r>
              <a:rPr lang="en-US" sz="3250" u="sng" dirty="0">
                <a:solidFill>
                  <a:schemeClr val="bg1"/>
                </a:solidFill>
              </a:rPr>
              <a:t>:</a:t>
            </a:r>
            <a:r>
              <a:rPr lang="en-US" sz="3250" dirty="0">
                <a:solidFill>
                  <a:schemeClr val="bg1"/>
                </a:solidFill>
              </a:rPr>
              <a:t> </a:t>
            </a:r>
            <a:r>
              <a:rPr lang="en-US" sz="3150" dirty="0">
                <a:solidFill>
                  <a:schemeClr val="bg1"/>
                </a:solidFill>
              </a:rPr>
              <a:t>Users will be provided one on one physical assistance by industry experts about various factors and challenges that can help kickstart their startups</a:t>
            </a:r>
            <a:r>
              <a:rPr lang="en-US" sz="3250" dirty="0">
                <a:solidFill>
                  <a:schemeClr val="bg1"/>
                </a:solidFill>
              </a:rPr>
              <a:t>.</a:t>
            </a:r>
          </a:p>
          <a:p>
            <a:pPr marL="701675" lvl="1" indent="-350520">
              <a:lnSpc>
                <a:spcPts val="4550"/>
              </a:lnSpc>
              <a:buFont typeface="Arial" panose="020B0604020202020204"/>
              <a:buChar char="•"/>
            </a:pPr>
            <a:r>
              <a:rPr lang="en-US" sz="3250" b="1" u="sng" dirty="0">
                <a:solidFill>
                  <a:schemeClr val="bg1"/>
                </a:solidFill>
              </a:rPr>
              <a:t>Industry-Specific Insights and Trends</a:t>
            </a:r>
            <a:r>
              <a:rPr lang="en-US" sz="3250" u="sng" dirty="0">
                <a:solidFill>
                  <a:schemeClr val="bg1"/>
                </a:solidFill>
              </a:rPr>
              <a:t>:</a:t>
            </a:r>
            <a:r>
              <a:rPr lang="en-US" sz="3250" dirty="0">
                <a:solidFill>
                  <a:schemeClr val="bg1"/>
                </a:solidFill>
              </a:rPr>
              <a:t> </a:t>
            </a:r>
            <a:r>
              <a:rPr lang="en-US" sz="3150" dirty="0">
                <a:solidFill>
                  <a:schemeClr val="bg1"/>
                </a:solidFill>
              </a:rPr>
              <a:t>Provide users with access to real-time industry insights and trends, helping them make informed decisions and stay competitive in rapidly evolving markets</a:t>
            </a:r>
            <a:r>
              <a:rPr lang="en-US" sz="3250" dirty="0">
                <a:solidFill>
                  <a:schemeClr val="bg1"/>
                </a:solidFill>
              </a:rPr>
              <a:t>.</a:t>
            </a:r>
          </a:p>
          <a:p>
            <a:pPr marL="701675" lvl="1" indent="-350520">
              <a:lnSpc>
                <a:spcPts val="4550"/>
              </a:lnSpc>
              <a:buFont typeface="Arial" panose="020B0604020202020204"/>
              <a:buChar char="•"/>
            </a:pPr>
            <a:r>
              <a:rPr lang="en-US" sz="3250" b="1" u="sng" dirty="0">
                <a:solidFill>
                  <a:schemeClr val="bg1"/>
                </a:solidFill>
              </a:rPr>
              <a:t>Industry Challenges and Competitions</a:t>
            </a:r>
            <a:r>
              <a:rPr lang="en-US" sz="3250" u="sng" dirty="0">
                <a:solidFill>
                  <a:schemeClr val="bg1"/>
                </a:solidFill>
              </a:rPr>
              <a:t>:</a:t>
            </a:r>
            <a:r>
              <a:rPr lang="en-US" sz="3250" dirty="0">
                <a:solidFill>
                  <a:schemeClr val="bg1"/>
                </a:solidFill>
              </a:rPr>
              <a:t> </a:t>
            </a:r>
            <a:r>
              <a:rPr lang="en-US" sz="3150" dirty="0">
                <a:solidFill>
                  <a:schemeClr val="bg1"/>
                </a:solidFill>
              </a:rPr>
              <a:t>Organize industry-specific challenges and competitions to encourage users to innovate and develop unique products. Offer prizes and recognition to winners, driving increased participation and engagement.</a:t>
            </a:r>
          </a:p>
          <a:p>
            <a:pPr marL="701675" lvl="1" indent="-350520">
              <a:lnSpc>
                <a:spcPts val="4550"/>
              </a:lnSpc>
              <a:buFont typeface="Arial" panose="020B0604020202020204"/>
              <a:buChar char="•"/>
            </a:pPr>
            <a:r>
              <a:rPr lang="en-US" sz="3250" b="1" u="sng" dirty="0">
                <a:solidFill>
                  <a:schemeClr val="bg1"/>
                </a:solidFill>
              </a:rPr>
              <a:t>Global Entrepreneurship Connections</a:t>
            </a:r>
            <a:r>
              <a:rPr lang="en-US" sz="3250" dirty="0">
                <a:solidFill>
                  <a:schemeClr val="bg1"/>
                </a:solidFill>
              </a:rPr>
              <a:t>: </a:t>
            </a:r>
            <a:r>
              <a:rPr lang="en-US" sz="3150" dirty="0">
                <a:solidFill>
                  <a:schemeClr val="bg1"/>
                </a:solidFill>
              </a:rPr>
              <a:t>Facilitate connections with entrepreneurs and industries from around the world. Expanding the app's reach to a global audience will expose users to diverse ideas, markets, and potential collaborations.</a:t>
            </a:r>
          </a:p>
          <a:p>
            <a:pPr marL="701675" lvl="1" indent="-350520">
              <a:lnSpc>
                <a:spcPts val="4550"/>
              </a:lnSpc>
              <a:buFont typeface="Arial" panose="020B0604020202020204"/>
              <a:buChar char="•"/>
            </a:pPr>
            <a:r>
              <a:rPr lang="en-US" sz="3250" b="1" u="sng" dirty="0">
                <a:solidFill>
                  <a:schemeClr val="bg1"/>
                </a:solidFill>
              </a:rPr>
              <a:t>User-Generated Content Platform</a:t>
            </a:r>
            <a:r>
              <a:rPr lang="en-US" sz="3150" u="sng" dirty="0">
                <a:solidFill>
                  <a:schemeClr val="bg1"/>
                </a:solidFill>
              </a:rPr>
              <a:t>:</a:t>
            </a:r>
            <a:r>
              <a:rPr lang="en-US" sz="3150" dirty="0">
                <a:solidFill>
                  <a:schemeClr val="bg1"/>
                </a:solidFill>
              </a:rPr>
              <a:t> Allow users to share their success stories, experiences, and tips on the app. Implement a user-generated content platform where entrepreneurs can showcase their products and businesses, inspiring and motivating others to take similar paths.</a:t>
            </a:r>
          </a:p>
          <a:p>
            <a:pPr>
              <a:lnSpc>
                <a:spcPts val="4550"/>
              </a:lnSpc>
            </a:pPr>
            <a:endParaRPr lang="en-US" sz="3150" dirty="0">
              <a:solidFill>
                <a:schemeClr val="bg1"/>
              </a:solidFill>
            </a:endParaRPr>
          </a:p>
          <a:p>
            <a:pPr>
              <a:lnSpc>
                <a:spcPts val="4550"/>
              </a:lnSpc>
            </a:pPr>
            <a:endParaRPr lang="en-US" sz="3250" dirty="0">
              <a:solidFill>
                <a:schemeClr val="bg1"/>
              </a:solidFill>
            </a:endParaRPr>
          </a:p>
          <a:p>
            <a:pPr>
              <a:lnSpc>
                <a:spcPts val="4550"/>
              </a:lnSpc>
            </a:pPr>
            <a:endParaRPr lang="en-US" sz="3250" dirty="0">
              <a:solidFill>
                <a:schemeClr val="bg1"/>
              </a:solidFill>
            </a:endParaRPr>
          </a:p>
          <a:p>
            <a:pPr>
              <a:lnSpc>
                <a:spcPts val="4550"/>
              </a:lnSpc>
            </a:pPr>
            <a:endParaRPr lang="en-US" sz="325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1000</Words>
  <Application>Microsoft Office PowerPoint</Application>
  <PresentationFormat>Custom</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Arial</vt:lpstr>
      <vt:lpstr>Calibri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GenZ Pirates</dc:title>
  <dc:creator>VolcanO</dc:creator>
  <cp:lastModifiedBy>Praveen Swamy</cp:lastModifiedBy>
  <cp:revision>69</cp:revision>
  <dcterms:created xsi:type="dcterms:W3CDTF">2006-08-16T00:00:00Z</dcterms:created>
  <dcterms:modified xsi:type="dcterms:W3CDTF">2023-07-30T11:10:26Z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2023-07-29T15:16:19Z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ac77a453-f3a6-4f9a-a007-6c4b0cfdc95b</vt:lpwstr>
  </property>
  <property fmtid="{D5CDD505-2E9C-101B-9397-08002B2CF9AE}" pid="7" name="MSIP_Label_defa4170-0d19-0005-0004-bc88714345d2_ActionId">
    <vt:lpwstr>c3e3ab8d-e666-423a-ade1-fd3f2b3a7635</vt:lpwstr>
  </property>
  <property fmtid="{D5CDD505-2E9C-101B-9397-08002B2CF9AE}" pid="8" name="MSIP_Label_defa4170-0d19-0005-0004-bc88714345d2_ContentBits">
    <vt:lpwstr>0</vt:lpwstr>
  </property>
  <property fmtid="{D5CDD505-2E9C-101B-9397-08002B2CF9AE}" pid="9" name="ICV">
    <vt:lpwstr>16DBDA7D169840748949097C0860FFFC_12</vt:lpwstr>
  </property>
  <property fmtid="{D5CDD505-2E9C-101B-9397-08002B2CF9AE}" pid="10" name="KSOProductBuildVer">
    <vt:lpwstr>1033-12.2.0.13102</vt:lpwstr>
  </property>
</Properties>
</file>