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678C1587-9EA3-476B-816C-7B82D6990D1F}">
  <a:tblStyle styleId="{678C1587-9EA3-476B-816C-7B82D6990D1F}" styleName="Table_0">
    <a:wholeTbl>
      <a:tcStyle>
        <a:tcBdr>
          <a:left>
            <a:ln cap="flat" cmpd="sng" w="9525">
              <a:solidFill>
                <a:srgbClr val="000000"/>
              </a:solidFill>
              <a:prstDash val="solid"/>
              <a:round/>
              <a:headEnd len="med" w="med" type="none"/>
              <a:tailEnd len="med" w="med" type="none"/>
            </a:ln>
          </a:left>
          <a:right>
            <a:ln cap="flat" cmpd="sng" w="9525">
              <a:solidFill>
                <a:srgbClr val="000000"/>
              </a:solidFill>
              <a:prstDash val="solid"/>
              <a:round/>
              <a:headEnd len="med" w="med" type="none"/>
              <a:tailEnd len="med" w="med" type="none"/>
            </a:ln>
          </a:right>
          <a:top>
            <a:ln cap="flat" cmpd="sng" w="9525">
              <a:solidFill>
                <a:srgbClr val="000000"/>
              </a:solidFill>
              <a:prstDash val="solid"/>
              <a:round/>
              <a:headEnd len="med" w="med" type="none"/>
              <a:tailEnd len="med" w="med" type="none"/>
            </a:ln>
          </a:top>
          <a:bottom>
            <a:ln cap="flat" cmpd="sng" w="9525">
              <a:solidFill>
                <a:srgbClr val="000000"/>
              </a:solidFill>
              <a:prstDash val="solid"/>
              <a:round/>
              <a:headEnd len="med" w="med" type="none"/>
              <a:tailEnd len="med" w="med" type="none"/>
            </a:ln>
          </a:bottom>
          <a:insideH>
            <a:ln cap="flat" cmpd="sng" w="9525">
              <a:solidFill>
                <a:srgbClr val="000000"/>
              </a:solidFill>
              <a:prstDash val="solid"/>
              <a:round/>
              <a:headEnd len="med" w="med" type="none"/>
              <a:tailEnd len="med" w="med" type="none"/>
            </a:ln>
          </a:insideH>
          <a:insideV>
            <a:ln cap="flat" cmpd="sng" w="9525">
              <a:solidFill>
                <a:srgbClr val="000000"/>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29" Type="http://schemas.openxmlformats.org/officeDocument/2006/relationships/slide" Target="slides/slide124.xml"/><Relationship Id="rId128" Type="http://schemas.openxmlformats.org/officeDocument/2006/relationships/slide" Target="slides/slide123.xml"/><Relationship Id="rId127" Type="http://schemas.openxmlformats.org/officeDocument/2006/relationships/slide" Target="slides/slide122.xml"/><Relationship Id="rId126" Type="http://schemas.openxmlformats.org/officeDocument/2006/relationships/slide" Target="slides/slide121.xml"/><Relationship Id="rId26" Type="http://schemas.openxmlformats.org/officeDocument/2006/relationships/slide" Target="slides/slide21.xml"/><Relationship Id="rId121" Type="http://schemas.openxmlformats.org/officeDocument/2006/relationships/slide" Target="slides/slide116.xml"/><Relationship Id="rId25" Type="http://schemas.openxmlformats.org/officeDocument/2006/relationships/slide" Target="slides/slide20.xml"/><Relationship Id="rId120" Type="http://schemas.openxmlformats.org/officeDocument/2006/relationships/slide" Target="slides/slide115.xml"/><Relationship Id="rId28" Type="http://schemas.openxmlformats.org/officeDocument/2006/relationships/slide" Target="slides/slide23.xml"/><Relationship Id="rId27" Type="http://schemas.openxmlformats.org/officeDocument/2006/relationships/slide" Target="slides/slide22.xml"/><Relationship Id="rId125" Type="http://schemas.openxmlformats.org/officeDocument/2006/relationships/slide" Target="slides/slide120.xml"/><Relationship Id="rId29" Type="http://schemas.openxmlformats.org/officeDocument/2006/relationships/slide" Target="slides/slide24.xml"/><Relationship Id="rId124" Type="http://schemas.openxmlformats.org/officeDocument/2006/relationships/slide" Target="slides/slide119.xml"/><Relationship Id="rId123" Type="http://schemas.openxmlformats.org/officeDocument/2006/relationships/slide" Target="slides/slide118.xml"/><Relationship Id="rId122" Type="http://schemas.openxmlformats.org/officeDocument/2006/relationships/slide" Target="slides/slide117.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slide" Target="slides/slide114.xml"/><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slide" Target="slides/slide109.xml"/><Relationship Id="rId18" Type="http://schemas.openxmlformats.org/officeDocument/2006/relationships/slide" Target="slides/slide13.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132" Type="http://schemas.openxmlformats.org/officeDocument/2006/relationships/slide" Target="slides/slide127.xml"/><Relationship Id="rId131" Type="http://schemas.openxmlformats.org/officeDocument/2006/relationships/slide" Target="slides/slide126.xml"/><Relationship Id="rId130" Type="http://schemas.openxmlformats.org/officeDocument/2006/relationships/slide" Target="slides/slide125.xml"/><Relationship Id="rId136" Type="http://schemas.openxmlformats.org/officeDocument/2006/relationships/slide" Target="slides/slide131.xml"/><Relationship Id="rId135" Type="http://schemas.openxmlformats.org/officeDocument/2006/relationships/slide" Target="slides/slide130.xml"/><Relationship Id="rId134" Type="http://schemas.openxmlformats.org/officeDocument/2006/relationships/slide" Target="slides/slide129.xml"/><Relationship Id="rId133" Type="http://schemas.openxmlformats.org/officeDocument/2006/relationships/slide" Target="slides/slide128.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 name="Shape 23"/>
        <p:cNvGrpSpPr/>
        <p:nvPr/>
      </p:nvGrpSpPr>
      <p:grpSpPr>
        <a:xfrm>
          <a:off x="0" y="0"/>
          <a:ext cx="0" cy="0"/>
          <a:chOff x="0" y="0"/>
          <a:chExt cx="0" cy="0"/>
        </a:xfrm>
      </p:grpSpPr>
      <p:sp>
        <p:nvSpPr>
          <p:cNvPr id="24" name="Shape 2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5" name="Shape 2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3" name="Shape 803"/>
        <p:cNvGrpSpPr/>
        <p:nvPr/>
      </p:nvGrpSpPr>
      <p:grpSpPr>
        <a:xfrm>
          <a:off x="0" y="0"/>
          <a:ext cx="0" cy="0"/>
          <a:chOff x="0" y="0"/>
          <a:chExt cx="0" cy="0"/>
        </a:xfrm>
      </p:grpSpPr>
      <p:sp>
        <p:nvSpPr>
          <p:cNvPr id="804" name="Shape 80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805" name="Shape 80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0" name="Shape 810"/>
        <p:cNvGrpSpPr/>
        <p:nvPr/>
      </p:nvGrpSpPr>
      <p:grpSpPr>
        <a:xfrm>
          <a:off x="0" y="0"/>
          <a:ext cx="0" cy="0"/>
          <a:chOff x="0" y="0"/>
          <a:chExt cx="0" cy="0"/>
        </a:xfrm>
      </p:grpSpPr>
      <p:sp>
        <p:nvSpPr>
          <p:cNvPr id="811" name="Shape 81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812" name="Shape 81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5" name="Shape 815"/>
        <p:cNvGrpSpPr/>
        <p:nvPr/>
      </p:nvGrpSpPr>
      <p:grpSpPr>
        <a:xfrm>
          <a:off x="0" y="0"/>
          <a:ext cx="0" cy="0"/>
          <a:chOff x="0" y="0"/>
          <a:chExt cx="0" cy="0"/>
        </a:xfrm>
      </p:grpSpPr>
      <p:sp>
        <p:nvSpPr>
          <p:cNvPr id="816" name="Shape 81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817" name="Shape 81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pt-BR"/>
              <a:t>Figura: na foto temos o caso de "uma filha com duas maes" caso de uma norte americana que deu a luz à sua neta, tendo sido a gestante de um óvulo fecundado da filha com o genro</a:t>
            </a: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2" name="Shape 822"/>
        <p:cNvGrpSpPr/>
        <p:nvPr/>
      </p:nvGrpSpPr>
      <p:grpSpPr>
        <a:xfrm>
          <a:off x="0" y="0"/>
          <a:ext cx="0" cy="0"/>
          <a:chOff x="0" y="0"/>
          <a:chExt cx="0" cy="0"/>
        </a:xfrm>
      </p:grpSpPr>
      <p:sp>
        <p:nvSpPr>
          <p:cNvPr id="823" name="Shape 82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824" name="Shape 82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8" name="Shape 828"/>
        <p:cNvGrpSpPr/>
        <p:nvPr/>
      </p:nvGrpSpPr>
      <p:grpSpPr>
        <a:xfrm>
          <a:off x="0" y="0"/>
          <a:ext cx="0" cy="0"/>
          <a:chOff x="0" y="0"/>
          <a:chExt cx="0" cy="0"/>
        </a:xfrm>
      </p:grpSpPr>
      <p:sp>
        <p:nvSpPr>
          <p:cNvPr id="829" name="Shape 82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830" name="Shape 83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pt-BR"/>
              <a:t>Algumas linguagens permitem que se inclua diretivas que indiquem qual será o método a ser chamado. O principal problema para se evitar a herança múltipla é realmente a dificuldade em se manter o modelo. Ou seja, a complexidade não compensa os ganhos.</a:t>
            </a: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6" name="Shape 836"/>
        <p:cNvGrpSpPr/>
        <p:nvPr/>
      </p:nvGrpSpPr>
      <p:grpSpPr>
        <a:xfrm>
          <a:off x="0" y="0"/>
          <a:ext cx="0" cy="0"/>
          <a:chOff x="0" y="0"/>
          <a:chExt cx="0" cy="0"/>
        </a:xfrm>
      </p:grpSpPr>
      <p:sp>
        <p:nvSpPr>
          <p:cNvPr id="837" name="Shape 83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838" name="Shape 83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3" name="Shape 843"/>
        <p:cNvGrpSpPr/>
        <p:nvPr/>
      </p:nvGrpSpPr>
      <p:grpSpPr>
        <a:xfrm>
          <a:off x="0" y="0"/>
          <a:ext cx="0" cy="0"/>
          <a:chOff x="0" y="0"/>
          <a:chExt cx="0" cy="0"/>
        </a:xfrm>
      </p:grpSpPr>
      <p:sp>
        <p:nvSpPr>
          <p:cNvPr id="844" name="Shape 84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845" name="Shape 84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9" name="Shape 849"/>
        <p:cNvGrpSpPr/>
        <p:nvPr/>
      </p:nvGrpSpPr>
      <p:grpSpPr>
        <a:xfrm>
          <a:off x="0" y="0"/>
          <a:ext cx="0" cy="0"/>
          <a:chOff x="0" y="0"/>
          <a:chExt cx="0" cy="0"/>
        </a:xfrm>
      </p:grpSpPr>
      <p:sp>
        <p:nvSpPr>
          <p:cNvPr id="850" name="Shape 85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851" name="Shape 85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5" name="Shape 855"/>
        <p:cNvGrpSpPr/>
        <p:nvPr/>
      </p:nvGrpSpPr>
      <p:grpSpPr>
        <a:xfrm>
          <a:off x="0" y="0"/>
          <a:ext cx="0" cy="0"/>
          <a:chOff x="0" y="0"/>
          <a:chExt cx="0" cy="0"/>
        </a:xfrm>
      </p:grpSpPr>
      <p:sp>
        <p:nvSpPr>
          <p:cNvPr id="856" name="Shape 85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857" name="Shape 85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2" name="Shape 862"/>
        <p:cNvGrpSpPr/>
        <p:nvPr/>
      </p:nvGrpSpPr>
      <p:grpSpPr>
        <a:xfrm>
          <a:off x="0" y="0"/>
          <a:ext cx="0" cy="0"/>
          <a:chOff x="0" y="0"/>
          <a:chExt cx="0" cy="0"/>
        </a:xfrm>
      </p:grpSpPr>
      <p:sp>
        <p:nvSpPr>
          <p:cNvPr id="863" name="Shape 86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864" name="Shape 86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0" name="Shape 870"/>
        <p:cNvGrpSpPr/>
        <p:nvPr/>
      </p:nvGrpSpPr>
      <p:grpSpPr>
        <a:xfrm>
          <a:off x="0" y="0"/>
          <a:ext cx="0" cy="0"/>
          <a:chOff x="0" y="0"/>
          <a:chExt cx="0" cy="0"/>
        </a:xfrm>
      </p:grpSpPr>
      <p:sp>
        <p:nvSpPr>
          <p:cNvPr id="871" name="Shape 87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872" name="Shape 87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3" name="Shape 883"/>
        <p:cNvGrpSpPr/>
        <p:nvPr/>
      </p:nvGrpSpPr>
      <p:grpSpPr>
        <a:xfrm>
          <a:off x="0" y="0"/>
          <a:ext cx="0" cy="0"/>
          <a:chOff x="0" y="0"/>
          <a:chExt cx="0" cy="0"/>
        </a:xfrm>
      </p:grpSpPr>
      <p:sp>
        <p:nvSpPr>
          <p:cNvPr id="884" name="Shape 88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885" name="Shape 88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3" name="Shape 893"/>
        <p:cNvGrpSpPr/>
        <p:nvPr/>
      </p:nvGrpSpPr>
      <p:grpSpPr>
        <a:xfrm>
          <a:off x="0" y="0"/>
          <a:ext cx="0" cy="0"/>
          <a:chOff x="0" y="0"/>
          <a:chExt cx="0" cy="0"/>
        </a:xfrm>
      </p:grpSpPr>
      <p:sp>
        <p:nvSpPr>
          <p:cNvPr id="894" name="Shape 89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895" name="Shape 89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pt-BR"/>
              <a:t>Para o usuário do equipamento da figura, não é necessário saber o que há dentro do equipamento, uma vez que o componente expõe as entradas que o usuário pode utilizar.</a:t>
            </a: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2" name="Shape 902"/>
        <p:cNvGrpSpPr/>
        <p:nvPr/>
      </p:nvGrpSpPr>
      <p:grpSpPr>
        <a:xfrm>
          <a:off x="0" y="0"/>
          <a:ext cx="0" cy="0"/>
          <a:chOff x="0" y="0"/>
          <a:chExt cx="0" cy="0"/>
        </a:xfrm>
      </p:grpSpPr>
      <p:sp>
        <p:nvSpPr>
          <p:cNvPr id="903" name="Shape 90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904" name="Shape 90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8" name="Shape 908"/>
        <p:cNvGrpSpPr/>
        <p:nvPr/>
      </p:nvGrpSpPr>
      <p:grpSpPr>
        <a:xfrm>
          <a:off x="0" y="0"/>
          <a:ext cx="0" cy="0"/>
          <a:chOff x="0" y="0"/>
          <a:chExt cx="0" cy="0"/>
        </a:xfrm>
      </p:grpSpPr>
      <p:sp>
        <p:nvSpPr>
          <p:cNvPr id="909" name="Shape 90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910" name="Shape 91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4" name="Shape 914"/>
        <p:cNvGrpSpPr/>
        <p:nvPr/>
      </p:nvGrpSpPr>
      <p:grpSpPr>
        <a:xfrm>
          <a:off x="0" y="0"/>
          <a:ext cx="0" cy="0"/>
          <a:chOff x="0" y="0"/>
          <a:chExt cx="0" cy="0"/>
        </a:xfrm>
      </p:grpSpPr>
      <p:sp>
        <p:nvSpPr>
          <p:cNvPr id="915" name="Shape 91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916" name="Shape 91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5" name="Shape 925"/>
        <p:cNvGrpSpPr/>
        <p:nvPr/>
      </p:nvGrpSpPr>
      <p:grpSpPr>
        <a:xfrm>
          <a:off x="0" y="0"/>
          <a:ext cx="0" cy="0"/>
          <a:chOff x="0" y="0"/>
          <a:chExt cx="0" cy="0"/>
        </a:xfrm>
      </p:grpSpPr>
      <p:sp>
        <p:nvSpPr>
          <p:cNvPr id="926" name="Shape 92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927" name="Shape 92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9" name="Shape 939"/>
        <p:cNvGrpSpPr/>
        <p:nvPr/>
      </p:nvGrpSpPr>
      <p:grpSpPr>
        <a:xfrm>
          <a:off x="0" y="0"/>
          <a:ext cx="0" cy="0"/>
          <a:chOff x="0" y="0"/>
          <a:chExt cx="0" cy="0"/>
        </a:xfrm>
      </p:grpSpPr>
      <p:sp>
        <p:nvSpPr>
          <p:cNvPr id="940" name="Shape 94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941" name="Shape 94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pt-BR"/>
              <a:t>Diferentemente do problema da herança múltipla, as classes "herdam" o PROTOCOLO "getNome" da interface, mas não sua implementação.</a:t>
            </a:r>
          </a:p>
          <a:p>
            <a:pPr lvl="0" rtl="0">
              <a:spcBef>
                <a:spcPts val="0"/>
              </a:spcBef>
              <a:buNone/>
            </a:pPr>
            <a:r>
              <a:rPr lang="pt-BR"/>
              <a:t>Com isso, é possível reutilizar código sem que haja uma complexidade exagerada que viria com a herança múltipla.</a:t>
            </a: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3" name="Shape 953"/>
        <p:cNvGrpSpPr/>
        <p:nvPr/>
      </p:nvGrpSpPr>
      <p:grpSpPr>
        <a:xfrm>
          <a:off x="0" y="0"/>
          <a:ext cx="0" cy="0"/>
          <a:chOff x="0" y="0"/>
          <a:chExt cx="0" cy="0"/>
        </a:xfrm>
      </p:grpSpPr>
      <p:sp>
        <p:nvSpPr>
          <p:cNvPr id="954" name="Shape 95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955" name="Shape 95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9" name="Shape 969"/>
        <p:cNvGrpSpPr/>
        <p:nvPr/>
      </p:nvGrpSpPr>
      <p:grpSpPr>
        <a:xfrm>
          <a:off x="0" y="0"/>
          <a:ext cx="0" cy="0"/>
          <a:chOff x="0" y="0"/>
          <a:chExt cx="0" cy="0"/>
        </a:xfrm>
      </p:grpSpPr>
      <p:sp>
        <p:nvSpPr>
          <p:cNvPr id="970" name="Shape 97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971" name="Shape 97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6" name="Shape 976"/>
        <p:cNvGrpSpPr/>
        <p:nvPr/>
      </p:nvGrpSpPr>
      <p:grpSpPr>
        <a:xfrm>
          <a:off x="0" y="0"/>
          <a:ext cx="0" cy="0"/>
          <a:chOff x="0" y="0"/>
          <a:chExt cx="0" cy="0"/>
        </a:xfrm>
      </p:grpSpPr>
      <p:sp>
        <p:nvSpPr>
          <p:cNvPr id="977" name="Shape 97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978" name="Shape 97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4" name="Shape 984"/>
        <p:cNvGrpSpPr/>
        <p:nvPr/>
      </p:nvGrpSpPr>
      <p:grpSpPr>
        <a:xfrm>
          <a:off x="0" y="0"/>
          <a:ext cx="0" cy="0"/>
          <a:chOff x="0" y="0"/>
          <a:chExt cx="0" cy="0"/>
        </a:xfrm>
      </p:grpSpPr>
      <p:sp>
        <p:nvSpPr>
          <p:cNvPr id="985" name="Shape 98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986" name="Shape 98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1" name="Shape 991"/>
        <p:cNvGrpSpPr/>
        <p:nvPr/>
      </p:nvGrpSpPr>
      <p:grpSpPr>
        <a:xfrm>
          <a:off x="0" y="0"/>
          <a:ext cx="0" cy="0"/>
          <a:chOff x="0" y="0"/>
          <a:chExt cx="0" cy="0"/>
        </a:xfrm>
      </p:grpSpPr>
      <p:sp>
        <p:nvSpPr>
          <p:cNvPr id="992" name="Shape 99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993" name="Shape 99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8" name="Shape 998"/>
        <p:cNvGrpSpPr/>
        <p:nvPr/>
      </p:nvGrpSpPr>
      <p:grpSpPr>
        <a:xfrm>
          <a:off x="0" y="0"/>
          <a:ext cx="0" cy="0"/>
          <a:chOff x="0" y="0"/>
          <a:chExt cx="0" cy="0"/>
        </a:xfrm>
      </p:grpSpPr>
      <p:sp>
        <p:nvSpPr>
          <p:cNvPr id="999" name="Shape 99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000" name="Shape 100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6" name="Shape 1006"/>
        <p:cNvGrpSpPr/>
        <p:nvPr/>
      </p:nvGrpSpPr>
      <p:grpSpPr>
        <a:xfrm>
          <a:off x="0" y="0"/>
          <a:ext cx="0" cy="0"/>
          <a:chOff x="0" y="0"/>
          <a:chExt cx="0" cy="0"/>
        </a:xfrm>
      </p:grpSpPr>
      <p:sp>
        <p:nvSpPr>
          <p:cNvPr id="1007" name="Shape 100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008" name="Shape 100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2" name="Shape 1012"/>
        <p:cNvGrpSpPr/>
        <p:nvPr/>
      </p:nvGrpSpPr>
      <p:grpSpPr>
        <a:xfrm>
          <a:off x="0" y="0"/>
          <a:ext cx="0" cy="0"/>
          <a:chOff x="0" y="0"/>
          <a:chExt cx="0" cy="0"/>
        </a:xfrm>
      </p:grpSpPr>
      <p:sp>
        <p:nvSpPr>
          <p:cNvPr id="1013" name="Shape 101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014" name="Shape 101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8" name="Shape 1018"/>
        <p:cNvGrpSpPr/>
        <p:nvPr/>
      </p:nvGrpSpPr>
      <p:grpSpPr>
        <a:xfrm>
          <a:off x="0" y="0"/>
          <a:ext cx="0" cy="0"/>
          <a:chOff x="0" y="0"/>
          <a:chExt cx="0" cy="0"/>
        </a:xfrm>
      </p:grpSpPr>
      <p:sp>
        <p:nvSpPr>
          <p:cNvPr id="1019" name="Shape 101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020" name="Shape 102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5" name="Shape 1025"/>
        <p:cNvGrpSpPr/>
        <p:nvPr/>
      </p:nvGrpSpPr>
      <p:grpSpPr>
        <a:xfrm>
          <a:off x="0" y="0"/>
          <a:ext cx="0" cy="0"/>
          <a:chOff x="0" y="0"/>
          <a:chExt cx="0" cy="0"/>
        </a:xfrm>
      </p:grpSpPr>
      <p:sp>
        <p:nvSpPr>
          <p:cNvPr id="1026" name="Shape 102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027" name="Shape 102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2" name="Shape 1032"/>
        <p:cNvGrpSpPr/>
        <p:nvPr/>
      </p:nvGrpSpPr>
      <p:grpSpPr>
        <a:xfrm>
          <a:off x="0" y="0"/>
          <a:ext cx="0" cy="0"/>
          <a:chOff x="0" y="0"/>
          <a:chExt cx="0" cy="0"/>
        </a:xfrm>
      </p:grpSpPr>
      <p:sp>
        <p:nvSpPr>
          <p:cNvPr id="1033" name="Shape 103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034" name="Shape 103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5" name="Shape 1055"/>
        <p:cNvGrpSpPr/>
        <p:nvPr/>
      </p:nvGrpSpPr>
      <p:grpSpPr>
        <a:xfrm>
          <a:off x="0" y="0"/>
          <a:ext cx="0" cy="0"/>
          <a:chOff x="0" y="0"/>
          <a:chExt cx="0" cy="0"/>
        </a:xfrm>
      </p:grpSpPr>
      <p:sp>
        <p:nvSpPr>
          <p:cNvPr id="1056" name="Shape 105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057" name="Shape 105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pt-BR"/>
              <a:t>atributo "desenho animado do qual faz parte"</a:t>
            </a:r>
          </a:p>
          <a:p>
            <a:pPr lvl="0" rtl="0">
              <a:spcBef>
                <a:spcPts val="0"/>
              </a:spcBef>
              <a:buNone/>
            </a:pPr>
            <a:r>
              <a:rPr lang="pt-BR"/>
              <a:t>Discutir sobre a possibilidade de não serem da mesma classe já que scooby e ajudante sao "irreais'.</a:t>
            </a:r>
          </a:p>
          <a:p>
            <a:pPr lvl="0" rtl="0">
              <a:spcBef>
                <a:spcPts val="0"/>
              </a:spcBef>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2" name="Shape 1062"/>
        <p:cNvGrpSpPr/>
        <p:nvPr/>
      </p:nvGrpSpPr>
      <p:grpSpPr>
        <a:xfrm>
          <a:off x="0" y="0"/>
          <a:ext cx="0" cy="0"/>
          <a:chOff x="0" y="0"/>
          <a:chExt cx="0" cy="0"/>
        </a:xfrm>
      </p:grpSpPr>
      <p:sp>
        <p:nvSpPr>
          <p:cNvPr id="1063" name="Shape 106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064" name="Shape 106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8" name="Shape 1088"/>
        <p:cNvGrpSpPr/>
        <p:nvPr/>
      </p:nvGrpSpPr>
      <p:grpSpPr>
        <a:xfrm>
          <a:off x="0" y="0"/>
          <a:ext cx="0" cy="0"/>
          <a:chOff x="0" y="0"/>
          <a:chExt cx="0" cy="0"/>
        </a:xfrm>
      </p:grpSpPr>
      <p:sp>
        <p:nvSpPr>
          <p:cNvPr id="1089" name="Shape 108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090" name="Shape 109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pt-BR"/>
              <a:t>Falar que alguns associam o duke ao simbolo de startrek</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 name="Shape 31"/>
        <p:cNvGrpSpPr/>
        <p:nvPr/>
      </p:nvGrpSpPr>
      <p:grpSpPr>
        <a:xfrm>
          <a:off x="0" y="0"/>
          <a:ext cx="0" cy="0"/>
          <a:chOff x="0" y="0"/>
          <a:chExt cx="0" cy="0"/>
        </a:xfrm>
      </p:grpSpPr>
      <p:sp>
        <p:nvSpPr>
          <p:cNvPr id="32" name="Shape 3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3" name="Shape 3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01" name="Shape 20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11" name="Shape 21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19" name="Shape 21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25" name="Shape 22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9" name="Shape 229"/>
        <p:cNvGrpSpPr/>
        <p:nvPr/>
      </p:nvGrpSpPr>
      <p:grpSpPr>
        <a:xfrm>
          <a:off x="0" y="0"/>
          <a:ext cx="0" cy="0"/>
          <a:chOff x="0" y="0"/>
          <a:chExt cx="0" cy="0"/>
        </a:xfrm>
      </p:grpSpPr>
      <p:sp>
        <p:nvSpPr>
          <p:cNvPr id="230" name="Shape 23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31" name="Shape 23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5" name="Shape 235"/>
        <p:cNvGrpSpPr/>
        <p:nvPr/>
      </p:nvGrpSpPr>
      <p:grpSpPr>
        <a:xfrm>
          <a:off x="0" y="0"/>
          <a:ext cx="0" cy="0"/>
          <a:chOff x="0" y="0"/>
          <a:chExt cx="0" cy="0"/>
        </a:xfrm>
      </p:grpSpPr>
      <p:sp>
        <p:nvSpPr>
          <p:cNvPr id="236" name="Shape 23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37" name="Shape 23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1" name="Shape 241"/>
        <p:cNvGrpSpPr/>
        <p:nvPr/>
      </p:nvGrpSpPr>
      <p:grpSpPr>
        <a:xfrm>
          <a:off x="0" y="0"/>
          <a:ext cx="0" cy="0"/>
          <a:chOff x="0" y="0"/>
          <a:chExt cx="0" cy="0"/>
        </a:xfrm>
      </p:grpSpPr>
      <p:sp>
        <p:nvSpPr>
          <p:cNvPr id="242" name="Shape 24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43" name="Shape 24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8" name="Shape 248"/>
        <p:cNvGrpSpPr/>
        <p:nvPr/>
      </p:nvGrpSpPr>
      <p:grpSpPr>
        <a:xfrm>
          <a:off x="0" y="0"/>
          <a:ext cx="0" cy="0"/>
          <a:chOff x="0" y="0"/>
          <a:chExt cx="0" cy="0"/>
        </a:xfrm>
      </p:grpSpPr>
      <p:sp>
        <p:nvSpPr>
          <p:cNvPr id="249" name="Shape 24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50" name="Shape 25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pt-BR"/>
              <a:t>-Cada linguagem pode possuir uma forma própria de declarar seus destrutores. Em java, utiliza-se o método "</a:t>
            </a:r>
            <a:r>
              <a:rPr b="1" lang="pt-BR"/>
              <a:t>protected void finalize()</a:t>
            </a:r>
            <a:r>
              <a:rPr lang="pt-BR"/>
              <a:t>" declarado em Object e que pode ser sobrescrito.</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5" name="Shape 255"/>
        <p:cNvGrpSpPr/>
        <p:nvPr/>
      </p:nvGrpSpPr>
      <p:grpSpPr>
        <a:xfrm>
          <a:off x="0" y="0"/>
          <a:ext cx="0" cy="0"/>
          <a:chOff x="0" y="0"/>
          <a:chExt cx="0" cy="0"/>
        </a:xfrm>
      </p:grpSpPr>
      <p:sp>
        <p:nvSpPr>
          <p:cNvPr id="256" name="Shape 25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57" name="Shape 25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 name="Shape 37"/>
        <p:cNvGrpSpPr/>
        <p:nvPr/>
      </p:nvGrpSpPr>
      <p:grpSpPr>
        <a:xfrm>
          <a:off x="0" y="0"/>
          <a:ext cx="0" cy="0"/>
          <a:chOff x="0" y="0"/>
          <a:chExt cx="0" cy="0"/>
        </a:xfrm>
      </p:grpSpPr>
      <p:sp>
        <p:nvSpPr>
          <p:cNvPr id="38" name="Shape 3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9" name="Shape 3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1" name="Shape 261"/>
        <p:cNvGrpSpPr/>
        <p:nvPr/>
      </p:nvGrpSpPr>
      <p:grpSpPr>
        <a:xfrm>
          <a:off x="0" y="0"/>
          <a:ext cx="0" cy="0"/>
          <a:chOff x="0" y="0"/>
          <a:chExt cx="0" cy="0"/>
        </a:xfrm>
      </p:grpSpPr>
      <p:sp>
        <p:nvSpPr>
          <p:cNvPr id="262" name="Shape 26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63" name="Shape 26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0" name="Shape 270"/>
        <p:cNvGrpSpPr/>
        <p:nvPr/>
      </p:nvGrpSpPr>
      <p:grpSpPr>
        <a:xfrm>
          <a:off x="0" y="0"/>
          <a:ext cx="0" cy="0"/>
          <a:chOff x="0" y="0"/>
          <a:chExt cx="0" cy="0"/>
        </a:xfrm>
      </p:grpSpPr>
      <p:sp>
        <p:nvSpPr>
          <p:cNvPr id="271" name="Shape 27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72" name="Shape 27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8" name="Shape 278"/>
        <p:cNvGrpSpPr/>
        <p:nvPr/>
      </p:nvGrpSpPr>
      <p:grpSpPr>
        <a:xfrm>
          <a:off x="0" y="0"/>
          <a:ext cx="0" cy="0"/>
          <a:chOff x="0" y="0"/>
          <a:chExt cx="0" cy="0"/>
        </a:xfrm>
      </p:grpSpPr>
      <p:sp>
        <p:nvSpPr>
          <p:cNvPr id="279" name="Shape 27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80" name="Shape 28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5" name="Shape 285"/>
        <p:cNvGrpSpPr/>
        <p:nvPr/>
      </p:nvGrpSpPr>
      <p:grpSpPr>
        <a:xfrm>
          <a:off x="0" y="0"/>
          <a:ext cx="0" cy="0"/>
          <a:chOff x="0" y="0"/>
          <a:chExt cx="0" cy="0"/>
        </a:xfrm>
      </p:grpSpPr>
      <p:sp>
        <p:nvSpPr>
          <p:cNvPr id="286" name="Shape 28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87" name="Shape 28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1" name="Shape 291"/>
        <p:cNvGrpSpPr/>
        <p:nvPr/>
      </p:nvGrpSpPr>
      <p:grpSpPr>
        <a:xfrm>
          <a:off x="0" y="0"/>
          <a:ext cx="0" cy="0"/>
          <a:chOff x="0" y="0"/>
          <a:chExt cx="0" cy="0"/>
        </a:xfrm>
      </p:grpSpPr>
      <p:sp>
        <p:nvSpPr>
          <p:cNvPr id="292" name="Shape 29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93" name="Shape 29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0" name="Shape 300"/>
        <p:cNvGrpSpPr/>
        <p:nvPr/>
      </p:nvGrpSpPr>
      <p:grpSpPr>
        <a:xfrm>
          <a:off x="0" y="0"/>
          <a:ext cx="0" cy="0"/>
          <a:chOff x="0" y="0"/>
          <a:chExt cx="0" cy="0"/>
        </a:xfrm>
      </p:grpSpPr>
      <p:sp>
        <p:nvSpPr>
          <p:cNvPr id="301" name="Shape 30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02" name="Shape 30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8" name="Shape 308"/>
        <p:cNvGrpSpPr/>
        <p:nvPr/>
      </p:nvGrpSpPr>
      <p:grpSpPr>
        <a:xfrm>
          <a:off x="0" y="0"/>
          <a:ext cx="0" cy="0"/>
          <a:chOff x="0" y="0"/>
          <a:chExt cx="0" cy="0"/>
        </a:xfrm>
      </p:grpSpPr>
      <p:sp>
        <p:nvSpPr>
          <p:cNvPr id="309" name="Shape 30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10" name="Shape 31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0" name="Shape 320"/>
        <p:cNvGrpSpPr/>
        <p:nvPr/>
      </p:nvGrpSpPr>
      <p:grpSpPr>
        <a:xfrm>
          <a:off x="0" y="0"/>
          <a:ext cx="0" cy="0"/>
          <a:chOff x="0" y="0"/>
          <a:chExt cx="0" cy="0"/>
        </a:xfrm>
      </p:grpSpPr>
      <p:sp>
        <p:nvSpPr>
          <p:cNvPr id="321" name="Shape 32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22" name="Shape 32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7" name="Shape 327"/>
        <p:cNvGrpSpPr/>
        <p:nvPr/>
      </p:nvGrpSpPr>
      <p:grpSpPr>
        <a:xfrm>
          <a:off x="0" y="0"/>
          <a:ext cx="0" cy="0"/>
          <a:chOff x="0" y="0"/>
          <a:chExt cx="0" cy="0"/>
        </a:xfrm>
      </p:grpSpPr>
      <p:sp>
        <p:nvSpPr>
          <p:cNvPr id="328" name="Shape 32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29" name="Shape 32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4" name="Shape 334"/>
        <p:cNvGrpSpPr/>
        <p:nvPr/>
      </p:nvGrpSpPr>
      <p:grpSpPr>
        <a:xfrm>
          <a:off x="0" y="0"/>
          <a:ext cx="0" cy="0"/>
          <a:chOff x="0" y="0"/>
          <a:chExt cx="0" cy="0"/>
        </a:xfrm>
      </p:grpSpPr>
      <p:sp>
        <p:nvSpPr>
          <p:cNvPr id="335" name="Shape 33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36" name="Shape 33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 name="Shape 43"/>
        <p:cNvGrpSpPr/>
        <p:nvPr/>
      </p:nvGrpSpPr>
      <p:grpSpPr>
        <a:xfrm>
          <a:off x="0" y="0"/>
          <a:ext cx="0" cy="0"/>
          <a:chOff x="0" y="0"/>
          <a:chExt cx="0" cy="0"/>
        </a:xfrm>
      </p:grpSpPr>
      <p:sp>
        <p:nvSpPr>
          <p:cNvPr id="44" name="Shape 4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5" name="Shape 4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9" name="Shape 339"/>
        <p:cNvGrpSpPr/>
        <p:nvPr/>
      </p:nvGrpSpPr>
      <p:grpSpPr>
        <a:xfrm>
          <a:off x="0" y="0"/>
          <a:ext cx="0" cy="0"/>
          <a:chOff x="0" y="0"/>
          <a:chExt cx="0" cy="0"/>
        </a:xfrm>
      </p:grpSpPr>
      <p:sp>
        <p:nvSpPr>
          <p:cNvPr id="340" name="Shape 34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41" name="Shape 34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5" name="Shape 345"/>
        <p:cNvGrpSpPr/>
        <p:nvPr/>
      </p:nvGrpSpPr>
      <p:grpSpPr>
        <a:xfrm>
          <a:off x="0" y="0"/>
          <a:ext cx="0" cy="0"/>
          <a:chOff x="0" y="0"/>
          <a:chExt cx="0" cy="0"/>
        </a:xfrm>
      </p:grpSpPr>
      <p:sp>
        <p:nvSpPr>
          <p:cNvPr id="346" name="Shape 34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47" name="Shape 34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2" name="Shape 352"/>
        <p:cNvGrpSpPr/>
        <p:nvPr/>
      </p:nvGrpSpPr>
      <p:grpSpPr>
        <a:xfrm>
          <a:off x="0" y="0"/>
          <a:ext cx="0" cy="0"/>
          <a:chOff x="0" y="0"/>
          <a:chExt cx="0" cy="0"/>
        </a:xfrm>
      </p:grpSpPr>
      <p:sp>
        <p:nvSpPr>
          <p:cNvPr id="353" name="Shape 35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54" name="Shape 35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pt-BR"/>
              <a:t>Figura: O pensador de Rodin</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9" name="Shape 359"/>
        <p:cNvGrpSpPr/>
        <p:nvPr/>
      </p:nvGrpSpPr>
      <p:grpSpPr>
        <a:xfrm>
          <a:off x="0" y="0"/>
          <a:ext cx="0" cy="0"/>
          <a:chOff x="0" y="0"/>
          <a:chExt cx="0" cy="0"/>
        </a:xfrm>
      </p:grpSpPr>
      <p:sp>
        <p:nvSpPr>
          <p:cNvPr id="360" name="Shape 36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61" name="Shape 36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8" name="Shape 368"/>
        <p:cNvGrpSpPr/>
        <p:nvPr/>
      </p:nvGrpSpPr>
      <p:grpSpPr>
        <a:xfrm>
          <a:off x="0" y="0"/>
          <a:ext cx="0" cy="0"/>
          <a:chOff x="0" y="0"/>
          <a:chExt cx="0" cy="0"/>
        </a:xfrm>
      </p:grpSpPr>
      <p:sp>
        <p:nvSpPr>
          <p:cNvPr id="369" name="Shape 36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70" name="Shape 37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4" name="Shape 374"/>
        <p:cNvGrpSpPr/>
        <p:nvPr/>
      </p:nvGrpSpPr>
      <p:grpSpPr>
        <a:xfrm>
          <a:off x="0" y="0"/>
          <a:ext cx="0" cy="0"/>
          <a:chOff x="0" y="0"/>
          <a:chExt cx="0" cy="0"/>
        </a:xfrm>
      </p:grpSpPr>
      <p:sp>
        <p:nvSpPr>
          <p:cNvPr id="375" name="Shape 37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76" name="Shape 37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0" name="Shape 380"/>
        <p:cNvGrpSpPr/>
        <p:nvPr/>
      </p:nvGrpSpPr>
      <p:grpSpPr>
        <a:xfrm>
          <a:off x="0" y="0"/>
          <a:ext cx="0" cy="0"/>
          <a:chOff x="0" y="0"/>
          <a:chExt cx="0" cy="0"/>
        </a:xfrm>
      </p:grpSpPr>
      <p:sp>
        <p:nvSpPr>
          <p:cNvPr id="381" name="Shape 38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82" name="Shape 38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6" name="Shape 386"/>
        <p:cNvGrpSpPr/>
        <p:nvPr/>
      </p:nvGrpSpPr>
      <p:grpSpPr>
        <a:xfrm>
          <a:off x="0" y="0"/>
          <a:ext cx="0" cy="0"/>
          <a:chOff x="0" y="0"/>
          <a:chExt cx="0" cy="0"/>
        </a:xfrm>
      </p:grpSpPr>
      <p:sp>
        <p:nvSpPr>
          <p:cNvPr id="387" name="Shape 38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88" name="Shape 38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3" name="Shape 393"/>
        <p:cNvGrpSpPr/>
        <p:nvPr/>
      </p:nvGrpSpPr>
      <p:grpSpPr>
        <a:xfrm>
          <a:off x="0" y="0"/>
          <a:ext cx="0" cy="0"/>
          <a:chOff x="0" y="0"/>
          <a:chExt cx="0" cy="0"/>
        </a:xfrm>
      </p:grpSpPr>
      <p:sp>
        <p:nvSpPr>
          <p:cNvPr id="394" name="Shape 39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95" name="Shape 39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2" name="Shape 402"/>
        <p:cNvGrpSpPr/>
        <p:nvPr/>
      </p:nvGrpSpPr>
      <p:grpSpPr>
        <a:xfrm>
          <a:off x="0" y="0"/>
          <a:ext cx="0" cy="0"/>
          <a:chOff x="0" y="0"/>
          <a:chExt cx="0" cy="0"/>
        </a:xfrm>
      </p:grpSpPr>
      <p:sp>
        <p:nvSpPr>
          <p:cNvPr id="403" name="Shape 40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04" name="Shape 40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 name="Shape 49"/>
        <p:cNvGrpSpPr/>
        <p:nvPr/>
      </p:nvGrpSpPr>
      <p:grpSpPr>
        <a:xfrm>
          <a:off x="0" y="0"/>
          <a:ext cx="0" cy="0"/>
          <a:chOff x="0" y="0"/>
          <a:chExt cx="0" cy="0"/>
        </a:xfrm>
      </p:grpSpPr>
      <p:sp>
        <p:nvSpPr>
          <p:cNvPr id="50" name="Shape 5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1" name="Shape 5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0" name="Shape 420"/>
        <p:cNvGrpSpPr/>
        <p:nvPr/>
      </p:nvGrpSpPr>
      <p:grpSpPr>
        <a:xfrm>
          <a:off x="0" y="0"/>
          <a:ext cx="0" cy="0"/>
          <a:chOff x="0" y="0"/>
          <a:chExt cx="0" cy="0"/>
        </a:xfrm>
      </p:grpSpPr>
      <p:sp>
        <p:nvSpPr>
          <p:cNvPr id="421" name="Shape 42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22" name="Shape 42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6" name="Shape 426"/>
        <p:cNvGrpSpPr/>
        <p:nvPr/>
      </p:nvGrpSpPr>
      <p:grpSpPr>
        <a:xfrm>
          <a:off x="0" y="0"/>
          <a:ext cx="0" cy="0"/>
          <a:chOff x="0" y="0"/>
          <a:chExt cx="0" cy="0"/>
        </a:xfrm>
      </p:grpSpPr>
      <p:sp>
        <p:nvSpPr>
          <p:cNvPr id="427" name="Shape 42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28" name="Shape 42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2" name="Shape 432"/>
        <p:cNvGrpSpPr/>
        <p:nvPr/>
      </p:nvGrpSpPr>
      <p:grpSpPr>
        <a:xfrm>
          <a:off x="0" y="0"/>
          <a:ext cx="0" cy="0"/>
          <a:chOff x="0" y="0"/>
          <a:chExt cx="0" cy="0"/>
        </a:xfrm>
      </p:grpSpPr>
      <p:sp>
        <p:nvSpPr>
          <p:cNvPr id="433" name="Shape 43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34" name="Shape 43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0" name="Shape 440"/>
        <p:cNvGrpSpPr/>
        <p:nvPr/>
      </p:nvGrpSpPr>
      <p:grpSpPr>
        <a:xfrm>
          <a:off x="0" y="0"/>
          <a:ext cx="0" cy="0"/>
          <a:chOff x="0" y="0"/>
          <a:chExt cx="0" cy="0"/>
        </a:xfrm>
      </p:grpSpPr>
      <p:sp>
        <p:nvSpPr>
          <p:cNvPr id="441" name="Shape 44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42" name="Shape 44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9" name="Shape 449"/>
        <p:cNvGrpSpPr/>
        <p:nvPr/>
      </p:nvGrpSpPr>
      <p:grpSpPr>
        <a:xfrm>
          <a:off x="0" y="0"/>
          <a:ext cx="0" cy="0"/>
          <a:chOff x="0" y="0"/>
          <a:chExt cx="0" cy="0"/>
        </a:xfrm>
      </p:grpSpPr>
      <p:sp>
        <p:nvSpPr>
          <p:cNvPr id="450" name="Shape 45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51" name="Shape 45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6" name="Shape 456"/>
        <p:cNvGrpSpPr/>
        <p:nvPr/>
      </p:nvGrpSpPr>
      <p:grpSpPr>
        <a:xfrm>
          <a:off x="0" y="0"/>
          <a:ext cx="0" cy="0"/>
          <a:chOff x="0" y="0"/>
          <a:chExt cx="0" cy="0"/>
        </a:xfrm>
      </p:grpSpPr>
      <p:sp>
        <p:nvSpPr>
          <p:cNvPr id="457" name="Shape 45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58" name="Shape 45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4" name="Shape 464"/>
        <p:cNvGrpSpPr/>
        <p:nvPr/>
      </p:nvGrpSpPr>
      <p:grpSpPr>
        <a:xfrm>
          <a:off x="0" y="0"/>
          <a:ext cx="0" cy="0"/>
          <a:chOff x="0" y="0"/>
          <a:chExt cx="0" cy="0"/>
        </a:xfrm>
      </p:grpSpPr>
      <p:sp>
        <p:nvSpPr>
          <p:cNvPr id="465" name="Shape 46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66" name="Shape 46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0" name="Shape 470"/>
        <p:cNvGrpSpPr/>
        <p:nvPr/>
      </p:nvGrpSpPr>
      <p:grpSpPr>
        <a:xfrm>
          <a:off x="0" y="0"/>
          <a:ext cx="0" cy="0"/>
          <a:chOff x="0" y="0"/>
          <a:chExt cx="0" cy="0"/>
        </a:xfrm>
      </p:grpSpPr>
      <p:sp>
        <p:nvSpPr>
          <p:cNvPr id="471" name="Shape 47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72" name="Shape 47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9" name="Shape 479"/>
        <p:cNvGrpSpPr/>
        <p:nvPr/>
      </p:nvGrpSpPr>
      <p:grpSpPr>
        <a:xfrm>
          <a:off x="0" y="0"/>
          <a:ext cx="0" cy="0"/>
          <a:chOff x="0" y="0"/>
          <a:chExt cx="0" cy="0"/>
        </a:xfrm>
      </p:grpSpPr>
      <p:sp>
        <p:nvSpPr>
          <p:cNvPr id="480" name="Shape 48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81" name="Shape 48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5" name="Shape 485"/>
        <p:cNvGrpSpPr/>
        <p:nvPr/>
      </p:nvGrpSpPr>
      <p:grpSpPr>
        <a:xfrm>
          <a:off x="0" y="0"/>
          <a:ext cx="0" cy="0"/>
          <a:chOff x="0" y="0"/>
          <a:chExt cx="0" cy="0"/>
        </a:xfrm>
      </p:grpSpPr>
      <p:sp>
        <p:nvSpPr>
          <p:cNvPr id="486" name="Shape 48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87" name="Shape 48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pt-BR"/>
              <a:t>C é a única que realmente não pode ser considerada OO.</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3" name="Shape 493"/>
        <p:cNvGrpSpPr/>
        <p:nvPr/>
      </p:nvGrpSpPr>
      <p:grpSpPr>
        <a:xfrm>
          <a:off x="0" y="0"/>
          <a:ext cx="0" cy="0"/>
          <a:chOff x="0" y="0"/>
          <a:chExt cx="0" cy="0"/>
        </a:xfrm>
      </p:grpSpPr>
      <p:sp>
        <p:nvSpPr>
          <p:cNvPr id="494" name="Shape 49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95" name="Shape 49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pt-BR"/>
              <a:t>-Um modelo tem que fazer o que se propõe e não seguir um formalismo </a:t>
            </a:r>
          </a:p>
          <a:p>
            <a:pPr lvl="0" rtl="0">
              <a:spcBef>
                <a:spcPts val="0"/>
              </a:spcBef>
              <a:buNone/>
            </a:pPr>
            <a:r>
              <a:rPr lang="pt-BR"/>
              <a:t>-Em alguns casos (ex.: geração de código) é necessário utilizar o formalismo para garantir a geração do código</a:t>
            </a: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3" name="Shape 503"/>
        <p:cNvGrpSpPr/>
        <p:nvPr/>
      </p:nvGrpSpPr>
      <p:grpSpPr>
        <a:xfrm>
          <a:off x="0" y="0"/>
          <a:ext cx="0" cy="0"/>
          <a:chOff x="0" y="0"/>
          <a:chExt cx="0" cy="0"/>
        </a:xfrm>
      </p:grpSpPr>
      <p:sp>
        <p:nvSpPr>
          <p:cNvPr id="504" name="Shape 50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05" name="Shape 50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2" name="Shape 512"/>
        <p:cNvGrpSpPr/>
        <p:nvPr/>
      </p:nvGrpSpPr>
      <p:grpSpPr>
        <a:xfrm>
          <a:off x="0" y="0"/>
          <a:ext cx="0" cy="0"/>
          <a:chOff x="0" y="0"/>
          <a:chExt cx="0" cy="0"/>
        </a:xfrm>
      </p:grpSpPr>
      <p:sp>
        <p:nvSpPr>
          <p:cNvPr id="513" name="Shape 51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14" name="Shape 51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0" name="Shape 520"/>
        <p:cNvGrpSpPr/>
        <p:nvPr/>
      </p:nvGrpSpPr>
      <p:grpSpPr>
        <a:xfrm>
          <a:off x="0" y="0"/>
          <a:ext cx="0" cy="0"/>
          <a:chOff x="0" y="0"/>
          <a:chExt cx="0" cy="0"/>
        </a:xfrm>
      </p:grpSpPr>
      <p:sp>
        <p:nvSpPr>
          <p:cNvPr id="521" name="Shape 52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22" name="Shape 52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8" name="Shape 528"/>
        <p:cNvGrpSpPr/>
        <p:nvPr/>
      </p:nvGrpSpPr>
      <p:grpSpPr>
        <a:xfrm>
          <a:off x="0" y="0"/>
          <a:ext cx="0" cy="0"/>
          <a:chOff x="0" y="0"/>
          <a:chExt cx="0" cy="0"/>
        </a:xfrm>
      </p:grpSpPr>
      <p:sp>
        <p:nvSpPr>
          <p:cNvPr id="529" name="Shape 52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30" name="Shape 53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4" name="Shape 534"/>
        <p:cNvGrpSpPr/>
        <p:nvPr/>
      </p:nvGrpSpPr>
      <p:grpSpPr>
        <a:xfrm>
          <a:off x="0" y="0"/>
          <a:ext cx="0" cy="0"/>
          <a:chOff x="0" y="0"/>
          <a:chExt cx="0" cy="0"/>
        </a:xfrm>
      </p:grpSpPr>
      <p:sp>
        <p:nvSpPr>
          <p:cNvPr id="535" name="Shape 53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36" name="Shape 53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9" name="Shape 549"/>
        <p:cNvGrpSpPr/>
        <p:nvPr/>
      </p:nvGrpSpPr>
      <p:grpSpPr>
        <a:xfrm>
          <a:off x="0" y="0"/>
          <a:ext cx="0" cy="0"/>
          <a:chOff x="0" y="0"/>
          <a:chExt cx="0" cy="0"/>
        </a:xfrm>
      </p:grpSpPr>
      <p:sp>
        <p:nvSpPr>
          <p:cNvPr id="550" name="Shape 55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51" name="Shape 55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4" name="Shape 554"/>
        <p:cNvGrpSpPr/>
        <p:nvPr/>
      </p:nvGrpSpPr>
      <p:grpSpPr>
        <a:xfrm>
          <a:off x="0" y="0"/>
          <a:ext cx="0" cy="0"/>
          <a:chOff x="0" y="0"/>
          <a:chExt cx="0" cy="0"/>
        </a:xfrm>
      </p:grpSpPr>
      <p:sp>
        <p:nvSpPr>
          <p:cNvPr id="555" name="Shape 55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56" name="Shape 55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pt-BR"/>
              <a:t>Figura: caso real de um casal de negros que deu a luz a uma criança branca. a mutação genética não gerou um albinismo.</a:t>
            </a: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3" name="Shape 563"/>
        <p:cNvGrpSpPr/>
        <p:nvPr/>
      </p:nvGrpSpPr>
      <p:grpSpPr>
        <a:xfrm>
          <a:off x="0" y="0"/>
          <a:ext cx="0" cy="0"/>
          <a:chOff x="0" y="0"/>
          <a:chExt cx="0" cy="0"/>
        </a:xfrm>
      </p:grpSpPr>
      <p:sp>
        <p:nvSpPr>
          <p:cNvPr id="564" name="Shape 56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65" name="Shape 56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9" name="Shape 569"/>
        <p:cNvGrpSpPr/>
        <p:nvPr/>
      </p:nvGrpSpPr>
      <p:grpSpPr>
        <a:xfrm>
          <a:off x="0" y="0"/>
          <a:ext cx="0" cy="0"/>
          <a:chOff x="0" y="0"/>
          <a:chExt cx="0" cy="0"/>
        </a:xfrm>
      </p:grpSpPr>
      <p:sp>
        <p:nvSpPr>
          <p:cNvPr id="570" name="Shape 57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71" name="Shape 57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5" name="Shape 575"/>
        <p:cNvGrpSpPr/>
        <p:nvPr/>
      </p:nvGrpSpPr>
      <p:grpSpPr>
        <a:xfrm>
          <a:off x="0" y="0"/>
          <a:ext cx="0" cy="0"/>
          <a:chOff x="0" y="0"/>
          <a:chExt cx="0" cy="0"/>
        </a:xfrm>
      </p:grpSpPr>
      <p:sp>
        <p:nvSpPr>
          <p:cNvPr id="576" name="Shape 57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77" name="Shape 57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1" name="Shape 581"/>
        <p:cNvGrpSpPr/>
        <p:nvPr/>
      </p:nvGrpSpPr>
      <p:grpSpPr>
        <a:xfrm>
          <a:off x="0" y="0"/>
          <a:ext cx="0" cy="0"/>
          <a:chOff x="0" y="0"/>
          <a:chExt cx="0" cy="0"/>
        </a:xfrm>
      </p:grpSpPr>
      <p:sp>
        <p:nvSpPr>
          <p:cNvPr id="582" name="Shape 58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83" name="Shape 58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7" name="Shape 587"/>
        <p:cNvGrpSpPr/>
        <p:nvPr/>
      </p:nvGrpSpPr>
      <p:grpSpPr>
        <a:xfrm>
          <a:off x="0" y="0"/>
          <a:ext cx="0" cy="0"/>
          <a:chOff x="0" y="0"/>
          <a:chExt cx="0" cy="0"/>
        </a:xfrm>
      </p:grpSpPr>
      <p:sp>
        <p:nvSpPr>
          <p:cNvPr id="588" name="Shape 58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89" name="Shape 58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3" name="Shape 593"/>
        <p:cNvGrpSpPr/>
        <p:nvPr/>
      </p:nvGrpSpPr>
      <p:grpSpPr>
        <a:xfrm>
          <a:off x="0" y="0"/>
          <a:ext cx="0" cy="0"/>
          <a:chOff x="0" y="0"/>
          <a:chExt cx="0" cy="0"/>
        </a:xfrm>
      </p:grpSpPr>
      <p:sp>
        <p:nvSpPr>
          <p:cNvPr id="594" name="Shape 59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95" name="Shape 59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2" name="Shape 602"/>
        <p:cNvGrpSpPr/>
        <p:nvPr/>
      </p:nvGrpSpPr>
      <p:grpSpPr>
        <a:xfrm>
          <a:off x="0" y="0"/>
          <a:ext cx="0" cy="0"/>
          <a:chOff x="0" y="0"/>
          <a:chExt cx="0" cy="0"/>
        </a:xfrm>
      </p:grpSpPr>
      <p:sp>
        <p:nvSpPr>
          <p:cNvPr id="603" name="Shape 60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604" name="Shape 60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1" name="Shape 611"/>
        <p:cNvGrpSpPr/>
        <p:nvPr/>
      </p:nvGrpSpPr>
      <p:grpSpPr>
        <a:xfrm>
          <a:off x="0" y="0"/>
          <a:ext cx="0" cy="0"/>
          <a:chOff x="0" y="0"/>
          <a:chExt cx="0" cy="0"/>
        </a:xfrm>
      </p:grpSpPr>
      <p:sp>
        <p:nvSpPr>
          <p:cNvPr id="612" name="Shape 61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613" name="Shape 61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8" name="Shape 618"/>
        <p:cNvGrpSpPr/>
        <p:nvPr/>
      </p:nvGrpSpPr>
      <p:grpSpPr>
        <a:xfrm>
          <a:off x="0" y="0"/>
          <a:ext cx="0" cy="0"/>
          <a:chOff x="0" y="0"/>
          <a:chExt cx="0" cy="0"/>
        </a:xfrm>
      </p:grpSpPr>
      <p:sp>
        <p:nvSpPr>
          <p:cNvPr id="619" name="Shape 61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620" name="Shape 62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3" name="Shape 633"/>
        <p:cNvGrpSpPr/>
        <p:nvPr/>
      </p:nvGrpSpPr>
      <p:grpSpPr>
        <a:xfrm>
          <a:off x="0" y="0"/>
          <a:ext cx="0" cy="0"/>
          <a:chOff x="0" y="0"/>
          <a:chExt cx="0" cy="0"/>
        </a:xfrm>
      </p:grpSpPr>
      <p:sp>
        <p:nvSpPr>
          <p:cNvPr id="634" name="Shape 63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635" name="Shape 63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6" name="Shape 646"/>
        <p:cNvGrpSpPr/>
        <p:nvPr/>
      </p:nvGrpSpPr>
      <p:grpSpPr>
        <a:xfrm>
          <a:off x="0" y="0"/>
          <a:ext cx="0" cy="0"/>
          <a:chOff x="0" y="0"/>
          <a:chExt cx="0" cy="0"/>
        </a:xfrm>
      </p:grpSpPr>
      <p:sp>
        <p:nvSpPr>
          <p:cNvPr id="647" name="Shape 64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648" name="Shape 6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2" name="Shape 652"/>
        <p:cNvGrpSpPr/>
        <p:nvPr/>
      </p:nvGrpSpPr>
      <p:grpSpPr>
        <a:xfrm>
          <a:off x="0" y="0"/>
          <a:ext cx="0" cy="0"/>
          <a:chOff x="0" y="0"/>
          <a:chExt cx="0" cy="0"/>
        </a:xfrm>
      </p:grpSpPr>
      <p:sp>
        <p:nvSpPr>
          <p:cNvPr id="653" name="Shape 65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654" name="Shape 65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8" name="Shape 658"/>
        <p:cNvGrpSpPr/>
        <p:nvPr/>
      </p:nvGrpSpPr>
      <p:grpSpPr>
        <a:xfrm>
          <a:off x="0" y="0"/>
          <a:ext cx="0" cy="0"/>
          <a:chOff x="0" y="0"/>
          <a:chExt cx="0" cy="0"/>
        </a:xfrm>
      </p:grpSpPr>
      <p:sp>
        <p:nvSpPr>
          <p:cNvPr id="659" name="Shape 65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660" name="Shape 66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4" name="Shape 664"/>
        <p:cNvGrpSpPr/>
        <p:nvPr/>
      </p:nvGrpSpPr>
      <p:grpSpPr>
        <a:xfrm>
          <a:off x="0" y="0"/>
          <a:ext cx="0" cy="0"/>
          <a:chOff x="0" y="0"/>
          <a:chExt cx="0" cy="0"/>
        </a:xfrm>
      </p:grpSpPr>
      <p:sp>
        <p:nvSpPr>
          <p:cNvPr id="665" name="Shape 66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666" name="Shape 66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2" name="Shape 672"/>
        <p:cNvGrpSpPr/>
        <p:nvPr/>
      </p:nvGrpSpPr>
      <p:grpSpPr>
        <a:xfrm>
          <a:off x="0" y="0"/>
          <a:ext cx="0" cy="0"/>
          <a:chOff x="0" y="0"/>
          <a:chExt cx="0" cy="0"/>
        </a:xfrm>
      </p:grpSpPr>
      <p:sp>
        <p:nvSpPr>
          <p:cNvPr id="673" name="Shape 67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674" name="Shape 67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8" name="Shape 678"/>
        <p:cNvGrpSpPr/>
        <p:nvPr/>
      </p:nvGrpSpPr>
      <p:grpSpPr>
        <a:xfrm>
          <a:off x="0" y="0"/>
          <a:ext cx="0" cy="0"/>
          <a:chOff x="0" y="0"/>
          <a:chExt cx="0" cy="0"/>
        </a:xfrm>
      </p:grpSpPr>
      <p:sp>
        <p:nvSpPr>
          <p:cNvPr id="679" name="Shape 67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680" name="Shape 68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6" name="Shape 686"/>
        <p:cNvGrpSpPr/>
        <p:nvPr/>
      </p:nvGrpSpPr>
      <p:grpSpPr>
        <a:xfrm>
          <a:off x="0" y="0"/>
          <a:ext cx="0" cy="0"/>
          <a:chOff x="0" y="0"/>
          <a:chExt cx="0" cy="0"/>
        </a:xfrm>
      </p:grpSpPr>
      <p:sp>
        <p:nvSpPr>
          <p:cNvPr id="687" name="Shape 68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688" name="Shape 68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2" name="Shape 692"/>
        <p:cNvGrpSpPr/>
        <p:nvPr/>
      </p:nvGrpSpPr>
      <p:grpSpPr>
        <a:xfrm>
          <a:off x="0" y="0"/>
          <a:ext cx="0" cy="0"/>
          <a:chOff x="0" y="0"/>
          <a:chExt cx="0" cy="0"/>
        </a:xfrm>
      </p:grpSpPr>
      <p:sp>
        <p:nvSpPr>
          <p:cNvPr id="693" name="Shape 69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694" name="Shape 69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2" name="Shape 702"/>
        <p:cNvGrpSpPr/>
        <p:nvPr/>
      </p:nvGrpSpPr>
      <p:grpSpPr>
        <a:xfrm>
          <a:off x="0" y="0"/>
          <a:ext cx="0" cy="0"/>
          <a:chOff x="0" y="0"/>
          <a:chExt cx="0" cy="0"/>
        </a:xfrm>
      </p:grpSpPr>
      <p:sp>
        <p:nvSpPr>
          <p:cNvPr id="703" name="Shape 70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704" name="Shape 70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3" name="Shape 713"/>
        <p:cNvGrpSpPr/>
        <p:nvPr/>
      </p:nvGrpSpPr>
      <p:grpSpPr>
        <a:xfrm>
          <a:off x="0" y="0"/>
          <a:ext cx="0" cy="0"/>
          <a:chOff x="0" y="0"/>
          <a:chExt cx="0" cy="0"/>
        </a:xfrm>
      </p:grpSpPr>
      <p:sp>
        <p:nvSpPr>
          <p:cNvPr id="714" name="Shape 71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715" name="Shape 71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2" name="Shape 722"/>
        <p:cNvGrpSpPr/>
        <p:nvPr/>
      </p:nvGrpSpPr>
      <p:grpSpPr>
        <a:xfrm>
          <a:off x="0" y="0"/>
          <a:ext cx="0" cy="0"/>
          <a:chOff x="0" y="0"/>
          <a:chExt cx="0" cy="0"/>
        </a:xfrm>
      </p:grpSpPr>
      <p:sp>
        <p:nvSpPr>
          <p:cNvPr id="723" name="Shape 72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724" name="Shape 72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8" name="Shape 728"/>
        <p:cNvGrpSpPr/>
        <p:nvPr/>
      </p:nvGrpSpPr>
      <p:grpSpPr>
        <a:xfrm>
          <a:off x="0" y="0"/>
          <a:ext cx="0" cy="0"/>
          <a:chOff x="0" y="0"/>
          <a:chExt cx="0" cy="0"/>
        </a:xfrm>
      </p:grpSpPr>
      <p:sp>
        <p:nvSpPr>
          <p:cNvPr id="729" name="Shape 72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730" name="Shape 73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pt-BR"/>
              <a:t>As mensagens são a "conversa" entre os objetos</a:t>
            </a: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4" name="Shape 734"/>
        <p:cNvGrpSpPr/>
        <p:nvPr/>
      </p:nvGrpSpPr>
      <p:grpSpPr>
        <a:xfrm>
          <a:off x="0" y="0"/>
          <a:ext cx="0" cy="0"/>
          <a:chOff x="0" y="0"/>
          <a:chExt cx="0" cy="0"/>
        </a:xfrm>
      </p:grpSpPr>
      <p:sp>
        <p:nvSpPr>
          <p:cNvPr id="735" name="Shape 73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736" name="Shape 73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0" name="Shape 740"/>
        <p:cNvGrpSpPr/>
        <p:nvPr/>
      </p:nvGrpSpPr>
      <p:grpSpPr>
        <a:xfrm>
          <a:off x="0" y="0"/>
          <a:ext cx="0" cy="0"/>
          <a:chOff x="0" y="0"/>
          <a:chExt cx="0" cy="0"/>
        </a:xfrm>
      </p:grpSpPr>
      <p:sp>
        <p:nvSpPr>
          <p:cNvPr id="741" name="Shape 74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742" name="Shape 74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7" name="Shape 747"/>
        <p:cNvGrpSpPr/>
        <p:nvPr/>
      </p:nvGrpSpPr>
      <p:grpSpPr>
        <a:xfrm>
          <a:off x="0" y="0"/>
          <a:ext cx="0" cy="0"/>
          <a:chOff x="0" y="0"/>
          <a:chExt cx="0" cy="0"/>
        </a:xfrm>
      </p:grpSpPr>
      <p:sp>
        <p:nvSpPr>
          <p:cNvPr id="748" name="Shape 74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749" name="Shape 74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4" name="Shape 754"/>
        <p:cNvGrpSpPr/>
        <p:nvPr/>
      </p:nvGrpSpPr>
      <p:grpSpPr>
        <a:xfrm>
          <a:off x="0" y="0"/>
          <a:ext cx="0" cy="0"/>
          <a:chOff x="0" y="0"/>
          <a:chExt cx="0" cy="0"/>
        </a:xfrm>
      </p:grpSpPr>
      <p:sp>
        <p:nvSpPr>
          <p:cNvPr id="755" name="Shape 75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756" name="Shape 75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9" name="Shape 759"/>
        <p:cNvGrpSpPr/>
        <p:nvPr/>
      </p:nvGrpSpPr>
      <p:grpSpPr>
        <a:xfrm>
          <a:off x="0" y="0"/>
          <a:ext cx="0" cy="0"/>
          <a:chOff x="0" y="0"/>
          <a:chExt cx="0" cy="0"/>
        </a:xfrm>
      </p:grpSpPr>
      <p:sp>
        <p:nvSpPr>
          <p:cNvPr id="760" name="Shape 76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761" name="Shape 76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9" name="Shape 769"/>
        <p:cNvGrpSpPr/>
        <p:nvPr/>
      </p:nvGrpSpPr>
      <p:grpSpPr>
        <a:xfrm>
          <a:off x="0" y="0"/>
          <a:ext cx="0" cy="0"/>
          <a:chOff x="0" y="0"/>
          <a:chExt cx="0" cy="0"/>
        </a:xfrm>
      </p:grpSpPr>
      <p:sp>
        <p:nvSpPr>
          <p:cNvPr id="770" name="Shape 77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771" name="Shape 77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pt-BR"/>
              <a:t>Figura: O "Carnaval de Arlequim" de Miró</a:t>
            </a: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9" name="Shape 779"/>
        <p:cNvGrpSpPr/>
        <p:nvPr/>
      </p:nvGrpSpPr>
      <p:grpSpPr>
        <a:xfrm>
          <a:off x="0" y="0"/>
          <a:ext cx="0" cy="0"/>
          <a:chOff x="0" y="0"/>
          <a:chExt cx="0" cy="0"/>
        </a:xfrm>
      </p:grpSpPr>
      <p:sp>
        <p:nvSpPr>
          <p:cNvPr id="780" name="Shape 78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781" name="Shape 78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5" name="Shape 785"/>
        <p:cNvGrpSpPr/>
        <p:nvPr/>
      </p:nvGrpSpPr>
      <p:grpSpPr>
        <a:xfrm>
          <a:off x="0" y="0"/>
          <a:ext cx="0" cy="0"/>
          <a:chOff x="0" y="0"/>
          <a:chExt cx="0" cy="0"/>
        </a:xfrm>
      </p:grpSpPr>
      <p:sp>
        <p:nvSpPr>
          <p:cNvPr id="786" name="Shape 78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787" name="Shape 78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1" name="Shape 791"/>
        <p:cNvGrpSpPr/>
        <p:nvPr/>
      </p:nvGrpSpPr>
      <p:grpSpPr>
        <a:xfrm>
          <a:off x="0" y="0"/>
          <a:ext cx="0" cy="0"/>
          <a:chOff x="0" y="0"/>
          <a:chExt cx="0" cy="0"/>
        </a:xfrm>
      </p:grpSpPr>
      <p:sp>
        <p:nvSpPr>
          <p:cNvPr id="792" name="Shape 79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793" name="Shape 79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7" name="Shape 797"/>
        <p:cNvGrpSpPr/>
        <p:nvPr/>
      </p:nvGrpSpPr>
      <p:grpSpPr>
        <a:xfrm>
          <a:off x="0" y="0"/>
          <a:ext cx="0" cy="0"/>
          <a:chOff x="0" y="0"/>
          <a:chExt cx="0" cy="0"/>
        </a:xfrm>
      </p:grpSpPr>
      <p:sp>
        <p:nvSpPr>
          <p:cNvPr id="798" name="Shape 79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799" name="Shape 79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txBox="1"/>
          <p:nvPr>
            <p:ph type="ctrTitle"/>
          </p:nvPr>
        </p:nvSpPr>
        <p:spPr>
          <a:xfrm>
            <a:off x="685800" y="2111123"/>
            <a:ext cx="7772400" cy="1546474"/>
          </a:xfrm>
          <a:prstGeom prst="rect">
            <a:avLst/>
          </a:prstGeom>
          <a:noFill/>
          <a:ln>
            <a:noFill/>
          </a:ln>
        </p:spPr>
        <p:txBody>
          <a:bodyPr anchorCtr="0" anchor="b" bIns="91425" lIns="91425" rIns="91425" tIns="91425"/>
          <a:lstStyle>
            <a:lvl1pPr lvl="0" rtl="0" algn="ctr">
              <a:spcBef>
                <a:spcPts val="0"/>
              </a:spcBef>
              <a:buClr>
                <a:schemeClr val="dk1"/>
              </a:buClr>
              <a:buSzPct val="100000"/>
              <a:buFont typeface="Arial"/>
              <a:buNone/>
              <a:defRPr b="1" i="0" sz="4800" u="none" cap="none" strike="noStrike">
                <a:solidFill>
                  <a:schemeClr val="dk1"/>
                </a:solidFill>
                <a:latin typeface="Arial"/>
                <a:ea typeface="Arial"/>
                <a:cs typeface="Arial"/>
                <a:sym typeface="Arial"/>
              </a:defRPr>
            </a:lvl1pPr>
            <a:lvl2pPr lvl="1" rtl="0" algn="ctr">
              <a:spcBef>
                <a:spcPts val="0"/>
              </a:spcBef>
              <a:buClr>
                <a:schemeClr val="dk1"/>
              </a:buClr>
              <a:buSzPct val="100000"/>
              <a:buFont typeface="Arial"/>
              <a:buNone/>
              <a:defRPr b="1" i="0" sz="4800" u="none" cap="none" strike="noStrike">
                <a:solidFill>
                  <a:schemeClr val="dk1"/>
                </a:solidFill>
                <a:latin typeface="Arial"/>
                <a:ea typeface="Arial"/>
                <a:cs typeface="Arial"/>
                <a:sym typeface="Arial"/>
              </a:defRPr>
            </a:lvl2pPr>
            <a:lvl3pPr lvl="2" rtl="0" algn="ctr">
              <a:spcBef>
                <a:spcPts val="0"/>
              </a:spcBef>
              <a:buClr>
                <a:schemeClr val="dk1"/>
              </a:buClr>
              <a:buSzPct val="100000"/>
              <a:buFont typeface="Arial"/>
              <a:buNone/>
              <a:defRPr b="1" i="0" sz="4800" u="none" cap="none" strike="noStrike">
                <a:solidFill>
                  <a:schemeClr val="dk1"/>
                </a:solidFill>
                <a:latin typeface="Arial"/>
                <a:ea typeface="Arial"/>
                <a:cs typeface="Arial"/>
                <a:sym typeface="Arial"/>
              </a:defRPr>
            </a:lvl3pPr>
            <a:lvl4pPr lvl="3" rtl="0" algn="ctr">
              <a:spcBef>
                <a:spcPts val="0"/>
              </a:spcBef>
              <a:buClr>
                <a:schemeClr val="dk1"/>
              </a:buClr>
              <a:buSzPct val="100000"/>
              <a:buFont typeface="Arial"/>
              <a:buNone/>
              <a:defRPr b="1" i="0" sz="4800" u="none" cap="none" strike="noStrike">
                <a:solidFill>
                  <a:schemeClr val="dk1"/>
                </a:solidFill>
                <a:latin typeface="Arial"/>
                <a:ea typeface="Arial"/>
                <a:cs typeface="Arial"/>
                <a:sym typeface="Arial"/>
              </a:defRPr>
            </a:lvl4pPr>
            <a:lvl5pPr lvl="4" rtl="0" algn="ctr">
              <a:spcBef>
                <a:spcPts val="0"/>
              </a:spcBef>
              <a:buClr>
                <a:schemeClr val="dk1"/>
              </a:buClr>
              <a:buSzPct val="100000"/>
              <a:buFont typeface="Arial"/>
              <a:buNone/>
              <a:defRPr b="1" i="0" sz="4800" u="none" cap="none" strike="noStrike">
                <a:solidFill>
                  <a:schemeClr val="dk1"/>
                </a:solidFill>
                <a:latin typeface="Arial"/>
                <a:ea typeface="Arial"/>
                <a:cs typeface="Arial"/>
                <a:sym typeface="Arial"/>
              </a:defRPr>
            </a:lvl5pPr>
            <a:lvl6pPr lvl="5" rtl="0" algn="ctr">
              <a:spcBef>
                <a:spcPts val="0"/>
              </a:spcBef>
              <a:buClr>
                <a:schemeClr val="dk1"/>
              </a:buClr>
              <a:buSzPct val="100000"/>
              <a:buFont typeface="Arial"/>
              <a:buNone/>
              <a:defRPr b="1" i="0" sz="4800" u="none" cap="none" strike="noStrike">
                <a:solidFill>
                  <a:schemeClr val="dk1"/>
                </a:solidFill>
                <a:latin typeface="Arial"/>
                <a:ea typeface="Arial"/>
                <a:cs typeface="Arial"/>
                <a:sym typeface="Arial"/>
              </a:defRPr>
            </a:lvl6pPr>
            <a:lvl7pPr lvl="6" rtl="0" algn="ctr">
              <a:spcBef>
                <a:spcPts val="0"/>
              </a:spcBef>
              <a:buClr>
                <a:schemeClr val="dk1"/>
              </a:buClr>
              <a:buSzPct val="100000"/>
              <a:buFont typeface="Arial"/>
              <a:buNone/>
              <a:defRPr b="1" i="0" sz="4800" u="none" cap="none" strike="noStrike">
                <a:solidFill>
                  <a:schemeClr val="dk1"/>
                </a:solidFill>
                <a:latin typeface="Arial"/>
                <a:ea typeface="Arial"/>
                <a:cs typeface="Arial"/>
                <a:sym typeface="Arial"/>
              </a:defRPr>
            </a:lvl7pPr>
            <a:lvl8pPr lvl="7" rtl="0" algn="ctr">
              <a:spcBef>
                <a:spcPts val="0"/>
              </a:spcBef>
              <a:buClr>
                <a:schemeClr val="dk1"/>
              </a:buClr>
              <a:buSzPct val="100000"/>
              <a:buFont typeface="Arial"/>
              <a:buNone/>
              <a:defRPr b="1" i="0" sz="4800" u="none" cap="none" strike="noStrike">
                <a:solidFill>
                  <a:schemeClr val="dk1"/>
                </a:solidFill>
                <a:latin typeface="Arial"/>
                <a:ea typeface="Arial"/>
                <a:cs typeface="Arial"/>
                <a:sym typeface="Arial"/>
              </a:defRPr>
            </a:lvl8pPr>
            <a:lvl9pPr lvl="8" rtl="0" algn="ctr">
              <a:spcBef>
                <a:spcPts val="0"/>
              </a:spcBef>
              <a:buClr>
                <a:schemeClr val="dk1"/>
              </a:buClr>
              <a:buSzPct val="100000"/>
              <a:buFont typeface="Arial"/>
              <a:buNone/>
              <a:defRPr b="1" i="0" sz="4800" u="none" cap="none" strike="noStrike">
                <a:solidFill>
                  <a:schemeClr val="dk1"/>
                </a:solidFill>
                <a:latin typeface="Arial"/>
                <a:ea typeface="Arial"/>
                <a:cs typeface="Arial"/>
                <a:sym typeface="Arial"/>
              </a:defRPr>
            </a:lvl9pPr>
          </a:lstStyle>
          <a:p/>
        </p:txBody>
      </p:sp>
      <p:sp>
        <p:nvSpPr>
          <p:cNvPr id="10" name="Shape 10"/>
          <p:cNvSpPr txBox="1"/>
          <p:nvPr>
            <p:ph idx="1" type="subTitle"/>
          </p:nvPr>
        </p:nvSpPr>
        <p:spPr>
          <a:xfrm>
            <a:off x="685800" y="3786737"/>
            <a:ext cx="7772400" cy="1046317"/>
          </a:xfrm>
          <a:prstGeom prst="rect">
            <a:avLst/>
          </a:prstGeom>
          <a:noFill/>
          <a:ln>
            <a:noFill/>
          </a:ln>
        </p:spPr>
        <p:txBody>
          <a:bodyPr anchorCtr="0" anchor="t" bIns="91425" lIns="91425" rIns="91425" tIns="91425"/>
          <a:lstStyle>
            <a:lvl1pPr lvl="0" rtl="0" algn="ctr">
              <a:lnSpc>
                <a:spcPct val="100000"/>
              </a:lnSpc>
              <a:spcBef>
                <a:spcPts val="0"/>
              </a:spcBef>
              <a:spcAft>
                <a:spcPts val="0"/>
              </a:spcAft>
              <a:buClr>
                <a:schemeClr val="dk2"/>
              </a:buClr>
              <a:buSzPct val="100000"/>
              <a:buFont typeface="Arial"/>
              <a:buNone/>
              <a:defRPr b="0" i="0" sz="3000" u="none" cap="none" strike="noStrike">
                <a:solidFill>
                  <a:schemeClr val="dk2"/>
                </a:solidFill>
                <a:latin typeface="Arial"/>
                <a:ea typeface="Arial"/>
                <a:cs typeface="Arial"/>
                <a:sym typeface="Arial"/>
              </a:defRPr>
            </a:lvl1pPr>
            <a:lvl2pPr lvl="1" rtl="0" algn="ctr">
              <a:lnSpc>
                <a:spcPct val="100000"/>
              </a:lnSpc>
              <a:spcBef>
                <a:spcPts val="0"/>
              </a:spcBef>
              <a:spcAft>
                <a:spcPts val="0"/>
              </a:spcAft>
              <a:buClr>
                <a:schemeClr val="dk2"/>
              </a:buClr>
              <a:buSzPct val="100000"/>
              <a:buFont typeface="Arial"/>
              <a:buNone/>
              <a:defRPr b="0" i="0" sz="3000" u="none" cap="none" strike="noStrike">
                <a:solidFill>
                  <a:schemeClr val="dk2"/>
                </a:solidFill>
                <a:latin typeface="Arial"/>
                <a:ea typeface="Arial"/>
                <a:cs typeface="Arial"/>
                <a:sym typeface="Arial"/>
              </a:defRPr>
            </a:lvl2pPr>
            <a:lvl3pPr lvl="2" rtl="0" algn="ctr">
              <a:lnSpc>
                <a:spcPct val="100000"/>
              </a:lnSpc>
              <a:spcBef>
                <a:spcPts val="0"/>
              </a:spcBef>
              <a:spcAft>
                <a:spcPts val="0"/>
              </a:spcAft>
              <a:buClr>
                <a:schemeClr val="dk2"/>
              </a:buClr>
              <a:buSzPct val="100000"/>
              <a:buFont typeface="Arial"/>
              <a:buNone/>
              <a:defRPr b="0" i="0" sz="3000" u="none" cap="none" strike="noStrike">
                <a:solidFill>
                  <a:schemeClr val="dk2"/>
                </a:solidFill>
                <a:latin typeface="Arial"/>
                <a:ea typeface="Arial"/>
                <a:cs typeface="Arial"/>
                <a:sym typeface="Arial"/>
              </a:defRPr>
            </a:lvl3pPr>
            <a:lvl4pPr lvl="3" rtl="0" algn="ctr">
              <a:lnSpc>
                <a:spcPct val="100000"/>
              </a:lnSpc>
              <a:spcBef>
                <a:spcPts val="0"/>
              </a:spcBef>
              <a:spcAft>
                <a:spcPts val="0"/>
              </a:spcAft>
              <a:buClr>
                <a:schemeClr val="dk2"/>
              </a:buClr>
              <a:buSzPct val="100000"/>
              <a:buFont typeface="Arial"/>
              <a:buNone/>
              <a:defRPr b="0" i="0" sz="3000" u="none" cap="none" strike="noStrike">
                <a:solidFill>
                  <a:schemeClr val="dk2"/>
                </a:solidFill>
                <a:latin typeface="Arial"/>
                <a:ea typeface="Arial"/>
                <a:cs typeface="Arial"/>
                <a:sym typeface="Arial"/>
              </a:defRPr>
            </a:lvl4pPr>
            <a:lvl5pPr lvl="4" rtl="0" algn="ctr">
              <a:lnSpc>
                <a:spcPct val="100000"/>
              </a:lnSpc>
              <a:spcBef>
                <a:spcPts val="0"/>
              </a:spcBef>
              <a:spcAft>
                <a:spcPts val="0"/>
              </a:spcAft>
              <a:buClr>
                <a:schemeClr val="dk2"/>
              </a:buClr>
              <a:buSzPct val="100000"/>
              <a:buFont typeface="Arial"/>
              <a:buNone/>
              <a:defRPr b="0" i="0" sz="3000" u="none" cap="none" strike="noStrike">
                <a:solidFill>
                  <a:schemeClr val="dk2"/>
                </a:solidFill>
                <a:latin typeface="Arial"/>
                <a:ea typeface="Arial"/>
                <a:cs typeface="Arial"/>
                <a:sym typeface="Arial"/>
              </a:defRPr>
            </a:lvl5pPr>
            <a:lvl6pPr lvl="5" rtl="0" algn="ctr">
              <a:lnSpc>
                <a:spcPct val="100000"/>
              </a:lnSpc>
              <a:spcBef>
                <a:spcPts val="0"/>
              </a:spcBef>
              <a:spcAft>
                <a:spcPts val="0"/>
              </a:spcAft>
              <a:buClr>
                <a:schemeClr val="dk2"/>
              </a:buClr>
              <a:buSzPct val="100000"/>
              <a:buFont typeface="Arial"/>
              <a:buNone/>
              <a:defRPr b="0" i="0" sz="3000" u="none" cap="none" strike="noStrike">
                <a:solidFill>
                  <a:schemeClr val="dk2"/>
                </a:solidFill>
                <a:latin typeface="Arial"/>
                <a:ea typeface="Arial"/>
                <a:cs typeface="Arial"/>
                <a:sym typeface="Arial"/>
              </a:defRPr>
            </a:lvl6pPr>
            <a:lvl7pPr lvl="6" rtl="0" algn="ctr">
              <a:lnSpc>
                <a:spcPct val="100000"/>
              </a:lnSpc>
              <a:spcBef>
                <a:spcPts val="0"/>
              </a:spcBef>
              <a:spcAft>
                <a:spcPts val="0"/>
              </a:spcAft>
              <a:buClr>
                <a:schemeClr val="dk2"/>
              </a:buClr>
              <a:buSzPct val="100000"/>
              <a:buFont typeface="Arial"/>
              <a:buNone/>
              <a:defRPr b="0" i="0" sz="3000" u="none" cap="none" strike="noStrike">
                <a:solidFill>
                  <a:schemeClr val="dk2"/>
                </a:solidFill>
                <a:latin typeface="Arial"/>
                <a:ea typeface="Arial"/>
                <a:cs typeface="Arial"/>
                <a:sym typeface="Arial"/>
              </a:defRPr>
            </a:lvl7pPr>
            <a:lvl8pPr lvl="7" rtl="0" algn="ctr">
              <a:lnSpc>
                <a:spcPct val="100000"/>
              </a:lnSpc>
              <a:spcBef>
                <a:spcPts val="0"/>
              </a:spcBef>
              <a:spcAft>
                <a:spcPts val="0"/>
              </a:spcAft>
              <a:buClr>
                <a:schemeClr val="dk2"/>
              </a:buClr>
              <a:buSzPct val="100000"/>
              <a:buFont typeface="Arial"/>
              <a:buNone/>
              <a:defRPr b="0" i="0" sz="3000" u="none" cap="none" strike="noStrike">
                <a:solidFill>
                  <a:schemeClr val="dk2"/>
                </a:solidFill>
                <a:latin typeface="Arial"/>
                <a:ea typeface="Arial"/>
                <a:cs typeface="Arial"/>
                <a:sym typeface="Arial"/>
              </a:defRPr>
            </a:lvl8pPr>
            <a:lvl9pPr lvl="8" rtl="0" algn="ctr">
              <a:lnSpc>
                <a:spcPct val="100000"/>
              </a:lnSpc>
              <a:spcBef>
                <a:spcPts val="0"/>
              </a:spcBef>
              <a:spcAft>
                <a:spcPts val="0"/>
              </a:spcAft>
              <a:buClr>
                <a:schemeClr val="dk2"/>
              </a:buClr>
              <a:buSzPct val="100000"/>
              <a:buFont typeface="Arial"/>
              <a:buNone/>
              <a:defRPr b="0" i="0" sz="30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1" name="Shape 11"/>
        <p:cNvGrpSpPr/>
        <p:nvPr/>
      </p:nvGrpSpPr>
      <p:grpSpPr>
        <a:xfrm>
          <a:off x="0" y="0"/>
          <a:ext cx="0" cy="0"/>
          <a:chOff x="0" y="0"/>
          <a:chExt cx="0" cy="0"/>
        </a:xfrm>
      </p:grpSpPr>
      <p:sp>
        <p:nvSpPr>
          <p:cNvPr id="12" name="Shape 12"/>
          <p:cNvSpPr txBox="1"/>
          <p:nvPr>
            <p:ph type="title"/>
          </p:nvPr>
        </p:nvSpPr>
        <p:spPr>
          <a:xfrm>
            <a:off x="457200" y="274637"/>
            <a:ext cx="8229600" cy="1143000"/>
          </a:xfrm>
          <a:prstGeom prst="rect">
            <a:avLst/>
          </a:prstGeom>
          <a:noFill/>
          <a:ln>
            <a:noFill/>
          </a:ln>
        </p:spPr>
        <p:txBody>
          <a:bodyPr anchorCtr="0" anchor="b" bIns="91425" lIns="91425" rIns="91425" tIns="91425"/>
          <a:lstStyle>
            <a:lvl1pPr lvl="0" rtl="0" algn="l">
              <a:spcBef>
                <a:spcPts val="0"/>
              </a:spcBef>
              <a:buSzPct val="100000"/>
              <a:buFont typeface="Arial"/>
              <a:buNone/>
              <a:defRPr b="1" sz="3600">
                <a:solidFill>
                  <a:schemeClr val="dk1"/>
                </a:solidFill>
                <a:latin typeface="Arial"/>
                <a:ea typeface="Arial"/>
                <a:cs typeface="Arial"/>
                <a:sym typeface="Arial"/>
              </a:defRPr>
            </a:lvl1pPr>
            <a:lvl2pPr lvl="1" rtl="0" algn="l">
              <a:spcBef>
                <a:spcPts val="0"/>
              </a:spcBef>
              <a:buSzPct val="100000"/>
              <a:buFont typeface="Arial"/>
              <a:buNone/>
              <a:defRPr b="1" sz="3600">
                <a:solidFill>
                  <a:schemeClr val="dk1"/>
                </a:solidFill>
                <a:latin typeface="Arial"/>
                <a:ea typeface="Arial"/>
                <a:cs typeface="Arial"/>
                <a:sym typeface="Arial"/>
              </a:defRPr>
            </a:lvl2pPr>
            <a:lvl3pPr lvl="2" rtl="0" algn="l">
              <a:spcBef>
                <a:spcPts val="0"/>
              </a:spcBef>
              <a:buSzPct val="100000"/>
              <a:buFont typeface="Arial"/>
              <a:buNone/>
              <a:defRPr b="1" sz="3600">
                <a:solidFill>
                  <a:schemeClr val="dk1"/>
                </a:solidFill>
                <a:latin typeface="Arial"/>
                <a:ea typeface="Arial"/>
                <a:cs typeface="Arial"/>
                <a:sym typeface="Arial"/>
              </a:defRPr>
            </a:lvl3pPr>
            <a:lvl4pPr lvl="3" rtl="0" algn="l">
              <a:spcBef>
                <a:spcPts val="0"/>
              </a:spcBef>
              <a:buSzPct val="100000"/>
              <a:buFont typeface="Arial"/>
              <a:buNone/>
              <a:defRPr b="1" sz="3600">
                <a:solidFill>
                  <a:schemeClr val="dk1"/>
                </a:solidFill>
                <a:latin typeface="Arial"/>
                <a:ea typeface="Arial"/>
                <a:cs typeface="Arial"/>
                <a:sym typeface="Arial"/>
              </a:defRPr>
            </a:lvl4pPr>
            <a:lvl5pPr lvl="4" rtl="0" algn="l">
              <a:spcBef>
                <a:spcPts val="0"/>
              </a:spcBef>
              <a:buSzPct val="100000"/>
              <a:buFont typeface="Arial"/>
              <a:buNone/>
              <a:defRPr b="1" sz="3600">
                <a:solidFill>
                  <a:schemeClr val="dk1"/>
                </a:solidFill>
                <a:latin typeface="Arial"/>
                <a:ea typeface="Arial"/>
                <a:cs typeface="Arial"/>
                <a:sym typeface="Arial"/>
              </a:defRPr>
            </a:lvl5pPr>
            <a:lvl6pPr lvl="5" rtl="0" algn="l">
              <a:spcBef>
                <a:spcPts val="0"/>
              </a:spcBef>
              <a:buSzPct val="100000"/>
              <a:buFont typeface="Arial"/>
              <a:buNone/>
              <a:defRPr b="1" sz="3600">
                <a:solidFill>
                  <a:schemeClr val="dk1"/>
                </a:solidFill>
                <a:latin typeface="Arial"/>
                <a:ea typeface="Arial"/>
                <a:cs typeface="Arial"/>
                <a:sym typeface="Arial"/>
              </a:defRPr>
            </a:lvl6pPr>
            <a:lvl7pPr lvl="6" rtl="0" algn="l">
              <a:spcBef>
                <a:spcPts val="0"/>
              </a:spcBef>
              <a:buSzPct val="100000"/>
              <a:buFont typeface="Arial"/>
              <a:buNone/>
              <a:defRPr b="1" sz="3600">
                <a:solidFill>
                  <a:schemeClr val="dk1"/>
                </a:solidFill>
                <a:latin typeface="Arial"/>
                <a:ea typeface="Arial"/>
                <a:cs typeface="Arial"/>
                <a:sym typeface="Arial"/>
              </a:defRPr>
            </a:lvl7pPr>
            <a:lvl8pPr lvl="7" rtl="0" algn="l">
              <a:spcBef>
                <a:spcPts val="0"/>
              </a:spcBef>
              <a:buSzPct val="100000"/>
              <a:buFont typeface="Arial"/>
              <a:buNone/>
              <a:defRPr b="1" sz="3600">
                <a:solidFill>
                  <a:schemeClr val="dk1"/>
                </a:solidFill>
                <a:latin typeface="Arial"/>
                <a:ea typeface="Arial"/>
                <a:cs typeface="Arial"/>
                <a:sym typeface="Arial"/>
              </a:defRPr>
            </a:lvl8pPr>
            <a:lvl9pPr lvl="8" rtl="0" algn="l">
              <a:spcBef>
                <a:spcPts val="0"/>
              </a:spcBef>
              <a:buSzPct val="100000"/>
              <a:buFont typeface="Arial"/>
              <a:buNone/>
              <a:defRPr b="1" sz="3600">
                <a:solidFill>
                  <a:schemeClr val="dk1"/>
                </a:solidFill>
                <a:latin typeface="Arial"/>
                <a:ea typeface="Arial"/>
                <a:cs typeface="Arial"/>
                <a:sym typeface="Arial"/>
              </a:defRPr>
            </a:lvl9pPr>
          </a:lstStyle>
          <a:p/>
        </p:txBody>
      </p:sp>
      <p:sp>
        <p:nvSpPr>
          <p:cNvPr id="13" name="Shape 13"/>
          <p:cNvSpPr txBox="1"/>
          <p:nvPr>
            <p:ph idx="1" type="body"/>
          </p:nvPr>
        </p:nvSpPr>
        <p:spPr>
          <a:xfrm>
            <a:off x="457200" y="1600200"/>
            <a:ext cx="8229600" cy="4967574"/>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4" name="Shape 14"/>
        <p:cNvGrpSpPr/>
        <p:nvPr/>
      </p:nvGrpSpPr>
      <p:grpSpPr>
        <a:xfrm>
          <a:off x="0" y="0"/>
          <a:ext cx="0" cy="0"/>
          <a:chOff x="0" y="0"/>
          <a:chExt cx="0" cy="0"/>
        </a:xfrm>
      </p:grpSpPr>
      <p:sp>
        <p:nvSpPr>
          <p:cNvPr id="15" name="Shape 15"/>
          <p:cNvSpPr txBox="1"/>
          <p:nvPr>
            <p:ph type="title"/>
          </p:nvPr>
        </p:nvSpPr>
        <p:spPr>
          <a:xfrm>
            <a:off x="457200" y="274637"/>
            <a:ext cx="8229600" cy="1143000"/>
          </a:xfrm>
          <a:prstGeom prst="rect">
            <a:avLst/>
          </a:prstGeom>
          <a:noFill/>
          <a:ln>
            <a:noFill/>
          </a:ln>
        </p:spPr>
        <p:txBody>
          <a:bodyPr anchorCtr="0" anchor="b" bIns="91425" lIns="91425" rIns="91425" tIns="91425"/>
          <a:lstStyle>
            <a:lvl1pPr lvl="0" rtl="0" algn="l">
              <a:spcBef>
                <a:spcPts val="0"/>
              </a:spcBef>
              <a:buSzPct val="100000"/>
              <a:buFont typeface="Arial"/>
              <a:buNone/>
              <a:defRPr b="1" sz="3600">
                <a:solidFill>
                  <a:schemeClr val="dk1"/>
                </a:solidFill>
                <a:latin typeface="Arial"/>
                <a:ea typeface="Arial"/>
                <a:cs typeface="Arial"/>
                <a:sym typeface="Arial"/>
              </a:defRPr>
            </a:lvl1pPr>
            <a:lvl2pPr lvl="1" rtl="0" algn="l">
              <a:spcBef>
                <a:spcPts val="0"/>
              </a:spcBef>
              <a:buSzPct val="100000"/>
              <a:buFont typeface="Arial"/>
              <a:buNone/>
              <a:defRPr b="1" sz="3600">
                <a:solidFill>
                  <a:schemeClr val="dk1"/>
                </a:solidFill>
                <a:latin typeface="Arial"/>
                <a:ea typeface="Arial"/>
                <a:cs typeface="Arial"/>
                <a:sym typeface="Arial"/>
              </a:defRPr>
            </a:lvl2pPr>
            <a:lvl3pPr lvl="2" rtl="0" algn="l">
              <a:spcBef>
                <a:spcPts val="0"/>
              </a:spcBef>
              <a:buSzPct val="100000"/>
              <a:buFont typeface="Arial"/>
              <a:buNone/>
              <a:defRPr b="1" sz="3600">
                <a:solidFill>
                  <a:schemeClr val="dk1"/>
                </a:solidFill>
                <a:latin typeface="Arial"/>
                <a:ea typeface="Arial"/>
                <a:cs typeface="Arial"/>
                <a:sym typeface="Arial"/>
              </a:defRPr>
            </a:lvl3pPr>
            <a:lvl4pPr lvl="3" rtl="0" algn="l">
              <a:spcBef>
                <a:spcPts val="0"/>
              </a:spcBef>
              <a:buSzPct val="100000"/>
              <a:buFont typeface="Arial"/>
              <a:buNone/>
              <a:defRPr b="1" sz="3600">
                <a:solidFill>
                  <a:schemeClr val="dk1"/>
                </a:solidFill>
                <a:latin typeface="Arial"/>
                <a:ea typeface="Arial"/>
                <a:cs typeface="Arial"/>
                <a:sym typeface="Arial"/>
              </a:defRPr>
            </a:lvl4pPr>
            <a:lvl5pPr lvl="4" rtl="0" algn="l">
              <a:spcBef>
                <a:spcPts val="0"/>
              </a:spcBef>
              <a:buSzPct val="100000"/>
              <a:buFont typeface="Arial"/>
              <a:buNone/>
              <a:defRPr b="1" sz="3600">
                <a:solidFill>
                  <a:schemeClr val="dk1"/>
                </a:solidFill>
                <a:latin typeface="Arial"/>
                <a:ea typeface="Arial"/>
                <a:cs typeface="Arial"/>
                <a:sym typeface="Arial"/>
              </a:defRPr>
            </a:lvl5pPr>
            <a:lvl6pPr lvl="5" rtl="0" algn="l">
              <a:spcBef>
                <a:spcPts val="0"/>
              </a:spcBef>
              <a:buSzPct val="100000"/>
              <a:buFont typeface="Arial"/>
              <a:buNone/>
              <a:defRPr b="1" sz="3600">
                <a:solidFill>
                  <a:schemeClr val="dk1"/>
                </a:solidFill>
                <a:latin typeface="Arial"/>
                <a:ea typeface="Arial"/>
                <a:cs typeface="Arial"/>
                <a:sym typeface="Arial"/>
              </a:defRPr>
            </a:lvl6pPr>
            <a:lvl7pPr lvl="6" rtl="0" algn="l">
              <a:spcBef>
                <a:spcPts val="0"/>
              </a:spcBef>
              <a:buSzPct val="100000"/>
              <a:buFont typeface="Arial"/>
              <a:buNone/>
              <a:defRPr b="1" sz="3600">
                <a:solidFill>
                  <a:schemeClr val="dk1"/>
                </a:solidFill>
                <a:latin typeface="Arial"/>
                <a:ea typeface="Arial"/>
                <a:cs typeface="Arial"/>
                <a:sym typeface="Arial"/>
              </a:defRPr>
            </a:lvl7pPr>
            <a:lvl8pPr lvl="7" rtl="0" algn="l">
              <a:spcBef>
                <a:spcPts val="0"/>
              </a:spcBef>
              <a:buSzPct val="100000"/>
              <a:buFont typeface="Arial"/>
              <a:buNone/>
              <a:defRPr b="1" sz="3600">
                <a:solidFill>
                  <a:schemeClr val="dk1"/>
                </a:solidFill>
                <a:latin typeface="Arial"/>
                <a:ea typeface="Arial"/>
                <a:cs typeface="Arial"/>
                <a:sym typeface="Arial"/>
              </a:defRPr>
            </a:lvl8pPr>
            <a:lvl9pPr lvl="8" rtl="0" algn="l">
              <a:spcBef>
                <a:spcPts val="0"/>
              </a:spcBef>
              <a:buSzPct val="100000"/>
              <a:buFont typeface="Arial"/>
              <a:buNone/>
              <a:defRPr b="1" sz="3600">
                <a:solidFill>
                  <a:schemeClr val="dk1"/>
                </a:solidFill>
                <a:latin typeface="Arial"/>
                <a:ea typeface="Arial"/>
                <a:cs typeface="Arial"/>
                <a:sym typeface="Arial"/>
              </a:defRPr>
            </a:lvl9pPr>
          </a:lstStyle>
          <a:p/>
        </p:txBody>
      </p:sp>
      <p:sp>
        <p:nvSpPr>
          <p:cNvPr id="16" name="Shape 16"/>
          <p:cNvSpPr txBox="1"/>
          <p:nvPr>
            <p:ph idx="1" type="body"/>
          </p:nvPr>
        </p:nvSpPr>
        <p:spPr>
          <a:xfrm>
            <a:off x="457200" y="1600200"/>
            <a:ext cx="3994525" cy="4967574"/>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p:txBody>
      </p:sp>
      <p:sp>
        <p:nvSpPr>
          <p:cNvPr id="17" name="Shape 17"/>
          <p:cNvSpPr txBox="1"/>
          <p:nvPr>
            <p:ph idx="2" type="body"/>
          </p:nvPr>
        </p:nvSpPr>
        <p:spPr>
          <a:xfrm>
            <a:off x="4692273" y="1600200"/>
            <a:ext cx="3994525" cy="4967574"/>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8" name="Shape 18"/>
        <p:cNvGrpSpPr/>
        <p:nvPr/>
      </p:nvGrpSpPr>
      <p:grpSpPr>
        <a:xfrm>
          <a:off x="0" y="0"/>
          <a:ext cx="0" cy="0"/>
          <a:chOff x="0" y="0"/>
          <a:chExt cx="0" cy="0"/>
        </a:xfrm>
      </p:grpSpPr>
      <p:sp>
        <p:nvSpPr>
          <p:cNvPr id="19" name="Shape 19"/>
          <p:cNvSpPr txBox="1"/>
          <p:nvPr>
            <p:ph type="title"/>
          </p:nvPr>
        </p:nvSpPr>
        <p:spPr>
          <a:xfrm>
            <a:off x="457200" y="274637"/>
            <a:ext cx="8229600" cy="1143000"/>
          </a:xfrm>
          <a:prstGeom prst="rect">
            <a:avLst/>
          </a:prstGeom>
          <a:noFill/>
          <a:ln>
            <a:noFill/>
          </a:ln>
        </p:spPr>
        <p:txBody>
          <a:bodyPr anchorCtr="0" anchor="b" bIns="91425" lIns="91425" rIns="91425" tIns="91425"/>
          <a:lstStyle>
            <a:lvl1pPr lvl="0" rtl="0" algn="l">
              <a:spcBef>
                <a:spcPts val="0"/>
              </a:spcBef>
              <a:buSzPct val="100000"/>
              <a:buFont typeface="Arial"/>
              <a:buNone/>
              <a:defRPr b="1" sz="3600">
                <a:solidFill>
                  <a:schemeClr val="dk1"/>
                </a:solidFill>
                <a:latin typeface="Arial"/>
                <a:ea typeface="Arial"/>
                <a:cs typeface="Arial"/>
                <a:sym typeface="Arial"/>
              </a:defRPr>
            </a:lvl1pPr>
            <a:lvl2pPr lvl="1" rtl="0" algn="l">
              <a:spcBef>
                <a:spcPts val="0"/>
              </a:spcBef>
              <a:buSzPct val="100000"/>
              <a:buFont typeface="Arial"/>
              <a:buNone/>
              <a:defRPr b="1" sz="3600">
                <a:solidFill>
                  <a:schemeClr val="dk1"/>
                </a:solidFill>
                <a:latin typeface="Arial"/>
                <a:ea typeface="Arial"/>
                <a:cs typeface="Arial"/>
                <a:sym typeface="Arial"/>
              </a:defRPr>
            </a:lvl2pPr>
            <a:lvl3pPr lvl="2" rtl="0" algn="l">
              <a:spcBef>
                <a:spcPts val="0"/>
              </a:spcBef>
              <a:buSzPct val="100000"/>
              <a:buFont typeface="Arial"/>
              <a:buNone/>
              <a:defRPr b="1" sz="3600">
                <a:solidFill>
                  <a:schemeClr val="dk1"/>
                </a:solidFill>
                <a:latin typeface="Arial"/>
                <a:ea typeface="Arial"/>
                <a:cs typeface="Arial"/>
                <a:sym typeface="Arial"/>
              </a:defRPr>
            </a:lvl3pPr>
            <a:lvl4pPr lvl="3" rtl="0" algn="l">
              <a:spcBef>
                <a:spcPts val="0"/>
              </a:spcBef>
              <a:buSzPct val="100000"/>
              <a:buFont typeface="Arial"/>
              <a:buNone/>
              <a:defRPr b="1" sz="3600">
                <a:solidFill>
                  <a:schemeClr val="dk1"/>
                </a:solidFill>
                <a:latin typeface="Arial"/>
                <a:ea typeface="Arial"/>
                <a:cs typeface="Arial"/>
                <a:sym typeface="Arial"/>
              </a:defRPr>
            </a:lvl4pPr>
            <a:lvl5pPr lvl="4" rtl="0" algn="l">
              <a:spcBef>
                <a:spcPts val="0"/>
              </a:spcBef>
              <a:buSzPct val="100000"/>
              <a:buFont typeface="Arial"/>
              <a:buNone/>
              <a:defRPr b="1" sz="3600">
                <a:solidFill>
                  <a:schemeClr val="dk1"/>
                </a:solidFill>
                <a:latin typeface="Arial"/>
                <a:ea typeface="Arial"/>
                <a:cs typeface="Arial"/>
                <a:sym typeface="Arial"/>
              </a:defRPr>
            </a:lvl5pPr>
            <a:lvl6pPr lvl="5" rtl="0" algn="l">
              <a:spcBef>
                <a:spcPts val="0"/>
              </a:spcBef>
              <a:buSzPct val="100000"/>
              <a:buFont typeface="Arial"/>
              <a:buNone/>
              <a:defRPr b="1" sz="3600">
                <a:solidFill>
                  <a:schemeClr val="dk1"/>
                </a:solidFill>
                <a:latin typeface="Arial"/>
                <a:ea typeface="Arial"/>
                <a:cs typeface="Arial"/>
                <a:sym typeface="Arial"/>
              </a:defRPr>
            </a:lvl6pPr>
            <a:lvl7pPr lvl="6" rtl="0" algn="l">
              <a:spcBef>
                <a:spcPts val="0"/>
              </a:spcBef>
              <a:buSzPct val="100000"/>
              <a:buFont typeface="Arial"/>
              <a:buNone/>
              <a:defRPr b="1" sz="3600">
                <a:solidFill>
                  <a:schemeClr val="dk1"/>
                </a:solidFill>
                <a:latin typeface="Arial"/>
                <a:ea typeface="Arial"/>
                <a:cs typeface="Arial"/>
                <a:sym typeface="Arial"/>
              </a:defRPr>
            </a:lvl7pPr>
            <a:lvl8pPr lvl="7" rtl="0" algn="l">
              <a:spcBef>
                <a:spcPts val="0"/>
              </a:spcBef>
              <a:buSzPct val="100000"/>
              <a:buFont typeface="Arial"/>
              <a:buNone/>
              <a:defRPr b="1" sz="3600">
                <a:solidFill>
                  <a:schemeClr val="dk1"/>
                </a:solidFill>
                <a:latin typeface="Arial"/>
                <a:ea typeface="Arial"/>
                <a:cs typeface="Arial"/>
                <a:sym typeface="Arial"/>
              </a:defRPr>
            </a:lvl8pPr>
            <a:lvl9pPr lvl="8" rtl="0" algn="l">
              <a:spcBef>
                <a:spcPts val="0"/>
              </a:spcBef>
              <a:buSzPct val="100000"/>
              <a:buFont typeface="Arial"/>
              <a:buNone/>
              <a:defRPr b="1" sz="3600">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0" name="Shape 20"/>
        <p:cNvGrpSpPr/>
        <p:nvPr/>
      </p:nvGrpSpPr>
      <p:grpSpPr>
        <a:xfrm>
          <a:off x="0" y="0"/>
          <a:ext cx="0" cy="0"/>
          <a:chOff x="0" y="0"/>
          <a:chExt cx="0" cy="0"/>
        </a:xfrm>
      </p:grpSpPr>
      <p:sp>
        <p:nvSpPr>
          <p:cNvPr id="21" name="Shape 21"/>
          <p:cNvSpPr txBox="1"/>
          <p:nvPr>
            <p:ph idx="1" type="body"/>
          </p:nvPr>
        </p:nvSpPr>
        <p:spPr>
          <a:xfrm>
            <a:off x="457200" y="5875078"/>
            <a:ext cx="8229600" cy="692693"/>
          </a:xfrm>
          <a:prstGeom prst="rect">
            <a:avLst/>
          </a:prstGeom>
          <a:noFill/>
          <a:ln>
            <a:noFill/>
          </a:ln>
        </p:spPr>
        <p:txBody>
          <a:bodyPr anchorCtr="0" anchor="t" bIns="91425" lIns="91425" rIns="91425" tIns="91425"/>
          <a:lstStyle>
            <a:lvl1pPr lvl="0" rtl="0" algn="ctr">
              <a:lnSpc>
                <a:spcPct val="100000"/>
              </a:lnSpc>
              <a:spcBef>
                <a:spcPts val="360"/>
              </a:spcBef>
              <a:spcAft>
                <a:spcPts val="0"/>
              </a:spcAft>
              <a:buClr>
                <a:schemeClr val="dk1"/>
              </a:buClr>
              <a:buSzPct val="100000"/>
              <a:buFont typeface="Arial"/>
              <a:buChar char="●"/>
              <a:defRPr sz="1800">
                <a:solidFill>
                  <a:schemeClr val="dk1"/>
                </a:solidFill>
              </a:defRPr>
            </a:lvl1pPr>
            <a:lvl2pPr lvl="1" rtl="0" algn="ctr">
              <a:lnSpc>
                <a:spcPct val="100000"/>
              </a:lnSpc>
              <a:spcBef>
                <a:spcPts val="360"/>
              </a:spcBef>
              <a:spcAft>
                <a:spcPts val="0"/>
              </a:spcAft>
              <a:buClr>
                <a:schemeClr val="dk1"/>
              </a:buClr>
              <a:buSzPct val="100000"/>
              <a:buFont typeface="Courier New"/>
              <a:buChar char="o"/>
              <a:defRPr sz="1800">
                <a:solidFill>
                  <a:schemeClr val="dk1"/>
                </a:solidFill>
              </a:defRPr>
            </a:lvl2pPr>
            <a:lvl3pPr lvl="2" rtl="0" algn="ctr">
              <a:lnSpc>
                <a:spcPct val="100000"/>
              </a:lnSpc>
              <a:spcBef>
                <a:spcPts val="360"/>
              </a:spcBef>
              <a:spcAft>
                <a:spcPts val="0"/>
              </a:spcAft>
              <a:buClr>
                <a:schemeClr val="dk1"/>
              </a:buClr>
              <a:buSzPct val="100000"/>
              <a:buFont typeface="Wingdings"/>
              <a:buChar char="§"/>
              <a:defRPr sz="1800">
                <a:solidFill>
                  <a:schemeClr val="dk1"/>
                </a:solidFill>
              </a:defRPr>
            </a:lvl3pPr>
            <a:lvl4pPr lvl="3" rtl="0" algn="ctr">
              <a:lnSpc>
                <a:spcPct val="100000"/>
              </a:lnSpc>
              <a:spcBef>
                <a:spcPts val="360"/>
              </a:spcBef>
              <a:spcAft>
                <a:spcPts val="0"/>
              </a:spcAft>
              <a:buClr>
                <a:schemeClr val="dk1"/>
              </a:buClr>
              <a:buSzPct val="100000"/>
              <a:buFont typeface="Arial"/>
              <a:buChar char="●"/>
              <a:defRPr sz="1800">
                <a:solidFill>
                  <a:schemeClr val="dk1"/>
                </a:solidFill>
              </a:defRPr>
            </a:lvl4pPr>
            <a:lvl5pPr lvl="4" rtl="0" algn="ctr">
              <a:lnSpc>
                <a:spcPct val="100000"/>
              </a:lnSpc>
              <a:spcBef>
                <a:spcPts val="360"/>
              </a:spcBef>
              <a:spcAft>
                <a:spcPts val="0"/>
              </a:spcAft>
              <a:buClr>
                <a:schemeClr val="dk1"/>
              </a:buClr>
              <a:buSzPct val="100000"/>
              <a:buFont typeface="Courier New"/>
              <a:buChar char="o"/>
              <a:defRPr sz="1800">
                <a:solidFill>
                  <a:schemeClr val="dk1"/>
                </a:solidFill>
              </a:defRPr>
            </a:lvl5pPr>
            <a:lvl6pPr lvl="5" rtl="0" algn="ctr">
              <a:lnSpc>
                <a:spcPct val="100000"/>
              </a:lnSpc>
              <a:spcBef>
                <a:spcPts val="360"/>
              </a:spcBef>
              <a:spcAft>
                <a:spcPts val="0"/>
              </a:spcAft>
              <a:buClr>
                <a:schemeClr val="dk1"/>
              </a:buClr>
              <a:buSzPct val="100000"/>
              <a:buFont typeface="Wingdings"/>
              <a:buChar char="§"/>
              <a:defRPr sz="1800">
                <a:solidFill>
                  <a:schemeClr val="dk1"/>
                </a:solidFill>
              </a:defRPr>
            </a:lvl6pPr>
            <a:lvl7pPr lvl="6" rtl="0" algn="ctr">
              <a:lnSpc>
                <a:spcPct val="100000"/>
              </a:lnSpc>
              <a:spcBef>
                <a:spcPts val="360"/>
              </a:spcBef>
              <a:spcAft>
                <a:spcPts val="0"/>
              </a:spcAft>
              <a:buClr>
                <a:schemeClr val="dk1"/>
              </a:buClr>
              <a:buSzPct val="100000"/>
              <a:buFont typeface="Arial"/>
              <a:buChar char="●"/>
              <a:defRPr sz="1800">
                <a:solidFill>
                  <a:schemeClr val="dk1"/>
                </a:solidFill>
              </a:defRPr>
            </a:lvl7pPr>
            <a:lvl8pPr lvl="7" rtl="0" algn="ctr">
              <a:lnSpc>
                <a:spcPct val="100000"/>
              </a:lnSpc>
              <a:spcBef>
                <a:spcPts val="360"/>
              </a:spcBef>
              <a:spcAft>
                <a:spcPts val="0"/>
              </a:spcAft>
              <a:buClr>
                <a:schemeClr val="dk1"/>
              </a:buClr>
              <a:buSzPct val="100000"/>
              <a:buFont typeface="Courier New"/>
              <a:buChar char="o"/>
              <a:defRPr sz="1800">
                <a:solidFill>
                  <a:schemeClr val="dk1"/>
                </a:solidFill>
              </a:defRPr>
            </a:lvl8pPr>
            <a:lvl9pPr lvl="8" rtl="0" algn="ctr">
              <a:lnSpc>
                <a:spcPct val="100000"/>
              </a:lnSpc>
              <a:spcBef>
                <a:spcPts val="360"/>
              </a:spcBef>
              <a:spcAft>
                <a:spcPts val="0"/>
              </a:spcAft>
              <a:buClr>
                <a:schemeClr val="dk1"/>
              </a:buClr>
              <a:buSzPct val="100000"/>
              <a:buFont typeface="Wingdings"/>
              <a:buChar char="§"/>
              <a:defRPr sz="1800">
                <a:solidFill>
                  <a:schemeClr val="dk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2" name="Shape 2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7"/>
            <a:ext cx="8229600" cy="1143000"/>
          </a:xfrm>
          <a:prstGeom prst="rect">
            <a:avLst/>
          </a:prstGeom>
          <a:noFill/>
          <a:ln>
            <a:noFill/>
          </a:ln>
        </p:spPr>
        <p:txBody>
          <a:bodyPr anchorCtr="0" anchor="b" bIns="91425" lIns="91425" rIns="91425" tIns="91425"/>
          <a:lstStyle>
            <a:lvl1pPr lvl="0" rtl="0" algn="l">
              <a:spcBef>
                <a:spcPts val="0"/>
              </a:spcBef>
              <a:buClr>
                <a:schemeClr val="dk1"/>
              </a:buClr>
              <a:buSzPct val="100000"/>
              <a:buFont typeface="Arial"/>
              <a:buNone/>
              <a:defRPr b="1" i="0" sz="3600" u="none" cap="none" strike="noStrike">
                <a:solidFill>
                  <a:schemeClr val="dk1"/>
                </a:solidFill>
                <a:latin typeface="Arial"/>
                <a:ea typeface="Arial"/>
                <a:cs typeface="Arial"/>
                <a:sym typeface="Arial"/>
              </a:defRPr>
            </a:lvl1pPr>
            <a:lvl2pPr lvl="1" rtl="0" algn="l">
              <a:spcBef>
                <a:spcPts val="0"/>
              </a:spcBef>
              <a:buClr>
                <a:schemeClr val="dk1"/>
              </a:buClr>
              <a:buSzPct val="100000"/>
              <a:buFont typeface="Arial"/>
              <a:buNone/>
              <a:defRPr b="1" i="0" sz="3600" u="none" cap="none" strike="noStrike">
                <a:solidFill>
                  <a:schemeClr val="dk1"/>
                </a:solidFill>
                <a:latin typeface="Arial"/>
                <a:ea typeface="Arial"/>
                <a:cs typeface="Arial"/>
                <a:sym typeface="Arial"/>
              </a:defRPr>
            </a:lvl2pPr>
            <a:lvl3pPr lvl="2" rtl="0" algn="l">
              <a:spcBef>
                <a:spcPts val="0"/>
              </a:spcBef>
              <a:buClr>
                <a:schemeClr val="dk1"/>
              </a:buClr>
              <a:buSzPct val="100000"/>
              <a:buFont typeface="Arial"/>
              <a:buNone/>
              <a:defRPr b="1" i="0" sz="3600" u="none" cap="none" strike="noStrike">
                <a:solidFill>
                  <a:schemeClr val="dk1"/>
                </a:solidFill>
                <a:latin typeface="Arial"/>
                <a:ea typeface="Arial"/>
                <a:cs typeface="Arial"/>
                <a:sym typeface="Arial"/>
              </a:defRPr>
            </a:lvl3pPr>
            <a:lvl4pPr lvl="3" rtl="0" algn="l">
              <a:spcBef>
                <a:spcPts val="0"/>
              </a:spcBef>
              <a:buClr>
                <a:schemeClr val="dk1"/>
              </a:buClr>
              <a:buSzPct val="100000"/>
              <a:buFont typeface="Arial"/>
              <a:buNone/>
              <a:defRPr b="1" i="0" sz="3600" u="none" cap="none" strike="noStrike">
                <a:solidFill>
                  <a:schemeClr val="dk1"/>
                </a:solidFill>
                <a:latin typeface="Arial"/>
                <a:ea typeface="Arial"/>
                <a:cs typeface="Arial"/>
                <a:sym typeface="Arial"/>
              </a:defRPr>
            </a:lvl4pPr>
            <a:lvl5pPr lvl="4" rtl="0" algn="l">
              <a:spcBef>
                <a:spcPts val="0"/>
              </a:spcBef>
              <a:buClr>
                <a:schemeClr val="dk1"/>
              </a:buClr>
              <a:buSzPct val="100000"/>
              <a:buFont typeface="Arial"/>
              <a:buNone/>
              <a:defRPr b="1" i="0" sz="3600" u="none" cap="none" strike="noStrike">
                <a:solidFill>
                  <a:schemeClr val="dk1"/>
                </a:solidFill>
                <a:latin typeface="Arial"/>
                <a:ea typeface="Arial"/>
                <a:cs typeface="Arial"/>
                <a:sym typeface="Arial"/>
              </a:defRPr>
            </a:lvl5pPr>
            <a:lvl6pPr lvl="5" rtl="0" algn="l">
              <a:spcBef>
                <a:spcPts val="0"/>
              </a:spcBef>
              <a:buClr>
                <a:schemeClr val="dk1"/>
              </a:buClr>
              <a:buSzPct val="100000"/>
              <a:buFont typeface="Arial"/>
              <a:buNone/>
              <a:defRPr b="1" i="0" sz="3600" u="none" cap="none" strike="noStrike">
                <a:solidFill>
                  <a:schemeClr val="dk1"/>
                </a:solidFill>
                <a:latin typeface="Arial"/>
                <a:ea typeface="Arial"/>
                <a:cs typeface="Arial"/>
                <a:sym typeface="Arial"/>
              </a:defRPr>
            </a:lvl6pPr>
            <a:lvl7pPr lvl="6" rtl="0" algn="l">
              <a:spcBef>
                <a:spcPts val="0"/>
              </a:spcBef>
              <a:buClr>
                <a:schemeClr val="dk1"/>
              </a:buClr>
              <a:buSzPct val="100000"/>
              <a:buFont typeface="Arial"/>
              <a:buNone/>
              <a:defRPr b="1" i="0" sz="3600" u="none" cap="none" strike="noStrike">
                <a:solidFill>
                  <a:schemeClr val="dk1"/>
                </a:solidFill>
                <a:latin typeface="Arial"/>
                <a:ea typeface="Arial"/>
                <a:cs typeface="Arial"/>
                <a:sym typeface="Arial"/>
              </a:defRPr>
            </a:lvl7pPr>
            <a:lvl8pPr lvl="7" rtl="0" algn="l">
              <a:spcBef>
                <a:spcPts val="0"/>
              </a:spcBef>
              <a:buClr>
                <a:schemeClr val="dk1"/>
              </a:buClr>
              <a:buSzPct val="100000"/>
              <a:buFont typeface="Arial"/>
              <a:buNone/>
              <a:defRPr b="1" i="0" sz="3600" u="none" cap="none" strike="noStrike">
                <a:solidFill>
                  <a:schemeClr val="dk1"/>
                </a:solidFill>
                <a:latin typeface="Arial"/>
                <a:ea typeface="Arial"/>
                <a:cs typeface="Arial"/>
                <a:sym typeface="Arial"/>
              </a:defRPr>
            </a:lvl8pPr>
            <a:lvl9pPr lvl="8" rtl="0" algn="l">
              <a:spcBef>
                <a:spcPts val="0"/>
              </a:spcBef>
              <a:buClr>
                <a:schemeClr val="dk1"/>
              </a:buClr>
              <a:buSzPct val="100000"/>
              <a:buFont typeface="Arial"/>
              <a:buNone/>
              <a:defRPr b="1" i="0" sz="3600" u="none" cap="none" strike="noStrike">
                <a:solidFill>
                  <a:schemeClr val="dk1"/>
                </a:solidFill>
                <a:latin typeface="Arial"/>
                <a:ea typeface="Arial"/>
                <a:cs typeface="Arial"/>
                <a:sym typeface="Arial"/>
              </a:defRPr>
            </a:lvl9pPr>
          </a:lstStyle>
          <a:p/>
        </p:txBody>
      </p:sp>
      <p:sp>
        <p:nvSpPr>
          <p:cNvPr id="7" name="Shape 7"/>
          <p:cNvSpPr txBox="1"/>
          <p:nvPr>
            <p:ph idx="1" type="body"/>
          </p:nvPr>
        </p:nvSpPr>
        <p:spPr>
          <a:xfrm>
            <a:off x="457200" y="1600200"/>
            <a:ext cx="8229600" cy="4967574"/>
          </a:xfrm>
          <a:prstGeom prst="rect">
            <a:avLst/>
          </a:prstGeom>
          <a:noFill/>
          <a:ln>
            <a:noFill/>
          </a:ln>
        </p:spPr>
        <p:txBody>
          <a:bodyPr anchorCtr="0" anchor="t" bIns="91425" lIns="91425" rIns="91425" tIns="91425"/>
          <a:lstStyle>
            <a:lvl1pPr lvl="0" rtl="0" algn="l">
              <a:spcBef>
                <a:spcPts val="600"/>
              </a:spcBef>
              <a:buClr>
                <a:schemeClr val="dk1"/>
              </a:buClr>
              <a:buSzPct val="100000"/>
              <a:buFont typeface="Arial"/>
              <a:buChar char="●"/>
              <a:defRPr b="0" i="0" sz="3000" u="none" cap="none" strike="noStrike">
                <a:solidFill>
                  <a:schemeClr val="dk1"/>
                </a:solidFill>
                <a:latin typeface="Arial"/>
                <a:ea typeface="Arial"/>
                <a:cs typeface="Arial"/>
                <a:sym typeface="Arial"/>
              </a:defRPr>
            </a:lvl1pPr>
            <a:lvl2pPr lvl="1" rtl="0" algn="l">
              <a:spcBef>
                <a:spcPts val="480"/>
              </a:spcBef>
              <a:buClr>
                <a:schemeClr val="dk1"/>
              </a:buClr>
              <a:buSzPct val="100000"/>
              <a:buFont typeface="Courier New"/>
              <a:buChar char="o"/>
              <a:defRPr b="0" i="0" sz="2400" u="none" cap="none" strike="noStrike">
                <a:solidFill>
                  <a:schemeClr val="dk1"/>
                </a:solidFill>
                <a:latin typeface="Arial"/>
                <a:ea typeface="Arial"/>
                <a:cs typeface="Arial"/>
                <a:sym typeface="Arial"/>
              </a:defRPr>
            </a:lvl2pPr>
            <a:lvl3pPr lvl="2" rtl="0" algn="l">
              <a:spcBef>
                <a:spcPts val="480"/>
              </a:spcBef>
              <a:buClr>
                <a:schemeClr val="dk1"/>
              </a:buClr>
              <a:buSzPct val="100000"/>
              <a:buFont typeface="Wingdings"/>
              <a:buChar char="§"/>
              <a:defRPr b="0" i="0" sz="2400" u="none" cap="none" strike="noStrike">
                <a:solidFill>
                  <a:schemeClr val="dk1"/>
                </a:solidFill>
                <a:latin typeface="Arial"/>
                <a:ea typeface="Arial"/>
                <a:cs typeface="Arial"/>
                <a:sym typeface="Arial"/>
              </a:defRPr>
            </a:lvl3pPr>
            <a:lvl4pPr lvl="3" rtl="0" algn="l">
              <a:spcBef>
                <a:spcPts val="36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lvl="4" rtl="0" algn="l">
              <a:spcBef>
                <a:spcPts val="360"/>
              </a:spcBef>
              <a:buClr>
                <a:schemeClr val="dk1"/>
              </a:buClr>
              <a:buSzPct val="100000"/>
              <a:buFont typeface="Courier New"/>
              <a:buChar char="o"/>
              <a:defRPr b="0" i="0" sz="1800" u="none" cap="none" strike="noStrike">
                <a:solidFill>
                  <a:schemeClr val="dk1"/>
                </a:solidFill>
                <a:latin typeface="Arial"/>
                <a:ea typeface="Arial"/>
                <a:cs typeface="Arial"/>
                <a:sym typeface="Arial"/>
              </a:defRPr>
            </a:lvl5pPr>
            <a:lvl6pPr lvl="5" rtl="0" algn="l">
              <a:spcBef>
                <a:spcPts val="360"/>
              </a:spcBef>
              <a:buClr>
                <a:schemeClr val="dk1"/>
              </a:buClr>
              <a:buSzPct val="100000"/>
              <a:buFont typeface="Wingdings"/>
              <a:buChar char="§"/>
              <a:defRPr b="0" i="0" sz="1800" u="none" cap="none" strike="noStrike">
                <a:solidFill>
                  <a:schemeClr val="dk1"/>
                </a:solidFill>
                <a:latin typeface="Arial"/>
                <a:ea typeface="Arial"/>
                <a:cs typeface="Arial"/>
                <a:sym typeface="Arial"/>
              </a:defRPr>
            </a:lvl6pPr>
            <a:lvl7pPr lvl="6" rtl="0" algn="l">
              <a:spcBef>
                <a:spcPts val="36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lvl="7" rtl="0" algn="l">
              <a:spcBef>
                <a:spcPts val="360"/>
              </a:spcBef>
              <a:buClr>
                <a:schemeClr val="dk1"/>
              </a:buClr>
              <a:buSzPct val="100000"/>
              <a:buFont typeface="Courier New"/>
              <a:buChar char="o"/>
              <a:defRPr b="0" i="0" sz="1800" u="none" cap="none" strike="noStrike">
                <a:solidFill>
                  <a:schemeClr val="dk1"/>
                </a:solidFill>
                <a:latin typeface="Arial"/>
                <a:ea typeface="Arial"/>
                <a:cs typeface="Arial"/>
                <a:sym typeface="Arial"/>
              </a:defRPr>
            </a:lvl8pPr>
            <a:lvl9pPr lvl="8" rtl="0" algn="l">
              <a:spcBef>
                <a:spcPts val="360"/>
              </a:spcBef>
              <a:buClr>
                <a:schemeClr val="dk1"/>
              </a:buClr>
              <a:buSzPct val="100000"/>
              <a:buFont typeface="Wingdings"/>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8.png"/><Relationship Id="rId4" Type="http://schemas.openxmlformats.org/officeDocument/2006/relationships/hyperlink" Target="https://sites.google.com/site/gabrielalvesbsi/"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02.png"/><Relationship Id="rId4" Type="http://schemas.openxmlformats.org/officeDocument/2006/relationships/image" Target="../media/image07.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 Id="rId3" Type="http://schemas.openxmlformats.org/officeDocument/2006/relationships/image" Target="../media/image26.jp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2.xml"/><Relationship Id="rId3" Type="http://schemas.openxmlformats.org/officeDocument/2006/relationships/image" Target="../media/image35.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4.xml"/><Relationship Id="rId3" Type="http://schemas.openxmlformats.org/officeDocument/2006/relationships/image" Target="../media/image36.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5.xml"/><Relationship Id="rId3" Type="http://schemas.openxmlformats.org/officeDocument/2006/relationships/image" Target="../media/image37.jp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9.xml"/><Relationship Id="rId3" Type="http://schemas.openxmlformats.org/officeDocument/2006/relationships/image" Target="../media/image44.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03.png"/><Relationship Id="rId4" Type="http://schemas.openxmlformats.org/officeDocument/2006/relationships/image" Target="../media/image04.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0.xml"/><Relationship Id="rId3" Type="http://schemas.openxmlformats.org/officeDocument/2006/relationships/image" Target="../media/image42.png"/><Relationship Id="rId4" Type="http://schemas.openxmlformats.org/officeDocument/2006/relationships/image" Target="../media/image43.jp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2.xml"/><Relationship Id="rId3" Type="http://schemas.openxmlformats.org/officeDocument/2006/relationships/image" Target="../media/image40.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5.xml"/><Relationship Id="rId3" Type="http://schemas.openxmlformats.org/officeDocument/2006/relationships/image" Target="../media/image31.jp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03.png"/><Relationship Id="rId4" Type="http://schemas.openxmlformats.org/officeDocument/2006/relationships/image" Target="../media/image04.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6.xml"/><Relationship Id="rId3" Type="http://schemas.openxmlformats.org/officeDocument/2006/relationships/image" Target="../media/image45.jp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9.xml"/><Relationship Id="rId3" Type="http://schemas.openxmlformats.org/officeDocument/2006/relationships/image" Target="../media/image4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03.png"/><Relationship Id="rId4" Type="http://schemas.openxmlformats.org/officeDocument/2006/relationships/image" Target="../media/image04.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0.xml"/><Relationship Id="rId3" Type="http://schemas.openxmlformats.org/officeDocument/2006/relationships/image" Target="../media/image50.png"/><Relationship Id="rId4" Type="http://schemas.openxmlformats.org/officeDocument/2006/relationships/image" Target="../media/image46.png"/><Relationship Id="rId5" Type="http://schemas.openxmlformats.org/officeDocument/2006/relationships/image" Target="../media/image48.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1.xml"/><Relationship Id="rId3" Type="http://schemas.openxmlformats.org/officeDocument/2006/relationships/image" Target="../media/image25.png"/><Relationship Id="rId4" Type="http://schemas.openxmlformats.org/officeDocument/2006/relationships/image" Target="../media/image41.png"/><Relationship Id="rId5" Type="http://schemas.openxmlformats.org/officeDocument/2006/relationships/image" Target="../media/image4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02.png"/><Relationship Id="rId4" Type="http://schemas.openxmlformats.org/officeDocument/2006/relationships/image" Target="../media/image0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09.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4.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6.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19.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hyperlink" Target="http://youtube.com/v/hVOpHuZcijE" TargetMode="External"/><Relationship Id="rId4" Type="http://schemas.openxmlformats.org/officeDocument/2006/relationships/image" Target="../media/image17.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hyperlink" Target="http://youtube.com/v/hVOpHuZcijE" TargetMode="External"/><Relationship Id="rId4" Type="http://schemas.openxmlformats.org/officeDocument/2006/relationships/image" Target="../media/image17.jpg"/><Relationship Id="rId5" Type="http://schemas.openxmlformats.org/officeDocument/2006/relationships/hyperlink" Target="http://youtube.com/v/0TdHj9vruwU" TargetMode="External"/><Relationship Id="rId6" Type="http://schemas.openxmlformats.org/officeDocument/2006/relationships/image" Target="../media/image13.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26.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15.jpg"/><Relationship Id="rId4" Type="http://schemas.openxmlformats.org/officeDocument/2006/relationships/image" Target="../media/image19.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18.gif"/><Relationship Id="rId4" Type="http://schemas.openxmlformats.org/officeDocument/2006/relationships/image" Target="../media/image2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 Id="rId3" Type="http://schemas.openxmlformats.org/officeDocument/2006/relationships/image" Target="../media/image19.jpg"/><Relationship Id="rId4" Type="http://schemas.openxmlformats.org/officeDocument/2006/relationships/image" Target="../media/image2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www.tiobe.com/index.php/content/paperinfo/tpci/index.html" TargetMode="External"/><Relationship Id="rId4" Type="http://schemas.openxmlformats.org/officeDocument/2006/relationships/image" Target="../media/image00.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20.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7.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25.png"/><Relationship Id="rId4" Type="http://schemas.openxmlformats.org/officeDocument/2006/relationships/image" Target="../media/image30.png"/><Relationship Id="rId5" Type="http://schemas.openxmlformats.org/officeDocument/2006/relationships/image" Target="../media/image4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 Id="rId3" Type="http://schemas.openxmlformats.org/officeDocument/2006/relationships/image" Target="../media/image19.jpg"/><Relationship Id="rId4" Type="http://schemas.openxmlformats.org/officeDocument/2006/relationships/image" Target="../media/image29.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 Id="rId3" Type="http://schemas.openxmlformats.org/officeDocument/2006/relationships/image" Target="../media/image31.jp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 Id="rId3" Type="http://schemas.openxmlformats.org/officeDocument/2006/relationships/image" Target="../media/image28.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05.png"/><Relationship Id="rId4" Type="http://schemas.openxmlformats.org/officeDocument/2006/relationships/image" Target="../media/image10.png"/><Relationship Id="rId5" Type="http://schemas.openxmlformats.org/officeDocument/2006/relationships/image" Target="../media/image06.png"/><Relationship Id="rId6" Type="http://schemas.openxmlformats.org/officeDocument/2006/relationships/image" Target="../media/image0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 Id="rId3" Type="http://schemas.openxmlformats.org/officeDocument/2006/relationships/image" Target="../media/image33.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2.xml"/><Relationship Id="rId3" Type="http://schemas.openxmlformats.org/officeDocument/2006/relationships/image" Target="../media/image19.jp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 Id="rId3" Type="http://schemas.openxmlformats.org/officeDocument/2006/relationships/image" Target="../media/image38.png"/><Relationship Id="rId4" Type="http://schemas.openxmlformats.org/officeDocument/2006/relationships/image" Target="../media/image34.png"/><Relationship Id="rId5" Type="http://schemas.openxmlformats.org/officeDocument/2006/relationships/image" Target="../media/image39.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5.xml"/><Relationship Id="rId3" Type="http://schemas.openxmlformats.org/officeDocument/2006/relationships/image" Target="../media/image32.png"/><Relationship Id="rId4" Type="http://schemas.openxmlformats.org/officeDocument/2006/relationships/image" Target="../media/image19.jp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 name="Shape 26"/>
        <p:cNvGrpSpPr/>
        <p:nvPr/>
      </p:nvGrpSpPr>
      <p:grpSpPr>
        <a:xfrm>
          <a:off x="0" y="0"/>
          <a:ext cx="0" cy="0"/>
          <a:chOff x="0" y="0"/>
          <a:chExt cx="0" cy="0"/>
        </a:xfrm>
      </p:grpSpPr>
      <p:pic>
        <p:nvPicPr>
          <p:cNvPr id="27" name="Shape 27"/>
          <p:cNvPicPr preferRelativeResize="0"/>
          <p:nvPr/>
        </p:nvPicPr>
        <p:blipFill>
          <a:blip r:embed="rId3">
            <a:alphaModFix/>
          </a:blip>
          <a:stretch>
            <a:fillRect/>
          </a:stretch>
        </p:blipFill>
        <p:spPr>
          <a:xfrm>
            <a:off x="6759510" y="4473510"/>
            <a:ext cx="2384489" cy="2384489"/>
          </a:xfrm>
          <a:prstGeom prst="rect">
            <a:avLst/>
          </a:prstGeom>
          <a:noFill/>
          <a:ln>
            <a:noFill/>
          </a:ln>
        </p:spPr>
      </p:pic>
      <p:sp>
        <p:nvSpPr>
          <p:cNvPr id="28" name="Shape 28"/>
          <p:cNvSpPr txBox="1"/>
          <p:nvPr>
            <p:ph type="ctrTitle"/>
          </p:nvPr>
        </p:nvSpPr>
        <p:spPr>
          <a:xfrm>
            <a:off x="685800" y="2111123"/>
            <a:ext cx="7772400" cy="1546500"/>
          </a:xfrm>
          <a:prstGeom prst="rect">
            <a:avLst/>
          </a:prstGeom>
        </p:spPr>
        <p:txBody>
          <a:bodyPr anchorCtr="0" anchor="b" bIns="91425" lIns="91425" rIns="91425" tIns="91425">
            <a:noAutofit/>
          </a:bodyPr>
          <a:lstStyle/>
          <a:p>
            <a:pPr lvl="0">
              <a:spcBef>
                <a:spcPts val="0"/>
              </a:spcBef>
              <a:buNone/>
            </a:pPr>
            <a:r>
              <a:rPr lang="pt-BR"/>
              <a:t>Histórico da Programação Orientada a Objetos</a:t>
            </a:r>
          </a:p>
        </p:txBody>
      </p:sp>
      <p:sp>
        <p:nvSpPr>
          <p:cNvPr id="29" name="Shape 29"/>
          <p:cNvSpPr txBox="1"/>
          <p:nvPr>
            <p:ph idx="1" type="subTitle"/>
          </p:nvPr>
        </p:nvSpPr>
        <p:spPr>
          <a:xfrm>
            <a:off x="685800" y="3786737"/>
            <a:ext cx="7772400" cy="1046400"/>
          </a:xfrm>
          <a:prstGeom prst="rect">
            <a:avLst/>
          </a:prstGeom>
        </p:spPr>
        <p:txBody>
          <a:bodyPr anchorCtr="0" anchor="t" bIns="91425" lIns="91425" rIns="91425" tIns="91425">
            <a:noAutofit/>
          </a:bodyPr>
          <a:lstStyle/>
          <a:p>
            <a:pPr lvl="0">
              <a:spcBef>
                <a:spcPts val="0"/>
              </a:spcBef>
              <a:buNone/>
            </a:pPr>
            <a:r>
              <a:rPr lang="pt-BR"/>
              <a:t>No princípio era o verbo (...) Todas as coisas foram feitas por meio dele</a:t>
            </a:r>
          </a:p>
        </p:txBody>
      </p:sp>
      <p:sp>
        <p:nvSpPr>
          <p:cNvPr id="30" name="Shape 30"/>
          <p:cNvSpPr txBox="1"/>
          <p:nvPr/>
        </p:nvSpPr>
        <p:spPr>
          <a:xfrm>
            <a:off x="0" y="5730900"/>
            <a:ext cx="5141699" cy="1127099"/>
          </a:xfrm>
          <a:prstGeom prst="rect">
            <a:avLst/>
          </a:prstGeom>
          <a:noFill/>
          <a:ln>
            <a:noFill/>
          </a:ln>
        </p:spPr>
        <p:txBody>
          <a:bodyPr anchorCtr="0" anchor="b" bIns="91425" lIns="91425" rIns="91425" tIns="91425">
            <a:noAutofit/>
          </a:bodyPr>
          <a:lstStyle/>
          <a:p>
            <a:pPr lvl="0" rtl="0">
              <a:spcBef>
                <a:spcPts val="0"/>
              </a:spcBef>
              <a:buNone/>
            </a:pPr>
            <a:r>
              <a:rPr b="1" i="1" lang="pt-BR" sz="1800"/>
              <a:t>Apresentação criada pelo prof. Gabriel Alves</a:t>
            </a:r>
          </a:p>
          <a:p>
            <a:pPr lvl="0" rtl="0">
              <a:spcBef>
                <a:spcPts val="0"/>
              </a:spcBef>
              <a:buNone/>
            </a:pPr>
            <a:r>
              <a:rPr b="1" i="1" lang="pt-BR" sz="1800" u="sng">
                <a:solidFill>
                  <a:srgbClr val="1155CC"/>
                </a:solidFill>
                <a:hlinkClick r:id="rId4"/>
              </a:rPr>
              <a:t>https://sites.google.com/site/gabrielalvesbsi/</a:t>
            </a:r>
          </a:p>
          <a:p>
            <a:pPr lvl="0" rtl="0">
              <a:spcBef>
                <a:spcPts val="0"/>
              </a:spcBef>
              <a:buNone/>
            </a:pPr>
            <a:r>
              <a:t/>
            </a:r>
            <a:endParaRPr b="1" i="1"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pt-BR"/>
              <a:t>Os Elementos Básicos</a:t>
            </a:r>
          </a:p>
        </p:txBody>
      </p:sp>
      <p:sp>
        <p:nvSpPr>
          <p:cNvPr id="90" name="Shape 9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rtl="0">
              <a:spcBef>
                <a:spcPts val="0"/>
              </a:spcBef>
              <a:buSzPct val="100000"/>
              <a:buFont typeface="Arial"/>
              <a:buChar char="●"/>
            </a:pPr>
            <a:r>
              <a:rPr b="1" lang="pt-BR" sz="2400">
                <a:solidFill>
                  <a:srgbClr val="000000"/>
                </a:solidFill>
              </a:rPr>
              <a:t>Objetos </a:t>
            </a:r>
          </a:p>
          <a:p>
            <a:pPr indent="-228600" lvl="1" marL="914400" rtl="0">
              <a:spcBef>
                <a:spcPts val="0"/>
              </a:spcBef>
              <a:buFont typeface="Courier New"/>
              <a:buChar char="o"/>
            </a:pPr>
            <a:r>
              <a:rPr lang="pt-BR">
                <a:solidFill>
                  <a:srgbClr val="000000"/>
                </a:solidFill>
              </a:rPr>
              <a:t>Armazenam a </a:t>
            </a:r>
            <a:r>
              <a:rPr b="1" lang="pt-BR">
                <a:solidFill>
                  <a:srgbClr val="000000"/>
                </a:solidFill>
              </a:rPr>
              <a:t>informação</a:t>
            </a:r>
            <a:r>
              <a:rPr lang="pt-BR">
                <a:solidFill>
                  <a:srgbClr val="000000"/>
                </a:solidFill>
              </a:rPr>
              <a:t> dos objetos.</a:t>
            </a:r>
          </a:p>
          <a:p>
            <a:pPr indent="-228600" lvl="1" marL="914400" rtl="0">
              <a:spcBef>
                <a:spcPts val="0"/>
              </a:spcBef>
              <a:buFont typeface="Courier New"/>
              <a:buChar char="o"/>
            </a:pPr>
            <a:r>
              <a:rPr lang="pt-BR">
                <a:solidFill>
                  <a:srgbClr val="000000"/>
                </a:solidFill>
              </a:rPr>
              <a:t>S</a:t>
            </a:r>
            <a:r>
              <a:rPr lang="pt-BR" sz="2400">
                <a:solidFill>
                  <a:srgbClr val="000000"/>
                </a:solidFill>
              </a:rPr>
              <a:t>ão </a:t>
            </a:r>
            <a:r>
              <a:rPr b="1" lang="pt-BR" sz="2400">
                <a:solidFill>
                  <a:srgbClr val="000000"/>
                </a:solidFill>
              </a:rPr>
              <a:t>instâncias de classes</a:t>
            </a:r>
            <a:r>
              <a:rPr lang="pt-BR" sz="2400">
                <a:solidFill>
                  <a:srgbClr val="000000"/>
                </a:solidFill>
              </a:rPr>
              <a:t>.</a:t>
            </a:r>
          </a:p>
          <a:p>
            <a:pPr indent="-228600" lvl="1" marL="914400" rtl="0">
              <a:spcBef>
                <a:spcPts val="0"/>
              </a:spcBef>
              <a:buFont typeface="Courier New"/>
              <a:buChar char="o"/>
            </a:pPr>
            <a:r>
              <a:rPr lang="pt-BR"/>
              <a:t>Possui um </a:t>
            </a:r>
            <a:r>
              <a:rPr b="1" lang="pt-BR"/>
              <a:t>estado</a:t>
            </a:r>
            <a:r>
              <a:rPr lang="pt-BR"/>
              <a:t> (informação).</a:t>
            </a:r>
          </a:p>
          <a:p>
            <a:pPr indent="-228600" lvl="1" marL="914400" rtl="0">
              <a:spcBef>
                <a:spcPts val="0"/>
              </a:spcBef>
              <a:buFont typeface="Courier New"/>
              <a:buChar char="o"/>
            </a:pPr>
            <a:r>
              <a:rPr lang="pt-BR"/>
              <a:t>Fornece </a:t>
            </a:r>
            <a:r>
              <a:rPr b="1" lang="pt-BR"/>
              <a:t>operações </a:t>
            </a:r>
            <a:r>
              <a:rPr lang="pt-BR"/>
              <a:t>(comportamento) que permitem que seu estado seja alterado.</a:t>
            </a:r>
          </a:p>
        </p:txBody>
      </p:sp>
      <p:pic>
        <p:nvPicPr>
          <p:cNvPr id="91" name="Shape 91"/>
          <p:cNvPicPr preferRelativeResize="0"/>
          <p:nvPr/>
        </p:nvPicPr>
        <p:blipFill>
          <a:blip r:embed="rId3">
            <a:alphaModFix/>
          </a:blip>
          <a:stretch>
            <a:fillRect/>
          </a:stretch>
        </p:blipFill>
        <p:spPr>
          <a:xfrm>
            <a:off x="7467600" y="4733925"/>
            <a:ext cx="1676400" cy="2124075"/>
          </a:xfrm>
          <a:prstGeom prst="rect">
            <a:avLst/>
          </a:prstGeom>
          <a:noFill/>
          <a:ln>
            <a:noFill/>
          </a:ln>
        </p:spPr>
      </p:pic>
      <p:sp>
        <p:nvSpPr>
          <p:cNvPr id="92" name="Shape 92"/>
          <p:cNvSpPr/>
          <p:nvPr/>
        </p:nvSpPr>
        <p:spPr>
          <a:xfrm>
            <a:off x="2578061" y="2933256"/>
            <a:ext cx="4239300" cy="2102400"/>
          </a:xfrm>
          <a:prstGeom prst="wedgeEllipseCallout">
            <a:avLst>
              <a:gd fmla="val 64340" name="adj1"/>
              <a:gd fmla="val 52150" name="adj2"/>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pt-BR" sz="1800"/>
              <a:t>Oi, meu nome é Ajudante de Papai Noel, eu sou um galgo inglês, ou greyhound, tenho 8 anos e sou do sexo masculino.</a:t>
            </a:r>
          </a:p>
        </p:txBody>
      </p:sp>
      <p:pic>
        <p:nvPicPr>
          <p:cNvPr id="93" name="Shape 93"/>
          <p:cNvPicPr preferRelativeResize="0"/>
          <p:nvPr/>
        </p:nvPicPr>
        <p:blipFill>
          <a:blip r:embed="rId4">
            <a:alphaModFix/>
          </a:blip>
          <a:stretch>
            <a:fillRect/>
          </a:stretch>
        </p:blipFill>
        <p:spPr>
          <a:xfrm>
            <a:off x="0" y="3928882"/>
            <a:ext cx="1802858" cy="2929117"/>
          </a:xfrm>
          <a:prstGeom prst="rect">
            <a:avLst/>
          </a:prstGeom>
          <a:noFill/>
          <a:ln>
            <a:noFill/>
          </a:ln>
        </p:spPr>
      </p:pic>
      <p:sp>
        <p:nvSpPr>
          <p:cNvPr id="94" name="Shape 94"/>
          <p:cNvSpPr/>
          <p:nvPr/>
        </p:nvSpPr>
        <p:spPr>
          <a:xfrm>
            <a:off x="2578061" y="2826731"/>
            <a:ext cx="4239300" cy="2102400"/>
          </a:xfrm>
          <a:prstGeom prst="wedgeEllipseCallout">
            <a:avLst>
              <a:gd fmla="val -69953" name="adj1"/>
              <a:gd fmla="val 29481" name="adj2"/>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pt-BR" sz="1800"/>
              <a:t>Oi, meu nome é Scooby-Doo, eu sou um dogue alemão, tenho 7 anos e sou do sexo masculino.</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1000"/>
                                        <p:tgtEl>
                                          <p:spTgt spid="93"/>
                                        </p:tgtEl>
                                      </p:cBhvr>
                                    </p:animEffect>
                                  </p:childTnLst>
                                </p:cTn>
                              </p:par>
                              <p:par>
                                <p:cTn fill="hold" nodeType="with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1000"/>
                                        <p:tgtEl>
                                          <p:spTgt spid="91"/>
                                        </p:tgtEl>
                                      </p:cBhvr>
                                    </p:animEffect>
                                  </p:childTnLst>
                                </p:cTn>
                              </p:par>
                              <p:par>
                                <p:cTn fill="hold" nodeType="with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1000"/>
                                        <p:tgtEl>
                                          <p:spTgt spid="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1000"/>
                                        <p:tgtEl>
                                          <p:spTgt spid="92"/>
                                        </p:tgtEl>
                                      </p:cBhvr>
                                    </p:animEffect>
                                  </p:childTnLst>
                                </p:cTn>
                              </p:par>
                              <p:par>
                                <p:cTn fill="hold" nodeType="withEffect" presetClass="exit" presetID="10" presetSubtype="0">
                                  <p:stCondLst>
                                    <p:cond delay="0"/>
                                  </p:stCondLst>
                                  <p:childTnLst>
                                    <p:animEffect filter="fade" transition="out">
                                      <p:cBhvr>
                                        <p:cTn dur="1000"/>
                                        <p:tgtEl>
                                          <p:spTgt spid="94"/>
                                        </p:tgtEl>
                                      </p:cBhvr>
                                    </p:animEffect>
                                    <p:set>
                                      <p:cBhvr>
                                        <p:cTn dur="1" fill="hold">
                                          <p:stCondLst>
                                            <p:cond delay="1000"/>
                                          </p:stCondLst>
                                        </p:cTn>
                                        <p:tgtEl>
                                          <p:spTgt spid="94"/>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6" name="Shape 806"/>
        <p:cNvGrpSpPr/>
        <p:nvPr/>
      </p:nvGrpSpPr>
      <p:grpSpPr>
        <a:xfrm>
          <a:off x="0" y="0"/>
          <a:ext cx="0" cy="0"/>
          <a:chOff x="0" y="0"/>
          <a:chExt cx="0" cy="0"/>
        </a:xfrm>
      </p:grpSpPr>
      <p:sp>
        <p:nvSpPr>
          <p:cNvPr id="807" name="Shape 80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pt-BR"/>
              <a:t>Abstração</a:t>
            </a:r>
          </a:p>
        </p:txBody>
      </p:sp>
      <p:pic>
        <p:nvPicPr>
          <p:cNvPr id="808" name="Shape 808"/>
          <p:cNvPicPr preferRelativeResize="0"/>
          <p:nvPr/>
        </p:nvPicPr>
        <p:blipFill>
          <a:blip r:embed="rId3">
            <a:alphaModFix/>
          </a:blip>
          <a:stretch>
            <a:fillRect/>
          </a:stretch>
        </p:blipFill>
        <p:spPr>
          <a:xfrm>
            <a:off x="0" y="2667000"/>
            <a:ext cx="3152775" cy="4191000"/>
          </a:xfrm>
          <a:prstGeom prst="rect">
            <a:avLst/>
          </a:prstGeom>
          <a:noFill/>
          <a:ln>
            <a:noFill/>
          </a:ln>
        </p:spPr>
      </p:pic>
      <p:sp>
        <p:nvSpPr>
          <p:cNvPr id="809" name="Shape 809"/>
          <p:cNvSpPr/>
          <p:nvPr/>
        </p:nvSpPr>
        <p:spPr>
          <a:xfrm>
            <a:off x="2158175" y="274637"/>
            <a:ext cx="6700200" cy="4700099"/>
          </a:xfrm>
          <a:prstGeom prst="cloudCallout">
            <a:avLst>
              <a:gd fmla="val -68294" name="adj1"/>
              <a:gd fmla="val 7193" name="adj2"/>
            </a:avLst>
          </a:prstGeom>
          <a:solidFill>
            <a:schemeClr val="lt1"/>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l">
              <a:spcBef>
                <a:spcPts val="0"/>
              </a:spcBef>
              <a:buNone/>
            </a:pPr>
            <a:r>
              <a:rPr b="1" lang="pt-BR" sz="2400"/>
              <a:t>O nosso funcionário é um funcionário de verdade? Ele se comunica, produz, qual seu horário, qual sua altura, peso, idade? Precisamos modelar tudo isso?  O que estamos modelando? Onde queremos chegar?</a:t>
            </a: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3" name="Shape 813"/>
        <p:cNvGrpSpPr/>
        <p:nvPr/>
      </p:nvGrpSpPr>
      <p:grpSpPr>
        <a:xfrm>
          <a:off x="0" y="0"/>
          <a:ext cx="0" cy="0"/>
          <a:chOff x="0" y="0"/>
          <a:chExt cx="0" cy="0"/>
        </a:xfrm>
      </p:grpSpPr>
      <p:sp>
        <p:nvSpPr>
          <p:cNvPr id="814" name="Shape 814"/>
          <p:cNvSpPr txBox="1"/>
          <p:nvPr>
            <p:ph type="ctrTitle"/>
          </p:nvPr>
        </p:nvSpPr>
        <p:spPr>
          <a:xfrm>
            <a:off x="685800" y="1000650"/>
            <a:ext cx="7772400" cy="2418300"/>
          </a:xfrm>
          <a:prstGeom prst="rect">
            <a:avLst/>
          </a:prstGeom>
        </p:spPr>
        <p:txBody>
          <a:bodyPr anchorCtr="0" anchor="b" bIns="91425" lIns="91425" rIns="91425" tIns="91425">
            <a:noAutofit/>
          </a:bodyPr>
          <a:lstStyle/>
          <a:p>
            <a:pPr lvl="0" rtl="0">
              <a:spcBef>
                <a:spcPts val="0"/>
              </a:spcBef>
              <a:buNone/>
            </a:pPr>
            <a:r>
              <a:rPr lang="pt-BR"/>
              <a:t>Outros conceitos importantes</a:t>
            </a: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8" name="Shape 818"/>
        <p:cNvGrpSpPr/>
        <p:nvPr/>
      </p:nvGrpSpPr>
      <p:grpSpPr>
        <a:xfrm>
          <a:off x="0" y="0"/>
          <a:ext cx="0" cy="0"/>
          <a:chOff x="0" y="0"/>
          <a:chExt cx="0" cy="0"/>
        </a:xfrm>
      </p:grpSpPr>
      <p:sp>
        <p:nvSpPr>
          <p:cNvPr id="819" name="Shape 819"/>
          <p:cNvSpPr txBox="1"/>
          <p:nvPr>
            <p:ph type="ctrTitle"/>
          </p:nvPr>
        </p:nvSpPr>
        <p:spPr>
          <a:xfrm>
            <a:off x="685800" y="2111123"/>
            <a:ext cx="7772400" cy="1546500"/>
          </a:xfrm>
          <a:prstGeom prst="rect">
            <a:avLst/>
          </a:prstGeom>
        </p:spPr>
        <p:txBody>
          <a:bodyPr anchorCtr="0" anchor="b" bIns="91425" lIns="91425" rIns="91425" tIns="91425">
            <a:noAutofit/>
          </a:bodyPr>
          <a:lstStyle/>
          <a:p>
            <a:pPr lvl="0" rtl="0">
              <a:spcBef>
                <a:spcPts val="0"/>
              </a:spcBef>
              <a:buNone/>
            </a:pPr>
            <a:r>
              <a:rPr lang="pt-BR"/>
              <a:t>Herança Múltipla</a:t>
            </a:r>
          </a:p>
        </p:txBody>
      </p:sp>
      <p:sp>
        <p:nvSpPr>
          <p:cNvPr id="820" name="Shape 820"/>
          <p:cNvSpPr txBox="1"/>
          <p:nvPr>
            <p:ph idx="1" type="subTitle"/>
          </p:nvPr>
        </p:nvSpPr>
        <p:spPr>
          <a:xfrm>
            <a:off x="685800" y="3786737"/>
            <a:ext cx="7772400" cy="1046400"/>
          </a:xfrm>
          <a:prstGeom prst="rect">
            <a:avLst/>
          </a:prstGeom>
        </p:spPr>
        <p:txBody>
          <a:bodyPr anchorCtr="0" anchor="t" bIns="91425" lIns="91425" rIns="91425" tIns="91425">
            <a:noAutofit/>
          </a:bodyPr>
          <a:lstStyle/>
          <a:p>
            <a:pPr lvl="0" rtl="0">
              <a:spcBef>
                <a:spcPts val="0"/>
              </a:spcBef>
              <a:buNone/>
            </a:pPr>
            <a:r>
              <a:rPr i="1" lang="pt-BR"/>
              <a:t>Um só filho com vários pais</a:t>
            </a:r>
          </a:p>
        </p:txBody>
      </p:sp>
      <p:pic>
        <p:nvPicPr>
          <p:cNvPr id="821" name="Shape 821"/>
          <p:cNvPicPr preferRelativeResize="0"/>
          <p:nvPr/>
        </p:nvPicPr>
        <p:blipFill>
          <a:blip r:embed="rId3">
            <a:alphaModFix/>
          </a:blip>
          <a:stretch>
            <a:fillRect/>
          </a:stretch>
        </p:blipFill>
        <p:spPr>
          <a:xfrm>
            <a:off x="4533900" y="4524375"/>
            <a:ext cx="4610100" cy="2333625"/>
          </a:xfrm>
          <a:prstGeom prst="rect">
            <a:avLst/>
          </a:prstGeom>
          <a:noFill/>
          <a:ln>
            <a:noFill/>
          </a:ln>
        </p:spPr>
      </p:pic>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5" name="Shape 825"/>
        <p:cNvGrpSpPr/>
        <p:nvPr/>
      </p:nvGrpSpPr>
      <p:grpSpPr>
        <a:xfrm>
          <a:off x="0" y="0"/>
          <a:ext cx="0" cy="0"/>
          <a:chOff x="0" y="0"/>
          <a:chExt cx="0" cy="0"/>
        </a:xfrm>
      </p:grpSpPr>
      <p:sp>
        <p:nvSpPr>
          <p:cNvPr id="826" name="Shape 82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pt-BR"/>
              <a:t>Herança Múltipla</a:t>
            </a:r>
          </a:p>
        </p:txBody>
      </p:sp>
      <p:sp>
        <p:nvSpPr>
          <p:cNvPr id="827" name="Shape 82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rtl="0">
              <a:spcBef>
                <a:spcPts val="0"/>
              </a:spcBef>
              <a:buSzPct val="100000"/>
              <a:buFont typeface="Arial"/>
              <a:buChar char="●"/>
            </a:pPr>
            <a:r>
              <a:rPr lang="pt-BR" sz="2400">
                <a:solidFill>
                  <a:srgbClr val="000000"/>
                </a:solidFill>
              </a:rPr>
              <a:t>A herança múltipla ocorre quando uma classe possui </a:t>
            </a:r>
            <a:r>
              <a:rPr b="1" lang="pt-BR" sz="2400">
                <a:solidFill>
                  <a:srgbClr val="000000"/>
                </a:solidFill>
              </a:rPr>
              <a:t>mais de uma superclasse</a:t>
            </a:r>
            <a:r>
              <a:rPr lang="pt-BR" sz="2400">
                <a:solidFill>
                  <a:srgbClr val="000000"/>
                </a:solidFill>
              </a:rPr>
              <a:t>.</a:t>
            </a:r>
          </a:p>
          <a:p>
            <a:pPr indent="-381000" lvl="0" marL="457200" rtl="0">
              <a:spcBef>
                <a:spcPts val="0"/>
              </a:spcBef>
              <a:buSzPct val="100000"/>
              <a:buFont typeface="Arial"/>
              <a:buChar char="●"/>
            </a:pPr>
            <a:r>
              <a:rPr lang="pt-BR" sz="2400"/>
              <a:t>Muitas linguagens não provêm suporte para a herança múltipla (incluindo Java)</a:t>
            </a:r>
          </a:p>
          <a:p>
            <a:pPr indent="-381000" lvl="0" marL="457200" rtl="0">
              <a:spcBef>
                <a:spcPts val="0"/>
              </a:spcBef>
              <a:buSzPct val="100000"/>
              <a:buFont typeface="Arial"/>
              <a:buChar char="●"/>
            </a:pPr>
            <a:r>
              <a:rPr b="1" lang="pt-BR" sz="2400"/>
              <a:t>Eficiência: </a:t>
            </a:r>
            <a:r>
              <a:rPr lang="pt-BR" sz="2400"/>
              <a:t>este é o menor dos problemas da herança múltipla. Ocorre pois em geral é necessário realizar uma operação extra para cada método </a:t>
            </a:r>
            <a:r>
              <a:rPr b="1" lang="pt-BR" sz="2400"/>
              <a:t>vinculado dinamicamente </a:t>
            </a:r>
            <a:r>
              <a:rPr lang="pt-BR" sz="2400"/>
              <a:t>(polimorfismo de tempo de execução com o override de métodos).</a:t>
            </a:r>
          </a:p>
          <a:p>
            <a:pPr indent="-381000" lvl="0" marL="457200" rtl="0">
              <a:spcBef>
                <a:spcPts val="0"/>
              </a:spcBef>
              <a:buSzPct val="100000"/>
              <a:buFont typeface="Arial"/>
              <a:buChar char="●"/>
            </a:pPr>
            <a:r>
              <a:rPr b="1" lang="pt-BR" sz="2400"/>
              <a:t>Complexidade: </a:t>
            </a:r>
            <a:r>
              <a:rPr lang="pt-BR" sz="2400"/>
              <a:t>colisão de nomes dos atributos, herança diamante, induz a criação de modelos complexos, maior dependência entre as classes e pior manutenibilidade.</a:t>
            </a: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1" name="Shape 831"/>
        <p:cNvGrpSpPr/>
        <p:nvPr/>
      </p:nvGrpSpPr>
      <p:grpSpPr>
        <a:xfrm>
          <a:off x="0" y="0"/>
          <a:ext cx="0" cy="0"/>
          <a:chOff x="0" y="0"/>
          <a:chExt cx="0" cy="0"/>
        </a:xfrm>
      </p:grpSpPr>
      <p:pic>
        <p:nvPicPr>
          <p:cNvPr id="832" name="Shape 832"/>
          <p:cNvPicPr preferRelativeResize="0"/>
          <p:nvPr/>
        </p:nvPicPr>
        <p:blipFill>
          <a:blip r:embed="rId3">
            <a:alphaModFix/>
          </a:blip>
          <a:stretch>
            <a:fillRect/>
          </a:stretch>
        </p:blipFill>
        <p:spPr>
          <a:xfrm>
            <a:off x="0" y="1328725"/>
            <a:ext cx="5972624" cy="5529274"/>
          </a:xfrm>
          <a:prstGeom prst="rect">
            <a:avLst/>
          </a:prstGeom>
          <a:noFill/>
          <a:ln>
            <a:noFill/>
          </a:ln>
        </p:spPr>
      </p:pic>
      <p:sp>
        <p:nvSpPr>
          <p:cNvPr id="833" name="Shape 83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pt-BR"/>
              <a:t>Herança Múltipla</a:t>
            </a:r>
          </a:p>
        </p:txBody>
      </p:sp>
      <p:sp>
        <p:nvSpPr>
          <p:cNvPr id="834" name="Shape 834"/>
          <p:cNvSpPr txBox="1"/>
          <p:nvPr/>
        </p:nvSpPr>
        <p:spPr>
          <a:xfrm>
            <a:off x="5372350" y="1328725"/>
            <a:ext cx="3631500" cy="1080300"/>
          </a:xfrm>
          <a:prstGeom prst="rect">
            <a:avLst/>
          </a:prstGeom>
          <a:noFill/>
          <a:ln>
            <a:noFill/>
          </a:ln>
        </p:spPr>
        <p:txBody>
          <a:bodyPr anchorCtr="0" anchor="t" bIns="91425" lIns="91425" rIns="91425" tIns="91425">
            <a:noAutofit/>
          </a:bodyPr>
          <a:lstStyle/>
          <a:p>
            <a:pPr lvl="0" rtl="0">
              <a:spcBef>
                <a:spcPts val="0"/>
              </a:spcBef>
              <a:buNone/>
            </a:pPr>
            <a:r>
              <a:rPr b="1" lang="pt-BR" sz="1800">
                <a:latin typeface="Courier New"/>
                <a:ea typeface="Courier New"/>
                <a:cs typeface="Courier New"/>
                <a:sym typeface="Courier New"/>
              </a:rPr>
              <a:t>Programalista p = </a:t>
            </a:r>
            <a:br>
              <a:rPr b="1" lang="pt-BR" sz="1800">
                <a:latin typeface="Courier New"/>
                <a:ea typeface="Courier New"/>
                <a:cs typeface="Courier New"/>
                <a:sym typeface="Courier New"/>
              </a:rPr>
            </a:br>
            <a:r>
              <a:rPr b="1" lang="pt-BR" sz="1800">
                <a:latin typeface="Courier New"/>
                <a:ea typeface="Courier New"/>
                <a:cs typeface="Courier New"/>
                <a:sym typeface="Courier New"/>
              </a:rPr>
              <a:t>    new Programalista();</a:t>
            </a:r>
          </a:p>
          <a:p>
            <a:pPr lvl="0" rtl="0">
              <a:spcBef>
                <a:spcPts val="0"/>
              </a:spcBef>
              <a:buNone/>
            </a:pPr>
            <a:r>
              <a:rPr b="1" lang="pt-BR" sz="1800">
                <a:latin typeface="Courier New"/>
                <a:ea typeface="Courier New"/>
                <a:cs typeface="Courier New"/>
                <a:sym typeface="Courier New"/>
              </a:rPr>
              <a:t>p.getPercentualCusto();</a:t>
            </a:r>
          </a:p>
          <a:p>
            <a:pPr lvl="0">
              <a:spcBef>
                <a:spcPts val="0"/>
              </a:spcBef>
              <a:buNone/>
            </a:pPr>
            <a:r>
              <a:t/>
            </a:r>
            <a:endParaRPr b="1" sz="1800">
              <a:latin typeface="Courier New"/>
              <a:ea typeface="Courier New"/>
              <a:cs typeface="Courier New"/>
              <a:sym typeface="Courier New"/>
            </a:endParaRPr>
          </a:p>
        </p:txBody>
      </p:sp>
      <p:sp>
        <p:nvSpPr>
          <p:cNvPr id="835" name="Shape 835"/>
          <p:cNvSpPr/>
          <p:nvPr/>
        </p:nvSpPr>
        <p:spPr>
          <a:xfrm>
            <a:off x="6364950" y="3007654"/>
            <a:ext cx="2518800" cy="1344300"/>
          </a:xfrm>
          <a:prstGeom prst="wedgeRoundRectCallout">
            <a:avLst>
              <a:gd fmla="val -50086" name="adj1"/>
              <a:gd fmla="val -104054" name="adj2"/>
              <a:gd fmla="val 0" name="adj3"/>
            </a:avLst>
          </a:prstGeom>
          <a:solidFill>
            <a:srgbClr val="FFFF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pt-BR" sz="1800"/>
              <a:t>Este é o percentual do custo do analista ou do programador? </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5"/>
                                        </p:tgtEl>
                                        <p:attrNameLst>
                                          <p:attrName>style.visibility</p:attrName>
                                        </p:attrNameLst>
                                      </p:cBhvr>
                                      <p:to>
                                        <p:strVal val="visible"/>
                                      </p:to>
                                    </p:set>
                                    <p:animEffect filter="fade" transition="in">
                                      <p:cBhvr>
                                        <p:cTn dur="1000"/>
                                        <p:tgtEl>
                                          <p:spTgt spid="8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9" name="Shape 839"/>
        <p:cNvGrpSpPr/>
        <p:nvPr/>
      </p:nvGrpSpPr>
      <p:grpSpPr>
        <a:xfrm>
          <a:off x="0" y="0"/>
          <a:ext cx="0" cy="0"/>
          <a:chOff x="0" y="0"/>
          <a:chExt cx="0" cy="0"/>
        </a:xfrm>
      </p:grpSpPr>
      <p:sp>
        <p:nvSpPr>
          <p:cNvPr id="840" name="Shape 840"/>
          <p:cNvSpPr txBox="1"/>
          <p:nvPr>
            <p:ph type="ctrTitle"/>
          </p:nvPr>
        </p:nvSpPr>
        <p:spPr>
          <a:xfrm>
            <a:off x="685800" y="2111123"/>
            <a:ext cx="7772400" cy="1546500"/>
          </a:xfrm>
          <a:prstGeom prst="rect">
            <a:avLst/>
          </a:prstGeom>
        </p:spPr>
        <p:txBody>
          <a:bodyPr anchorCtr="0" anchor="b" bIns="91425" lIns="91425" rIns="91425" tIns="91425">
            <a:noAutofit/>
          </a:bodyPr>
          <a:lstStyle/>
          <a:p>
            <a:pPr lvl="0" rtl="0">
              <a:spcBef>
                <a:spcPts val="0"/>
              </a:spcBef>
              <a:buNone/>
            </a:pPr>
            <a:r>
              <a:rPr lang="pt-BR"/>
              <a:t>Pacotes</a:t>
            </a:r>
          </a:p>
        </p:txBody>
      </p:sp>
      <p:sp>
        <p:nvSpPr>
          <p:cNvPr id="841" name="Shape 841"/>
          <p:cNvSpPr txBox="1"/>
          <p:nvPr>
            <p:ph idx="1" type="subTitle"/>
          </p:nvPr>
        </p:nvSpPr>
        <p:spPr>
          <a:xfrm>
            <a:off x="685800" y="3786737"/>
            <a:ext cx="7772400" cy="1046400"/>
          </a:xfrm>
          <a:prstGeom prst="rect">
            <a:avLst/>
          </a:prstGeom>
        </p:spPr>
        <p:txBody>
          <a:bodyPr anchorCtr="0" anchor="t" bIns="91425" lIns="91425" rIns="91425" tIns="91425">
            <a:noAutofit/>
          </a:bodyPr>
          <a:lstStyle/>
          <a:p>
            <a:pPr lvl="0" rtl="0">
              <a:spcBef>
                <a:spcPts val="0"/>
              </a:spcBef>
              <a:buNone/>
            </a:pPr>
            <a:r>
              <a:rPr i="1" lang="pt-BR"/>
              <a:t>Organizando o seu código</a:t>
            </a:r>
          </a:p>
        </p:txBody>
      </p:sp>
      <p:pic>
        <p:nvPicPr>
          <p:cNvPr id="842" name="Shape 842"/>
          <p:cNvPicPr preferRelativeResize="0"/>
          <p:nvPr/>
        </p:nvPicPr>
        <p:blipFill>
          <a:blip r:embed="rId3">
            <a:alphaModFix/>
          </a:blip>
          <a:stretch>
            <a:fillRect/>
          </a:stretch>
        </p:blipFill>
        <p:spPr>
          <a:xfrm>
            <a:off x="6610350" y="5057775"/>
            <a:ext cx="2533650" cy="1800225"/>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6" name="Shape 846"/>
        <p:cNvGrpSpPr/>
        <p:nvPr/>
      </p:nvGrpSpPr>
      <p:grpSpPr>
        <a:xfrm>
          <a:off x="0" y="0"/>
          <a:ext cx="0" cy="0"/>
          <a:chOff x="0" y="0"/>
          <a:chExt cx="0" cy="0"/>
        </a:xfrm>
      </p:grpSpPr>
      <p:sp>
        <p:nvSpPr>
          <p:cNvPr id="847" name="Shape 84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pt-BR"/>
              <a:t>Pacotes</a:t>
            </a:r>
          </a:p>
        </p:txBody>
      </p:sp>
      <p:sp>
        <p:nvSpPr>
          <p:cNvPr id="848" name="Shape 84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buFont typeface="Arial"/>
              <a:buChar char="●"/>
            </a:pPr>
            <a:r>
              <a:rPr lang="pt-BR">
                <a:solidFill>
                  <a:srgbClr val="000000"/>
                </a:solidFill>
              </a:rPr>
              <a:t>Os pacotes são úteis para </a:t>
            </a:r>
            <a:r>
              <a:rPr b="1" lang="pt-BR">
                <a:solidFill>
                  <a:srgbClr val="000000"/>
                </a:solidFill>
              </a:rPr>
              <a:t>organizar </a:t>
            </a:r>
            <a:r>
              <a:rPr lang="pt-BR">
                <a:solidFill>
                  <a:srgbClr val="000000"/>
                </a:solidFill>
              </a:rPr>
              <a:t>o código fonte</a:t>
            </a:r>
            <a:r>
              <a:rPr lang="pt-BR"/>
              <a:t>.</a:t>
            </a:r>
          </a:p>
          <a:p>
            <a:pPr indent="-228600" lvl="0" marL="457200" rtl="0">
              <a:spcBef>
                <a:spcPts val="0"/>
              </a:spcBef>
              <a:buFont typeface="Arial"/>
              <a:buChar char="●"/>
            </a:pPr>
            <a:r>
              <a:rPr lang="pt-BR"/>
              <a:t>Pacotes agrupam arquivos, classes e outros pacotes.</a:t>
            </a:r>
          </a:p>
          <a:p>
            <a:pPr indent="-419100" lvl="1" marL="914400" rtl="0">
              <a:spcBef>
                <a:spcPts val="0"/>
              </a:spcBef>
              <a:buSzPct val="125000"/>
              <a:buFont typeface="Courier New"/>
              <a:buChar char="o"/>
            </a:pPr>
            <a:r>
              <a:rPr lang="pt-BR"/>
              <a:t>Quando um pacote </a:t>
            </a:r>
            <a:r>
              <a:rPr b="1" lang="pt-BR"/>
              <a:t>A </a:t>
            </a:r>
            <a:r>
              <a:rPr lang="pt-BR"/>
              <a:t>está dentro de um pacote</a:t>
            </a:r>
            <a:r>
              <a:rPr b="1" lang="pt-BR"/>
              <a:t> B</a:t>
            </a:r>
            <a:r>
              <a:rPr lang="pt-BR"/>
              <a:t>, diz-se que </a:t>
            </a:r>
            <a:r>
              <a:rPr b="1" lang="pt-BR"/>
              <a:t>A</a:t>
            </a:r>
            <a:r>
              <a:rPr lang="pt-BR"/>
              <a:t> é um </a:t>
            </a:r>
            <a:r>
              <a:rPr b="1" lang="pt-BR"/>
              <a:t>subpacote</a:t>
            </a:r>
            <a:r>
              <a:rPr lang="pt-BR"/>
              <a:t> de </a:t>
            </a:r>
            <a:r>
              <a:rPr b="1" lang="pt-BR"/>
              <a:t>B</a:t>
            </a: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2" name="Shape 852"/>
        <p:cNvGrpSpPr/>
        <p:nvPr/>
      </p:nvGrpSpPr>
      <p:grpSpPr>
        <a:xfrm>
          <a:off x="0" y="0"/>
          <a:ext cx="0" cy="0"/>
          <a:chOff x="0" y="0"/>
          <a:chExt cx="0" cy="0"/>
        </a:xfrm>
      </p:grpSpPr>
      <p:sp>
        <p:nvSpPr>
          <p:cNvPr id="853" name="Shape 85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pt-BR"/>
              <a:t>Pacotes</a:t>
            </a:r>
          </a:p>
        </p:txBody>
      </p:sp>
      <p:sp>
        <p:nvSpPr>
          <p:cNvPr id="854" name="Shape 85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buFont typeface="Arial"/>
              <a:buChar char="●"/>
            </a:pPr>
            <a:r>
              <a:rPr lang="pt-BR"/>
              <a:t>Os pacotes também têm a função de diferenciar classes homônimas criadas por pessoas/projetos diferentes</a:t>
            </a:r>
          </a:p>
          <a:p>
            <a:pPr indent="-419100" lvl="1" marL="914400" rtl="0">
              <a:spcBef>
                <a:spcPts val="0"/>
              </a:spcBef>
              <a:buSzPct val="125000"/>
              <a:buFont typeface="Courier New"/>
              <a:buChar char="o"/>
            </a:pPr>
            <a:r>
              <a:rPr lang="pt-BR"/>
              <a:t>As classes </a:t>
            </a:r>
            <a:r>
              <a:rPr b="1" lang="pt-BR"/>
              <a:t>java.util.Date</a:t>
            </a:r>
            <a:r>
              <a:rPr lang="pt-BR"/>
              <a:t> e </a:t>
            </a:r>
            <a:r>
              <a:rPr b="1" lang="pt-BR"/>
              <a:t>java.sql.Date</a:t>
            </a:r>
            <a:r>
              <a:rPr lang="pt-BR"/>
              <a:t> possuem o mesmo nome. Apesar disso, elas são diferentes, pois estão em pacotes diferentes.</a:t>
            </a: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8" name="Shape 858"/>
        <p:cNvGrpSpPr/>
        <p:nvPr/>
      </p:nvGrpSpPr>
      <p:grpSpPr>
        <a:xfrm>
          <a:off x="0" y="0"/>
          <a:ext cx="0" cy="0"/>
          <a:chOff x="0" y="0"/>
          <a:chExt cx="0" cy="0"/>
        </a:xfrm>
      </p:grpSpPr>
      <p:sp>
        <p:nvSpPr>
          <p:cNvPr id="859" name="Shape 85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pt-BR"/>
              <a:t>Pacotes</a:t>
            </a:r>
          </a:p>
        </p:txBody>
      </p:sp>
      <p:sp>
        <p:nvSpPr>
          <p:cNvPr id="860" name="Shape 86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buFont typeface="Arial"/>
              <a:buChar char="●"/>
            </a:pPr>
            <a:r>
              <a:rPr b="1" lang="pt-BR"/>
              <a:t>Em Java</a:t>
            </a:r>
            <a:r>
              <a:rPr lang="pt-BR"/>
              <a:t>, a estrutura dos pacotes é refletida na estrutura de diretórios do sistema operacional.</a:t>
            </a:r>
          </a:p>
        </p:txBody>
      </p:sp>
      <p:sp>
        <p:nvSpPr>
          <p:cNvPr id="861" name="Shape 861"/>
          <p:cNvSpPr txBox="1"/>
          <p:nvPr/>
        </p:nvSpPr>
        <p:spPr>
          <a:xfrm>
            <a:off x="964325" y="3353800"/>
            <a:ext cx="7722599" cy="2163000"/>
          </a:xfrm>
          <a:prstGeom prst="rect">
            <a:avLst/>
          </a:prstGeom>
          <a:noFill/>
          <a:ln>
            <a:noFill/>
          </a:ln>
        </p:spPr>
        <p:txBody>
          <a:bodyPr anchorCtr="0" anchor="t" bIns="91425" lIns="91425" rIns="91425" tIns="91425">
            <a:noAutofit/>
          </a:bodyPr>
          <a:lstStyle/>
          <a:p>
            <a:pPr lvl="0" rtl="0">
              <a:spcBef>
                <a:spcPts val="0"/>
              </a:spcBef>
              <a:buNone/>
            </a:pPr>
            <a:r>
              <a:rPr lang="pt-BR" sz="2000"/>
              <a:t>Exemplo: Suponha que o código fonte de um sistema está sendo desenvolvido no diretório [DIR]. Suponha que uma classe </a:t>
            </a:r>
            <a:r>
              <a:rPr b="1" lang="pt-BR" sz="2000"/>
              <a:t>A</a:t>
            </a:r>
            <a:r>
              <a:rPr lang="pt-BR" sz="2000"/>
              <a:t> que esteja no pacote </a:t>
            </a:r>
            <a:r>
              <a:rPr b="1" lang="pt-BR" sz="2000"/>
              <a:t>com.empresa.projeto</a:t>
            </a:r>
            <a:r>
              <a:rPr lang="pt-BR" sz="2000"/>
              <a:t>. O arquivo </a:t>
            </a:r>
            <a:r>
              <a:rPr b="1" lang="pt-BR" sz="2000"/>
              <a:t>A.java</a:t>
            </a:r>
            <a:r>
              <a:rPr lang="pt-BR" sz="2000"/>
              <a:t>, deverá estar localizado em:</a:t>
            </a:r>
          </a:p>
          <a:p>
            <a:pPr lvl="0" rtl="0">
              <a:spcBef>
                <a:spcPts val="0"/>
              </a:spcBef>
              <a:buNone/>
            </a:pPr>
            <a:r>
              <a:t/>
            </a:r>
            <a:endParaRPr sz="2000"/>
          </a:p>
          <a:p>
            <a:pPr lvl="0">
              <a:spcBef>
                <a:spcPts val="0"/>
              </a:spcBef>
              <a:buNone/>
            </a:pPr>
            <a:r>
              <a:rPr b="1" lang="pt-BR" sz="2000"/>
              <a:t>[DIR]\com\empresa\projeto\A.java</a:t>
            </a: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5" name="Shape 865"/>
        <p:cNvGrpSpPr/>
        <p:nvPr/>
      </p:nvGrpSpPr>
      <p:grpSpPr>
        <a:xfrm>
          <a:off x="0" y="0"/>
          <a:ext cx="0" cy="0"/>
          <a:chOff x="0" y="0"/>
          <a:chExt cx="0" cy="0"/>
        </a:xfrm>
      </p:grpSpPr>
      <p:sp>
        <p:nvSpPr>
          <p:cNvPr id="866" name="Shape 86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pt-BR"/>
              <a:t>Pacotes</a:t>
            </a:r>
          </a:p>
        </p:txBody>
      </p:sp>
      <p:pic>
        <p:nvPicPr>
          <p:cNvPr id="867" name="Shape 867"/>
          <p:cNvPicPr preferRelativeResize="0"/>
          <p:nvPr/>
        </p:nvPicPr>
        <p:blipFill>
          <a:blip r:embed="rId3">
            <a:alphaModFix/>
          </a:blip>
          <a:stretch>
            <a:fillRect/>
          </a:stretch>
        </p:blipFill>
        <p:spPr>
          <a:xfrm>
            <a:off x="7086600" y="5219700"/>
            <a:ext cx="2057400" cy="1638300"/>
          </a:xfrm>
          <a:prstGeom prst="rect">
            <a:avLst/>
          </a:prstGeom>
          <a:noFill/>
          <a:ln>
            <a:noFill/>
          </a:ln>
        </p:spPr>
      </p:pic>
      <p:sp>
        <p:nvSpPr>
          <p:cNvPr id="868" name="Shape 868"/>
          <p:cNvSpPr/>
          <p:nvPr/>
        </p:nvSpPr>
        <p:spPr>
          <a:xfrm>
            <a:off x="4744450" y="515275"/>
            <a:ext cx="4010099" cy="3680399"/>
          </a:xfrm>
          <a:prstGeom prst="wedgeEllipseCallout">
            <a:avLst>
              <a:gd fmla="val 34584" name="adj1"/>
              <a:gd fmla="val 81066" name="adj2"/>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pt-BR" sz="1800"/>
              <a:t>Oi, eu estava fazendo um sistema bancário. Já tenho diversas classes todas em um mesmo lugar e agora está confuso para achar o que quero. Você pode me ajudar a organizar melhor meu programa? As classes estão aí ao lado.</a:t>
            </a:r>
          </a:p>
        </p:txBody>
      </p:sp>
      <p:sp>
        <p:nvSpPr>
          <p:cNvPr id="869" name="Shape 869"/>
          <p:cNvSpPr txBox="1"/>
          <p:nvPr/>
        </p:nvSpPr>
        <p:spPr>
          <a:xfrm>
            <a:off x="416075" y="1576125"/>
            <a:ext cx="3657600" cy="4705800"/>
          </a:xfrm>
          <a:prstGeom prst="rect">
            <a:avLst/>
          </a:prstGeom>
          <a:noFill/>
          <a:ln>
            <a:noFill/>
          </a:ln>
        </p:spPr>
        <p:txBody>
          <a:bodyPr anchorCtr="0" anchor="t" bIns="91425" lIns="91425" rIns="91425" tIns="91425">
            <a:noAutofit/>
          </a:bodyPr>
          <a:lstStyle/>
          <a:p>
            <a:pPr indent="-381000" lvl="0" marL="457200" rtl="0">
              <a:spcBef>
                <a:spcPts val="0"/>
              </a:spcBef>
              <a:buSzPct val="100000"/>
              <a:buFont typeface="Arial"/>
              <a:buChar char="●"/>
            </a:pPr>
            <a:r>
              <a:rPr lang="pt-BR" sz="2400"/>
              <a:t>Estado</a:t>
            </a:r>
          </a:p>
          <a:p>
            <a:pPr indent="-381000" lvl="0" marL="457200" rtl="0">
              <a:spcBef>
                <a:spcPts val="0"/>
              </a:spcBef>
              <a:buSzPct val="100000"/>
              <a:buFont typeface="Arial"/>
              <a:buChar char="●"/>
            </a:pPr>
            <a:r>
              <a:rPr lang="pt-BR" sz="2400"/>
              <a:t>Gerente</a:t>
            </a:r>
          </a:p>
          <a:p>
            <a:pPr indent="-381000" lvl="0" marL="457200" rtl="0">
              <a:spcBef>
                <a:spcPts val="0"/>
              </a:spcBef>
              <a:buSzPct val="100000"/>
              <a:buFont typeface="Arial"/>
              <a:buChar char="●"/>
            </a:pPr>
            <a:r>
              <a:rPr lang="pt-BR" sz="2400"/>
              <a:t>TransacaoFinanceira</a:t>
            </a:r>
          </a:p>
          <a:p>
            <a:pPr indent="-381000" lvl="0" marL="457200" rtl="0">
              <a:spcBef>
                <a:spcPts val="0"/>
              </a:spcBef>
              <a:buSzPct val="100000"/>
              <a:buFont typeface="Arial"/>
              <a:buChar char="●"/>
            </a:pPr>
            <a:r>
              <a:rPr lang="pt-BR" sz="2400"/>
              <a:t>Poupanca</a:t>
            </a:r>
          </a:p>
          <a:p>
            <a:pPr indent="-381000" lvl="0" marL="457200" rtl="0">
              <a:spcBef>
                <a:spcPts val="0"/>
              </a:spcBef>
              <a:buSzPct val="100000"/>
              <a:buFont typeface="Arial"/>
              <a:buChar char="●"/>
            </a:pPr>
            <a:r>
              <a:rPr lang="pt-BR" sz="2400"/>
              <a:t>Funcionario</a:t>
            </a:r>
          </a:p>
          <a:p>
            <a:pPr indent="-381000" lvl="0" marL="457200" rtl="0">
              <a:spcBef>
                <a:spcPts val="0"/>
              </a:spcBef>
              <a:buSzPct val="100000"/>
              <a:buFont typeface="Arial"/>
              <a:buChar char="●"/>
            </a:pPr>
            <a:r>
              <a:rPr lang="pt-BR" sz="2400"/>
              <a:t>Pessoa</a:t>
            </a:r>
          </a:p>
          <a:p>
            <a:pPr indent="-381000" lvl="0" marL="457200" rtl="0">
              <a:spcBef>
                <a:spcPts val="0"/>
              </a:spcBef>
              <a:buSzPct val="100000"/>
              <a:buFont typeface="Arial"/>
              <a:buChar char="●"/>
            </a:pPr>
            <a:r>
              <a:rPr lang="pt-BR" sz="2400"/>
              <a:t>Cliente</a:t>
            </a:r>
          </a:p>
          <a:p>
            <a:pPr indent="-381000" lvl="0" marL="457200" rtl="0">
              <a:spcBef>
                <a:spcPts val="0"/>
              </a:spcBef>
              <a:buSzPct val="100000"/>
              <a:buFont typeface="Arial"/>
              <a:buChar char="●"/>
            </a:pPr>
            <a:r>
              <a:rPr lang="pt-BR" sz="2400"/>
              <a:t>Pais</a:t>
            </a:r>
          </a:p>
          <a:p>
            <a:pPr indent="-381000" lvl="0" marL="457200" rtl="0">
              <a:spcBef>
                <a:spcPts val="0"/>
              </a:spcBef>
              <a:buSzPct val="100000"/>
              <a:buFont typeface="Arial"/>
              <a:buChar char="●"/>
            </a:pPr>
            <a:r>
              <a:rPr lang="pt-BR" sz="2400"/>
              <a:t>ContaCorrente</a:t>
            </a:r>
          </a:p>
          <a:p>
            <a:pPr indent="-381000" lvl="0" marL="457200" rtl="0">
              <a:spcBef>
                <a:spcPts val="0"/>
              </a:spcBef>
              <a:buSzPct val="100000"/>
              <a:buFont typeface="Arial"/>
              <a:buChar char="●"/>
            </a:pPr>
            <a:r>
              <a:rPr lang="pt-BR" sz="2400"/>
              <a:t>Moeda</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sp>
        <p:nvSpPr>
          <p:cNvPr id="99" name="Shape 9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pt-BR"/>
              <a:t>Os Elementos Básicos</a:t>
            </a:r>
          </a:p>
        </p:txBody>
      </p:sp>
      <p:sp>
        <p:nvSpPr>
          <p:cNvPr id="100" name="Shape 10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rtl="0">
              <a:spcBef>
                <a:spcPts val="0"/>
              </a:spcBef>
              <a:buSzPct val="100000"/>
              <a:buFont typeface="Arial"/>
              <a:buChar char="●"/>
            </a:pPr>
            <a:r>
              <a:rPr b="1" lang="pt-BR" sz="2400">
                <a:solidFill>
                  <a:srgbClr val="000000"/>
                </a:solidFill>
              </a:rPr>
              <a:t>Atributos</a:t>
            </a:r>
          </a:p>
          <a:p>
            <a:pPr indent="-228600" lvl="1" marL="914400" rtl="0">
              <a:spcBef>
                <a:spcPts val="0"/>
              </a:spcBef>
              <a:buFont typeface="Courier New"/>
              <a:buChar char="o"/>
            </a:pPr>
            <a:r>
              <a:rPr lang="pt-BR">
                <a:solidFill>
                  <a:srgbClr val="000000"/>
                </a:solidFill>
              </a:rPr>
              <a:t>São as </a:t>
            </a:r>
            <a:r>
              <a:rPr b="1" lang="pt-BR">
                <a:solidFill>
                  <a:srgbClr val="000000"/>
                </a:solidFill>
              </a:rPr>
              <a:t>propriedades </a:t>
            </a:r>
            <a:r>
              <a:rPr lang="pt-BR">
                <a:solidFill>
                  <a:srgbClr val="000000"/>
                </a:solidFill>
              </a:rPr>
              <a:t>dos objetos do mundo real.</a:t>
            </a:r>
          </a:p>
          <a:p>
            <a:pPr indent="-228600" lvl="1" marL="914400" rtl="0">
              <a:spcBef>
                <a:spcPts val="0"/>
              </a:spcBef>
              <a:buFont typeface="Courier New"/>
              <a:buChar char="o"/>
            </a:pPr>
            <a:r>
              <a:rPr lang="pt-BR">
                <a:solidFill>
                  <a:srgbClr val="000000"/>
                </a:solidFill>
              </a:rPr>
              <a:t>Possuem valores que descrevem o </a:t>
            </a:r>
            <a:r>
              <a:rPr b="1" lang="pt-BR">
                <a:solidFill>
                  <a:srgbClr val="000000"/>
                </a:solidFill>
              </a:rPr>
              <a:t>estado </a:t>
            </a:r>
            <a:r>
              <a:rPr lang="pt-BR">
                <a:solidFill>
                  <a:srgbClr val="000000"/>
                </a:solidFill>
              </a:rPr>
              <a:t>do objeto</a:t>
            </a:r>
            <a:r>
              <a:rPr lang="pt-BR" sz="2400">
                <a:solidFill>
                  <a:srgbClr val="000000"/>
                </a:solidFill>
              </a:rPr>
              <a:t>.</a:t>
            </a:r>
          </a:p>
          <a:p>
            <a:pPr indent="-228600" lvl="1" marL="914400" rtl="0">
              <a:spcBef>
                <a:spcPts val="0"/>
              </a:spcBef>
              <a:buFont typeface="Courier New"/>
              <a:buChar char="o"/>
            </a:pPr>
            <a:r>
              <a:rPr lang="pt-BR"/>
              <a:t>São os </a:t>
            </a:r>
            <a:r>
              <a:rPr b="1" lang="pt-BR"/>
              <a:t>dados </a:t>
            </a:r>
            <a:r>
              <a:rPr lang="pt-BR"/>
              <a:t>da estrutura de dados.</a:t>
            </a:r>
          </a:p>
        </p:txBody>
      </p:sp>
      <p:pic>
        <p:nvPicPr>
          <p:cNvPr id="101" name="Shape 101"/>
          <p:cNvPicPr preferRelativeResize="0"/>
          <p:nvPr/>
        </p:nvPicPr>
        <p:blipFill>
          <a:blip r:embed="rId3">
            <a:alphaModFix/>
          </a:blip>
          <a:stretch>
            <a:fillRect/>
          </a:stretch>
        </p:blipFill>
        <p:spPr>
          <a:xfrm>
            <a:off x="0" y="4838700"/>
            <a:ext cx="2257425" cy="2019300"/>
          </a:xfrm>
          <a:prstGeom prst="rect">
            <a:avLst/>
          </a:prstGeom>
          <a:noFill/>
          <a:ln>
            <a:noFill/>
          </a:ln>
        </p:spPr>
      </p:pic>
      <p:sp>
        <p:nvSpPr>
          <p:cNvPr id="102" name="Shape 102"/>
          <p:cNvSpPr/>
          <p:nvPr/>
        </p:nvSpPr>
        <p:spPr>
          <a:xfrm>
            <a:off x="1711975" y="3043289"/>
            <a:ext cx="3414000" cy="2025900"/>
          </a:xfrm>
          <a:prstGeom prst="wedgeEllipseCallout">
            <a:avLst>
              <a:gd fmla="val -41865" name="adj1"/>
              <a:gd fmla="val 59778" name="adj2"/>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pt-BR" sz="1800"/>
              <a:t>Considerando o que o Scooby-Doo e o Ajudante de Papai Noel disseram, quais seriam os atributos dos objetos?</a:t>
            </a:r>
          </a:p>
        </p:txBody>
      </p:sp>
      <p:pic>
        <p:nvPicPr>
          <p:cNvPr id="103" name="Shape 103"/>
          <p:cNvPicPr preferRelativeResize="0"/>
          <p:nvPr/>
        </p:nvPicPr>
        <p:blipFill>
          <a:blip r:embed="rId4">
            <a:alphaModFix/>
          </a:blip>
          <a:stretch>
            <a:fillRect/>
          </a:stretch>
        </p:blipFill>
        <p:spPr>
          <a:xfrm>
            <a:off x="6448425" y="5162550"/>
            <a:ext cx="2695575" cy="1695450"/>
          </a:xfrm>
          <a:prstGeom prst="rect">
            <a:avLst/>
          </a:prstGeom>
          <a:noFill/>
          <a:ln>
            <a:noFill/>
          </a:ln>
        </p:spPr>
      </p:pic>
      <p:sp>
        <p:nvSpPr>
          <p:cNvPr id="104" name="Shape 104"/>
          <p:cNvSpPr/>
          <p:nvPr/>
        </p:nvSpPr>
        <p:spPr>
          <a:xfrm>
            <a:off x="3845025" y="4725322"/>
            <a:ext cx="2603399" cy="1164600"/>
          </a:xfrm>
          <a:prstGeom prst="wedgeEllipseCallout">
            <a:avLst>
              <a:gd fmla="val 52652" name="adj1"/>
              <a:gd fmla="val 51270" name="adj2"/>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pt-BR" sz="1800"/>
              <a:t>Seriam o </a:t>
            </a:r>
            <a:r>
              <a:rPr b="1" lang="pt-BR" sz="1800"/>
              <a:t>nome</a:t>
            </a:r>
            <a:r>
              <a:rPr lang="pt-BR" sz="1800"/>
              <a:t>, a </a:t>
            </a:r>
            <a:r>
              <a:rPr b="1" lang="pt-BR" sz="1800"/>
              <a:t>raça</a:t>
            </a:r>
            <a:r>
              <a:rPr lang="pt-BR" sz="1800"/>
              <a:t>, a </a:t>
            </a:r>
            <a:r>
              <a:rPr b="1" lang="pt-BR" sz="1800"/>
              <a:t>idade</a:t>
            </a:r>
            <a:r>
              <a:rPr lang="pt-BR" sz="1800"/>
              <a:t> e o </a:t>
            </a:r>
            <a:r>
              <a:rPr b="1" lang="pt-BR" sz="1800"/>
              <a:t>sexo</a:t>
            </a:r>
            <a:r>
              <a:rPr lang="pt-BR" sz="1800"/>
              <a:t>?</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1000"/>
                                        <p:tgtEl>
                                          <p:spTgt spid="102"/>
                                        </p:tgtEl>
                                      </p:cBhvr>
                                    </p:animEffect>
                                  </p:childTnLst>
                                </p:cTn>
                              </p:par>
                              <p:par>
                                <p:cTn fill="hold" nodeType="with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1000"/>
                                        <p:tgtEl>
                                          <p:spTgt spid="1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000"/>
                                        <p:tgtEl>
                                          <p:spTgt spid="104"/>
                                        </p:tgtEl>
                                      </p:cBhvr>
                                    </p:animEffect>
                                  </p:childTnLst>
                                </p:cTn>
                              </p:par>
                              <p:par>
                                <p:cTn fill="hold" nodeType="with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000"/>
                                        <p:tgtEl>
                                          <p:spTgt spid="1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3" name="Shape 873"/>
        <p:cNvGrpSpPr/>
        <p:nvPr/>
      </p:nvGrpSpPr>
      <p:grpSpPr>
        <a:xfrm>
          <a:off x="0" y="0"/>
          <a:ext cx="0" cy="0"/>
          <a:chOff x="0" y="0"/>
          <a:chExt cx="0" cy="0"/>
        </a:xfrm>
      </p:grpSpPr>
      <p:pic>
        <p:nvPicPr>
          <p:cNvPr id="874" name="Shape 874"/>
          <p:cNvPicPr preferRelativeResize="0"/>
          <p:nvPr/>
        </p:nvPicPr>
        <p:blipFill>
          <a:blip r:embed="rId3">
            <a:alphaModFix/>
          </a:blip>
          <a:stretch>
            <a:fillRect/>
          </a:stretch>
        </p:blipFill>
        <p:spPr>
          <a:xfrm>
            <a:off x="88575" y="1772500"/>
            <a:ext cx="6988825" cy="4500225"/>
          </a:xfrm>
          <a:prstGeom prst="rect">
            <a:avLst/>
          </a:prstGeom>
          <a:noFill/>
          <a:ln>
            <a:noFill/>
          </a:ln>
        </p:spPr>
      </p:pic>
      <p:pic>
        <p:nvPicPr>
          <p:cNvPr id="875" name="Shape 875"/>
          <p:cNvPicPr preferRelativeResize="0"/>
          <p:nvPr/>
        </p:nvPicPr>
        <p:blipFill>
          <a:blip r:embed="rId4">
            <a:alphaModFix/>
          </a:blip>
          <a:stretch>
            <a:fillRect/>
          </a:stretch>
        </p:blipFill>
        <p:spPr>
          <a:xfrm>
            <a:off x="7315675" y="5490600"/>
            <a:ext cx="1828324" cy="1382699"/>
          </a:xfrm>
          <a:prstGeom prst="rect">
            <a:avLst/>
          </a:prstGeom>
          <a:noFill/>
          <a:ln>
            <a:noFill/>
          </a:ln>
        </p:spPr>
      </p:pic>
      <p:sp>
        <p:nvSpPr>
          <p:cNvPr id="876" name="Shape 87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pt-BR"/>
              <a:t>Pacotes</a:t>
            </a:r>
          </a:p>
        </p:txBody>
      </p:sp>
      <p:sp>
        <p:nvSpPr>
          <p:cNvPr id="877" name="Shape 877"/>
          <p:cNvSpPr/>
          <p:nvPr/>
        </p:nvSpPr>
        <p:spPr>
          <a:xfrm>
            <a:off x="6180800" y="3976125"/>
            <a:ext cx="2345699" cy="1382700"/>
          </a:xfrm>
          <a:prstGeom prst="wedgeEllipseCallout">
            <a:avLst>
              <a:gd fmla="val 24852" name="adj1"/>
              <a:gd fmla="val 88566" name="adj2"/>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pt-BR" sz="1800"/>
              <a:t>Agora sim. O sistema ficou bem melhor. Obrigado!</a:t>
            </a:r>
          </a:p>
        </p:txBody>
      </p:sp>
      <p:sp>
        <p:nvSpPr>
          <p:cNvPr id="878" name="Shape 878"/>
          <p:cNvSpPr/>
          <p:nvPr/>
        </p:nvSpPr>
        <p:spPr>
          <a:xfrm>
            <a:off x="3827400" y="228600"/>
            <a:ext cx="5240399" cy="1818899"/>
          </a:xfrm>
          <a:prstGeom prst="wedgeRoundRectCallout">
            <a:avLst>
              <a:gd fmla="val -84943" name="adj1"/>
              <a:gd fmla="val 93618" name="adj2"/>
              <a:gd fmla="val 0" name="adj3"/>
            </a:avLst>
          </a:prstGeom>
          <a:solidFill>
            <a:srgbClr val="FFFF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pt-BR" sz="1800"/>
              <a:t>Em Java</a:t>
            </a:r>
            <a:r>
              <a:rPr lang="pt-BR" sz="1800"/>
              <a:t>, os pacotes devem ter todas as letras minúsculas, mesmo quando possuem mais de uma palavra. Apesar de não ser obrigatório, isto garante o mesmo comportamento entre sistemas operacionais que diferenciam diretórios com letras maiúsculas e minúsculas.</a:t>
            </a:r>
          </a:p>
        </p:txBody>
      </p:sp>
      <p:cxnSp>
        <p:nvCxnSpPr>
          <p:cNvPr id="879" name="Shape 879"/>
          <p:cNvCxnSpPr/>
          <p:nvPr/>
        </p:nvCxnSpPr>
        <p:spPr>
          <a:xfrm rot="10800000">
            <a:off x="3381224" y="3369450"/>
            <a:ext cx="807900" cy="0"/>
          </a:xfrm>
          <a:prstGeom prst="straightConnector1">
            <a:avLst/>
          </a:prstGeom>
          <a:noFill/>
          <a:ln cap="flat" cmpd="sng" w="9525">
            <a:solidFill>
              <a:srgbClr val="000000"/>
            </a:solidFill>
            <a:prstDash val="dash"/>
            <a:round/>
            <a:headEnd len="lg" w="lg" type="none"/>
            <a:tailEnd len="lg" w="lg" type="stealth"/>
          </a:ln>
        </p:spPr>
      </p:cxnSp>
      <p:cxnSp>
        <p:nvCxnSpPr>
          <p:cNvPr id="880" name="Shape 880"/>
          <p:cNvCxnSpPr/>
          <p:nvPr/>
        </p:nvCxnSpPr>
        <p:spPr>
          <a:xfrm rot="10800000">
            <a:off x="3642225" y="5358699"/>
            <a:ext cx="342899" cy="1800"/>
          </a:xfrm>
          <a:prstGeom prst="straightConnector1">
            <a:avLst/>
          </a:prstGeom>
          <a:noFill/>
          <a:ln cap="flat" cmpd="sng" w="9525">
            <a:solidFill>
              <a:srgbClr val="000000"/>
            </a:solidFill>
            <a:prstDash val="dash"/>
            <a:round/>
            <a:headEnd len="lg" w="lg" type="none"/>
            <a:tailEnd len="lg" w="lg" type="stealth"/>
          </a:ln>
        </p:spPr>
      </p:cxnSp>
      <p:cxnSp>
        <p:nvCxnSpPr>
          <p:cNvPr id="881" name="Shape 881"/>
          <p:cNvCxnSpPr/>
          <p:nvPr/>
        </p:nvCxnSpPr>
        <p:spPr>
          <a:xfrm flipH="1" rot="10800000">
            <a:off x="2877975" y="3995624"/>
            <a:ext cx="7200" cy="726600"/>
          </a:xfrm>
          <a:prstGeom prst="straightConnector1">
            <a:avLst/>
          </a:prstGeom>
          <a:noFill/>
          <a:ln cap="flat" cmpd="sng" w="9525">
            <a:solidFill>
              <a:srgbClr val="000000"/>
            </a:solidFill>
            <a:prstDash val="dash"/>
            <a:round/>
            <a:headEnd len="lg" w="lg" type="none"/>
            <a:tailEnd len="lg" w="lg" type="stealth"/>
          </a:ln>
        </p:spPr>
      </p:cxnSp>
      <p:cxnSp>
        <p:nvCxnSpPr>
          <p:cNvPr id="882" name="Shape 882"/>
          <p:cNvCxnSpPr/>
          <p:nvPr/>
        </p:nvCxnSpPr>
        <p:spPr>
          <a:xfrm flipH="1" rot="10800000">
            <a:off x="3642225" y="3998675"/>
            <a:ext cx="553499" cy="728699"/>
          </a:xfrm>
          <a:prstGeom prst="straightConnector1">
            <a:avLst/>
          </a:prstGeom>
          <a:noFill/>
          <a:ln cap="flat" cmpd="sng" w="9525">
            <a:solidFill>
              <a:srgbClr val="000000"/>
            </a:solidFill>
            <a:prstDash val="dash"/>
            <a:round/>
            <a:headEnd len="lg" w="lg" type="none"/>
            <a:tailEnd len="lg" w="lg" type="stealth"/>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8"/>
                                        </p:tgtEl>
                                        <p:attrNameLst>
                                          <p:attrName>style.visibility</p:attrName>
                                        </p:attrNameLst>
                                      </p:cBhvr>
                                      <p:to>
                                        <p:strVal val="visible"/>
                                      </p:to>
                                    </p:set>
                                    <p:animEffect filter="fade" transition="in">
                                      <p:cBhvr>
                                        <p:cTn dur="1000"/>
                                        <p:tgtEl>
                                          <p:spTgt spid="8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9"/>
                                        </p:tgtEl>
                                        <p:attrNameLst>
                                          <p:attrName>style.visibility</p:attrName>
                                        </p:attrNameLst>
                                      </p:cBhvr>
                                      <p:to>
                                        <p:strVal val="visible"/>
                                      </p:to>
                                    </p:set>
                                    <p:animEffect filter="fade" transition="in">
                                      <p:cBhvr>
                                        <p:cTn dur="1100"/>
                                        <p:tgtEl>
                                          <p:spTgt spid="879"/>
                                        </p:tgtEl>
                                      </p:cBhvr>
                                    </p:animEffect>
                                  </p:childTnLst>
                                </p:cTn>
                              </p:par>
                              <p:par>
                                <p:cTn fill="hold" nodeType="withEffect" presetClass="entr" presetID="10" presetSubtype="0">
                                  <p:stCondLst>
                                    <p:cond delay="0"/>
                                  </p:stCondLst>
                                  <p:childTnLst>
                                    <p:set>
                                      <p:cBhvr>
                                        <p:cTn dur="1" fill="hold">
                                          <p:stCondLst>
                                            <p:cond delay="0"/>
                                          </p:stCondLst>
                                        </p:cTn>
                                        <p:tgtEl>
                                          <p:spTgt spid="881"/>
                                        </p:tgtEl>
                                        <p:attrNameLst>
                                          <p:attrName>style.visibility</p:attrName>
                                        </p:attrNameLst>
                                      </p:cBhvr>
                                      <p:to>
                                        <p:strVal val="visible"/>
                                      </p:to>
                                    </p:set>
                                    <p:animEffect filter="fade" transition="in">
                                      <p:cBhvr>
                                        <p:cTn dur="1000"/>
                                        <p:tgtEl>
                                          <p:spTgt spid="881"/>
                                        </p:tgtEl>
                                      </p:cBhvr>
                                    </p:animEffect>
                                  </p:childTnLst>
                                </p:cTn>
                              </p:par>
                              <p:par>
                                <p:cTn fill="hold" nodeType="withEffect" presetClass="entr" presetID="10" presetSubtype="0">
                                  <p:stCondLst>
                                    <p:cond delay="0"/>
                                  </p:stCondLst>
                                  <p:childTnLst>
                                    <p:set>
                                      <p:cBhvr>
                                        <p:cTn dur="1" fill="hold">
                                          <p:stCondLst>
                                            <p:cond delay="0"/>
                                          </p:stCondLst>
                                        </p:cTn>
                                        <p:tgtEl>
                                          <p:spTgt spid="882"/>
                                        </p:tgtEl>
                                        <p:attrNameLst>
                                          <p:attrName>style.visibility</p:attrName>
                                        </p:attrNameLst>
                                      </p:cBhvr>
                                      <p:to>
                                        <p:strVal val="visible"/>
                                      </p:to>
                                    </p:set>
                                    <p:animEffect filter="fade" transition="in">
                                      <p:cBhvr>
                                        <p:cTn dur="1000"/>
                                        <p:tgtEl>
                                          <p:spTgt spid="882"/>
                                        </p:tgtEl>
                                      </p:cBhvr>
                                    </p:animEffect>
                                  </p:childTnLst>
                                </p:cTn>
                              </p:par>
                              <p:par>
                                <p:cTn fill="hold" nodeType="withEffect" presetClass="entr" presetID="10" presetSubtype="0">
                                  <p:stCondLst>
                                    <p:cond delay="0"/>
                                  </p:stCondLst>
                                  <p:childTnLst>
                                    <p:set>
                                      <p:cBhvr>
                                        <p:cTn dur="1" fill="hold">
                                          <p:stCondLst>
                                            <p:cond delay="0"/>
                                          </p:stCondLst>
                                        </p:cTn>
                                        <p:tgtEl>
                                          <p:spTgt spid="880"/>
                                        </p:tgtEl>
                                        <p:attrNameLst>
                                          <p:attrName>style.visibility</p:attrName>
                                        </p:attrNameLst>
                                      </p:cBhvr>
                                      <p:to>
                                        <p:strVal val="visible"/>
                                      </p:to>
                                    </p:set>
                                    <p:animEffect filter="fade" transition="in">
                                      <p:cBhvr>
                                        <p:cTn dur="1000"/>
                                        <p:tgtEl>
                                          <p:spTgt spid="8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7"/>
                                        </p:tgtEl>
                                        <p:attrNameLst>
                                          <p:attrName>style.visibility</p:attrName>
                                        </p:attrNameLst>
                                      </p:cBhvr>
                                      <p:to>
                                        <p:strVal val="visible"/>
                                      </p:to>
                                    </p:set>
                                    <p:animEffect filter="fade" transition="in">
                                      <p:cBhvr>
                                        <p:cTn dur="1000"/>
                                        <p:tgtEl>
                                          <p:spTgt spid="877"/>
                                        </p:tgtEl>
                                      </p:cBhvr>
                                    </p:animEffect>
                                  </p:childTnLst>
                                </p:cTn>
                              </p:par>
                              <p:par>
                                <p:cTn fill="hold" nodeType="withEffect" presetClass="entr" presetID="10" presetSubtype="0">
                                  <p:stCondLst>
                                    <p:cond delay="0"/>
                                  </p:stCondLst>
                                  <p:childTnLst>
                                    <p:set>
                                      <p:cBhvr>
                                        <p:cTn dur="1" fill="hold">
                                          <p:stCondLst>
                                            <p:cond delay="0"/>
                                          </p:stCondLst>
                                        </p:cTn>
                                        <p:tgtEl>
                                          <p:spTgt spid="875"/>
                                        </p:tgtEl>
                                        <p:attrNameLst>
                                          <p:attrName>style.visibility</p:attrName>
                                        </p:attrNameLst>
                                      </p:cBhvr>
                                      <p:to>
                                        <p:strVal val="visible"/>
                                      </p:to>
                                    </p:set>
                                    <p:animEffect filter="fade" transition="in">
                                      <p:cBhvr>
                                        <p:cTn dur="1000"/>
                                        <p:tgtEl>
                                          <p:spTgt spid="8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6" name="Shape 886"/>
        <p:cNvGrpSpPr/>
        <p:nvPr/>
      </p:nvGrpSpPr>
      <p:grpSpPr>
        <a:xfrm>
          <a:off x="0" y="0"/>
          <a:ext cx="0" cy="0"/>
          <a:chOff x="0" y="0"/>
          <a:chExt cx="0" cy="0"/>
        </a:xfrm>
      </p:grpSpPr>
      <p:sp>
        <p:nvSpPr>
          <p:cNvPr id="887" name="Shape 88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pt-BR"/>
              <a:t>Pacotes</a:t>
            </a:r>
          </a:p>
        </p:txBody>
      </p:sp>
      <p:sp>
        <p:nvSpPr>
          <p:cNvPr id="888" name="Shape 88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buFont typeface="Arial"/>
              <a:buChar char="●"/>
            </a:pPr>
            <a:r>
              <a:rPr lang="pt-BR"/>
              <a:t>Nosso exemplo (agora com pacotes)</a:t>
            </a:r>
          </a:p>
          <a:p>
            <a:pPr indent="0" lvl="0" marL="0" rtl="0">
              <a:spcBef>
                <a:spcPts val="0"/>
              </a:spcBef>
              <a:buNone/>
            </a:pPr>
            <a:r>
              <a:t/>
            </a:r>
            <a:endParaRPr b="1"/>
          </a:p>
        </p:txBody>
      </p:sp>
      <p:sp>
        <p:nvSpPr>
          <p:cNvPr id="889" name="Shape 889"/>
          <p:cNvSpPr txBox="1"/>
          <p:nvPr/>
        </p:nvSpPr>
        <p:spPr>
          <a:xfrm>
            <a:off x="228600" y="2522850"/>
            <a:ext cx="4020599" cy="1457399"/>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Clr>
                <a:srgbClr val="000000"/>
              </a:buClr>
              <a:buSzPct val="61111"/>
              <a:buFont typeface="Arial"/>
              <a:buNone/>
            </a:pPr>
            <a:r>
              <a:rPr b="1" lang="pt-BR" sz="1800">
                <a:latin typeface="Courier New"/>
                <a:ea typeface="Courier New"/>
                <a:cs typeface="Courier New"/>
                <a:sym typeface="Courier New"/>
              </a:rPr>
              <a:t>package com.bb.funcionario;</a:t>
            </a:r>
          </a:p>
          <a:p>
            <a:pPr lvl="0" rtl="0">
              <a:spcBef>
                <a:spcPts val="0"/>
              </a:spcBef>
              <a:buClr>
                <a:srgbClr val="000000"/>
              </a:buClr>
              <a:buFont typeface="Arial"/>
              <a:buNone/>
            </a:pPr>
            <a:r>
              <a:t/>
            </a:r>
            <a:endParaRPr sz="1800">
              <a:latin typeface="Courier New"/>
              <a:ea typeface="Courier New"/>
              <a:cs typeface="Courier New"/>
              <a:sym typeface="Courier New"/>
            </a:endParaRPr>
          </a:p>
          <a:p>
            <a:pPr lvl="0" rtl="0">
              <a:spcBef>
                <a:spcPts val="0"/>
              </a:spcBef>
              <a:buClr>
                <a:srgbClr val="000000"/>
              </a:buClr>
              <a:buSzPct val="61111"/>
              <a:buFont typeface="Arial"/>
              <a:buNone/>
            </a:pPr>
            <a:r>
              <a:rPr lang="pt-BR" sz="1800">
                <a:latin typeface="Courier New"/>
                <a:ea typeface="Courier New"/>
                <a:cs typeface="Courier New"/>
                <a:sym typeface="Courier New"/>
              </a:rPr>
              <a:t>public class Funcionario {</a:t>
            </a:r>
          </a:p>
          <a:p>
            <a:pPr lvl="0" rtl="0">
              <a:spcBef>
                <a:spcPts val="0"/>
              </a:spcBef>
              <a:buClr>
                <a:srgbClr val="000000"/>
              </a:buClr>
              <a:buSzPct val="61111"/>
              <a:buFont typeface="Arial"/>
              <a:buNone/>
            </a:pPr>
            <a:r>
              <a:rPr lang="pt-BR" sz="1800">
                <a:latin typeface="Courier New"/>
                <a:ea typeface="Courier New"/>
                <a:cs typeface="Courier New"/>
                <a:sym typeface="Courier New"/>
              </a:rPr>
              <a:t>    </a:t>
            </a:r>
            <a:r>
              <a:rPr b="1" lang="pt-BR" sz="1800">
                <a:latin typeface="Courier New"/>
                <a:ea typeface="Courier New"/>
                <a:cs typeface="Courier New"/>
                <a:sym typeface="Courier New"/>
              </a:rPr>
              <a:t>...</a:t>
            </a:r>
          </a:p>
          <a:p>
            <a:pPr lvl="0" rtl="0">
              <a:spcBef>
                <a:spcPts val="0"/>
              </a:spcBef>
              <a:buClr>
                <a:srgbClr val="000000"/>
              </a:buClr>
              <a:buSzPct val="61111"/>
              <a:buFont typeface="Arial"/>
              <a:buNone/>
            </a:pPr>
            <a:r>
              <a:rPr lang="pt-BR" sz="1800">
                <a:latin typeface="Courier New"/>
                <a:ea typeface="Courier New"/>
                <a:cs typeface="Courier New"/>
                <a:sym typeface="Courier New"/>
              </a:rPr>
              <a:t>}</a:t>
            </a:r>
          </a:p>
          <a:p>
            <a:pPr lvl="0" rtl="0">
              <a:spcBef>
                <a:spcPts val="0"/>
              </a:spcBef>
              <a:buNone/>
            </a:pPr>
            <a:r>
              <a:t/>
            </a:r>
            <a:endParaRPr sz="1800">
              <a:latin typeface="Courier New"/>
              <a:ea typeface="Courier New"/>
              <a:cs typeface="Courier New"/>
              <a:sym typeface="Courier New"/>
            </a:endParaRPr>
          </a:p>
          <a:p>
            <a:pPr lvl="0" rtl="0">
              <a:spcBef>
                <a:spcPts val="0"/>
              </a:spcBef>
              <a:buNone/>
            </a:pPr>
            <a:r>
              <a:t/>
            </a:r>
            <a:endParaRPr sz="1800">
              <a:latin typeface="Courier New"/>
              <a:ea typeface="Courier New"/>
              <a:cs typeface="Courier New"/>
              <a:sym typeface="Courier New"/>
            </a:endParaRPr>
          </a:p>
          <a:p>
            <a:pPr lvl="0" rtl="0">
              <a:spcBef>
                <a:spcPts val="0"/>
              </a:spcBef>
              <a:buNone/>
            </a:pPr>
            <a:r>
              <a:t/>
            </a:r>
            <a:endParaRPr sz="1800">
              <a:latin typeface="Courier New"/>
              <a:ea typeface="Courier New"/>
              <a:cs typeface="Courier New"/>
              <a:sym typeface="Courier New"/>
            </a:endParaRPr>
          </a:p>
          <a:p>
            <a:pPr lvl="0" rtl="0">
              <a:spcBef>
                <a:spcPts val="0"/>
              </a:spcBef>
              <a:buNone/>
            </a:pPr>
            <a:r>
              <a:t/>
            </a:r>
            <a:endParaRPr sz="1800">
              <a:latin typeface="Courier New"/>
              <a:ea typeface="Courier New"/>
              <a:cs typeface="Courier New"/>
              <a:sym typeface="Courier New"/>
            </a:endParaRPr>
          </a:p>
          <a:p>
            <a:pPr lvl="0" rtl="0">
              <a:spcBef>
                <a:spcPts val="0"/>
              </a:spcBef>
              <a:buNone/>
            </a:pPr>
            <a:r>
              <a:t/>
            </a:r>
            <a:endParaRPr sz="1800">
              <a:latin typeface="Courier New"/>
              <a:ea typeface="Courier New"/>
              <a:cs typeface="Courier New"/>
              <a:sym typeface="Courier New"/>
            </a:endParaRPr>
          </a:p>
        </p:txBody>
      </p:sp>
      <p:sp>
        <p:nvSpPr>
          <p:cNvPr id="890" name="Shape 890"/>
          <p:cNvSpPr txBox="1"/>
          <p:nvPr/>
        </p:nvSpPr>
        <p:spPr>
          <a:xfrm>
            <a:off x="228600" y="4623175"/>
            <a:ext cx="4020599" cy="2028899"/>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Clr>
                <a:srgbClr val="000000"/>
              </a:buClr>
              <a:buSzPct val="61111"/>
              <a:buFont typeface="Arial"/>
              <a:buNone/>
            </a:pPr>
            <a:r>
              <a:rPr b="1" lang="pt-BR" sz="1800">
                <a:latin typeface="Courier New"/>
                <a:ea typeface="Courier New"/>
                <a:cs typeface="Courier New"/>
                <a:sym typeface="Courier New"/>
              </a:rPr>
              <a:t>package com.bb;</a:t>
            </a:r>
          </a:p>
          <a:p>
            <a:pPr lvl="0" rtl="0">
              <a:spcBef>
                <a:spcPts val="0"/>
              </a:spcBef>
              <a:buClr>
                <a:srgbClr val="000000"/>
              </a:buClr>
              <a:buFont typeface="Arial"/>
              <a:buNone/>
            </a:pPr>
            <a:r>
              <a:t/>
            </a:r>
            <a:endParaRPr b="1" sz="1800">
              <a:latin typeface="Courier New"/>
              <a:ea typeface="Courier New"/>
              <a:cs typeface="Courier New"/>
              <a:sym typeface="Courier New"/>
            </a:endParaRPr>
          </a:p>
          <a:p>
            <a:pPr lvl="0" rtl="0">
              <a:spcBef>
                <a:spcPts val="0"/>
              </a:spcBef>
              <a:buClr>
                <a:srgbClr val="000000"/>
              </a:buClr>
              <a:buSzPct val="61111"/>
              <a:buFont typeface="Arial"/>
              <a:buNone/>
            </a:pPr>
            <a:r>
              <a:rPr b="1" lang="pt-BR" sz="1800">
                <a:latin typeface="Courier New"/>
                <a:ea typeface="Courier New"/>
                <a:cs typeface="Courier New"/>
                <a:sym typeface="Courier New"/>
              </a:rPr>
              <a:t>import com.bb.funcionario.*;</a:t>
            </a:r>
          </a:p>
          <a:p>
            <a:pPr lvl="0" rtl="0">
              <a:spcBef>
                <a:spcPts val="0"/>
              </a:spcBef>
              <a:buClr>
                <a:srgbClr val="000000"/>
              </a:buClr>
              <a:buFont typeface="Arial"/>
              <a:buNone/>
            </a:pPr>
            <a:r>
              <a:t/>
            </a:r>
            <a:endParaRPr sz="1800">
              <a:latin typeface="Courier New"/>
              <a:ea typeface="Courier New"/>
              <a:cs typeface="Courier New"/>
              <a:sym typeface="Courier New"/>
            </a:endParaRPr>
          </a:p>
          <a:p>
            <a:pPr lvl="0" rtl="0">
              <a:spcBef>
                <a:spcPts val="0"/>
              </a:spcBef>
              <a:buClr>
                <a:srgbClr val="000000"/>
              </a:buClr>
              <a:buSzPct val="61111"/>
              <a:buFont typeface="Arial"/>
              <a:buNone/>
            </a:pPr>
            <a:r>
              <a:rPr lang="pt-BR" sz="1800">
                <a:latin typeface="Courier New"/>
                <a:ea typeface="Courier New"/>
                <a:cs typeface="Courier New"/>
                <a:sym typeface="Courier New"/>
              </a:rPr>
              <a:t>public class Application {</a:t>
            </a:r>
          </a:p>
          <a:p>
            <a:pPr lvl="0" rtl="0">
              <a:spcBef>
                <a:spcPts val="0"/>
              </a:spcBef>
              <a:buClr>
                <a:srgbClr val="000000"/>
              </a:buClr>
              <a:buSzPct val="61111"/>
              <a:buFont typeface="Arial"/>
              <a:buNone/>
            </a:pPr>
            <a:r>
              <a:rPr lang="pt-BR" sz="1800">
                <a:latin typeface="Courier New"/>
                <a:ea typeface="Courier New"/>
                <a:cs typeface="Courier New"/>
                <a:sym typeface="Courier New"/>
              </a:rPr>
              <a:t>    </a:t>
            </a:r>
            <a:r>
              <a:rPr b="1" lang="pt-BR" sz="1800">
                <a:latin typeface="Courier New"/>
                <a:ea typeface="Courier New"/>
                <a:cs typeface="Courier New"/>
                <a:sym typeface="Courier New"/>
              </a:rPr>
              <a:t>...</a:t>
            </a:r>
          </a:p>
          <a:p>
            <a:pPr lvl="0" rtl="0">
              <a:spcBef>
                <a:spcPts val="0"/>
              </a:spcBef>
              <a:buClr>
                <a:srgbClr val="000000"/>
              </a:buClr>
              <a:buSzPct val="61111"/>
              <a:buFont typeface="Arial"/>
              <a:buNone/>
            </a:pPr>
            <a:r>
              <a:rPr lang="pt-BR" sz="1800">
                <a:latin typeface="Courier New"/>
                <a:ea typeface="Courier New"/>
                <a:cs typeface="Courier New"/>
                <a:sym typeface="Courier New"/>
              </a:rPr>
              <a:t>}</a:t>
            </a:r>
          </a:p>
          <a:p>
            <a:pPr lvl="0" rtl="0">
              <a:spcBef>
                <a:spcPts val="0"/>
              </a:spcBef>
              <a:buNone/>
            </a:pPr>
            <a:r>
              <a:t/>
            </a:r>
            <a:endParaRPr sz="1800">
              <a:latin typeface="Courier New"/>
              <a:ea typeface="Courier New"/>
              <a:cs typeface="Courier New"/>
              <a:sym typeface="Courier New"/>
            </a:endParaRPr>
          </a:p>
          <a:p>
            <a:pPr lvl="0" rtl="0">
              <a:spcBef>
                <a:spcPts val="0"/>
              </a:spcBef>
              <a:buNone/>
            </a:pPr>
            <a:r>
              <a:t/>
            </a:r>
            <a:endParaRPr sz="1800">
              <a:latin typeface="Courier New"/>
              <a:ea typeface="Courier New"/>
              <a:cs typeface="Courier New"/>
              <a:sym typeface="Courier New"/>
            </a:endParaRPr>
          </a:p>
          <a:p>
            <a:pPr lvl="0" rtl="0">
              <a:spcBef>
                <a:spcPts val="0"/>
              </a:spcBef>
              <a:buNone/>
            </a:pPr>
            <a:r>
              <a:t/>
            </a:r>
            <a:endParaRPr sz="1800">
              <a:latin typeface="Courier New"/>
              <a:ea typeface="Courier New"/>
              <a:cs typeface="Courier New"/>
              <a:sym typeface="Courier New"/>
            </a:endParaRPr>
          </a:p>
          <a:p>
            <a:pPr lvl="0" rtl="0">
              <a:spcBef>
                <a:spcPts val="0"/>
              </a:spcBef>
              <a:buNone/>
            </a:pPr>
            <a:r>
              <a:t/>
            </a:r>
            <a:endParaRPr sz="1800">
              <a:latin typeface="Courier New"/>
              <a:ea typeface="Courier New"/>
              <a:cs typeface="Courier New"/>
              <a:sym typeface="Courier New"/>
            </a:endParaRPr>
          </a:p>
          <a:p>
            <a:pPr lvl="0" rtl="0">
              <a:spcBef>
                <a:spcPts val="0"/>
              </a:spcBef>
              <a:buNone/>
            </a:pPr>
            <a:r>
              <a:t/>
            </a:r>
            <a:endParaRPr sz="1800">
              <a:latin typeface="Courier New"/>
              <a:ea typeface="Courier New"/>
              <a:cs typeface="Courier New"/>
              <a:sym typeface="Courier New"/>
            </a:endParaRPr>
          </a:p>
        </p:txBody>
      </p:sp>
      <p:sp>
        <p:nvSpPr>
          <p:cNvPr id="891" name="Shape 891"/>
          <p:cNvSpPr/>
          <p:nvPr/>
        </p:nvSpPr>
        <p:spPr>
          <a:xfrm>
            <a:off x="4491798" y="2725725"/>
            <a:ext cx="4592099" cy="677399"/>
          </a:xfrm>
          <a:prstGeom prst="wedgeRoundRectCallout">
            <a:avLst>
              <a:gd fmla="val -59822" name="adj1"/>
              <a:gd fmla="val -36489" name="adj2"/>
              <a:gd fmla="val 0" name="adj3"/>
            </a:avLst>
          </a:prstGeom>
          <a:solidFill>
            <a:srgbClr val="FFFF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pt-BR" sz="1800"/>
              <a:t>É assim que se declara o pacote </a:t>
            </a:r>
            <a:r>
              <a:rPr b="1" lang="pt-BR" sz="1800"/>
              <a:t>em Java</a:t>
            </a:r>
            <a:r>
              <a:rPr lang="pt-BR" sz="1800"/>
              <a:t>.</a:t>
            </a:r>
          </a:p>
        </p:txBody>
      </p:sp>
      <p:sp>
        <p:nvSpPr>
          <p:cNvPr id="892" name="Shape 892"/>
          <p:cNvSpPr/>
          <p:nvPr/>
        </p:nvSpPr>
        <p:spPr>
          <a:xfrm>
            <a:off x="4325300" y="5089975"/>
            <a:ext cx="4758599" cy="1562099"/>
          </a:xfrm>
          <a:prstGeom prst="wedgeRoundRectCallout">
            <a:avLst>
              <a:gd fmla="val -54965" name="adj1"/>
              <a:gd fmla="val -28539" name="adj2"/>
              <a:gd fmla="val 0" name="adj3"/>
            </a:avLst>
          </a:prstGeom>
          <a:solidFill>
            <a:srgbClr val="FFFF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pt-BR" sz="1800"/>
              <a:t>É assim que se importa as classes de um pacote </a:t>
            </a:r>
            <a:r>
              <a:rPr b="1" lang="pt-BR" sz="1800"/>
              <a:t>em Java</a:t>
            </a:r>
            <a:r>
              <a:rPr lang="pt-BR" sz="1800"/>
              <a:t>.</a:t>
            </a:r>
          </a:p>
          <a:p>
            <a:pPr lvl="0" rtl="0">
              <a:spcBef>
                <a:spcPts val="0"/>
              </a:spcBef>
              <a:buNone/>
            </a:pPr>
            <a:r>
              <a:rPr lang="pt-BR" sz="1800"/>
              <a:t>Caso quizesse importar apenas a classe </a:t>
            </a:r>
            <a:r>
              <a:rPr b="1" lang="pt-BR" sz="1800"/>
              <a:t>Funcionario</a:t>
            </a:r>
            <a:r>
              <a:rPr lang="pt-BR" sz="1800"/>
              <a:t>, utilizaria-se: </a:t>
            </a:r>
          </a:p>
          <a:p>
            <a:pPr lvl="0" rtl="0">
              <a:spcBef>
                <a:spcPts val="0"/>
              </a:spcBef>
              <a:buNone/>
            </a:pPr>
            <a:r>
              <a:rPr b="1" lang="pt-BR" sz="1800"/>
              <a:t>import com.bb.funcionario.Funcionario;</a:t>
            </a: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6" name="Shape 896"/>
        <p:cNvGrpSpPr/>
        <p:nvPr/>
      </p:nvGrpSpPr>
      <p:grpSpPr>
        <a:xfrm>
          <a:off x="0" y="0"/>
          <a:ext cx="0" cy="0"/>
          <a:chOff x="0" y="0"/>
          <a:chExt cx="0" cy="0"/>
        </a:xfrm>
      </p:grpSpPr>
      <p:pic>
        <p:nvPicPr>
          <p:cNvPr id="897" name="Shape 897"/>
          <p:cNvPicPr preferRelativeResize="0"/>
          <p:nvPr/>
        </p:nvPicPr>
        <p:blipFill>
          <a:blip r:embed="rId3">
            <a:alphaModFix/>
          </a:blip>
          <a:stretch>
            <a:fillRect/>
          </a:stretch>
        </p:blipFill>
        <p:spPr>
          <a:xfrm>
            <a:off x="4793326" y="4056370"/>
            <a:ext cx="4350672" cy="3258829"/>
          </a:xfrm>
          <a:prstGeom prst="rect">
            <a:avLst/>
          </a:prstGeom>
          <a:noFill/>
          <a:ln>
            <a:noFill/>
          </a:ln>
        </p:spPr>
      </p:pic>
      <p:sp>
        <p:nvSpPr>
          <p:cNvPr id="898" name="Shape 898"/>
          <p:cNvSpPr txBox="1"/>
          <p:nvPr>
            <p:ph type="ctrTitle"/>
          </p:nvPr>
        </p:nvSpPr>
        <p:spPr>
          <a:xfrm>
            <a:off x="685800" y="2111123"/>
            <a:ext cx="7772400" cy="1546500"/>
          </a:xfrm>
          <a:prstGeom prst="rect">
            <a:avLst/>
          </a:prstGeom>
        </p:spPr>
        <p:txBody>
          <a:bodyPr anchorCtr="0" anchor="b" bIns="91425" lIns="91425" rIns="91425" tIns="91425">
            <a:noAutofit/>
          </a:bodyPr>
          <a:lstStyle/>
          <a:p>
            <a:pPr lvl="0" rtl="0">
              <a:spcBef>
                <a:spcPts val="0"/>
              </a:spcBef>
              <a:buNone/>
            </a:pPr>
            <a:r>
              <a:rPr lang="pt-BR"/>
              <a:t>Interfaces</a:t>
            </a:r>
          </a:p>
        </p:txBody>
      </p:sp>
      <p:sp>
        <p:nvSpPr>
          <p:cNvPr id="899" name="Shape 899"/>
          <p:cNvSpPr txBox="1"/>
          <p:nvPr>
            <p:ph idx="1" type="subTitle"/>
          </p:nvPr>
        </p:nvSpPr>
        <p:spPr>
          <a:xfrm>
            <a:off x="685800" y="3786737"/>
            <a:ext cx="7772400" cy="1046400"/>
          </a:xfrm>
          <a:prstGeom prst="rect">
            <a:avLst/>
          </a:prstGeom>
        </p:spPr>
        <p:txBody>
          <a:bodyPr anchorCtr="0" anchor="t" bIns="91425" lIns="91425" rIns="91425" tIns="91425">
            <a:noAutofit/>
          </a:bodyPr>
          <a:lstStyle/>
          <a:p>
            <a:pPr lvl="0" rtl="0">
              <a:spcBef>
                <a:spcPts val="0"/>
              </a:spcBef>
              <a:buNone/>
            </a:pPr>
            <a:r>
              <a:rPr i="1" lang="pt-BR"/>
              <a:t>Só sei que sei que nada sei</a:t>
            </a:r>
          </a:p>
        </p:txBody>
      </p:sp>
      <p:sp>
        <p:nvSpPr>
          <p:cNvPr id="900" name="Shape 900"/>
          <p:cNvSpPr/>
          <p:nvPr/>
        </p:nvSpPr>
        <p:spPr>
          <a:xfrm>
            <a:off x="1729550" y="4474232"/>
            <a:ext cx="2158199" cy="1601700"/>
          </a:xfrm>
          <a:prstGeom prst="wedgeRoundRectCallout">
            <a:avLst>
              <a:gd fmla="val 120032" name="adj1"/>
              <a:gd fmla="val 64086" name="adj2"/>
              <a:gd fmla="val 0" name="adj3"/>
            </a:avLst>
          </a:prstGeom>
          <a:solidFill>
            <a:srgbClr val="FFFF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pt-BR" sz="1800"/>
              <a:t>Será que todas estas entradas são fornecidas por uma única placa ou por várias?</a:t>
            </a:r>
          </a:p>
        </p:txBody>
      </p:sp>
      <p:sp>
        <p:nvSpPr>
          <p:cNvPr id="901" name="Shape 901"/>
          <p:cNvSpPr/>
          <p:nvPr/>
        </p:nvSpPr>
        <p:spPr>
          <a:xfrm>
            <a:off x="6514100" y="2083523"/>
            <a:ext cx="2158199" cy="1601700"/>
          </a:xfrm>
          <a:prstGeom prst="wedgeRoundRectCallout">
            <a:avLst>
              <a:gd fmla="val -41730" name="adj1"/>
              <a:gd fmla="val 126961" name="adj2"/>
              <a:gd fmla="val 0" name="adj3"/>
            </a:avLst>
          </a:prstGeom>
          <a:solidFill>
            <a:srgbClr val="FFFF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pt-BR" sz="1800"/>
              <a:t>A parte de plástico é a </a:t>
            </a:r>
            <a:r>
              <a:rPr b="1" lang="pt-BR" sz="1800"/>
              <a:t>interface </a:t>
            </a:r>
            <a:r>
              <a:rPr lang="pt-BR" sz="1800"/>
              <a:t>para o aparelho.</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1"/>
                                        </p:tgtEl>
                                        <p:attrNameLst>
                                          <p:attrName>style.visibility</p:attrName>
                                        </p:attrNameLst>
                                      </p:cBhvr>
                                      <p:to>
                                        <p:strVal val="visible"/>
                                      </p:to>
                                    </p:set>
                                    <p:animEffect filter="fade" transition="in">
                                      <p:cBhvr>
                                        <p:cTn dur="1000"/>
                                        <p:tgtEl>
                                          <p:spTgt spid="9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0"/>
                                        </p:tgtEl>
                                        <p:attrNameLst>
                                          <p:attrName>style.visibility</p:attrName>
                                        </p:attrNameLst>
                                      </p:cBhvr>
                                      <p:to>
                                        <p:strVal val="visible"/>
                                      </p:to>
                                    </p:set>
                                    <p:animEffect filter="fade" transition="in">
                                      <p:cBhvr>
                                        <p:cTn dur="1000"/>
                                        <p:tgtEl>
                                          <p:spTgt spid="9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5" name="Shape 905"/>
        <p:cNvGrpSpPr/>
        <p:nvPr/>
      </p:nvGrpSpPr>
      <p:grpSpPr>
        <a:xfrm>
          <a:off x="0" y="0"/>
          <a:ext cx="0" cy="0"/>
          <a:chOff x="0" y="0"/>
          <a:chExt cx="0" cy="0"/>
        </a:xfrm>
      </p:grpSpPr>
      <p:sp>
        <p:nvSpPr>
          <p:cNvPr id="906" name="Shape 90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pt-BR"/>
              <a:t>Interfaces</a:t>
            </a:r>
          </a:p>
        </p:txBody>
      </p:sp>
      <p:sp>
        <p:nvSpPr>
          <p:cNvPr id="907" name="Shape 90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rtl="0">
              <a:spcBef>
                <a:spcPts val="0"/>
              </a:spcBef>
              <a:buSzPct val="100000"/>
              <a:buFont typeface="Arial"/>
              <a:buChar char="●"/>
            </a:pPr>
            <a:r>
              <a:rPr lang="pt-BR">
                <a:solidFill>
                  <a:srgbClr val="000000"/>
                </a:solidFill>
              </a:rPr>
              <a:t>Define as </a:t>
            </a:r>
            <a:r>
              <a:rPr b="1" lang="pt-BR">
                <a:solidFill>
                  <a:srgbClr val="000000"/>
                </a:solidFill>
              </a:rPr>
              <a:t>operações da classe</a:t>
            </a:r>
            <a:r>
              <a:rPr lang="pt-BR">
                <a:solidFill>
                  <a:srgbClr val="000000"/>
                </a:solidFill>
              </a:rPr>
              <a:t>, independentemente da sua implementação.</a:t>
            </a:r>
          </a:p>
          <a:p>
            <a:pPr indent="-419100" lvl="0" marL="457200" rtl="0">
              <a:spcBef>
                <a:spcPts val="0"/>
              </a:spcBef>
              <a:buSzPct val="100000"/>
              <a:buFont typeface="Arial"/>
              <a:buChar char="●"/>
            </a:pPr>
            <a:r>
              <a:rPr lang="pt-BR"/>
              <a:t>Permite a </a:t>
            </a:r>
            <a:r>
              <a:rPr b="1" lang="pt-BR"/>
              <a:t>definição de comportamentos semelhantes</a:t>
            </a:r>
            <a:r>
              <a:rPr lang="pt-BR"/>
              <a:t> para classes que não pertencem à mesma hierarquia.</a:t>
            </a:r>
          </a:p>
          <a:p>
            <a:pPr indent="-419100" lvl="0" marL="457200" rtl="0">
              <a:spcBef>
                <a:spcPts val="0"/>
              </a:spcBef>
              <a:buSzPct val="125000"/>
              <a:buFont typeface="Arial"/>
              <a:buChar char="●"/>
            </a:pPr>
            <a:r>
              <a:rPr lang="pt-BR"/>
              <a:t>Permite que classes que de hierarquias diferentes </a:t>
            </a:r>
            <a:r>
              <a:rPr b="1" lang="pt-BR"/>
              <a:t>reutilizem código</a:t>
            </a:r>
            <a:r>
              <a:rPr lang="pt-BR"/>
              <a:t>.</a:t>
            </a: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1" name="Shape 911"/>
        <p:cNvGrpSpPr/>
        <p:nvPr/>
      </p:nvGrpSpPr>
      <p:grpSpPr>
        <a:xfrm>
          <a:off x="0" y="0"/>
          <a:ext cx="0" cy="0"/>
          <a:chOff x="0" y="0"/>
          <a:chExt cx="0" cy="0"/>
        </a:xfrm>
      </p:grpSpPr>
      <p:sp>
        <p:nvSpPr>
          <p:cNvPr id="912" name="Shape 91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pt-BR"/>
              <a:t>Interfaces</a:t>
            </a:r>
          </a:p>
        </p:txBody>
      </p:sp>
      <p:sp>
        <p:nvSpPr>
          <p:cNvPr id="913" name="Shape 91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rtl="0">
              <a:spcBef>
                <a:spcPts val="0"/>
              </a:spcBef>
              <a:buSzPct val="100000"/>
              <a:buFont typeface="Arial"/>
              <a:buChar char="●"/>
            </a:pPr>
            <a:r>
              <a:rPr lang="pt-BR"/>
              <a:t>Linguagens como Java utilizam o conceito de interface para </a:t>
            </a:r>
            <a:r>
              <a:rPr b="1" lang="pt-BR"/>
              <a:t>suprir a falta da herança múltipla</a:t>
            </a:r>
            <a:r>
              <a:rPr lang="pt-BR"/>
              <a:t>.</a:t>
            </a:r>
          </a:p>
          <a:p>
            <a:pPr indent="-419100" lvl="0" marL="457200" rtl="0">
              <a:spcBef>
                <a:spcPts val="0"/>
              </a:spcBef>
              <a:buSzPct val="100000"/>
              <a:buFont typeface="Arial"/>
              <a:buChar char="●"/>
            </a:pPr>
            <a:r>
              <a:rPr lang="pt-BR"/>
              <a:t>São </a:t>
            </a:r>
            <a:r>
              <a:rPr b="1" lang="pt-BR"/>
              <a:t>especialmente úteis</a:t>
            </a:r>
            <a:r>
              <a:rPr lang="pt-BR"/>
              <a:t> em situações em que a </a:t>
            </a:r>
            <a:r>
              <a:rPr b="1" lang="pt-BR"/>
              <a:t>implementação muda muito</a:t>
            </a:r>
            <a:r>
              <a:rPr lang="pt-BR"/>
              <a:t>.</a:t>
            </a:r>
          </a:p>
          <a:p>
            <a:pPr indent="-419100" lvl="0" marL="457200" rtl="0">
              <a:spcBef>
                <a:spcPts val="0"/>
              </a:spcBef>
              <a:buSzPct val="100000"/>
              <a:buFont typeface="Arial"/>
              <a:buChar char="●"/>
            </a:pPr>
            <a:r>
              <a:rPr lang="pt-BR"/>
              <a:t>Alguns advogam que todas as classes deveriam ser definidas em função de interfaces</a:t>
            </a:r>
          </a:p>
          <a:p>
            <a:pPr indent="-228600" lvl="1" marL="914400" rtl="0">
              <a:spcBef>
                <a:spcPts val="0"/>
              </a:spcBef>
              <a:buFont typeface="Courier New"/>
              <a:buChar char="o"/>
            </a:pPr>
            <a:r>
              <a:rPr lang="pt-BR"/>
              <a:t>Exagero (mas nem tanto)</a:t>
            </a: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7" name="Shape 917"/>
        <p:cNvGrpSpPr/>
        <p:nvPr/>
      </p:nvGrpSpPr>
      <p:grpSpPr>
        <a:xfrm>
          <a:off x="0" y="0"/>
          <a:ext cx="0" cy="0"/>
          <a:chOff x="0" y="0"/>
          <a:chExt cx="0" cy="0"/>
        </a:xfrm>
      </p:grpSpPr>
      <p:sp>
        <p:nvSpPr>
          <p:cNvPr id="918" name="Shape 91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pt-BR"/>
              <a:t>Interfaces</a:t>
            </a:r>
          </a:p>
        </p:txBody>
      </p:sp>
      <p:sp>
        <p:nvSpPr>
          <p:cNvPr id="919" name="Shape 91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buFont typeface="Arial"/>
              <a:buChar char="●"/>
            </a:pPr>
            <a:r>
              <a:rPr lang="pt-BR"/>
              <a:t>Nosso exemplo</a:t>
            </a:r>
          </a:p>
          <a:p>
            <a:pPr indent="0" lvl="0" marL="0" rtl="0">
              <a:spcBef>
                <a:spcPts val="0"/>
              </a:spcBef>
              <a:buNone/>
            </a:pPr>
            <a:r>
              <a:t/>
            </a:r>
            <a:endParaRPr b="1"/>
          </a:p>
        </p:txBody>
      </p:sp>
      <p:pic>
        <p:nvPicPr>
          <p:cNvPr id="920" name="Shape 920"/>
          <p:cNvPicPr preferRelativeResize="0"/>
          <p:nvPr/>
        </p:nvPicPr>
        <p:blipFill>
          <a:blip r:embed="rId3">
            <a:alphaModFix/>
          </a:blip>
          <a:stretch>
            <a:fillRect/>
          </a:stretch>
        </p:blipFill>
        <p:spPr>
          <a:xfrm>
            <a:off x="3100125" y="3648075"/>
            <a:ext cx="3800475" cy="3209925"/>
          </a:xfrm>
          <a:prstGeom prst="rect">
            <a:avLst/>
          </a:prstGeom>
          <a:noFill/>
          <a:ln>
            <a:noFill/>
          </a:ln>
        </p:spPr>
      </p:pic>
      <p:sp>
        <p:nvSpPr>
          <p:cNvPr id="921" name="Shape 921"/>
          <p:cNvSpPr/>
          <p:nvPr/>
        </p:nvSpPr>
        <p:spPr>
          <a:xfrm>
            <a:off x="457200" y="1664775"/>
            <a:ext cx="3006600" cy="1697400"/>
          </a:xfrm>
          <a:prstGeom prst="wedgeRoundRectCallout">
            <a:avLst>
              <a:gd fmla="val 55473" name="adj1"/>
              <a:gd fmla="val 79590" name="adj2"/>
              <a:gd fmla="val 0" name="adj3"/>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pt-BR" sz="1800"/>
              <a:t>Preciso que o sistema que me diga o custo da empresa, incluindo os funcionários, os insumos e o material de escritório.</a:t>
            </a:r>
          </a:p>
        </p:txBody>
      </p:sp>
      <p:sp>
        <p:nvSpPr>
          <p:cNvPr id="922" name="Shape 922"/>
          <p:cNvSpPr/>
          <p:nvPr/>
        </p:nvSpPr>
        <p:spPr>
          <a:xfrm>
            <a:off x="5060600" y="1446081"/>
            <a:ext cx="2672399" cy="2337600"/>
          </a:xfrm>
          <a:prstGeom prst="wedgeRoundRectCallout">
            <a:avLst>
              <a:gd fmla="val -49382" name="adj1"/>
              <a:gd fmla="val 69430" name="adj2"/>
              <a:gd fmla="val 0" name="adj3"/>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pt-BR" sz="1800"/>
              <a:t>Mas como vou conseguir unificar o custo de coisas tão diferentes assim? E como posso saber que funcionarios devem possuir "senioridade"?</a:t>
            </a:r>
          </a:p>
        </p:txBody>
      </p:sp>
      <p:sp>
        <p:nvSpPr>
          <p:cNvPr id="923" name="Shape 923"/>
          <p:cNvSpPr/>
          <p:nvPr/>
        </p:nvSpPr>
        <p:spPr>
          <a:xfrm>
            <a:off x="457200" y="1664775"/>
            <a:ext cx="3006600" cy="1697400"/>
          </a:xfrm>
          <a:prstGeom prst="wedgeRoundRectCallout">
            <a:avLst>
              <a:gd fmla="val 55473" name="adj1"/>
              <a:gd fmla="val 79590" name="adj2"/>
              <a:gd fmla="val 0" name="adj3"/>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pt-BR" sz="1800"/>
              <a:t>Ah... também preciso que o sistema me informe a senioridade de todos os funcionários que sejam de cargos técnicos. E é pra ontem.</a:t>
            </a:r>
          </a:p>
        </p:txBody>
      </p:sp>
      <p:sp>
        <p:nvSpPr>
          <p:cNvPr id="924" name="Shape 924"/>
          <p:cNvSpPr/>
          <p:nvPr/>
        </p:nvSpPr>
        <p:spPr>
          <a:xfrm>
            <a:off x="1125300" y="2210792"/>
            <a:ext cx="2338500" cy="1270799"/>
          </a:xfrm>
          <a:prstGeom prst="wedgeRoundRectCallout">
            <a:avLst>
              <a:gd fmla="val 55473" name="adj1"/>
              <a:gd fmla="val 79590" name="adj2"/>
              <a:gd fmla="val 0" name="adj3"/>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pt-BR" sz="1800"/>
              <a:t>TV!</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1"/>
                                        </p:tgtEl>
                                        <p:attrNameLst>
                                          <p:attrName>style.visibility</p:attrName>
                                        </p:attrNameLst>
                                      </p:cBhvr>
                                      <p:to>
                                        <p:strVal val="visible"/>
                                      </p:to>
                                    </p:set>
                                    <p:animEffect filter="fade" transition="in">
                                      <p:cBhvr>
                                        <p:cTn dur="1000"/>
                                        <p:tgtEl>
                                          <p:spTgt spid="9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3"/>
                                        </p:tgtEl>
                                        <p:attrNameLst>
                                          <p:attrName>style.visibility</p:attrName>
                                        </p:attrNameLst>
                                      </p:cBhvr>
                                      <p:to>
                                        <p:strVal val="visible"/>
                                      </p:to>
                                    </p:set>
                                    <p:animEffect filter="fade" transition="in">
                                      <p:cBhvr>
                                        <p:cTn dur="1000"/>
                                        <p:tgtEl>
                                          <p:spTgt spid="923"/>
                                        </p:tgtEl>
                                      </p:cBhvr>
                                    </p:animEffect>
                                  </p:childTnLst>
                                </p:cTn>
                              </p:par>
                              <p:par>
                                <p:cTn fill="hold" nodeType="withEffect" presetClass="exit" presetID="10" presetSubtype="0">
                                  <p:stCondLst>
                                    <p:cond delay="0"/>
                                  </p:stCondLst>
                                  <p:childTnLst>
                                    <p:animEffect filter="fade" transition="out">
                                      <p:cBhvr>
                                        <p:cTn dur="1000"/>
                                        <p:tgtEl>
                                          <p:spTgt spid="921"/>
                                        </p:tgtEl>
                                      </p:cBhvr>
                                    </p:animEffect>
                                    <p:set>
                                      <p:cBhvr>
                                        <p:cTn dur="1" fill="hold">
                                          <p:stCondLst>
                                            <p:cond delay="1000"/>
                                          </p:stCondLst>
                                        </p:cTn>
                                        <p:tgtEl>
                                          <p:spTgt spid="92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2"/>
                                        </p:tgtEl>
                                        <p:attrNameLst>
                                          <p:attrName>style.visibility</p:attrName>
                                        </p:attrNameLst>
                                      </p:cBhvr>
                                      <p:to>
                                        <p:strVal val="visible"/>
                                      </p:to>
                                    </p:set>
                                    <p:animEffect filter="fade" transition="in">
                                      <p:cBhvr>
                                        <p:cTn dur="1000"/>
                                        <p:tgtEl>
                                          <p:spTgt spid="922"/>
                                        </p:tgtEl>
                                      </p:cBhvr>
                                    </p:animEffect>
                                  </p:childTnLst>
                                </p:cTn>
                              </p:par>
                              <p:par>
                                <p:cTn fill="hold" nodeType="withEffect" presetClass="exit" presetID="10" presetSubtype="0">
                                  <p:stCondLst>
                                    <p:cond delay="0"/>
                                  </p:stCondLst>
                                  <p:childTnLst>
                                    <p:animEffect filter="fade" transition="out">
                                      <p:cBhvr>
                                        <p:cTn dur="1000"/>
                                        <p:tgtEl>
                                          <p:spTgt spid="923"/>
                                        </p:tgtEl>
                                      </p:cBhvr>
                                    </p:animEffect>
                                    <p:set>
                                      <p:cBhvr>
                                        <p:cTn dur="1" fill="hold">
                                          <p:stCondLst>
                                            <p:cond delay="1000"/>
                                          </p:stCondLst>
                                        </p:cTn>
                                        <p:tgtEl>
                                          <p:spTgt spid="92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4"/>
                                        </p:tgtEl>
                                        <p:attrNameLst>
                                          <p:attrName>style.visibility</p:attrName>
                                        </p:attrNameLst>
                                      </p:cBhvr>
                                      <p:to>
                                        <p:strVal val="visible"/>
                                      </p:to>
                                    </p:set>
                                    <p:animEffect filter="fade" transition="in">
                                      <p:cBhvr>
                                        <p:cTn dur="1000"/>
                                        <p:tgtEl>
                                          <p:spTgt spid="924"/>
                                        </p:tgtEl>
                                      </p:cBhvr>
                                    </p:animEffect>
                                  </p:childTnLst>
                                </p:cTn>
                              </p:par>
                              <p:par>
                                <p:cTn fill="hold" nodeType="withEffect" presetClass="exit" presetID="10" presetSubtype="0">
                                  <p:stCondLst>
                                    <p:cond delay="0"/>
                                  </p:stCondLst>
                                  <p:childTnLst>
                                    <p:animEffect filter="fade" transition="out">
                                      <p:cBhvr>
                                        <p:cTn dur="1000"/>
                                        <p:tgtEl>
                                          <p:spTgt spid="922"/>
                                        </p:tgtEl>
                                      </p:cBhvr>
                                    </p:animEffect>
                                    <p:set>
                                      <p:cBhvr>
                                        <p:cTn dur="1" fill="hold">
                                          <p:stCondLst>
                                            <p:cond delay="1000"/>
                                          </p:stCondLst>
                                        </p:cTn>
                                        <p:tgtEl>
                                          <p:spTgt spid="92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8" name="Shape 928"/>
        <p:cNvGrpSpPr/>
        <p:nvPr/>
      </p:nvGrpSpPr>
      <p:grpSpPr>
        <a:xfrm>
          <a:off x="0" y="0"/>
          <a:ext cx="0" cy="0"/>
          <a:chOff x="0" y="0"/>
          <a:chExt cx="0" cy="0"/>
        </a:xfrm>
      </p:grpSpPr>
      <p:sp>
        <p:nvSpPr>
          <p:cNvPr id="929" name="Shape 92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buFont typeface="Arial"/>
              <a:buChar char="●"/>
            </a:pPr>
            <a:r>
              <a:rPr lang="pt-BR"/>
              <a:t>Nosso exemplo</a:t>
            </a:r>
          </a:p>
          <a:p>
            <a:pPr indent="0" lvl="0" marL="0" rtl="0">
              <a:spcBef>
                <a:spcPts val="0"/>
              </a:spcBef>
              <a:buNone/>
            </a:pPr>
            <a:r>
              <a:t/>
            </a:r>
            <a:endParaRPr b="1"/>
          </a:p>
        </p:txBody>
      </p:sp>
      <p:sp>
        <p:nvSpPr>
          <p:cNvPr id="930" name="Shape 93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pt-BR"/>
              <a:t>Interfaces</a:t>
            </a:r>
          </a:p>
        </p:txBody>
      </p:sp>
      <p:sp>
        <p:nvSpPr>
          <p:cNvPr id="931" name="Shape 931"/>
          <p:cNvSpPr/>
          <p:nvPr/>
        </p:nvSpPr>
        <p:spPr>
          <a:xfrm>
            <a:off x="457200" y="5518850"/>
            <a:ext cx="2135699" cy="752099"/>
          </a:xfrm>
          <a:prstGeom prst="rect">
            <a:avLst/>
          </a:prstGeom>
          <a:solidFill>
            <a:srgbClr val="FFFFFF"/>
          </a:solidFill>
          <a:ln cap="flat" cmpd="sng" w="3810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pt-BR" sz="2400"/>
              <a:t>Funcionario</a:t>
            </a:r>
          </a:p>
        </p:txBody>
      </p:sp>
      <p:sp>
        <p:nvSpPr>
          <p:cNvPr id="932" name="Shape 932"/>
          <p:cNvSpPr/>
          <p:nvPr/>
        </p:nvSpPr>
        <p:spPr>
          <a:xfrm>
            <a:off x="3749700" y="5518850"/>
            <a:ext cx="1644600" cy="752099"/>
          </a:xfrm>
          <a:prstGeom prst="rect">
            <a:avLst/>
          </a:prstGeom>
          <a:solidFill>
            <a:srgbClr val="FFFFFF"/>
          </a:solidFill>
          <a:ln cap="flat" cmpd="sng" w="3810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pt-BR" sz="2400"/>
              <a:t>Insumos</a:t>
            </a:r>
          </a:p>
        </p:txBody>
      </p:sp>
      <p:sp>
        <p:nvSpPr>
          <p:cNvPr id="933" name="Shape 933"/>
          <p:cNvSpPr/>
          <p:nvPr/>
        </p:nvSpPr>
        <p:spPr>
          <a:xfrm>
            <a:off x="2920500" y="2669850"/>
            <a:ext cx="3302999" cy="1518299"/>
          </a:xfrm>
          <a:prstGeom prst="rect">
            <a:avLst/>
          </a:prstGeom>
          <a:solidFill>
            <a:srgbClr val="FFFFFF"/>
          </a:solidFill>
          <a:ln cap="flat" cmpd="sng" w="3810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pt-BR" sz="2400"/>
              <a:t>&lt;&lt;interface&gt;&gt;</a:t>
            </a:r>
          </a:p>
          <a:p>
            <a:pPr lvl="0" rtl="0" algn="ctr">
              <a:spcBef>
                <a:spcPts val="0"/>
              </a:spcBef>
              <a:buNone/>
            </a:pPr>
            <a:r>
              <a:rPr b="1" lang="pt-BR" sz="2400"/>
              <a:t>ObjetoDeCusto</a:t>
            </a:r>
          </a:p>
          <a:p>
            <a:pPr lvl="0" rtl="0" algn="l">
              <a:spcBef>
                <a:spcPts val="0"/>
              </a:spcBef>
              <a:buNone/>
            </a:pPr>
            <a:r>
              <a:t/>
            </a:r>
            <a:endParaRPr b="1" sz="2400"/>
          </a:p>
          <a:p>
            <a:pPr lvl="0" rtl="0">
              <a:spcBef>
                <a:spcPts val="0"/>
              </a:spcBef>
              <a:buNone/>
            </a:pPr>
            <a:r>
              <a:rPr b="1" lang="pt-BR" sz="2400"/>
              <a:t>getCusto(): double</a:t>
            </a:r>
          </a:p>
        </p:txBody>
      </p:sp>
      <p:cxnSp>
        <p:nvCxnSpPr>
          <p:cNvPr id="934" name="Shape 934"/>
          <p:cNvCxnSpPr>
            <a:stCxn id="933" idx="1"/>
            <a:endCxn id="933" idx="3"/>
          </p:cNvCxnSpPr>
          <p:nvPr/>
        </p:nvCxnSpPr>
        <p:spPr>
          <a:xfrm>
            <a:off x="2920500" y="3428999"/>
            <a:ext cx="3303000" cy="0"/>
          </a:xfrm>
          <a:prstGeom prst="straightConnector1">
            <a:avLst/>
          </a:prstGeom>
          <a:noFill/>
          <a:ln cap="flat" cmpd="sng" w="19050">
            <a:solidFill>
              <a:schemeClr val="dk2"/>
            </a:solidFill>
            <a:prstDash val="solid"/>
            <a:round/>
            <a:headEnd len="lg" w="lg" type="none"/>
            <a:tailEnd len="lg" w="lg" type="none"/>
          </a:ln>
        </p:spPr>
      </p:cxnSp>
      <p:sp>
        <p:nvSpPr>
          <p:cNvPr id="935" name="Shape 935"/>
          <p:cNvSpPr/>
          <p:nvPr/>
        </p:nvSpPr>
        <p:spPr>
          <a:xfrm>
            <a:off x="5834700" y="5518850"/>
            <a:ext cx="2852099" cy="752099"/>
          </a:xfrm>
          <a:prstGeom prst="rect">
            <a:avLst/>
          </a:prstGeom>
          <a:solidFill>
            <a:srgbClr val="FFFFFF"/>
          </a:solidFill>
          <a:ln cap="flat" cmpd="sng" w="3810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pt-BR" sz="2400"/>
              <a:t>MaterialEscritorio</a:t>
            </a:r>
          </a:p>
        </p:txBody>
      </p:sp>
      <p:cxnSp>
        <p:nvCxnSpPr>
          <p:cNvPr id="936" name="Shape 936"/>
          <p:cNvCxnSpPr>
            <a:stCxn id="931" idx="0"/>
            <a:endCxn id="933" idx="2"/>
          </p:cNvCxnSpPr>
          <p:nvPr/>
        </p:nvCxnSpPr>
        <p:spPr>
          <a:xfrm flipH="1" rot="10800000">
            <a:off x="1525049" y="4188050"/>
            <a:ext cx="3046799" cy="1330800"/>
          </a:xfrm>
          <a:prstGeom prst="straightConnector1">
            <a:avLst/>
          </a:prstGeom>
          <a:noFill/>
          <a:ln cap="flat" cmpd="sng" w="38100">
            <a:solidFill>
              <a:schemeClr val="dk2"/>
            </a:solidFill>
            <a:prstDash val="dash"/>
            <a:round/>
            <a:headEnd len="lg" w="lg" type="none"/>
            <a:tailEnd len="lg" w="lg" type="triangle"/>
          </a:ln>
        </p:spPr>
      </p:cxnSp>
      <p:cxnSp>
        <p:nvCxnSpPr>
          <p:cNvPr id="937" name="Shape 937"/>
          <p:cNvCxnSpPr>
            <a:stCxn id="932" idx="0"/>
            <a:endCxn id="933" idx="2"/>
          </p:cNvCxnSpPr>
          <p:nvPr/>
        </p:nvCxnSpPr>
        <p:spPr>
          <a:xfrm rot="10800000">
            <a:off x="4572000" y="4188050"/>
            <a:ext cx="0" cy="1330800"/>
          </a:xfrm>
          <a:prstGeom prst="straightConnector1">
            <a:avLst/>
          </a:prstGeom>
          <a:noFill/>
          <a:ln cap="flat" cmpd="sng" w="38100">
            <a:solidFill>
              <a:schemeClr val="dk2"/>
            </a:solidFill>
            <a:prstDash val="dash"/>
            <a:round/>
            <a:headEnd len="lg" w="lg" type="none"/>
            <a:tailEnd len="lg" w="lg" type="triangle"/>
          </a:ln>
        </p:spPr>
      </p:cxnSp>
      <p:cxnSp>
        <p:nvCxnSpPr>
          <p:cNvPr id="938" name="Shape 938"/>
          <p:cNvCxnSpPr>
            <a:stCxn id="935" idx="0"/>
            <a:endCxn id="933" idx="2"/>
          </p:cNvCxnSpPr>
          <p:nvPr/>
        </p:nvCxnSpPr>
        <p:spPr>
          <a:xfrm rot="10800000">
            <a:off x="4571849" y="4188050"/>
            <a:ext cx="2688900" cy="1330800"/>
          </a:xfrm>
          <a:prstGeom prst="straightConnector1">
            <a:avLst/>
          </a:prstGeom>
          <a:noFill/>
          <a:ln cap="flat" cmpd="sng" w="38100">
            <a:solidFill>
              <a:schemeClr val="dk2"/>
            </a:solidFill>
            <a:prstDash val="dash"/>
            <a:round/>
            <a:headEnd len="lg" w="lg" type="none"/>
            <a:tailEnd len="lg" w="lg" type="triangle"/>
          </a:ln>
        </p:spPr>
      </p:cxn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2" name="Shape 942"/>
        <p:cNvGrpSpPr/>
        <p:nvPr/>
      </p:nvGrpSpPr>
      <p:grpSpPr>
        <a:xfrm>
          <a:off x="0" y="0"/>
          <a:ext cx="0" cy="0"/>
          <a:chOff x="0" y="0"/>
          <a:chExt cx="0" cy="0"/>
        </a:xfrm>
      </p:grpSpPr>
      <p:sp>
        <p:nvSpPr>
          <p:cNvPr id="943" name="Shape 94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buFont typeface="Arial"/>
              <a:buChar char="●"/>
            </a:pPr>
            <a:r>
              <a:rPr lang="pt-BR"/>
              <a:t>Nosso exemplo</a:t>
            </a:r>
          </a:p>
          <a:p>
            <a:pPr indent="0" lvl="0" marL="0" rtl="0">
              <a:spcBef>
                <a:spcPts val="0"/>
              </a:spcBef>
              <a:buNone/>
            </a:pPr>
            <a:r>
              <a:t/>
            </a:r>
            <a:endParaRPr b="1"/>
          </a:p>
        </p:txBody>
      </p:sp>
      <p:sp>
        <p:nvSpPr>
          <p:cNvPr id="944" name="Shape 94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pt-BR"/>
              <a:t>Interfaces</a:t>
            </a:r>
          </a:p>
        </p:txBody>
      </p:sp>
      <p:sp>
        <p:nvSpPr>
          <p:cNvPr id="945" name="Shape 945"/>
          <p:cNvSpPr/>
          <p:nvPr/>
        </p:nvSpPr>
        <p:spPr>
          <a:xfrm>
            <a:off x="457200" y="5518850"/>
            <a:ext cx="2135699" cy="752099"/>
          </a:xfrm>
          <a:prstGeom prst="rect">
            <a:avLst/>
          </a:prstGeom>
          <a:solidFill>
            <a:srgbClr val="FFFFFF"/>
          </a:solidFill>
          <a:ln cap="flat" cmpd="sng" w="3810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pt-BR" sz="2400"/>
              <a:t>Programador</a:t>
            </a:r>
          </a:p>
        </p:txBody>
      </p:sp>
      <p:sp>
        <p:nvSpPr>
          <p:cNvPr id="946" name="Shape 946"/>
          <p:cNvSpPr/>
          <p:nvPr/>
        </p:nvSpPr>
        <p:spPr>
          <a:xfrm>
            <a:off x="3749700" y="5518850"/>
            <a:ext cx="1644600" cy="752099"/>
          </a:xfrm>
          <a:prstGeom prst="rect">
            <a:avLst/>
          </a:prstGeom>
          <a:solidFill>
            <a:srgbClr val="FFFFFF"/>
          </a:solidFill>
          <a:ln cap="flat" cmpd="sng" w="3810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pt-BR" sz="2400"/>
              <a:t>Gerente</a:t>
            </a:r>
          </a:p>
        </p:txBody>
      </p:sp>
      <p:sp>
        <p:nvSpPr>
          <p:cNvPr id="947" name="Shape 947"/>
          <p:cNvSpPr/>
          <p:nvPr/>
        </p:nvSpPr>
        <p:spPr>
          <a:xfrm>
            <a:off x="2281950" y="2363677"/>
            <a:ext cx="4580100" cy="1937700"/>
          </a:xfrm>
          <a:prstGeom prst="rect">
            <a:avLst/>
          </a:prstGeom>
          <a:solidFill>
            <a:srgbClr val="FFFFFF"/>
          </a:solidFill>
          <a:ln cap="flat" cmpd="sng" w="3810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b="1" sz="2400"/>
          </a:p>
          <a:p>
            <a:pPr lvl="0" rtl="0" algn="ctr">
              <a:spcBef>
                <a:spcPts val="0"/>
              </a:spcBef>
              <a:buNone/>
            </a:pPr>
            <a:r>
              <a:rPr b="1" lang="pt-BR" sz="2400"/>
              <a:t>&lt;&lt;interface&gt;&gt;</a:t>
            </a:r>
          </a:p>
          <a:p>
            <a:pPr lvl="0" rtl="0" algn="ctr">
              <a:spcBef>
                <a:spcPts val="0"/>
              </a:spcBef>
              <a:buNone/>
            </a:pPr>
            <a:r>
              <a:rPr b="1" lang="pt-BR" sz="2400"/>
              <a:t>FuncionarioComSenioridade</a:t>
            </a:r>
          </a:p>
          <a:p>
            <a:pPr lvl="0" rtl="0" algn="l">
              <a:spcBef>
                <a:spcPts val="0"/>
              </a:spcBef>
              <a:buNone/>
            </a:pPr>
            <a:r>
              <a:t/>
            </a:r>
            <a:endParaRPr b="1" sz="2400"/>
          </a:p>
          <a:p>
            <a:pPr lvl="0" rtl="0">
              <a:spcBef>
                <a:spcPts val="0"/>
              </a:spcBef>
              <a:buClr>
                <a:srgbClr val="000000"/>
              </a:buClr>
              <a:buSzPct val="45833"/>
              <a:buFont typeface="Arial"/>
              <a:buNone/>
            </a:pPr>
            <a:r>
              <a:rPr b="1" lang="pt-BR" sz="2400"/>
              <a:t>getSenioridade(): int</a:t>
            </a:r>
          </a:p>
          <a:p>
            <a:pPr lvl="0" rtl="0">
              <a:spcBef>
                <a:spcPts val="0"/>
              </a:spcBef>
              <a:buClr>
                <a:srgbClr val="000000"/>
              </a:buClr>
              <a:buSzPct val="45833"/>
              <a:buFont typeface="Arial"/>
              <a:buNone/>
            </a:pPr>
            <a:r>
              <a:rPr b="1" lang="pt-BR" sz="2400"/>
              <a:t>getNome(): String</a:t>
            </a:r>
          </a:p>
          <a:p>
            <a:pPr lvl="0" rtl="0" algn="ctr">
              <a:spcBef>
                <a:spcPts val="0"/>
              </a:spcBef>
              <a:buNone/>
            </a:pPr>
            <a:r>
              <a:t/>
            </a:r>
            <a:endParaRPr b="1" sz="2400"/>
          </a:p>
        </p:txBody>
      </p:sp>
      <p:cxnSp>
        <p:nvCxnSpPr>
          <p:cNvPr id="948" name="Shape 948"/>
          <p:cNvCxnSpPr>
            <a:stCxn id="947" idx="1"/>
            <a:endCxn id="947" idx="3"/>
          </p:cNvCxnSpPr>
          <p:nvPr/>
        </p:nvCxnSpPr>
        <p:spPr>
          <a:xfrm>
            <a:off x="2281950" y="3332527"/>
            <a:ext cx="4580100" cy="0"/>
          </a:xfrm>
          <a:prstGeom prst="straightConnector1">
            <a:avLst/>
          </a:prstGeom>
          <a:noFill/>
          <a:ln cap="flat" cmpd="sng" w="19050">
            <a:solidFill>
              <a:schemeClr val="dk2"/>
            </a:solidFill>
            <a:prstDash val="solid"/>
            <a:round/>
            <a:headEnd len="lg" w="lg" type="none"/>
            <a:tailEnd len="lg" w="lg" type="none"/>
          </a:ln>
        </p:spPr>
      </p:cxnSp>
      <p:sp>
        <p:nvSpPr>
          <p:cNvPr id="949" name="Shape 949"/>
          <p:cNvSpPr/>
          <p:nvPr/>
        </p:nvSpPr>
        <p:spPr>
          <a:xfrm>
            <a:off x="5834700" y="5518850"/>
            <a:ext cx="2852099" cy="752099"/>
          </a:xfrm>
          <a:prstGeom prst="rect">
            <a:avLst/>
          </a:prstGeom>
          <a:solidFill>
            <a:srgbClr val="FFFFFF"/>
          </a:solidFill>
          <a:ln cap="flat" cmpd="sng" w="3810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pt-BR" sz="2400"/>
              <a:t>AnalistaSistemas</a:t>
            </a:r>
          </a:p>
        </p:txBody>
      </p:sp>
      <p:cxnSp>
        <p:nvCxnSpPr>
          <p:cNvPr id="950" name="Shape 950"/>
          <p:cNvCxnSpPr>
            <a:stCxn id="945" idx="0"/>
            <a:endCxn id="947" idx="2"/>
          </p:cNvCxnSpPr>
          <p:nvPr/>
        </p:nvCxnSpPr>
        <p:spPr>
          <a:xfrm flipH="1" rot="10800000">
            <a:off x="1525049" y="4301450"/>
            <a:ext cx="3047099" cy="1217400"/>
          </a:xfrm>
          <a:prstGeom prst="straightConnector1">
            <a:avLst/>
          </a:prstGeom>
          <a:noFill/>
          <a:ln cap="flat" cmpd="sng" w="38100">
            <a:solidFill>
              <a:schemeClr val="dk2"/>
            </a:solidFill>
            <a:prstDash val="dash"/>
            <a:round/>
            <a:headEnd len="lg" w="lg" type="none"/>
            <a:tailEnd len="lg" w="lg" type="triangle"/>
          </a:ln>
        </p:spPr>
      </p:cxnSp>
      <p:cxnSp>
        <p:nvCxnSpPr>
          <p:cNvPr id="951" name="Shape 951"/>
          <p:cNvCxnSpPr>
            <a:stCxn id="946" idx="0"/>
            <a:endCxn id="947" idx="2"/>
          </p:cNvCxnSpPr>
          <p:nvPr/>
        </p:nvCxnSpPr>
        <p:spPr>
          <a:xfrm rot="10800000">
            <a:off x="4572000" y="4301450"/>
            <a:ext cx="0" cy="1217400"/>
          </a:xfrm>
          <a:prstGeom prst="straightConnector1">
            <a:avLst/>
          </a:prstGeom>
          <a:noFill/>
          <a:ln cap="flat" cmpd="sng" w="38100">
            <a:solidFill>
              <a:schemeClr val="dk2"/>
            </a:solidFill>
            <a:prstDash val="dash"/>
            <a:round/>
            <a:headEnd len="lg" w="lg" type="none"/>
            <a:tailEnd len="lg" w="lg" type="triangle"/>
          </a:ln>
        </p:spPr>
      </p:cxnSp>
      <p:cxnSp>
        <p:nvCxnSpPr>
          <p:cNvPr id="952" name="Shape 952"/>
          <p:cNvCxnSpPr>
            <a:stCxn id="949" idx="0"/>
            <a:endCxn id="947" idx="2"/>
          </p:cNvCxnSpPr>
          <p:nvPr/>
        </p:nvCxnSpPr>
        <p:spPr>
          <a:xfrm rot="10800000">
            <a:off x="4572149" y="4301450"/>
            <a:ext cx="2688600" cy="1217400"/>
          </a:xfrm>
          <a:prstGeom prst="straightConnector1">
            <a:avLst/>
          </a:prstGeom>
          <a:noFill/>
          <a:ln cap="flat" cmpd="sng" w="38100">
            <a:solidFill>
              <a:schemeClr val="dk2"/>
            </a:solidFill>
            <a:prstDash val="dash"/>
            <a:round/>
            <a:headEnd len="lg" w="lg" type="none"/>
            <a:tailEnd len="lg" w="lg" type="triangle"/>
          </a:ln>
        </p:spPr>
      </p:cxn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6" name="Shape 956"/>
        <p:cNvGrpSpPr/>
        <p:nvPr/>
      </p:nvGrpSpPr>
      <p:grpSpPr>
        <a:xfrm>
          <a:off x="0" y="0"/>
          <a:ext cx="0" cy="0"/>
          <a:chOff x="0" y="0"/>
          <a:chExt cx="0" cy="0"/>
        </a:xfrm>
      </p:grpSpPr>
      <p:sp>
        <p:nvSpPr>
          <p:cNvPr id="957" name="Shape 95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buFont typeface="Arial"/>
              <a:buChar char="●"/>
            </a:pPr>
            <a:r>
              <a:rPr lang="pt-BR"/>
              <a:t>Nosso exemplo</a:t>
            </a:r>
          </a:p>
          <a:p>
            <a:pPr indent="0" lvl="0" marL="0" rtl="0">
              <a:spcBef>
                <a:spcPts val="0"/>
              </a:spcBef>
              <a:buNone/>
            </a:pPr>
            <a:r>
              <a:t/>
            </a:r>
            <a:endParaRPr b="1"/>
          </a:p>
        </p:txBody>
      </p:sp>
      <p:sp>
        <p:nvSpPr>
          <p:cNvPr id="958" name="Shape 95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pt-BR"/>
              <a:t>Interfaces</a:t>
            </a:r>
          </a:p>
        </p:txBody>
      </p:sp>
      <p:grpSp>
        <p:nvGrpSpPr>
          <p:cNvPr id="959" name="Shape 959"/>
          <p:cNvGrpSpPr/>
          <p:nvPr/>
        </p:nvGrpSpPr>
        <p:grpSpPr>
          <a:xfrm>
            <a:off x="457200" y="2784062"/>
            <a:ext cx="3705600" cy="1452899"/>
            <a:chOff x="2006975" y="2784062"/>
            <a:chExt cx="3705600" cy="1452899"/>
          </a:xfrm>
        </p:grpSpPr>
        <p:sp>
          <p:nvSpPr>
            <p:cNvPr id="960" name="Shape 960"/>
            <p:cNvSpPr/>
            <p:nvPr/>
          </p:nvSpPr>
          <p:spPr>
            <a:xfrm>
              <a:off x="2006975" y="2784062"/>
              <a:ext cx="3705600" cy="1452899"/>
            </a:xfrm>
            <a:prstGeom prst="rect">
              <a:avLst/>
            </a:prstGeom>
            <a:solidFill>
              <a:srgbClr val="FFFFFF"/>
            </a:solidFill>
            <a:ln cap="flat" cmpd="sng" w="3810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pt-BR" sz="2400"/>
                <a:t>SistemaCusto</a:t>
              </a:r>
            </a:p>
            <a:p>
              <a:pPr lvl="0" rtl="0" algn="l">
                <a:spcBef>
                  <a:spcPts val="0"/>
                </a:spcBef>
                <a:buNone/>
              </a:pPr>
              <a:r>
                <a:t/>
              </a:r>
              <a:endParaRPr b="1" sz="2400"/>
            </a:p>
            <a:p>
              <a:pPr lvl="0" rtl="0">
                <a:spcBef>
                  <a:spcPts val="0"/>
                </a:spcBef>
                <a:buNone/>
              </a:pPr>
              <a:r>
                <a:rPr b="1" lang="pt-BR" sz="2400"/>
                <a:t>getCustoTotal(): double</a:t>
              </a:r>
            </a:p>
          </p:txBody>
        </p:sp>
        <p:cxnSp>
          <p:nvCxnSpPr>
            <p:cNvPr id="961" name="Shape 961"/>
            <p:cNvCxnSpPr>
              <a:stCxn id="960" idx="1"/>
              <a:endCxn id="960" idx="3"/>
            </p:cNvCxnSpPr>
            <p:nvPr/>
          </p:nvCxnSpPr>
          <p:spPr>
            <a:xfrm>
              <a:off x="2006975" y="3510512"/>
              <a:ext cx="3705600" cy="0"/>
            </a:xfrm>
            <a:prstGeom prst="straightConnector1">
              <a:avLst/>
            </a:prstGeom>
            <a:noFill/>
            <a:ln cap="flat" cmpd="sng" w="19050">
              <a:solidFill>
                <a:schemeClr val="dk2"/>
              </a:solidFill>
              <a:prstDash val="solid"/>
              <a:round/>
              <a:headEnd len="lg" w="lg" type="none"/>
              <a:tailEnd len="lg" w="lg" type="none"/>
            </a:ln>
          </p:spPr>
        </p:cxnSp>
      </p:grpSp>
      <p:sp>
        <p:nvSpPr>
          <p:cNvPr id="962" name="Shape 962"/>
          <p:cNvSpPr/>
          <p:nvPr/>
        </p:nvSpPr>
        <p:spPr>
          <a:xfrm>
            <a:off x="883950" y="5647775"/>
            <a:ext cx="2852099" cy="752099"/>
          </a:xfrm>
          <a:prstGeom prst="rect">
            <a:avLst/>
          </a:prstGeom>
          <a:solidFill>
            <a:srgbClr val="FFFFFF"/>
          </a:solidFill>
          <a:ln cap="flat" cmpd="sng" w="3810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pt-BR" sz="2400"/>
              <a:t>ObjetoDeCusto</a:t>
            </a:r>
          </a:p>
        </p:txBody>
      </p:sp>
      <p:grpSp>
        <p:nvGrpSpPr>
          <p:cNvPr id="963" name="Shape 963"/>
          <p:cNvGrpSpPr/>
          <p:nvPr/>
        </p:nvGrpSpPr>
        <p:grpSpPr>
          <a:xfrm>
            <a:off x="4554250" y="2784062"/>
            <a:ext cx="3705600" cy="1452899"/>
            <a:chOff x="2006975" y="2784062"/>
            <a:chExt cx="3705600" cy="1452899"/>
          </a:xfrm>
        </p:grpSpPr>
        <p:sp>
          <p:nvSpPr>
            <p:cNvPr id="964" name="Shape 964"/>
            <p:cNvSpPr/>
            <p:nvPr/>
          </p:nvSpPr>
          <p:spPr>
            <a:xfrm>
              <a:off x="2006975" y="2784062"/>
              <a:ext cx="3705600" cy="1452899"/>
            </a:xfrm>
            <a:prstGeom prst="rect">
              <a:avLst/>
            </a:prstGeom>
            <a:solidFill>
              <a:srgbClr val="FFFFFF"/>
            </a:solidFill>
            <a:ln cap="flat" cmpd="sng" w="3810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pt-BR" sz="2400"/>
                <a:t>SistemaPessoal</a:t>
              </a:r>
            </a:p>
            <a:p>
              <a:pPr lvl="0" rtl="0" algn="l">
                <a:spcBef>
                  <a:spcPts val="0"/>
                </a:spcBef>
                <a:buNone/>
              </a:pPr>
              <a:r>
                <a:t/>
              </a:r>
              <a:endParaRPr b="1" sz="2400"/>
            </a:p>
            <a:p>
              <a:pPr lvl="0" rtl="0">
                <a:spcBef>
                  <a:spcPts val="0"/>
                </a:spcBef>
                <a:buNone/>
              </a:pPr>
              <a:r>
                <a:rPr b="1" lang="pt-BR" sz="2400"/>
                <a:t>imprimirSenioridade(): void</a:t>
              </a:r>
            </a:p>
          </p:txBody>
        </p:sp>
        <p:cxnSp>
          <p:nvCxnSpPr>
            <p:cNvPr id="965" name="Shape 965"/>
            <p:cNvCxnSpPr>
              <a:stCxn id="964" idx="1"/>
              <a:endCxn id="964" idx="3"/>
            </p:cNvCxnSpPr>
            <p:nvPr/>
          </p:nvCxnSpPr>
          <p:spPr>
            <a:xfrm>
              <a:off x="2006975" y="3510512"/>
              <a:ext cx="3705600" cy="0"/>
            </a:xfrm>
            <a:prstGeom prst="straightConnector1">
              <a:avLst/>
            </a:prstGeom>
            <a:noFill/>
            <a:ln cap="flat" cmpd="sng" w="19050">
              <a:solidFill>
                <a:schemeClr val="dk2"/>
              </a:solidFill>
              <a:prstDash val="solid"/>
              <a:round/>
              <a:headEnd len="lg" w="lg" type="none"/>
              <a:tailEnd len="lg" w="lg" type="none"/>
            </a:ln>
          </p:spPr>
        </p:cxnSp>
      </p:grpSp>
      <p:sp>
        <p:nvSpPr>
          <p:cNvPr id="966" name="Shape 966"/>
          <p:cNvSpPr/>
          <p:nvPr/>
        </p:nvSpPr>
        <p:spPr>
          <a:xfrm>
            <a:off x="4227850" y="5603400"/>
            <a:ext cx="4358400" cy="752099"/>
          </a:xfrm>
          <a:prstGeom prst="rect">
            <a:avLst/>
          </a:prstGeom>
          <a:solidFill>
            <a:srgbClr val="FFFFFF"/>
          </a:solidFill>
          <a:ln cap="flat" cmpd="sng" w="3810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pt-BR" sz="2400"/>
              <a:t>FuncionarioComSenioridade</a:t>
            </a:r>
          </a:p>
        </p:txBody>
      </p:sp>
      <p:cxnSp>
        <p:nvCxnSpPr>
          <p:cNvPr id="967" name="Shape 967"/>
          <p:cNvCxnSpPr>
            <a:stCxn id="960" idx="2"/>
            <a:endCxn id="962" idx="0"/>
          </p:cNvCxnSpPr>
          <p:nvPr/>
        </p:nvCxnSpPr>
        <p:spPr>
          <a:xfrm>
            <a:off x="2310000" y="4236962"/>
            <a:ext cx="0" cy="1410900"/>
          </a:xfrm>
          <a:prstGeom prst="straightConnector1">
            <a:avLst/>
          </a:prstGeom>
          <a:noFill/>
          <a:ln cap="flat" cmpd="sng" w="38100">
            <a:solidFill>
              <a:schemeClr val="dk2"/>
            </a:solidFill>
            <a:prstDash val="dash"/>
            <a:round/>
            <a:headEnd len="lg" w="lg" type="none"/>
            <a:tailEnd len="lg" w="lg" type="stealth"/>
          </a:ln>
        </p:spPr>
      </p:cxnSp>
      <p:cxnSp>
        <p:nvCxnSpPr>
          <p:cNvPr id="968" name="Shape 968"/>
          <p:cNvCxnSpPr>
            <a:stCxn id="964" idx="2"/>
            <a:endCxn id="966" idx="0"/>
          </p:cNvCxnSpPr>
          <p:nvPr/>
        </p:nvCxnSpPr>
        <p:spPr>
          <a:xfrm>
            <a:off x="6407050" y="4236962"/>
            <a:ext cx="0" cy="1366500"/>
          </a:xfrm>
          <a:prstGeom prst="straightConnector1">
            <a:avLst/>
          </a:prstGeom>
          <a:noFill/>
          <a:ln cap="flat" cmpd="sng" w="38100">
            <a:solidFill>
              <a:schemeClr val="dk2"/>
            </a:solidFill>
            <a:prstDash val="dash"/>
            <a:round/>
            <a:headEnd len="lg" w="lg" type="none"/>
            <a:tailEnd len="lg" w="lg" type="stealth"/>
          </a:ln>
        </p:spPr>
      </p:cxn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2" name="Shape 972"/>
        <p:cNvGrpSpPr/>
        <p:nvPr/>
      </p:nvGrpSpPr>
      <p:grpSpPr>
        <a:xfrm>
          <a:off x="0" y="0"/>
          <a:ext cx="0" cy="0"/>
          <a:chOff x="0" y="0"/>
          <a:chExt cx="0" cy="0"/>
        </a:xfrm>
      </p:grpSpPr>
      <p:sp>
        <p:nvSpPr>
          <p:cNvPr id="973" name="Shape 97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pt-BR"/>
              <a:t>Interfaces</a:t>
            </a:r>
          </a:p>
        </p:txBody>
      </p:sp>
      <p:sp>
        <p:nvSpPr>
          <p:cNvPr id="974" name="Shape 97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buFont typeface="Arial"/>
              <a:buChar char="●"/>
            </a:pPr>
            <a:r>
              <a:rPr lang="pt-BR"/>
              <a:t>Nosso exemplo</a:t>
            </a:r>
          </a:p>
          <a:p>
            <a:pPr indent="0" lvl="0" marL="0" rtl="0">
              <a:spcBef>
                <a:spcPts val="0"/>
              </a:spcBef>
              <a:buNone/>
            </a:pPr>
            <a:r>
              <a:t/>
            </a:r>
            <a:endParaRPr b="1"/>
          </a:p>
        </p:txBody>
      </p:sp>
      <p:sp>
        <p:nvSpPr>
          <p:cNvPr id="975" name="Shape 975"/>
          <p:cNvSpPr txBox="1"/>
          <p:nvPr/>
        </p:nvSpPr>
        <p:spPr>
          <a:xfrm>
            <a:off x="457200" y="2581500"/>
            <a:ext cx="8647800" cy="4276500"/>
          </a:xfrm>
          <a:prstGeom prst="rect">
            <a:avLst/>
          </a:prstGeom>
          <a:noFill/>
          <a:ln>
            <a:noFill/>
          </a:ln>
        </p:spPr>
        <p:txBody>
          <a:bodyPr anchorCtr="0" anchor="t" bIns="91425" lIns="91425" rIns="91425" tIns="91425">
            <a:noAutofit/>
          </a:bodyPr>
          <a:lstStyle/>
          <a:p>
            <a:pPr lvl="0" rtl="0">
              <a:spcBef>
                <a:spcPts val="0"/>
              </a:spcBef>
              <a:buNone/>
            </a:pPr>
            <a:r>
              <a:rPr b="1" lang="pt-BR" sz="1800">
                <a:latin typeface="Courier New"/>
                <a:ea typeface="Courier New"/>
                <a:cs typeface="Courier New"/>
                <a:sym typeface="Courier New"/>
              </a:rPr>
              <a:t>public interface ObjetoDeCusto {</a:t>
            </a:r>
          </a:p>
          <a:p>
            <a:pPr lvl="0" rtl="0">
              <a:spcBef>
                <a:spcPts val="0"/>
              </a:spcBef>
              <a:buNone/>
            </a:pPr>
            <a:r>
              <a:rPr b="1" lang="pt-BR" sz="1800">
                <a:latin typeface="Courier New"/>
                <a:ea typeface="Courier New"/>
                <a:cs typeface="Courier New"/>
                <a:sym typeface="Courier New"/>
              </a:rPr>
              <a:t>    double getCusto();</a:t>
            </a:r>
          </a:p>
          <a:p>
            <a:pPr lvl="0" rtl="0">
              <a:spcBef>
                <a:spcPts val="0"/>
              </a:spcBef>
              <a:buNone/>
            </a:pPr>
            <a:r>
              <a:rPr b="1" lang="pt-BR" sz="1800">
                <a:latin typeface="Courier New"/>
                <a:ea typeface="Courier New"/>
                <a:cs typeface="Courier New"/>
                <a:sym typeface="Courier New"/>
              </a:rPr>
              <a:t>}</a:t>
            </a:r>
          </a:p>
          <a:p>
            <a:pPr lvl="0" rtl="0">
              <a:spcBef>
                <a:spcPts val="0"/>
              </a:spcBef>
              <a:buNone/>
            </a:pPr>
            <a:r>
              <a:t/>
            </a:r>
            <a:endParaRPr b="1" sz="1800">
              <a:latin typeface="Courier New"/>
              <a:ea typeface="Courier New"/>
              <a:cs typeface="Courier New"/>
              <a:sym typeface="Courier New"/>
            </a:endParaRPr>
          </a:p>
          <a:p>
            <a:pPr lvl="0" rtl="0">
              <a:spcBef>
                <a:spcPts val="0"/>
              </a:spcBef>
              <a:buNone/>
            </a:pPr>
            <a:r>
              <a:rPr b="1" lang="pt-BR" sz="1800">
                <a:latin typeface="Courier New"/>
                <a:ea typeface="Courier New"/>
                <a:cs typeface="Courier New"/>
                <a:sym typeface="Courier New"/>
              </a:rPr>
              <a:t>public interface FuncionarioComSenioridade {</a:t>
            </a:r>
          </a:p>
          <a:p>
            <a:pPr lvl="0" rtl="0">
              <a:spcBef>
                <a:spcPts val="0"/>
              </a:spcBef>
              <a:buNone/>
            </a:pPr>
            <a:r>
              <a:rPr b="1" lang="pt-BR" sz="1800">
                <a:latin typeface="Courier New"/>
                <a:ea typeface="Courier New"/>
                <a:cs typeface="Courier New"/>
                <a:sym typeface="Courier New"/>
              </a:rPr>
              <a:t>    int getSenioridade();</a:t>
            </a:r>
          </a:p>
          <a:p>
            <a:pPr lvl="0" rtl="0">
              <a:spcBef>
                <a:spcPts val="0"/>
              </a:spcBef>
              <a:buNone/>
            </a:pPr>
            <a:r>
              <a:rPr b="1" lang="pt-BR" sz="1800">
                <a:latin typeface="Courier New"/>
                <a:ea typeface="Courier New"/>
                <a:cs typeface="Courier New"/>
                <a:sym typeface="Courier New"/>
              </a:rPr>
              <a:t>    String getNome();</a:t>
            </a:r>
          </a:p>
          <a:p>
            <a:pPr lvl="0" rtl="0">
              <a:spcBef>
                <a:spcPts val="0"/>
              </a:spcBef>
              <a:buNone/>
            </a:pPr>
            <a:r>
              <a:rPr b="1" lang="pt-BR" sz="1800">
                <a:latin typeface="Courier New"/>
                <a:ea typeface="Courier New"/>
                <a:cs typeface="Courier New"/>
                <a:sym typeface="Courier New"/>
              </a:rPr>
              <a:t>}</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pt-BR"/>
              <a:t>Os Elementos Básicos</a:t>
            </a:r>
          </a:p>
        </p:txBody>
      </p:sp>
      <p:sp>
        <p:nvSpPr>
          <p:cNvPr id="110" name="Shape 11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rtl="0">
              <a:spcBef>
                <a:spcPts val="0"/>
              </a:spcBef>
              <a:buSzPct val="100000"/>
              <a:buFont typeface="Arial"/>
              <a:buChar char="●"/>
            </a:pPr>
            <a:r>
              <a:rPr b="1" lang="pt-BR" sz="2400">
                <a:solidFill>
                  <a:srgbClr val="000000"/>
                </a:solidFill>
              </a:rPr>
              <a:t>Métodos</a:t>
            </a:r>
          </a:p>
          <a:p>
            <a:pPr indent="-228600" lvl="1" marL="914400" rtl="0">
              <a:spcBef>
                <a:spcPts val="0"/>
              </a:spcBef>
              <a:buFont typeface="Courier New"/>
              <a:buChar char="o"/>
            </a:pPr>
            <a:r>
              <a:rPr lang="pt-BR">
                <a:solidFill>
                  <a:srgbClr val="000000"/>
                </a:solidFill>
              </a:rPr>
              <a:t>Determinam o </a:t>
            </a:r>
            <a:r>
              <a:rPr b="1" lang="pt-BR">
                <a:solidFill>
                  <a:srgbClr val="000000"/>
                </a:solidFill>
              </a:rPr>
              <a:t>comportamento</a:t>
            </a:r>
            <a:r>
              <a:rPr lang="pt-BR">
                <a:solidFill>
                  <a:srgbClr val="000000"/>
                </a:solidFill>
              </a:rPr>
              <a:t> dos objetos. </a:t>
            </a:r>
          </a:p>
          <a:p>
            <a:pPr indent="-228600" lvl="1" marL="914400" rtl="0">
              <a:spcBef>
                <a:spcPts val="0"/>
              </a:spcBef>
              <a:buFont typeface="Courier New"/>
              <a:buChar char="o"/>
            </a:pPr>
            <a:r>
              <a:rPr lang="pt-BR">
                <a:solidFill>
                  <a:srgbClr val="000000"/>
                </a:solidFill>
              </a:rPr>
              <a:t>São as </a:t>
            </a:r>
            <a:r>
              <a:rPr b="1" lang="pt-BR">
                <a:solidFill>
                  <a:srgbClr val="000000"/>
                </a:solidFill>
              </a:rPr>
              <a:t>ações </a:t>
            </a:r>
            <a:r>
              <a:rPr lang="pt-BR">
                <a:solidFill>
                  <a:srgbClr val="000000"/>
                </a:solidFill>
              </a:rPr>
              <a:t>que objetos podem realizar.</a:t>
            </a:r>
          </a:p>
          <a:p>
            <a:pPr indent="-228600" lvl="1" marL="914400" rtl="0">
              <a:spcBef>
                <a:spcPts val="0"/>
              </a:spcBef>
              <a:buFont typeface="Courier New"/>
              <a:buChar char="o"/>
            </a:pPr>
            <a:r>
              <a:rPr lang="pt-BR">
                <a:solidFill>
                  <a:srgbClr val="000000"/>
                </a:solidFill>
              </a:rPr>
              <a:t>Responsáveis por </a:t>
            </a:r>
            <a:r>
              <a:rPr b="1" lang="pt-BR">
                <a:solidFill>
                  <a:srgbClr val="000000"/>
                </a:solidFill>
              </a:rPr>
              <a:t>alterar o</a:t>
            </a:r>
            <a:r>
              <a:rPr lang="pt-BR">
                <a:solidFill>
                  <a:srgbClr val="000000"/>
                </a:solidFill>
              </a:rPr>
              <a:t> </a:t>
            </a:r>
            <a:r>
              <a:rPr b="1" lang="pt-BR">
                <a:solidFill>
                  <a:srgbClr val="000000"/>
                </a:solidFill>
              </a:rPr>
              <a:t>estado </a:t>
            </a:r>
            <a:r>
              <a:rPr lang="pt-BR">
                <a:solidFill>
                  <a:srgbClr val="000000"/>
                </a:solidFill>
              </a:rPr>
              <a:t>do objeto</a:t>
            </a:r>
            <a:r>
              <a:rPr lang="pt-BR" sz="2400">
                <a:solidFill>
                  <a:srgbClr val="000000"/>
                </a:solidFill>
              </a:rPr>
              <a:t>.</a:t>
            </a:r>
          </a:p>
          <a:p>
            <a:pPr indent="-228600" lvl="1" marL="914400" rtl="0">
              <a:spcBef>
                <a:spcPts val="0"/>
              </a:spcBef>
              <a:buFont typeface="Courier New"/>
              <a:buChar char="o"/>
            </a:pPr>
            <a:r>
              <a:rPr lang="pt-BR"/>
              <a:t>São as </a:t>
            </a:r>
            <a:r>
              <a:rPr b="1" lang="pt-BR">
                <a:solidFill>
                  <a:srgbClr val="000000"/>
                </a:solidFill>
              </a:rPr>
              <a:t>funções e procedimentos</a:t>
            </a:r>
            <a:r>
              <a:rPr lang="pt-BR">
                <a:solidFill>
                  <a:srgbClr val="000000"/>
                </a:solidFill>
              </a:rPr>
              <a:t> </a:t>
            </a:r>
            <a:r>
              <a:rPr lang="pt-BR"/>
              <a:t>da estrutura de dados.</a:t>
            </a:r>
          </a:p>
        </p:txBody>
      </p:sp>
      <p:pic>
        <p:nvPicPr>
          <p:cNvPr id="111" name="Shape 111"/>
          <p:cNvPicPr preferRelativeResize="0"/>
          <p:nvPr/>
        </p:nvPicPr>
        <p:blipFill>
          <a:blip r:embed="rId3">
            <a:alphaModFix/>
          </a:blip>
          <a:stretch>
            <a:fillRect/>
          </a:stretch>
        </p:blipFill>
        <p:spPr>
          <a:xfrm>
            <a:off x="0" y="4838700"/>
            <a:ext cx="2257425" cy="2019300"/>
          </a:xfrm>
          <a:prstGeom prst="rect">
            <a:avLst/>
          </a:prstGeom>
          <a:noFill/>
          <a:ln>
            <a:noFill/>
          </a:ln>
        </p:spPr>
      </p:pic>
      <p:pic>
        <p:nvPicPr>
          <p:cNvPr id="112" name="Shape 112"/>
          <p:cNvPicPr preferRelativeResize="0"/>
          <p:nvPr/>
        </p:nvPicPr>
        <p:blipFill>
          <a:blip r:embed="rId4">
            <a:alphaModFix/>
          </a:blip>
          <a:stretch>
            <a:fillRect/>
          </a:stretch>
        </p:blipFill>
        <p:spPr>
          <a:xfrm>
            <a:off x="6448425" y="5162550"/>
            <a:ext cx="2695575" cy="1695450"/>
          </a:xfrm>
          <a:prstGeom prst="rect">
            <a:avLst/>
          </a:prstGeom>
          <a:noFill/>
          <a:ln>
            <a:noFill/>
          </a:ln>
        </p:spPr>
      </p:pic>
      <p:sp>
        <p:nvSpPr>
          <p:cNvPr id="113" name="Shape 113"/>
          <p:cNvSpPr/>
          <p:nvPr/>
        </p:nvSpPr>
        <p:spPr>
          <a:xfrm>
            <a:off x="3845025" y="4725322"/>
            <a:ext cx="2603399" cy="1164600"/>
          </a:xfrm>
          <a:prstGeom prst="wedgeEllipseCallout">
            <a:avLst>
              <a:gd fmla="val 52652" name="adj1"/>
              <a:gd fmla="val 51270" name="adj2"/>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pt-BR" sz="1800"/>
              <a:t>latir</a:t>
            </a:r>
            <a:r>
              <a:rPr lang="pt-BR" sz="1800"/>
              <a:t>? </a:t>
            </a:r>
            <a:r>
              <a:rPr b="1" lang="pt-BR" sz="1800"/>
              <a:t>dormir</a:t>
            </a:r>
            <a:r>
              <a:rPr lang="pt-BR" sz="1800"/>
              <a:t>? </a:t>
            </a:r>
            <a:r>
              <a:rPr b="1" lang="pt-BR" sz="1800"/>
              <a:t>comer</a:t>
            </a:r>
            <a:r>
              <a:rPr lang="pt-BR" sz="1800"/>
              <a:t>? </a:t>
            </a:r>
            <a:r>
              <a:rPr b="1" lang="pt-BR" sz="1800"/>
              <a:t>correr</a:t>
            </a:r>
            <a:r>
              <a:rPr lang="pt-BR" sz="1800"/>
              <a:t>?</a:t>
            </a:r>
          </a:p>
        </p:txBody>
      </p:sp>
      <p:sp>
        <p:nvSpPr>
          <p:cNvPr id="114" name="Shape 114"/>
          <p:cNvSpPr/>
          <p:nvPr/>
        </p:nvSpPr>
        <p:spPr>
          <a:xfrm>
            <a:off x="1711975" y="3043289"/>
            <a:ext cx="3414000" cy="2025900"/>
          </a:xfrm>
          <a:prstGeom prst="wedgeEllipseCallout">
            <a:avLst>
              <a:gd fmla="val -41865" name="adj1"/>
              <a:gd fmla="val 59778" name="adj2"/>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pt-BR" sz="1800"/>
              <a:t>Considerando o Scooby-Doo e o Ajudante de Papai Noel, que ações eles podem fazer?</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000"/>
                                        <p:tgtEl>
                                          <p:spTgt spid="114"/>
                                        </p:tgtEl>
                                      </p:cBhvr>
                                    </p:animEffect>
                                  </p:childTnLst>
                                </p:cTn>
                              </p:par>
                              <p:par>
                                <p:cTn fill="hold" nodeType="with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000"/>
                                        <p:tgtEl>
                                          <p:spTgt spid="1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000"/>
                                        <p:tgtEl>
                                          <p:spTgt spid="113"/>
                                        </p:tgtEl>
                                      </p:cBhvr>
                                    </p:animEffect>
                                  </p:childTnLst>
                                </p:cTn>
                              </p:par>
                              <p:par>
                                <p:cTn fill="hold" nodeType="with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000"/>
                                        <p:tgtEl>
                                          <p:spTgt spid="1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9" name="Shape 979"/>
        <p:cNvGrpSpPr/>
        <p:nvPr/>
      </p:nvGrpSpPr>
      <p:grpSpPr>
        <a:xfrm>
          <a:off x="0" y="0"/>
          <a:ext cx="0" cy="0"/>
          <a:chOff x="0" y="0"/>
          <a:chExt cx="0" cy="0"/>
        </a:xfrm>
      </p:grpSpPr>
      <p:sp>
        <p:nvSpPr>
          <p:cNvPr id="980" name="Shape 98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pt-BR"/>
              <a:t>Interfaces</a:t>
            </a:r>
          </a:p>
        </p:txBody>
      </p:sp>
      <p:sp>
        <p:nvSpPr>
          <p:cNvPr id="981" name="Shape 98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buFont typeface="Arial"/>
              <a:buChar char="●"/>
            </a:pPr>
            <a:r>
              <a:rPr lang="pt-BR"/>
              <a:t>Nosso exemplo</a:t>
            </a:r>
          </a:p>
          <a:p>
            <a:pPr indent="0" lvl="0" marL="0" rtl="0">
              <a:spcBef>
                <a:spcPts val="0"/>
              </a:spcBef>
              <a:buNone/>
            </a:pPr>
            <a:r>
              <a:t/>
            </a:r>
            <a:endParaRPr b="1"/>
          </a:p>
        </p:txBody>
      </p:sp>
      <p:sp>
        <p:nvSpPr>
          <p:cNvPr id="982" name="Shape 982"/>
          <p:cNvSpPr txBox="1"/>
          <p:nvPr/>
        </p:nvSpPr>
        <p:spPr>
          <a:xfrm>
            <a:off x="457200" y="2581500"/>
            <a:ext cx="8647800" cy="4276500"/>
          </a:xfrm>
          <a:prstGeom prst="rect">
            <a:avLst/>
          </a:prstGeom>
          <a:noFill/>
          <a:ln>
            <a:noFill/>
          </a:ln>
        </p:spPr>
        <p:txBody>
          <a:bodyPr anchorCtr="0" anchor="t" bIns="91425" lIns="91425" rIns="91425" tIns="91425">
            <a:noAutofit/>
          </a:bodyPr>
          <a:lstStyle/>
          <a:p>
            <a:pPr lvl="0" rtl="0">
              <a:spcBef>
                <a:spcPts val="0"/>
              </a:spcBef>
              <a:buNone/>
            </a:pPr>
            <a:r>
              <a:rPr lang="pt-BR" sz="1800">
                <a:latin typeface="Courier New"/>
                <a:ea typeface="Courier New"/>
                <a:cs typeface="Courier New"/>
                <a:sym typeface="Courier New"/>
              </a:rPr>
              <a:t>public class Gerente extends Funcionario </a:t>
            </a:r>
          </a:p>
          <a:p>
            <a:pPr lvl="0" rtl="0">
              <a:spcBef>
                <a:spcPts val="0"/>
              </a:spcBef>
              <a:buNone/>
            </a:pPr>
            <a:r>
              <a:rPr b="1" lang="pt-BR" sz="1800">
                <a:latin typeface="Courier New"/>
                <a:ea typeface="Courier New"/>
                <a:cs typeface="Courier New"/>
                <a:sym typeface="Courier New"/>
              </a:rPr>
              <a:t>    implements FuncionarioComSenioridade </a:t>
            </a:r>
            <a:r>
              <a:rPr lang="pt-BR" sz="1800">
                <a:latin typeface="Courier New"/>
                <a:ea typeface="Courier New"/>
                <a:cs typeface="Courier New"/>
                <a:sym typeface="Courier New"/>
              </a:rPr>
              <a:t>{</a:t>
            </a:r>
          </a:p>
          <a:p>
            <a:pPr lvl="0" rtl="0">
              <a:spcBef>
                <a:spcPts val="0"/>
              </a:spcBef>
              <a:buNone/>
            </a:pPr>
            <a:r>
              <a:rPr lang="pt-BR" sz="1800">
                <a:latin typeface="Courier New"/>
                <a:ea typeface="Courier New"/>
                <a:cs typeface="Courier New"/>
                <a:sym typeface="Courier New"/>
              </a:rPr>
              <a:t>    ...</a:t>
            </a:r>
          </a:p>
          <a:p>
            <a:pPr lvl="0" rtl="0">
              <a:spcBef>
                <a:spcPts val="0"/>
              </a:spcBef>
              <a:buNone/>
            </a:pPr>
            <a:r>
              <a:rPr b="1" lang="pt-BR" sz="1800">
                <a:latin typeface="Courier New"/>
                <a:ea typeface="Courier New"/>
                <a:cs typeface="Courier New"/>
                <a:sym typeface="Courier New"/>
              </a:rPr>
              <a:t>    private int senioridade;</a:t>
            </a:r>
          </a:p>
          <a:p>
            <a:pPr lvl="0" rtl="0">
              <a:spcBef>
                <a:spcPts val="0"/>
              </a:spcBef>
              <a:buNone/>
            </a:pPr>
            <a:r>
              <a:rPr b="1" lang="pt-BR" sz="1800">
                <a:latin typeface="Courier New"/>
                <a:ea typeface="Courier New"/>
                <a:cs typeface="Courier New"/>
                <a:sym typeface="Courier New"/>
              </a:rPr>
              <a:t>    public int getSenioridade() { </a:t>
            </a:r>
          </a:p>
          <a:p>
            <a:pPr lvl="0" rtl="0">
              <a:spcBef>
                <a:spcPts val="0"/>
              </a:spcBef>
              <a:buNone/>
            </a:pPr>
            <a:r>
              <a:rPr b="1" lang="pt-BR" sz="1800">
                <a:latin typeface="Courier New"/>
                <a:ea typeface="Courier New"/>
                <a:cs typeface="Courier New"/>
                <a:sym typeface="Courier New"/>
              </a:rPr>
              <a:t>        return this.senioridade;</a:t>
            </a:r>
          </a:p>
          <a:p>
            <a:pPr lvl="0" rtl="0">
              <a:spcBef>
                <a:spcPts val="0"/>
              </a:spcBef>
              <a:buClr>
                <a:srgbClr val="000000"/>
              </a:buClr>
              <a:buSzPct val="61111"/>
              <a:buFont typeface="Arial"/>
              <a:buNone/>
            </a:pPr>
            <a:r>
              <a:rPr b="1" lang="pt-BR" sz="1800">
                <a:latin typeface="Courier New"/>
                <a:ea typeface="Courier New"/>
                <a:cs typeface="Courier New"/>
                <a:sym typeface="Courier New"/>
              </a:rPr>
              <a:t>    }</a:t>
            </a:r>
          </a:p>
          <a:p>
            <a:pPr lvl="0" rtl="0">
              <a:spcBef>
                <a:spcPts val="0"/>
              </a:spcBef>
              <a:buNone/>
            </a:pPr>
            <a:r>
              <a:rPr b="1" lang="pt-BR" sz="1800">
                <a:latin typeface="Courier New"/>
                <a:ea typeface="Courier New"/>
                <a:cs typeface="Courier New"/>
                <a:sym typeface="Courier New"/>
              </a:rPr>
              <a:t>    public void setSenioridade(int senioridade) {</a:t>
            </a:r>
          </a:p>
          <a:p>
            <a:pPr lvl="0" rtl="0">
              <a:spcBef>
                <a:spcPts val="0"/>
              </a:spcBef>
              <a:buNone/>
            </a:pPr>
            <a:r>
              <a:rPr b="1" lang="pt-BR" sz="1800">
                <a:latin typeface="Courier New"/>
                <a:ea typeface="Courier New"/>
                <a:cs typeface="Courier New"/>
                <a:sym typeface="Courier New"/>
              </a:rPr>
              <a:t>        this.senioridade = senioridade;</a:t>
            </a:r>
          </a:p>
          <a:p>
            <a:pPr lvl="0" rtl="0">
              <a:spcBef>
                <a:spcPts val="0"/>
              </a:spcBef>
              <a:buClr>
                <a:srgbClr val="000000"/>
              </a:buClr>
              <a:buSzPct val="61111"/>
              <a:buFont typeface="Arial"/>
              <a:buNone/>
            </a:pPr>
            <a:r>
              <a:rPr b="1" lang="pt-BR" sz="1800">
                <a:latin typeface="Courier New"/>
                <a:ea typeface="Courier New"/>
                <a:cs typeface="Courier New"/>
                <a:sym typeface="Courier New"/>
              </a:rPr>
              <a:t>    }</a:t>
            </a:r>
          </a:p>
          <a:p>
            <a:pPr lvl="0" rtl="0">
              <a:spcBef>
                <a:spcPts val="0"/>
              </a:spcBef>
              <a:buClr>
                <a:srgbClr val="000000"/>
              </a:buClr>
              <a:buSzPct val="61111"/>
              <a:buFont typeface="Arial"/>
              <a:buNone/>
            </a:pPr>
            <a:r>
              <a:rPr lang="pt-BR" sz="1800">
                <a:latin typeface="Courier New"/>
                <a:ea typeface="Courier New"/>
                <a:cs typeface="Courier New"/>
                <a:sym typeface="Courier New"/>
              </a:rPr>
              <a:t>}</a:t>
            </a:r>
          </a:p>
          <a:p>
            <a:pPr lvl="0" rtl="0">
              <a:spcBef>
                <a:spcPts val="0"/>
              </a:spcBef>
              <a:buNone/>
            </a:pPr>
            <a:r>
              <a:t/>
            </a:r>
            <a:endParaRPr sz="1800">
              <a:latin typeface="Courier New"/>
              <a:ea typeface="Courier New"/>
              <a:cs typeface="Courier New"/>
              <a:sym typeface="Courier New"/>
            </a:endParaRPr>
          </a:p>
          <a:p>
            <a:pPr lvl="0" rtl="0">
              <a:spcBef>
                <a:spcPts val="0"/>
              </a:spcBef>
              <a:buNone/>
            </a:pPr>
            <a:r>
              <a:t/>
            </a:r>
            <a:endParaRPr sz="1800">
              <a:latin typeface="Courier New"/>
              <a:ea typeface="Courier New"/>
              <a:cs typeface="Courier New"/>
              <a:sym typeface="Courier New"/>
            </a:endParaRPr>
          </a:p>
          <a:p>
            <a:pPr lvl="0" rtl="0">
              <a:spcBef>
                <a:spcPts val="0"/>
              </a:spcBef>
              <a:buNone/>
            </a:pPr>
            <a:r>
              <a:t/>
            </a:r>
            <a:endParaRPr sz="1800">
              <a:latin typeface="Courier New"/>
              <a:ea typeface="Courier New"/>
              <a:cs typeface="Courier New"/>
              <a:sym typeface="Courier New"/>
            </a:endParaRPr>
          </a:p>
          <a:p>
            <a:pPr lvl="0" rtl="0">
              <a:spcBef>
                <a:spcPts val="0"/>
              </a:spcBef>
              <a:buNone/>
            </a:pPr>
            <a:r>
              <a:t/>
            </a:r>
            <a:endParaRPr sz="1800">
              <a:latin typeface="Courier New"/>
              <a:ea typeface="Courier New"/>
              <a:cs typeface="Courier New"/>
              <a:sym typeface="Courier New"/>
            </a:endParaRPr>
          </a:p>
          <a:p>
            <a:pPr lvl="0" rtl="0">
              <a:spcBef>
                <a:spcPts val="0"/>
              </a:spcBef>
              <a:buNone/>
            </a:pPr>
            <a:r>
              <a:t/>
            </a:r>
            <a:endParaRPr sz="1800">
              <a:latin typeface="Courier New"/>
              <a:ea typeface="Courier New"/>
              <a:cs typeface="Courier New"/>
              <a:sym typeface="Courier New"/>
            </a:endParaRPr>
          </a:p>
        </p:txBody>
      </p:sp>
      <p:sp>
        <p:nvSpPr>
          <p:cNvPr id="983" name="Shape 983"/>
          <p:cNvSpPr/>
          <p:nvPr/>
        </p:nvSpPr>
        <p:spPr>
          <a:xfrm>
            <a:off x="3752700" y="687515"/>
            <a:ext cx="5226600" cy="3258599"/>
          </a:xfrm>
          <a:prstGeom prst="wedgeRoundRectCallout">
            <a:avLst>
              <a:gd fmla="val -39148" name="adj1"/>
              <a:gd fmla="val 67009" name="adj2"/>
              <a:gd fmla="val 0" name="adj3"/>
            </a:avLst>
          </a:prstGeom>
          <a:solidFill>
            <a:srgbClr val="FFFF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pt-BR" sz="1800"/>
              <a:t>-Não é possível alterar a senioridade do  gerente sem o método </a:t>
            </a:r>
            <a:r>
              <a:rPr b="1" lang="pt-BR" sz="1800"/>
              <a:t>setSenioridade</a:t>
            </a:r>
            <a:r>
              <a:rPr lang="pt-BR" sz="1800"/>
              <a:t>. Porém, a interface </a:t>
            </a:r>
            <a:r>
              <a:rPr b="1" lang="pt-BR" sz="1800"/>
              <a:t>FuncionarioSenioridade </a:t>
            </a:r>
            <a:r>
              <a:rPr lang="pt-BR" sz="1800"/>
              <a:t>só precisa do método </a:t>
            </a:r>
            <a:r>
              <a:rPr b="1" lang="pt-BR" sz="1800"/>
              <a:t>getSenioridade</a:t>
            </a:r>
            <a:r>
              <a:rPr lang="pt-BR" sz="1800"/>
              <a:t>. Lembre-se sempre do conceito de </a:t>
            </a:r>
            <a:r>
              <a:rPr b="1" lang="pt-BR" sz="1800"/>
              <a:t>abstração</a:t>
            </a:r>
            <a:r>
              <a:rPr lang="pt-BR" sz="1800"/>
              <a:t>.</a:t>
            </a:r>
          </a:p>
          <a:p>
            <a:pPr lvl="0" rtl="0">
              <a:spcBef>
                <a:spcPts val="0"/>
              </a:spcBef>
              <a:buNone/>
            </a:pPr>
            <a:r>
              <a:t/>
            </a:r>
            <a:endParaRPr sz="1800"/>
          </a:p>
          <a:p>
            <a:pPr lvl="0">
              <a:spcBef>
                <a:spcPts val="0"/>
              </a:spcBef>
              <a:buNone/>
            </a:pPr>
            <a:r>
              <a:rPr lang="pt-BR" sz="1800"/>
              <a:t>-Como o método </a:t>
            </a:r>
            <a:r>
              <a:rPr b="1" lang="pt-BR" sz="1800"/>
              <a:t>getNome</a:t>
            </a:r>
            <a:r>
              <a:rPr lang="pt-BR" sz="1800"/>
              <a:t> já existe em </a:t>
            </a:r>
            <a:r>
              <a:rPr b="1" lang="pt-BR" sz="1800"/>
              <a:t>Funcionario</a:t>
            </a:r>
            <a:r>
              <a:rPr lang="pt-BR" sz="1800"/>
              <a:t> (e consequentemente em </a:t>
            </a:r>
            <a:r>
              <a:rPr b="1" lang="pt-BR" sz="1800"/>
              <a:t>Gerente</a:t>
            </a:r>
            <a:r>
              <a:rPr lang="pt-BR" sz="1800"/>
              <a:t>), não é necessário implementá-lo novamente.</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3"/>
                                        </p:tgtEl>
                                        <p:attrNameLst>
                                          <p:attrName>style.visibility</p:attrName>
                                        </p:attrNameLst>
                                      </p:cBhvr>
                                      <p:to>
                                        <p:strVal val="visible"/>
                                      </p:to>
                                    </p:set>
                                    <p:animEffect filter="fade" transition="in">
                                      <p:cBhvr>
                                        <p:cTn dur="1000"/>
                                        <p:tgtEl>
                                          <p:spTgt spid="9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7" name="Shape 987"/>
        <p:cNvGrpSpPr/>
        <p:nvPr/>
      </p:nvGrpSpPr>
      <p:grpSpPr>
        <a:xfrm>
          <a:off x="0" y="0"/>
          <a:ext cx="0" cy="0"/>
          <a:chOff x="0" y="0"/>
          <a:chExt cx="0" cy="0"/>
        </a:xfrm>
      </p:grpSpPr>
      <p:sp>
        <p:nvSpPr>
          <p:cNvPr id="988" name="Shape 98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pt-BR"/>
              <a:t>Interfaces</a:t>
            </a:r>
          </a:p>
        </p:txBody>
      </p:sp>
      <p:sp>
        <p:nvSpPr>
          <p:cNvPr id="989" name="Shape 98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buFont typeface="Arial"/>
              <a:buChar char="●"/>
            </a:pPr>
            <a:r>
              <a:rPr lang="pt-BR"/>
              <a:t>Nosso exemplo</a:t>
            </a:r>
          </a:p>
          <a:p>
            <a:pPr indent="0" lvl="0" marL="0" rtl="0">
              <a:spcBef>
                <a:spcPts val="0"/>
              </a:spcBef>
              <a:buNone/>
            </a:pPr>
            <a:r>
              <a:t/>
            </a:r>
            <a:endParaRPr b="1"/>
          </a:p>
        </p:txBody>
      </p:sp>
      <p:sp>
        <p:nvSpPr>
          <p:cNvPr id="990" name="Shape 990"/>
          <p:cNvSpPr txBox="1"/>
          <p:nvPr/>
        </p:nvSpPr>
        <p:spPr>
          <a:xfrm>
            <a:off x="457200" y="2581500"/>
            <a:ext cx="8647800" cy="4276500"/>
          </a:xfrm>
          <a:prstGeom prst="rect">
            <a:avLst/>
          </a:prstGeom>
          <a:noFill/>
          <a:ln>
            <a:noFill/>
          </a:ln>
        </p:spPr>
        <p:txBody>
          <a:bodyPr anchorCtr="0" anchor="t" bIns="91425" lIns="91425" rIns="91425" tIns="91425">
            <a:noAutofit/>
          </a:bodyPr>
          <a:lstStyle/>
          <a:p>
            <a:pPr lvl="0" rtl="0">
              <a:spcBef>
                <a:spcPts val="0"/>
              </a:spcBef>
              <a:buNone/>
            </a:pPr>
            <a:r>
              <a:rPr b="1" lang="pt-BR" sz="1800">
                <a:latin typeface="Courier New"/>
                <a:ea typeface="Courier New"/>
                <a:cs typeface="Courier New"/>
                <a:sym typeface="Courier New"/>
              </a:rPr>
              <a:t>public class SistemaCusto {</a:t>
            </a:r>
          </a:p>
          <a:p>
            <a:pPr lvl="0" rtl="0">
              <a:spcBef>
                <a:spcPts val="0"/>
              </a:spcBef>
              <a:buNone/>
            </a:pPr>
            <a:r>
              <a:rPr b="1" lang="pt-BR" sz="1800">
                <a:latin typeface="Courier New"/>
                <a:ea typeface="Courier New"/>
                <a:cs typeface="Courier New"/>
                <a:sym typeface="Courier New"/>
              </a:rPr>
              <a:t>    public double getCusto() {</a:t>
            </a:r>
          </a:p>
          <a:p>
            <a:pPr lvl="0" rtl="0">
              <a:spcBef>
                <a:spcPts val="0"/>
              </a:spcBef>
              <a:buNone/>
            </a:pPr>
            <a:r>
              <a:rPr b="1" lang="pt-BR" sz="1800">
                <a:latin typeface="Courier New"/>
                <a:ea typeface="Courier New"/>
                <a:cs typeface="Courier New"/>
                <a:sym typeface="Courier New"/>
              </a:rPr>
              <a:t>        //Mais uma vez vamos abstrair como foi obtida a</a:t>
            </a:r>
          </a:p>
          <a:p>
            <a:pPr lvl="0" rtl="0">
              <a:spcBef>
                <a:spcPts val="0"/>
              </a:spcBef>
              <a:buNone/>
            </a:pPr>
            <a:r>
              <a:rPr b="1" lang="pt-BR" sz="1800">
                <a:latin typeface="Courier New"/>
                <a:ea typeface="Courier New"/>
                <a:cs typeface="Courier New"/>
                <a:sym typeface="Courier New"/>
              </a:rPr>
              <a:t>        //variável bd</a:t>
            </a:r>
          </a:p>
          <a:p>
            <a:pPr lvl="0" rtl="0">
              <a:spcBef>
                <a:spcPts val="0"/>
              </a:spcBef>
              <a:buNone/>
            </a:pPr>
            <a:r>
              <a:rPr b="1" lang="pt-BR" sz="1800">
                <a:latin typeface="Courier New"/>
                <a:ea typeface="Courier New"/>
                <a:cs typeface="Courier New"/>
                <a:sym typeface="Courier New"/>
              </a:rPr>
              <a:t>        List&lt;ObjetoDeCusto&gt; custos = bd.getObjetosDeCusto();</a:t>
            </a:r>
          </a:p>
          <a:p>
            <a:pPr lvl="0" rtl="0">
              <a:spcBef>
                <a:spcPts val="0"/>
              </a:spcBef>
              <a:buNone/>
            </a:pPr>
            <a:r>
              <a:rPr b="1" lang="pt-BR" sz="1800">
                <a:latin typeface="Courier New"/>
                <a:ea typeface="Courier New"/>
                <a:cs typeface="Courier New"/>
                <a:sym typeface="Courier New"/>
              </a:rPr>
              <a:t>        double result = 0.0;</a:t>
            </a:r>
          </a:p>
          <a:p>
            <a:pPr lvl="0" rtl="0">
              <a:spcBef>
                <a:spcPts val="0"/>
              </a:spcBef>
              <a:buNone/>
            </a:pPr>
            <a:r>
              <a:rPr b="1" lang="pt-BR" sz="1800">
                <a:latin typeface="Courier New"/>
                <a:ea typeface="Courier New"/>
                <a:cs typeface="Courier New"/>
                <a:sym typeface="Courier New"/>
              </a:rPr>
              <a:t>        for (ObjetoDeCusto c : custos) {</a:t>
            </a:r>
          </a:p>
          <a:p>
            <a:pPr lvl="0" rtl="0">
              <a:spcBef>
                <a:spcPts val="0"/>
              </a:spcBef>
              <a:buNone/>
            </a:pPr>
            <a:r>
              <a:rPr b="1" lang="pt-BR" sz="1800">
                <a:latin typeface="Courier New"/>
                <a:ea typeface="Courier New"/>
                <a:cs typeface="Courier New"/>
                <a:sym typeface="Courier New"/>
              </a:rPr>
              <a:t>            result += c.getCusto();</a:t>
            </a:r>
          </a:p>
          <a:p>
            <a:pPr lvl="0" rtl="0">
              <a:spcBef>
                <a:spcPts val="0"/>
              </a:spcBef>
              <a:buNone/>
            </a:pPr>
            <a:r>
              <a:rPr b="1" lang="pt-BR" sz="1800">
                <a:latin typeface="Courier New"/>
                <a:ea typeface="Courier New"/>
                <a:cs typeface="Courier New"/>
                <a:sym typeface="Courier New"/>
              </a:rPr>
              <a:t>        }</a:t>
            </a:r>
          </a:p>
          <a:p>
            <a:pPr indent="0" lvl="0" marL="0" rtl="0">
              <a:spcBef>
                <a:spcPts val="0"/>
              </a:spcBef>
              <a:buNone/>
            </a:pPr>
            <a:r>
              <a:rPr b="1" lang="pt-BR" sz="1800">
                <a:latin typeface="Courier New"/>
                <a:ea typeface="Courier New"/>
                <a:cs typeface="Courier New"/>
                <a:sym typeface="Courier New"/>
              </a:rPr>
              <a:t>        return result;</a:t>
            </a:r>
          </a:p>
          <a:p>
            <a:pPr lvl="0" rtl="0">
              <a:spcBef>
                <a:spcPts val="0"/>
              </a:spcBef>
              <a:buNone/>
            </a:pPr>
            <a:r>
              <a:rPr b="1" lang="pt-BR" sz="1800">
                <a:latin typeface="Courier New"/>
                <a:ea typeface="Courier New"/>
                <a:cs typeface="Courier New"/>
                <a:sym typeface="Courier New"/>
              </a:rPr>
              <a:t>    }</a:t>
            </a:r>
          </a:p>
          <a:p>
            <a:pPr lvl="0" rtl="0">
              <a:spcBef>
                <a:spcPts val="0"/>
              </a:spcBef>
              <a:buNone/>
            </a:pPr>
            <a:r>
              <a:rPr b="1" lang="pt-BR" sz="1800">
                <a:latin typeface="Courier New"/>
                <a:ea typeface="Courier New"/>
                <a:cs typeface="Courier New"/>
                <a:sym typeface="Courier New"/>
              </a:rPr>
              <a:t>}</a:t>
            </a:r>
          </a:p>
          <a:p>
            <a:pPr lvl="0" rtl="0">
              <a:spcBef>
                <a:spcPts val="0"/>
              </a:spcBef>
              <a:buNone/>
            </a:pPr>
            <a:r>
              <a:t/>
            </a:r>
            <a:endParaRPr b="1" sz="1800">
              <a:latin typeface="Courier New"/>
              <a:ea typeface="Courier New"/>
              <a:cs typeface="Courier New"/>
              <a:sym typeface="Courier New"/>
            </a:endParaRPr>
          </a:p>
          <a:p>
            <a:pPr lvl="0" rtl="0">
              <a:spcBef>
                <a:spcPts val="0"/>
              </a:spcBef>
              <a:buNone/>
            </a:pPr>
            <a:r>
              <a:t/>
            </a:r>
            <a:endParaRPr sz="1800">
              <a:latin typeface="Courier New"/>
              <a:ea typeface="Courier New"/>
              <a:cs typeface="Courier New"/>
              <a:sym typeface="Courier New"/>
            </a:endParaRPr>
          </a:p>
          <a:p>
            <a:pPr lvl="0" rtl="0">
              <a:spcBef>
                <a:spcPts val="0"/>
              </a:spcBef>
              <a:buNone/>
            </a:pPr>
            <a:r>
              <a:t/>
            </a:r>
            <a:endParaRPr sz="1800">
              <a:latin typeface="Courier New"/>
              <a:ea typeface="Courier New"/>
              <a:cs typeface="Courier New"/>
              <a:sym typeface="Courier New"/>
            </a:endParaRPr>
          </a:p>
          <a:p>
            <a:pPr lvl="0" rtl="0">
              <a:spcBef>
                <a:spcPts val="0"/>
              </a:spcBef>
              <a:buNone/>
            </a:pPr>
            <a:r>
              <a:t/>
            </a:r>
            <a:endParaRPr sz="1800">
              <a:latin typeface="Courier New"/>
              <a:ea typeface="Courier New"/>
              <a:cs typeface="Courier New"/>
              <a:sym typeface="Courier New"/>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4" name="Shape 994"/>
        <p:cNvGrpSpPr/>
        <p:nvPr/>
      </p:nvGrpSpPr>
      <p:grpSpPr>
        <a:xfrm>
          <a:off x="0" y="0"/>
          <a:ext cx="0" cy="0"/>
          <a:chOff x="0" y="0"/>
          <a:chExt cx="0" cy="0"/>
        </a:xfrm>
      </p:grpSpPr>
      <p:sp>
        <p:nvSpPr>
          <p:cNvPr id="995" name="Shape 99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pt-BR"/>
              <a:t>Interfaces</a:t>
            </a:r>
          </a:p>
        </p:txBody>
      </p:sp>
      <p:sp>
        <p:nvSpPr>
          <p:cNvPr id="996" name="Shape 99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buFont typeface="Arial"/>
              <a:buChar char="●"/>
            </a:pPr>
            <a:r>
              <a:rPr lang="pt-BR"/>
              <a:t>Nosso exemplo</a:t>
            </a:r>
          </a:p>
          <a:p>
            <a:pPr indent="0" lvl="0" marL="0" rtl="0">
              <a:spcBef>
                <a:spcPts val="0"/>
              </a:spcBef>
              <a:buNone/>
            </a:pPr>
            <a:r>
              <a:t/>
            </a:r>
            <a:endParaRPr b="1"/>
          </a:p>
        </p:txBody>
      </p:sp>
      <p:sp>
        <p:nvSpPr>
          <p:cNvPr id="997" name="Shape 997"/>
          <p:cNvSpPr txBox="1"/>
          <p:nvPr/>
        </p:nvSpPr>
        <p:spPr>
          <a:xfrm>
            <a:off x="457200" y="2581500"/>
            <a:ext cx="8647800" cy="4276500"/>
          </a:xfrm>
          <a:prstGeom prst="rect">
            <a:avLst/>
          </a:prstGeom>
          <a:noFill/>
          <a:ln>
            <a:noFill/>
          </a:ln>
        </p:spPr>
        <p:txBody>
          <a:bodyPr anchorCtr="0" anchor="t" bIns="91425" lIns="91425" rIns="91425" tIns="91425">
            <a:noAutofit/>
          </a:bodyPr>
          <a:lstStyle/>
          <a:p>
            <a:pPr lvl="0" rtl="0">
              <a:spcBef>
                <a:spcPts val="0"/>
              </a:spcBef>
              <a:buNone/>
            </a:pPr>
            <a:r>
              <a:rPr b="1" lang="pt-BR" sz="1800">
                <a:latin typeface="Courier New"/>
                <a:ea typeface="Courier New"/>
                <a:cs typeface="Courier New"/>
                <a:sym typeface="Courier New"/>
              </a:rPr>
              <a:t>public class SistemaPessoal {     </a:t>
            </a:r>
          </a:p>
          <a:p>
            <a:pPr lvl="0" rtl="0">
              <a:spcBef>
                <a:spcPts val="0"/>
              </a:spcBef>
              <a:buNone/>
            </a:pPr>
            <a:r>
              <a:rPr b="1" lang="pt-BR" sz="1800">
                <a:latin typeface="Courier New"/>
                <a:ea typeface="Courier New"/>
                <a:cs typeface="Courier New"/>
                <a:sym typeface="Courier New"/>
              </a:rPr>
              <a:t>    public void imprimirSenioridade() {</a:t>
            </a:r>
          </a:p>
          <a:p>
            <a:pPr lvl="0" rtl="0">
              <a:spcBef>
                <a:spcPts val="0"/>
              </a:spcBef>
              <a:buNone/>
            </a:pPr>
            <a:r>
              <a:rPr b="1" lang="pt-BR" sz="1800">
                <a:latin typeface="Courier New"/>
                <a:ea typeface="Courier New"/>
                <a:cs typeface="Courier New"/>
                <a:sym typeface="Courier New"/>
              </a:rPr>
              <a:t>        //Mais uma vez vamos abstrair como foi obtida a</a:t>
            </a:r>
          </a:p>
          <a:p>
            <a:pPr lvl="0" rtl="0">
              <a:spcBef>
                <a:spcPts val="0"/>
              </a:spcBef>
              <a:buNone/>
            </a:pPr>
            <a:r>
              <a:rPr b="1" lang="pt-BR" sz="1800">
                <a:latin typeface="Courier New"/>
                <a:ea typeface="Courier New"/>
                <a:cs typeface="Courier New"/>
                <a:sym typeface="Courier New"/>
              </a:rPr>
              <a:t>        //variável bd</a:t>
            </a:r>
          </a:p>
          <a:p>
            <a:pPr lvl="0" rtl="0">
              <a:spcBef>
                <a:spcPts val="0"/>
              </a:spcBef>
              <a:buNone/>
            </a:pPr>
            <a:r>
              <a:rPr b="1" lang="pt-BR" sz="1800">
                <a:latin typeface="Courier New"/>
                <a:ea typeface="Courier New"/>
                <a:cs typeface="Courier New"/>
                <a:sym typeface="Courier New"/>
              </a:rPr>
              <a:t>        List&lt;FuncionarioComSenioridade&gt; funcionarios =</a:t>
            </a:r>
          </a:p>
          <a:p>
            <a:pPr lvl="0" rtl="0">
              <a:spcBef>
                <a:spcPts val="0"/>
              </a:spcBef>
              <a:buNone/>
            </a:pPr>
            <a:r>
              <a:rPr b="1" lang="pt-BR" sz="1800">
                <a:latin typeface="Courier New"/>
                <a:ea typeface="Courier New"/>
                <a:cs typeface="Courier New"/>
                <a:sym typeface="Courier New"/>
              </a:rPr>
              <a:t>            bd.getFuncionariosComSenioridade();</a:t>
            </a:r>
          </a:p>
          <a:p>
            <a:pPr lvl="0" rtl="0">
              <a:spcBef>
                <a:spcPts val="0"/>
              </a:spcBef>
              <a:buNone/>
            </a:pPr>
            <a:r>
              <a:rPr b="1" lang="pt-BR" sz="1800">
                <a:latin typeface="Courier New"/>
                <a:ea typeface="Courier New"/>
                <a:cs typeface="Courier New"/>
                <a:sym typeface="Courier New"/>
              </a:rPr>
              <a:t>        for (FuncionarioComSenioridade f : funcionarios) {</a:t>
            </a:r>
          </a:p>
          <a:p>
            <a:pPr lvl="0" rtl="0">
              <a:spcBef>
                <a:spcPts val="0"/>
              </a:spcBef>
              <a:buNone/>
            </a:pPr>
            <a:r>
              <a:rPr b="1" lang="pt-BR" sz="1800">
                <a:latin typeface="Courier New"/>
                <a:ea typeface="Courier New"/>
                <a:cs typeface="Courier New"/>
                <a:sym typeface="Courier New"/>
              </a:rPr>
              <a:t>            System.out.println(f.getNome() + </a:t>
            </a:r>
          </a:p>
          <a:p>
            <a:pPr lvl="0" rtl="0">
              <a:spcBef>
                <a:spcPts val="0"/>
              </a:spcBef>
              <a:buNone/>
            </a:pPr>
            <a:r>
              <a:rPr b="1" lang="pt-BR" sz="1800">
                <a:latin typeface="Courier New"/>
                <a:ea typeface="Courier New"/>
                <a:cs typeface="Courier New"/>
                <a:sym typeface="Courier New"/>
              </a:rPr>
              <a:t>                " tem senioridade " + f.getSenioridade());</a:t>
            </a:r>
          </a:p>
          <a:p>
            <a:pPr lvl="0" rtl="0">
              <a:spcBef>
                <a:spcPts val="0"/>
              </a:spcBef>
              <a:buNone/>
            </a:pPr>
            <a:r>
              <a:rPr b="1" lang="pt-BR" sz="1800">
                <a:latin typeface="Courier New"/>
                <a:ea typeface="Courier New"/>
                <a:cs typeface="Courier New"/>
                <a:sym typeface="Courier New"/>
              </a:rPr>
              <a:t>        }</a:t>
            </a:r>
          </a:p>
          <a:p>
            <a:pPr lvl="0" rtl="0">
              <a:spcBef>
                <a:spcPts val="0"/>
              </a:spcBef>
              <a:buNone/>
            </a:pPr>
            <a:r>
              <a:rPr b="1" lang="pt-BR" sz="1800">
                <a:latin typeface="Courier New"/>
                <a:ea typeface="Courier New"/>
                <a:cs typeface="Courier New"/>
                <a:sym typeface="Courier New"/>
              </a:rPr>
              <a:t>    }</a:t>
            </a:r>
          </a:p>
          <a:p>
            <a:pPr lvl="0" rtl="0">
              <a:spcBef>
                <a:spcPts val="0"/>
              </a:spcBef>
              <a:buNone/>
            </a:pPr>
            <a:r>
              <a:rPr b="1" lang="pt-BR" sz="1800">
                <a:latin typeface="Courier New"/>
                <a:ea typeface="Courier New"/>
                <a:cs typeface="Courier New"/>
                <a:sym typeface="Courier New"/>
              </a:rPr>
              <a:t>}</a:t>
            </a: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1" name="Shape 1001"/>
        <p:cNvGrpSpPr/>
        <p:nvPr/>
      </p:nvGrpSpPr>
      <p:grpSpPr>
        <a:xfrm>
          <a:off x="0" y="0"/>
          <a:ext cx="0" cy="0"/>
          <a:chOff x="0" y="0"/>
          <a:chExt cx="0" cy="0"/>
        </a:xfrm>
      </p:grpSpPr>
      <p:sp>
        <p:nvSpPr>
          <p:cNvPr id="1002" name="Shape 100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pt-BR"/>
              <a:t>Interfaces</a:t>
            </a:r>
          </a:p>
        </p:txBody>
      </p:sp>
      <p:sp>
        <p:nvSpPr>
          <p:cNvPr id="1003" name="Shape 100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buFont typeface="Arial"/>
              <a:buChar char="●"/>
            </a:pPr>
            <a:r>
              <a:rPr lang="pt-BR"/>
              <a:t>Um exemplo em Java (agora com interfaces)</a:t>
            </a:r>
          </a:p>
          <a:p>
            <a:pPr indent="0" lvl="0" marL="0" rtl="0">
              <a:spcBef>
                <a:spcPts val="0"/>
              </a:spcBef>
              <a:buNone/>
            </a:pPr>
            <a:r>
              <a:t/>
            </a:r>
            <a:endParaRPr b="1"/>
          </a:p>
        </p:txBody>
      </p:sp>
      <p:sp>
        <p:nvSpPr>
          <p:cNvPr id="1004" name="Shape 1004"/>
          <p:cNvSpPr txBox="1"/>
          <p:nvPr/>
        </p:nvSpPr>
        <p:spPr>
          <a:xfrm>
            <a:off x="457200" y="2522850"/>
            <a:ext cx="8697300" cy="4331099"/>
          </a:xfrm>
          <a:prstGeom prst="rect">
            <a:avLst/>
          </a:prstGeom>
          <a:noFill/>
          <a:ln>
            <a:noFill/>
          </a:ln>
        </p:spPr>
        <p:txBody>
          <a:bodyPr anchorCtr="0" anchor="t" bIns="91425" lIns="91425" rIns="91425" tIns="91425">
            <a:noAutofit/>
          </a:bodyPr>
          <a:lstStyle/>
          <a:p>
            <a:pPr lvl="0" rtl="0">
              <a:spcBef>
                <a:spcPts val="0"/>
              </a:spcBef>
              <a:buClr>
                <a:srgbClr val="000000"/>
              </a:buClr>
              <a:buFont typeface="Arial"/>
              <a:buNone/>
            </a:pPr>
            <a:r>
              <a:t/>
            </a:r>
            <a:endParaRPr i="1" sz="1800">
              <a:latin typeface="Courier New"/>
              <a:ea typeface="Courier New"/>
              <a:cs typeface="Courier New"/>
              <a:sym typeface="Courier New"/>
            </a:endParaRPr>
          </a:p>
          <a:p>
            <a:pPr lvl="0" rtl="0">
              <a:spcBef>
                <a:spcPts val="0"/>
              </a:spcBef>
              <a:buClr>
                <a:srgbClr val="000000"/>
              </a:buClr>
              <a:buSzPct val="61111"/>
              <a:buFont typeface="Arial"/>
              <a:buNone/>
            </a:pPr>
            <a:r>
              <a:rPr lang="pt-BR" sz="1800">
                <a:latin typeface="Courier New"/>
                <a:ea typeface="Courier New"/>
                <a:cs typeface="Courier New"/>
                <a:sym typeface="Courier New"/>
              </a:rPr>
              <a:t>public class Application {</a:t>
            </a:r>
          </a:p>
          <a:p>
            <a:pPr lvl="0" rtl="0">
              <a:spcBef>
                <a:spcPts val="0"/>
              </a:spcBef>
              <a:buClr>
                <a:srgbClr val="000000"/>
              </a:buClr>
              <a:buSzPct val="61111"/>
              <a:buFont typeface="Arial"/>
              <a:buNone/>
            </a:pPr>
            <a:r>
              <a:rPr lang="pt-BR" sz="1800">
                <a:latin typeface="Courier New"/>
                <a:ea typeface="Courier New"/>
                <a:cs typeface="Courier New"/>
                <a:sym typeface="Courier New"/>
              </a:rPr>
              <a:t>    public static void main(String[] args) {</a:t>
            </a:r>
          </a:p>
          <a:p>
            <a:pPr lvl="0" rtl="0">
              <a:spcBef>
                <a:spcPts val="0"/>
              </a:spcBef>
              <a:buClr>
                <a:srgbClr val="000000"/>
              </a:buClr>
              <a:buSzPct val="61111"/>
              <a:buFont typeface="Arial"/>
              <a:buNone/>
            </a:pPr>
            <a:r>
              <a:rPr lang="pt-BR" sz="1800">
                <a:latin typeface="Courier New"/>
                <a:ea typeface="Courier New"/>
                <a:cs typeface="Courier New"/>
                <a:sym typeface="Courier New"/>
              </a:rPr>
              <a:t>        </a:t>
            </a:r>
            <a:r>
              <a:rPr b="1" lang="pt-BR" sz="1800">
                <a:latin typeface="Courier New"/>
                <a:ea typeface="Courier New"/>
                <a:cs typeface="Courier New"/>
                <a:sym typeface="Courier New"/>
              </a:rPr>
              <a:t>List</a:t>
            </a:r>
            <a:r>
              <a:rPr lang="pt-BR" sz="1800">
                <a:latin typeface="Courier New"/>
                <a:ea typeface="Courier New"/>
                <a:cs typeface="Courier New"/>
                <a:sym typeface="Courier New"/>
              </a:rPr>
              <a:t> strings1 = new ArrayList();</a:t>
            </a:r>
          </a:p>
          <a:p>
            <a:pPr lvl="0" rtl="0">
              <a:spcBef>
                <a:spcPts val="0"/>
              </a:spcBef>
              <a:buClr>
                <a:srgbClr val="000000"/>
              </a:buClr>
              <a:buSzPct val="61111"/>
              <a:buFont typeface="Arial"/>
              <a:buNone/>
            </a:pPr>
            <a:r>
              <a:rPr lang="pt-BR" sz="1800">
                <a:latin typeface="Courier New"/>
                <a:ea typeface="Courier New"/>
                <a:cs typeface="Courier New"/>
                <a:sym typeface="Courier New"/>
              </a:rPr>
              <a:t>        strings1.add("Zé");</a:t>
            </a:r>
          </a:p>
          <a:p>
            <a:pPr lvl="0" rtl="0">
              <a:spcBef>
                <a:spcPts val="0"/>
              </a:spcBef>
              <a:buClr>
                <a:srgbClr val="000000"/>
              </a:buClr>
              <a:buSzPct val="61111"/>
              <a:buFont typeface="Arial"/>
              <a:buNone/>
            </a:pPr>
            <a:r>
              <a:rPr lang="pt-BR" sz="1800">
                <a:latin typeface="Courier New"/>
                <a:ea typeface="Courier New"/>
                <a:cs typeface="Courier New"/>
                <a:sym typeface="Courier New"/>
              </a:rPr>
              <a:t>        strings1.add("João");</a:t>
            </a:r>
          </a:p>
          <a:p>
            <a:pPr lvl="0" rtl="0">
              <a:spcBef>
                <a:spcPts val="0"/>
              </a:spcBef>
              <a:buClr>
                <a:srgbClr val="000000"/>
              </a:buClr>
              <a:buSzPct val="61111"/>
              <a:buFont typeface="Arial"/>
              <a:buNone/>
            </a:pPr>
            <a:r>
              <a:rPr lang="pt-BR" sz="1800">
                <a:latin typeface="Courier New"/>
                <a:ea typeface="Courier New"/>
                <a:cs typeface="Courier New"/>
                <a:sym typeface="Courier New"/>
              </a:rPr>
              <a:t>        strings1.add("José");</a:t>
            </a:r>
          </a:p>
          <a:p>
            <a:pPr lvl="0" rtl="0">
              <a:spcBef>
                <a:spcPts val="0"/>
              </a:spcBef>
              <a:buClr>
                <a:srgbClr val="000000"/>
              </a:buClr>
              <a:buSzPct val="61111"/>
              <a:buFont typeface="Arial"/>
              <a:buNone/>
            </a:pPr>
            <a:r>
              <a:rPr lang="pt-BR" sz="1800">
                <a:latin typeface="Courier New"/>
                <a:ea typeface="Courier New"/>
                <a:cs typeface="Courier New"/>
                <a:sym typeface="Courier New"/>
              </a:rPr>
              <a:t>        strings1.add(1000);//Não ocorre nenhum erro</a:t>
            </a:r>
          </a:p>
          <a:p>
            <a:pPr lvl="0" rtl="0">
              <a:spcBef>
                <a:spcPts val="0"/>
              </a:spcBef>
              <a:buClr>
                <a:srgbClr val="000000"/>
              </a:buClr>
              <a:buSzPct val="61111"/>
              <a:buFont typeface="Arial"/>
              <a:buNone/>
            </a:pPr>
            <a:r>
              <a:rPr lang="pt-BR" sz="1800">
                <a:latin typeface="Courier New"/>
                <a:ea typeface="Courier New"/>
                <a:cs typeface="Courier New"/>
                <a:sym typeface="Courier New"/>
              </a:rPr>
              <a:t>        </a:t>
            </a:r>
            <a:r>
              <a:rPr b="1" lang="pt-BR" sz="1800">
                <a:latin typeface="Courier New"/>
                <a:ea typeface="Courier New"/>
                <a:cs typeface="Courier New"/>
                <a:sym typeface="Courier New"/>
              </a:rPr>
              <a:t>List</a:t>
            </a:r>
            <a:r>
              <a:rPr lang="pt-BR" sz="1800">
                <a:latin typeface="Courier New"/>
                <a:ea typeface="Courier New"/>
                <a:cs typeface="Courier New"/>
                <a:sym typeface="Courier New"/>
              </a:rPr>
              <a:t>&lt;String&gt; strings2 = new ArrayList&lt;String&gt;();</a:t>
            </a:r>
          </a:p>
          <a:p>
            <a:pPr lvl="0" rtl="0">
              <a:spcBef>
                <a:spcPts val="0"/>
              </a:spcBef>
              <a:buClr>
                <a:srgbClr val="000000"/>
              </a:buClr>
              <a:buSzPct val="61111"/>
              <a:buFont typeface="Arial"/>
              <a:buNone/>
            </a:pPr>
            <a:r>
              <a:rPr lang="pt-BR" sz="1800">
                <a:latin typeface="Courier New"/>
                <a:ea typeface="Courier New"/>
                <a:cs typeface="Courier New"/>
                <a:sym typeface="Courier New"/>
              </a:rPr>
              <a:t>        strings2.add("Zé");</a:t>
            </a:r>
          </a:p>
          <a:p>
            <a:pPr lvl="0" rtl="0">
              <a:spcBef>
                <a:spcPts val="0"/>
              </a:spcBef>
              <a:buClr>
                <a:srgbClr val="000000"/>
              </a:buClr>
              <a:buSzPct val="61111"/>
              <a:buFont typeface="Arial"/>
              <a:buNone/>
            </a:pPr>
            <a:r>
              <a:rPr lang="pt-BR" sz="1800">
                <a:latin typeface="Courier New"/>
                <a:ea typeface="Courier New"/>
                <a:cs typeface="Courier New"/>
                <a:sym typeface="Courier New"/>
              </a:rPr>
              <a:t>        strings2.add("João");</a:t>
            </a:r>
          </a:p>
          <a:p>
            <a:pPr lvl="0" rtl="0">
              <a:spcBef>
                <a:spcPts val="0"/>
              </a:spcBef>
              <a:buClr>
                <a:srgbClr val="000000"/>
              </a:buClr>
              <a:buSzPct val="61111"/>
              <a:buFont typeface="Arial"/>
              <a:buNone/>
            </a:pPr>
            <a:r>
              <a:rPr lang="pt-BR" sz="1800">
                <a:latin typeface="Courier New"/>
                <a:ea typeface="Courier New"/>
                <a:cs typeface="Courier New"/>
                <a:sym typeface="Courier New"/>
              </a:rPr>
              <a:t>        strings2.add("José");</a:t>
            </a:r>
          </a:p>
          <a:p>
            <a:pPr lvl="0" rtl="0">
              <a:spcBef>
                <a:spcPts val="0"/>
              </a:spcBef>
              <a:buClr>
                <a:srgbClr val="000000"/>
              </a:buClr>
              <a:buSzPct val="61111"/>
              <a:buFont typeface="Arial"/>
              <a:buNone/>
            </a:pPr>
            <a:r>
              <a:rPr lang="pt-BR" sz="1800">
                <a:solidFill>
                  <a:srgbClr val="FF0000"/>
                </a:solidFill>
                <a:latin typeface="Courier New"/>
                <a:ea typeface="Courier New"/>
                <a:cs typeface="Courier New"/>
                <a:sym typeface="Courier New"/>
              </a:rPr>
              <a:t>        strings2.add(1000);//ERRO DE COMPILAÇÃO!</a:t>
            </a:r>
          </a:p>
          <a:p>
            <a:pPr lvl="0" rtl="0">
              <a:spcBef>
                <a:spcPts val="0"/>
              </a:spcBef>
              <a:buClr>
                <a:srgbClr val="000000"/>
              </a:buClr>
              <a:buSzPct val="61111"/>
              <a:buFont typeface="Arial"/>
              <a:buNone/>
            </a:pPr>
            <a:r>
              <a:rPr lang="pt-BR" sz="1800">
                <a:latin typeface="Courier New"/>
                <a:ea typeface="Courier New"/>
                <a:cs typeface="Courier New"/>
                <a:sym typeface="Courier New"/>
              </a:rPr>
              <a:t>    } </a:t>
            </a:r>
          </a:p>
          <a:p>
            <a:pPr lvl="0" rtl="0">
              <a:spcBef>
                <a:spcPts val="0"/>
              </a:spcBef>
              <a:buClr>
                <a:srgbClr val="000000"/>
              </a:buClr>
              <a:buSzPct val="61111"/>
              <a:buFont typeface="Arial"/>
              <a:buNone/>
            </a:pPr>
            <a:r>
              <a:rPr lang="pt-BR" sz="1800">
                <a:latin typeface="Courier New"/>
                <a:ea typeface="Courier New"/>
                <a:cs typeface="Courier New"/>
                <a:sym typeface="Courier New"/>
              </a:rPr>
              <a:t>}</a:t>
            </a:r>
          </a:p>
          <a:p>
            <a:pPr lvl="0" rtl="0">
              <a:spcBef>
                <a:spcPts val="0"/>
              </a:spcBef>
              <a:buNone/>
            </a:pPr>
            <a:r>
              <a:t/>
            </a:r>
            <a:endParaRPr sz="1800">
              <a:latin typeface="Courier New"/>
              <a:ea typeface="Courier New"/>
              <a:cs typeface="Courier New"/>
              <a:sym typeface="Courier New"/>
            </a:endParaRPr>
          </a:p>
          <a:p>
            <a:pPr lvl="0" rtl="0">
              <a:spcBef>
                <a:spcPts val="0"/>
              </a:spcBef>
              <a:buNone/>
            </a:pPr>
            <a:r>
              <a:t/>
            </a:r>
            <a:endParaRPr sz="1800">
              <a:latin typeface="Courier New"/>
              <a:ea typeface="Courier New"/>
              <a:cs typeface="Courier New"/>
              <a:sym typeface="Courier New"/>
            </a:endParaRPr>
          </a:p>
          <a:p>
            <a:pPr lvl="0" rtl="0">
              <a:spcBef>
                <a:spcPts val="0"/>
              </a:spcBef>
              <a:buNone/>
            </a:pPr>
            <a:r>
              <a:t/>
            </a:r>
            <a:endParaRPr sz="1800">
              <a:latin typeface="Courier New"/>
              <a:ea typeface="Courier New"/>
              <a:cs typeface="Courier New"/>
              <a:sym typeface="Courier New"/>
            </a:endParaRPr>
          </a:p>
        </p:txBody>
      </p:sp>
      <p:sp>
        <p:nvSpPr>
          <p:cNvPr id="1005" name="Shape 1005"/>
          <p:cNvSpPr/>
          <p:nvPr/>
        </p:nvSpPr>
        <p:spPr>
          <a:xfrm>
            <a:off x="2167800" y="1985450"/>
            <a:ext cx="3601199" cy="2111999"/>
          </a:xfrm>
          <a:prstGeom prst="wedgeRoundRectCallout">
            <a:avLst>
              <a:gd fmla="val -52531" name="adj1"/>
              <a:gd fmla="val 78065" name="adj2"/>
              <a:gd fmla="val 0" name="adj3"/>
            </a:avLst>
          </a:prstGeom>
          <a:solidFill>
            <a:srgbClr val="FFFF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pt-BR" sz="1800"/>
              <a:t>Alterado de </a:t>
            </a:r>
            <a:r>
              <a:rPr b="1" lang="pt-BR" sz="1800"/>
              <a:t>ArrayList</a:t>
            </a:r>
            <a:r>
              <a:rPr lang="pt-BR" sz="1800"/>
              <a:t> para </a:t>
            </a:r>
            <a:r>
              <a:rPr b="1" lang="pt-BR" sz="1800"/>
              <a:t>List</a:t>
            </a:r>
            <a:r>
              <a:rPr lang="pt-BR" sz="1800"/>
              <a:t>, que é a interface para listas em java. Existem interfaces para </a:t>
            </a:r>
            <a:r>
              <a:rPr b="1" lang="pt-BR" sz="1800"/>
              <a:t>coleções</a:t>
            </a:r>
            <a:r>
              <a:rPr lang="pt-BR" sz="1800"/>
              <a:t>, </a:t>
            </a:r>
            <a:r>
              <a:rPr b="1" lang="pt-BR" sz="1800"/>
              <a:t>conjuntos</a:t>
            </a:r>
            <a:r>
              <a:rPr lang="pt-BR" sz="1800"/>
              <a:t> e </a:t>
            </a:r>
            <a:r>
              <a:rPr b="1" lang="pt-BR" sz="1800"/>
              <a:t>mapas</a:t>
            </a:r>
            <a:r>
              <a:rPr lang="pt-BR" sz="1800"/>
              <a:t>, mas veremos isto posteriormente.</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5"/>
                                        </p:tgtEl>
                                        <p:attrNameLst>
                                          <p:attrName>style.visibility</p:attrName>
                                        </p:attrNameLst>
                                      </p:cBhvr>
                                      <p:to>
                                        <p:strVal val="visible"/>
                                      </p:to>
                                    </p:set>
                                    <p:animEffect filter="fade" transition="in">
                                      <p:cBhvr>
                                        <p:cTn dur="1000"/>
                                        <p:tgtEl>
                                          <p:spTgt spid="10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9" name="Shape 1009"/>
        <p:cNvGrpSpPr/>
        <p:nvPr/>
      </p:nvGrpSpPr>
      <p:grpSpPr>
        <a:xfrm>
          <a:off x="0" y="0"/>
          <a:ext cx="0" cy="0"/>
          <a:chOff x="0" y="0"/>
          <a:chExt cx="0" cy="0"/>
        </a:xfrm>
      </p:grpSpPr>
      <p:sp>
        <p:nvSpPr>
          <p:cNvPr id="1010" name="Shape 101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pt-BR"/>
              <a:t>Interfaces</a:t>
            </a:r>
          </a:p>
        </p:txBody>
      </p:sp>
      <p:sp>
        <p:nvSpPr>
          <p:cNvPr id="1011" name="Shape 101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buFont typeface="Arial"/>
              <a:buChar char="●"/>
            </a:pPr>
            <a:r>
              <a:rPr lang="pt-BR"/>
              <a:t>Especialmente em sistemas grandes, procure programar orientado a interfaces. Elas provêm o desacoplamento do software.</a:t>
            </a:r>
          </a:p>
          <a:p>
            <a:pPr indent="-228600" lvl="1" marL="914400" rtl="0">
              <a:spcBef>
                <a:spcPts val="0"/>
              </a:spcBef>
              <a:buFont typeface="Courier New"/>
              <a:buChar char="o"/>
            </a:pPr>
            <a:r>
              <a:rPr lang="pt-BR"/>
              <a:t>Notem que o sistema de custo não precisou saber que estava tratando com insumos, funcionários e materiais de escritório. Para ele, tudo era uma entidade denominada </a:t>
            </a:r>
            <a:r>
              <a:rPr b="1" lang="pt-BR"/>
              <a:t>ObjetoDeCusto</a:t>
            </a:r>
            <a:r>
              <a:rPr lang="pt-BR"/>
              <a:t>.</a:t>
            </a:r>
          </a:p>
          <a:p>
            <a:pPr indent="-228600" lvl="0" marL="457200" rtl="0">
              <a:spcBef>
                <a:spcPts val="0"/>
              </a:spcBef>
              <a:buFont typeface="Arial"/>
              <a:buChar char="●"/>
            </a:pPr>
            <a:r>
              <a:rPr lang="pt-BR"/>
              <a:t>ABSTRAÇÃO!</a:t>
            </a:r>
          </a:p>
          <a:p>
            <a:pPr indent="0" lvl="0" marL="0" rtl="0">
              <a:spcBef>
                <a:spcPts val="0"/>
              </a:spcBef>
              <a:buNone/>
            </a:pPr>
            <a:r>
              <a:t/>
            </a:r>
            <a:endParaRPr b="1"/>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5" name="Shape 1015"/>
        <p:cNvGrpSpPr/>
        <p:nvPr/>
      </p:nvGrpSpPr>
      <p:grpSpPr>
        <a:xfrm>
          <a:off x="0" y="0"/>
          <a:ext cx="0" cy="0"/>
          <a:chOff x="0" y="0"/>
          <a:chExt cx="0" cy="0"/>
        </a:xfrm>
      </p:grpSpPr>
      <p:sp>
        <p:nvSpPr>
          <p:cNvPr id="1016" name="Shape 1016"/>
          <p:cNvSpPr/>
          <p:nvPr/>
        </p:nvSpPr>
        <p:spPr>
          <a:xfrm>
            <a:off x="525300" y="1600200"/>
            <a:ext cx="8093399" cy="5084700"/>
          </a:xfrm>
          <a:prstGeom prst="foldedCorner">
            <a:avLst>
              <a:gd fmla="val 14818" name="adj"/>
            </a:avLst>
          </a:prstGeom>
          <a:solidFill>
            <a:srgbClr val="FF9900"/>
          </a:solidFill>
          <a:ln cap="flat" cmpd="sng" w="19050">
            <a:solidFill>
              <a:schemeClr val="dk2"/>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b="1" lang="pt-BR" sz="2400"/>
              <a:t>EXERCÍCIO (opcional)</a:t>
            </a:r>
          </a:p>
          <a:p>
            <a:pPr lvl="0" rtl="0">
              <a:spcBef>
                <a:spcPts val="0"/>
              </a:spcBef>
              <a:buNone/>
            </a:pPr>
            <a:r>
              <a:t/>
            </a:r>
            <a:endParaRPr sz="2400"/>
          </a:p>
          <a:p>
            <a:pPr lvl="0" rtl="0">
              <a:spcBef>
                <a:spcPts val="0"/>
              </a:spcBef>
              <a:buNone/>
            </a:pPr>
            <a:r>
              <a:rPr lang="pt-BR" sz="2400"/>
              <a:t>1) Altere a classe sistema pessoal para imprimir também o tempo que o funcionário com senioridade possui de empresa.</a:t>
            </a:r>
          </a:p>
          <a:p>
            <a:pPr lvl="0" rtl="0">
              <a:spcBef>
                <a:spcPts val="0"/>
              </a:spcBef>
              <a:buNone/>
            </a:pPr>
            <a:r>
              <a:rPr lang="pt-BR" sz="2400"/>
              <a:t>2) Altere a classe sistema pessoal para fazer uma consulta pela senioridade do funcionário.</a:t>
            </a:r>
          </a:p>
          <a:p>
            <a:pPr lvl="0" rtl="0">
              <a:spcBef>
                <a:spcPts val="0"/>
              </a:spcBef>
              <a:buNone/>
            </a:pPr>
            <a:r>
              <a:rPr lang="pt-BR" sz="2400"/>
              <a:t>3) Os materiais de escritório e insumos, passarão a ser controlados pelo almoxarifado. Implemente o sistema de almoxarifado, que deve imprimir uma descrição do equipamento, seu valor unitário e a quantidade dele em estoque.</a:t>
            </a:r>
          </a:p>
          <a:p>
            <a:pPr lvl="0" rtl="0">
              <a:spcBef>
                <a:spcPts val="0"/>
              </a:spcBef>
              <a:buNone/>
            </a:pPr>
            <a:r>
              <a:rPr i="1" lang="pt-BR" sz="1800"/>
              <a:t>OBS: Usar como base os diagramas e códigos apresentados nesta </a:t>
            </a:r>
          </a:p>
          <a:p>
            <a:pPr lvl="0" rtl="0">
              <a:spcBef>
                <a:spcPts val="0"/>
              </a:spcBef>
              <a:buNone/>
            </a:pPr>
            <a:r>
              <a:rPr i="1" lang="pt-BR" sz="1800"/>
              <a:t>seção de interfaces.</a:t>
            </a:r>
          </a:p>
        </p:txBody>
      </p:sp>
      <p:sp>
        <p:nvSpPr>
          <p:cNvPr id="1017" name="Shape 101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pt-BR"/>
              <a:t>Interfaces</a:t>
            </a: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1" name="Shape 1021"/>
        <p:cNvGrpSpPr/>
        <p:nvPr/>
      </p:nvGrpSpPr>
      <p:grpSpPr>
        <a:xfrm>
          <a:off x="0" y="0"/>
          <a:ext cx="0" cy="0"/>
          <a:chOff x="0" y="0"/>
          <a:chExt cx="0" cy="0"/>
        </a:xfrm>
      </p:grpSpPr>
      <p:pic>
        <p:nvPicPr>
          <p:cNvPr id="1022" name="Shape 1022"/>
          <p:cNvPicPr preferRelativeResize="0"/>
          <p:nvPr/>
        </p:nvPicPr>
        <p:blipFill>
          <a:blip r:embed="rId3">
            <a:alphaModFix/>
          </a:blip>
          <a:stretch>
            <a:fillRect/>
          </a:stretch>
        </p:blipFill>
        <p:spPr>
          <a:xfrm>
            <a:off x="6096000" y="4105275"/>
            <a:ext cx="3048000" cy="2752725"/>
          </a:xfrm>
          <a:prstGeom prst="rect">
            <a:avLst/>
          </a:prstGeom>
          <a:noFill/>
          <a:ln>
            <a:noFill/>
          </a:ln>
        </p:spPr>
      </p:pic>
      <p:sp>
        <p:nvSpPr>
          <p:cNvPr id="1023" name="Shape 1023"/>
          <p:cNvSpPr txBox="1"/>
          <p:nvPr>
            <p:ph type="ctrTitle"/>
          </p:nvPr>
        </p:nvSpPr>
        <p:spPr>
          <a:xfrm>
            <a:off x="685800" y="2111123"/>
            <a:ext cx="7772400" cy="1546500"/>
          </a:xfrm>
          <a:prstGeom prst="rect">
            <a:avLst/>
          </a:prstGeom>
        </p:spPr>
        <p:txBody>
          <a:bodyPr anchorCtr="0" anchor="b" bIns="91425" lIns="91425" rIns="91425" tIns="91425">
            <a:noAutofit/>
          </a:bodyPr>
          <a:lstStyle/>
          <a:p>
            <a:pPr lvl="0" rtl="0">
              <a:spcBef>
                <a:spcPts val="0"/>
              </a:spcBef>
              <a:buNone/>
            </a:pPr>
            <a:r>
              <a:rPr lang="pt-BR"/>
              <a:t>Classes Abstratas</a:t>
            </a:r>
          </a:p>
        </p:txBody>
      </p:sp>
      <p:sp>
        <p:nvSpPr>
          <p:cNvPr id="1024" name="Shape 1024"/>
          <p:cNvSpPr txBox="1"/>
          <p:nvPr>
            <p:ph idx="1" type="subTitle"/>
          </p:nvPr>
        </p:nvSpPr>
        <p:spPr>
          <a:xfrm>
            <a:off x="685800" y="3786737"/>
            <a:ext cx="7772400" cy="1046400"/>
          </a:xfrm>
          <a:prstGeom prst="rect">
            <a:avLst/>
          </a:prstGeom>
        </p:spPr>
        <p:txBody>
          <a:bodyPr anchorCtr="0" anchor="t" bIns="91425" lIns="91425" rIns="91425" tIns="91425">
            <a:noAutofit/>
          </a:bodyPr>
          <a:lstStyle/>
          <a:p>
            <a:pPr lvl="0" rtl="0">
              <a:spcBef>
                <a:spcPts val="0"/>
              </a:spcBef>
              <a:buNone/>
            </a:pPr>
            <a:r>
              <a:rPr i="1" lang="pt-BR"/>
              <a:t>...eu não existo longe de você</a:t>
            </a: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8" name="Shape 1028"/>
        <p:cNvGrpSpPr/>
        <p:nvPr/>
      </p:nvGrpSpPr>
      <p:grpSpPr>
        <a:xfrm>
          <a:off x="0" y="0"/>
          <a:ext cx="0" cy="0"/>
          <a:chOff x="0" y="0"/>
          <a:chExt cx="0" cy="0"/>
        </a:xfrm>
      </p:grpSpPr>
      <p:sp>
        <p:nvSpPr>
          <p:cNvPr id="1029" name="Shape 102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pt-BR"/>
              <a:t>Classes Abstratas</a:t>
            </a:r>
          </a:p>
        </p:txBody>
      </p:sp>
      <p:sp>
        <p:nvSpPr>
          <p:cNvPr id="1030" name="Shape 103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buFont typeface="Arial"/>
              <a:buChar char="●"/>
            </a:pPr>
            <a:r>
              <a:rPr lang="pt-BR"/>
              <a:t>Serve como um modelo para uma classes concreta (subclasses).</a:t>
            </a:r>
          </a:p>
          <a:p>
            <a:pPr indent="-228600" lvl="0" marL="457200" rtl="0">
              <a:spcBef>
                <a:spcPts val="0"/>
              </a:spcBef>
              <a:buFont typeface="Arial"/>
              <a:buChar char="●"/>
            </a:pPr>
            <a:r>
              <a:rPr lang="pt-BR"/>
              <a:t>Não pode ser instanciada.</a:t>
            </a:r>
          </a:p>
          <a:p>
            <a:pPr indent="-228600" lvl="0" marL="457200" rtl="0">
              <a:spcBef>
                <a:spcPts val="0"/>
              </a:spcBef>
              <a:buFont typeface="Arial"/>
              <a:buChar char="●"/>
            </a:pPr>
            <a:r>
              <a:rPr lang="pt-BR"/>
              <a:t>Se houver pelo menos um método abstrato, a classe precisa ser abstrata.</a:t>
            </a:r>
          </a:p>
          <a:p>
            <a:pPr indent="-228600" lvl="1" marL="914400" rtl="0">
              <a:spcBef>
                <a:spcPts val="0"/>
              </a:spcBef>
              <a:buFont typeface="Courier New"/>
              <a:buChar char="o"/>
            </a:pPr>
            <a:r>
              <a:rPr lang="pt-BR"/>
              <a:t>A classe pode ser abstrata mesmo que não possua métodos abstratos.</a:t>
            </a:r>
          </a:p>
          <a:p>
            <a:pPr indent="-228600" lvl="0" marL="457200" rtl="0">
              <a:spcBef>
                <a:spcPts val="0"/>
              </a:spcBef>
              <a:buFont typeface="Arial"/>
              <a:buChar char="●"/>
            </a:pPr>
            <a:r>
              <a:rPr lang="pt-BR"/>
              <a:t>Os métodos abstratos de um classe abstrata precisam ser implementados por suas subclasses concretas</a:t>
            </a:r>
          </a:p>
          <a:p>
            <a:pPr indent="0" lvl="0" marL="0" rtl="0">
              <a:spcBef>
                <a:spcPts val="0"/>
              </a:spcBef>
              <a:buNone/>
            </a:pPr>
            <a:r>
              <a:t/>
            </a:r>
            <a:endParaRPr b="1"/>
          </a:p>
        </p:txBody>
      </p:sp>
      <p:sp>
        <p:nvSpPr>
          <p:cNvPr id="1031" name="Shape 1031"/>
          <p:cNvSpPr/>
          <p:nvPr/>
        </p:nvSpPr>
        <p:spPr>
          <a:xfrm>
            <a:off x="12" y="1604000"/>
            <a:ext cx="9143982" cy="3650022"/>
          </a:xfrm>
          <a:prstGeom prst="irregularSeal1">
            <a:avLst/>
          </a:prstGeom>
          <a:solidFill>
            <a:srgbClr val="FFFF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Clr>
                <a:schemeClr val="dk1"/>
              </a:buClr>
              <a:buSzPct val="30555"/>
              <a:buFont typeface="Arial"/>
              <a:buNone/>
            </a:pPr>
            <a:r>
              <a:rPr b="1" lang="pt-BR" sz="3600">
                <a:solidFill>
                  <a:srgbClr val="FF0000"/>
                </a:solidFill>
                <a:latin typeface="Impact"/>
                <a:ea typeface="Impact"/>
                <a:cs typeface="Impact"/>
                <a:sym typeface="Impact"/>
              </a:rPr>
              <a:t>ATENÇÃO! </a:t>
            </a:r>
          </a:p>
          <a:p>
            <a:pPr lvl="0" rtl="0">
              <a:spcBef>
                <a:spcPts val="0"/>
              </a:spcBef>
              <a:buClr>
                <a:schemeClr val="dk1"/>
              </a:buClr>
              <a:buSzPct val="55000"/>
              <a:buFont typeface="Arial"/>
              <a:buNone/>
            </a:pPr>
            <a:r>
              <a:rPr b="1" lang="pt-BR" sz="2000">
                <a:solidFill>
                  <a:schemeClr val="dk1"/>
                </a:solidFill>
                <a:latin typeface="Courier New"/>
                <a:ea typeface="Courier New"/>
                <a:cs typeface="Courier New"/>
                <a:sym typeface="Courier New"/>
              </a:rPr>
              <a:t>Classes Abstratas != Abstração</a:t>
            </a:r>
          </a:p>
          <a:p>
            <a:pPr lvl="0">
              <a:spcBef>
                <a:spcPts val="0"/>
              </a:spcBef>
              <a:buNone/>
            </a:pPr>
            <a:r>
              <a:t/>
            </a:r>
            <a:endParaRPr b="1" sz="2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1"/>
                                        </p:tgtEl>
                                        <p:attrNameLst>
                                          <p:attrName>style.visibility</p:attrName>
                                        </p:attrNameLst>
                                      </p:cBhvr>
                                      <p:to>
                                        <p:strVal val="visible"/>
                                      </p:to>
                                    </p:set>
                                    <p:animEffect filter="fade" transition="in">
                                      <p:cBhvr>
                                        <p:cTn dur="1000"/>
                                        <p:tgtEl>
                                          <p:spTgt spid="10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5" name="Shape 1035"/>
        <p:cNvGrpSpPr/>
        <p:nvPr/>
      </p:nvGrpSpPr>
      <p:grpSpPr>
        <a:xfrm>
          <a:off x="0" y="0"/>
          <a:ext cx="0" cy="0"/>
          <a:chOff x="0" y="0"/>
          <a:chExt cx="0" cy="0"/>
        </a:xfrm>
      </p:grpSpPr>
      <p:sp>
        <p:nvSpPr>
          <p:cNvPr id="1036" name="Shape 103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pt-BR"/>
              <a:t>Classes Abstratas</a:t>
            </a:r>
          </a:p>
        </p:txBody>
      </p:sp>
      <p:grpSp>
        <p:nvGrpSpPr>
          <p:cNvPr id="1037" name="Shape 1037"/>
          <p:cNvGrpSpPr/>
          <p:nvPr/>
        </p:nvGrpSpPr>
        <p:grpSpPr>
          <a:xfrm>
            <a:off x="2322750" y="1538437"/>
            <a:ext cx="3303000" cy="1518299"/>
            <a:chOff x="2920500" y="1664175"/>
            <a:chExt cx="3303000" cy="1518299"/>
          </a:xfrm>
        </p:grpSpPr>
        <p:sp>
          <p:nvSpPr>
            <p:cNvPr id="1038" name="Shape 1038"/>
            <p:cNvSpPr/>
            <p:nvPr/>
          </p:nvSpPr>
          <p:spPr>
            <a:xfrm>
              <a:off x="2920500" y="1664175"/>
              <a:ext cx="3302999" cy="1518299"/>
            </a:xfrm>
            <a:prstGeom prst="rect">
              <a:avLst/>
            </a:prstGeom>
            <a:solidFill>
              <a:srgbClr val="FFFFFF"/>
            </a:solidFill>
            <a:ln cap="flat" cmpd="sng" w="3810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i="1" lang="pt-BR" sz="2400"/>
                <a:t>Eletrodoméstico</a:t>
              </a:r>
            </a:p>
            <a:p>
              <a:pPr lvl="0" rtl="0" algn="l">
                <a:spcBef>
                  <a:spcPts val="0"/>
                </a:spcBef>
                <a:buNone/>
              </a:pPr>
              <a:r>
                <a:t/>
              </a:r>
              <a:endParaRPr b="1" sz="2400"/>
            </a:p>
            <a:p>
              <a:pPr lvl="0" rtl="0">
                <a:spcBef>
                  <a:spcPts val="0"/>
                </a:spcBef>
                <a:buNone/>
              </a:pPr>
              <a:r>
                <a:rPr b="1" i="1" lang="pt-BR" sz="2400"/>
                <a:t>+ligar(): void</a:t>
              </a:r>
            </a:p>
          </p:txBody>
        </p:sp>
        <p:cxnSp>
          <p:nvCxnSpPr>
            <p:cNvPr id="1039" name="Shape 1039"/>
            <p:cNvCxnSpPr>
              <a:stCxn id="1038" idx="1"/>
              <a:endCxn id="1038" idx="3"/>
            </p:cNvCxnSpPr>
            <p:nvPr/>
          </p:nvCxnSpPr>
          <p:spPr>
            <a:xfrm>
              <a:off x="2920500" y="2423324"/>
              <a:ext cx="3303000" cy="0"/>
            </a:xfrm>
            <a:prstGeom prst="straightConnector1">
              <a:avLst/>
            </a:prstGeom>
            <a:noFill/>
            <a:ln cap="flat" cmpd="sng" w="19050">
              <a:solidFill>
                <a:schemeClr val="dk2"/>
              </a:solidFill>
              <a:prstDash val="solid"/>
              <a:round/>
              <a:headEnd len="lg" w="lg" type="none"/>
              <a:tailEnd len="lg" w="lg" type="none"/>
            </a:ln>
          </p:spPr>
        </p:cxnSp>
      </p:grpSp>
      <p:cxnSp>
        <p:nvCxnSpPr>
          <p:cNvPr id="1040" name="Shape 1040"/>
          <p:cNvCxnSpPr>
            <a:stCxn id="1041" idx="0"/>
            <a:endCxn id="1038" idx="2"/>
          </p:cNvCxnSpPr>
          <p:nvPr/>
        </p:nvCxnSpPr>
        <p:spPr>
          <a:xfrm flipH="1" rot="10800000">
            <a:off x="2017724" y="3056800"/>
            <a:ext cx="1956599" cy="801600"/>
          </a:xfrm>
          <a:prstGeom prst="straightConnector1">
            <a:avLst/>
          </a:prstGeom>
          <a:noFill/>
          <a:ln cap="flat" cmpd="sng" w="38100">
            <a:solidFill>
              <a:schemeClr val="dk2"/>
            </a:solidFill>
            <a:prstDash val="solid"/>
            <a:round/>
            <a:headEnd len="lg" w="lg" type="none"/>
            <a:tailEnd len="lg" w="lg" type="triangle"/>
          </a:ln>
        </p:spPr>
      </p:cxnSp>
      <p:cxnSp>
        <p:nvCxnSpPr>
          <p:cNvPr id="1042" name="Shape 1042"/>
          <p:cNvCxnSpPr>
            <a:stCxn id="1043" idx="0"/>
            <a:endCxn id="1038" idx="2"/>
          </p:cNvCxnSpPr>
          <p:nvPr/>
        </p:nvCxnSpPr>
        <p:spPr>
          <a:xfrm rot="10800000">
            <a:off x="3974399" y="3056800"/>
            <a:ext cx="2164200" cy="801600"/>
          </a:xfrm>
          <a:prstGeom prst="straightConnector1">
            <a:avLst/>
          </a:prstGeom>
          <a:noFill/>
          <a:ln cap="flat" cmpd="sng" w="38100">
            <a:solidFill>
              <a:schemeClr val="dk2"/>
            </a:solidFill>
            <a:prstDash val="solid"/>
            <a:round/>
            <a:headEnd len="lg" w="lg" type="none"/>
            <a:tailEnd len="lg" w="lg" type="triangle"/>
          </a:ln>
        </p:spPr>
      </p:cxnSp>
      <p:grpSp>
        <p:nvGrpSpPr>
          <p:cNvPr id="1044" name="Shape 1044"/>
          <p:cNvGrpSpPr/>
          <p:nvPr/>
        </p:nvGrpSpPr>
        <p:grpSpPr>
          <a:xfrm>
            <a:off x="366225" y="3858400"/>
            <a:ext cx="3303000" cy="1518299"/>
            <a:chOff x="2920500" y="1664175"/>
            <a:chExt cx="3303000" cy="1518299"/>
          </a:xfrm>
        </p:grpSpPr>
        <p:sp>
          <p:nvSpPr>
            <p:cNvPr id="1041" name="Shape 1041"/>
            <p:cNvSpPr/>
            <p:nvPr/>
          </p:nvSpPr>
          <p:spPr>
            <a:xfrm>
              <a:off x="2920500" y="1664175"/>
              <a:ext cx="3302999" cy="1518299"/>
            </a:xfrm>
            <a:prstGeom prst="rect">
              <a:avLst/>
            </a:prstGeom>
            <a:solidFill>
              <a:srgbClr val="FFFFFF"/>
            </a:solidFill>
            <a:ln cap="flat" cmpd="sng" w="3810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pt-BR" sz="2400"/>
                <a:t>Geladeira</a:t>
              </a:r>
            </a:p>
            <a:p>
              <a:pPr lvl="0" rtl="0" algn="l">
                <a:spcBef>
                  <a:spcPts val="0"/>
                </a:spcBef>
                <a:buNone/>
              </a:pPr>
              <a:r>
                <a:t/>
              </a:r>
              <a:endParaRPr b="1" sz="2400"/>
            </a:p>
            <a:p>
              <a:pPr lvl="0" rtl="0">
                <a:spcBef>
                  <a:spcPts val="0"/>
                </a:spcBef>
                <a:buNone/>
              </a:pPr>
              <a:r>
                <a:rPr b="1" lang="pt-BR" sz="2400"/>
                <a:t>+ligar(): void</a:t>
              </a:r>
            </a:p>
          </p:txBody>
        </p:sp>
        <p:cxnSp>
          <p:nvCxnSpPr>
            <p:cNvPr id="1045" name="Shape 1045"/>
            <p:cNvCxnSpPr>
              <a:stCxn id="1041" idx="1"/>
              <a:endCxn id="1041" idx="3"/>
            </p:cNvCxnSpPr>
            <p:nvPr/>
          </p:nvCxnSpPr>
          <p:spPr>
            <a:xfrm>
              <a:off x="2920500" y="2423324"/>
              <a:ext cx="3303000" cy="0"/>
            </a:xfrm>
            <a:prstGeom prst="straightConnector1">
              <a:avLst/>
            </a:prstGeom>
            <a:noFill/>
            <a:ln cap="flat" cmpd="sng" w="19050">
              <a:solidFill>
                <a:schemeClr val="dk2"/>
              </a:solidFill>
              <a:prstDash val="solid"/>
              <a:round/>
              <a:headEnd len="lg" w="lg" type="none"/>
              <a:tailEnd len="lg" w="lg" type="none"/>
            </a:ln>
          </p:spPr>
        </p:cxnSp>
      </p:grpSp>
      <p:grpSp>
        <p:nvGrpSpPr>
          <p:cNvPr id="1046" name="Shape 1046"/>
          <p:cNvGrpSpPr/>
          <p:nvPr/>
        </p:nvGrpSpPr>
        <p:grpSpPr>
          <a:xfrm>
            <a:off x="4487100" y="3858400"/>
            <a:ext cx="3303000" cy="1518299"/>
            <a:chOff x="2920500" y="1664175"/>
            <a:chExt cx="3303000" cy="1518299"/>
          </a:xfrm>
        </p:grpSpPr>
        <p:sp>
          <p:nvSpPr>
            <p:cNvPr id="1043" name="Shape 1043"/>
            <p:cNvSpPr/>
            <p:nvPr/>
          </p:nvSpPr>
          <p:spPr>
            <a:xfrm>
              <a:off x="2920500" y="1664175"/>
              <a:ext cx="3302999" cy="1518299"/>
            </a:xfrm>
            <a:prstGeom prst="rect">
              <a:avLst/>
            </a:prstGeom>
            <a:solidFill>
              <a:srgbClr val="FFFFFF"/>
            </a:solidFill>
            <a:ln cap="flat" cmpd="sng" w="3810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i="1" lang="pt-BR" sz="2400"/>
                <a:t>Lavadora</a:t>
              </a:r>
            </a:p>
            <a:p>
              <a:pPr lvl="0" rtl="0" algn="l">
                <a:spcBef>
                  <a:spcPts val="0"/>
                </a:spcBef>
                <a:buNone/>
              </a:pPr>
              <a:r>
                <a:t/>
              </a:r>
              <a:endParaRPr b="1" sz="2400"/>
            </a:p>
            <a:p>
              <a:pPr lvl="0" rtl="0">
                <a:spcBef>
                  <a:spcPts val="0"/>
                </a:spcBef>
                <a:buNone/>
              </a:pPr>
              <a:r>
                <a:rPr b="1" lang="pt-BR" sz="2400"/>
                <a:t>+ligar(): void</a:t>
              </a:r>
            </a:p>
          </p:txBody>
        </p:sp>
        <p:cxnSp>
          <p:nvCxnSpPr>
            <p:cNvPr id="1047" name="Shape 1047"/>
            <p:cNvCxnSpPr>
              <a:stCxn id="1043" idx="1"/>
              <a:endCxn id="1043" idx="3"/>
            </p:cNvCxnSpPr>
            <p:nvPr/>
          </p:nvCxnSpPr>
          <p:spPr>
            <a:xfrm>
              <a:off x="2920500" y="2423324"/>
              <a:ext cx="3303000" cy="0"/>
            </a:xfrm>
            <a:prstGeom prst="straightConnector1">
              <a:avLst/>
            </a:prstGeom>
            <a:noFill/>
            <a:ln cap="flat" cmpd="sng" w="19050">
              <a:solidFill>
                <a:schemeClr val="dk2"/>
              </a:solidFill>
              <a:prstDash val="solid"/>
              <a:round/>
              <a:headEnd len="lg" w="lg" type="none"/>
              <a:tailEnd len="lg" w="lg" type="none"/>
            </a:ln>
          </p:spPr>
        </p:cxnSp>
      </p:grpSp>
      <p:sp>
        <p:nvSpPr>
          <p:cNvPr id="1048" name="Shape 1048"/>
          <p:cNvSpPr/>
          <p:nvPr/>
        </p:nvSpPr>
        <p:spPr>
          <a:xfrm>
            <a:off x="3262887" y="5978300"/>
            <a:ext cx="2790000" cy="752099"/>
          </a:xfrm>
          <a:prstGeom prst="rect">
            <a:avLst/>
          </a:prstGeom>
          <a:solidFill>
            <a:srgbClr val="FFFFFF"/>
          </a:solidFill>
          <a:ln cap="flat" cmpd="sng" w="3810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pt-BR" sz="2400"/>
              <a:t>LavadoraRoupas</a:t>
            </a:r>
          </a:p>
        </p:txBody>
      </p:sp>
      <p:sp>
        <p:nvSpPr>
          <p:cNvPr id="1049" name="Shape 1049"/>
          <p:cNvSpPr/>
          <p:nvPr/>
        </p:nvSpPr>
        <p:spPr>
          <a:xfrm>
            <a:off x="6280375" y="5978300"/>
            <a:ext cx="2790000" cy="752099"/>
          </a:xfrm>
          <a:prstGeom prst="rect">
            <a:avLst/>
          </a:prstGeom>
          <a:solidFill>
            <a:srgbClr val="FFFFFF"/>
          </a:solidFill>
          <a:ln cap="flat" cmpd="sng" w="3810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pt-BR" sz="2400"/>
              <a:t>LavadoraPratos</a:t>
            </a:r>
          </a:p>
        </p:txBody>
      </p:sp>
      <p:cxnSp>
        <p:nvCxnSpPr>
          <p:cNvPr id="1050" name="Shape 1050"/>
          <p:cNvCxnSpPr>
            <a:stCxn id="1048" idx="0"/>
            <a:endCxn id="1043" idx="2"/>
          </p:cNvCxnSpPr>
          <p:nvPr/>
        </p:nvCxnSpPr>
        <p:spPr>
          <a:xfrm flipH="1" rot="10800000">
            <a:off x="4657887" y="5376800"/>
            <a:ext cx="1480800" cy="601500"/>
          </a:xfrm>
          <a:prstGeom prst="straightConnector1">
            <a:avLst/>
          </a:prstGeom>
          <a:noFill/>
          <a:ln cap="flat" cmpd="sng" w="38100">
            <a:solidFill>
              <a:schemeClr val="dk2"/>
            </a:solidFill>
            <a:prstDash val="solid"/>
            <a:round/>
            <a:headEnd len="lg" w="lg" type="none"/>
            <a:tailEnd len="lg" w="lg" type="triangle"/>
          </a:ln>
        </p:spPr>
      </p:cxnSp>
      <p:cxnSp>
        <p:nvCxnSpPr>
          <p:cNvPr id="1051" name="Shape 1051"/>
          <p:cNvCxnSpPr>
            <a:stCxn id="1049" idx="0"/>
            <a:endCxn id="1043" idx="2"/>
          </p:cNvCxnSpPr>
          <p:nvPr/>
        </p:nvCxnSpPr>
        <p:spPr>
          <a:xfrm rot="10800000">
            <a:off x="6138475" y="5376800"/>
            <a:ext cx="1536900" cy="601500"/>
          </a:xfrm>
          <a:prstGeom prst="straightConnector1">
            <a:avLst/>
          </a:prstGeom>
          <a:noFill/>
          <a:ln cap="flat" cmpd="sng" w="38100">
            <a:solidFill>
              <a:schemeClr val="dk2"/>
            </a:solidFill>
            <a:prstDash val="solid"/>
            <a:round/>
            <a:headEnd len="lg" w="lg" type="none"/>
            <a:tailEnd len="lg" w="lg" type="triangle"/>
          </a:ln>
        </p:spPr>
      </p:cxnSp>
      <p:sp>
        <p:nvSpPr>
          <p:cNvPr id="1052" name="Shape 1052"/>
          <p:cNvSpPr/>
          <p:nvPr/>
        </p:nvSpPr>
        <p:spPr>
          <a:xfrm>
            <a:off x="434025" y="5662400"/>
            <a:ext cx="4372799" cy="965399"/>
          </a:xfrm>
          <a:prstGeom prst="wedgeRectCallout">
            <a:avLst>
              <a:gd fmla="val -41457" name="adj1"/>
              <a:gd fmla="val -91281" name="adj2"/>
            </a:avLst>
          </a:prstGeom>
          <a:solidFill>
            <a:srgbClr val="FFFF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pt-BR" sz="1600"/>
              <a:t>public void ligar() {</a:t>
            </a:r>
          </a:p>
          <a:p>
            <a:pPr indent="457200" lvl="0" rtl="0">
              <a:spcBef>
                <a:spcPts val="0"/>
              </a:spcBef>
              <a:buNone/>
            </a:pPr>
            <a:r>
              <a:rPr lang="pt-BR" sz="1600"/>
              <a:t>System.out.println("Colocar na tomada.");</a:t>
            </a:r>
          </a:p>
          <a:p>
            <a:pPr lvl="0" rtl="0">
              <a:spcBef>
                <a:spcPts val="0"/>
              </a:spcBef>
              <a:buNone/>
            </a:pPr>
            <a:r>
              <a:rPr lang="pt-BR" sz="1600"/>
              <a:t>}</a:t>
            </a:r>
          </a:p>
        </p:txBody>
      </p:sp>
      <p:sp>
        <p:nvSpPr>
          <p:cNvPr id="1053" name="Shape 1053"/>
          <p:cNvSpPr/>
          <p:nvPr/>
        </p:nvSpPr>
        <p:spPr>
          <a:xfrm>
            <a:off x="4720575" y="3387750"/>
            <a:ext cx="4372799" cy="965399"/>
          </a:xfrm>
          <a:prstGeom prst="wedgeRectCallout">
            <a:avLst>
              <a:gd fmla="val -43272" name="adj1"/>
              <a:gd fmla="val 96178" name="adj2"/>
            </a:avLst>
          </a:prstGeom>
          <a:solidFill>
            <a:srgbClr val="FFFF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pt-BR" sz="1600"/>
              <a:t>public void ligar() {</a:t>
            </a:r>
          </a:p>
          <a:p>
            <a:pPr indent="457200" lvl="0" rtl="0">
              <a:spcBef>
                <a:spcPts val="0"/>
              </a:spcBef>
              <a:buNone/>
            </a:pPr>
            <a:r>
              <a:rPr lang="pt-BR" sz="1600"/>
              <a:t>System.out.println("Fechar porta.");</a:t>
            </a:r>
          </a:p>
          <a:p>
            <a:pPr indent="457200" lvl="0" rtl="0">
              <a:spcBef>
                <a:spcPts val="0"/>
              </a:spcBef>
              <a:buNone/>
            </a:pPr>
            <a:r>
              <a:rPr lang="pt-BR" sz="1600"/>
              <a:t>System.out.println("Rodar pitoco.");</a:t>
            </a:r>
          </a:p>
          <a:p>
            <a:pPr lvl="0" rtl="0">
              <a:spcBef>
                <a:spcPts val="0"/>
              </a:spcBef>
              <a:buNone/>
            </a:pPr>
            <a:r>
              <a:rPr lang="pt-BR" sz="1600"/>
              <a:t>}</a:t>
            </a:r>
          </a:p>
        </p:txBody>
      </p:sp>
      <p:sp>
        <p:nvSpPr>
          <p:cNvPr id="1054" name="Shape 1054"/>
          <p:cNvSpPr/>
          <p:nvPr/>
        </p:nvSpPr>
        <p:spPr>
          <a:xfrm>
            <a:off x="2870025" y="1113100"/>
            <a:ext cx="4372799" cy="965399"/>
          </a:xfrm>
          <a:prstGeom prst="wedgeRectCallout">
            <a:avLst>
              <a:gd fmla="val -43272" name="adj1"/>
              <a:gd fmla="val 96178" name="adj2"/>
            </a:avLst>
          </a:prstGeom>
          <a:solidFill>
            <a:srgbClr val="FFFF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pt-BR" sz="1600"/>
              <a:t>public </a:t>
            </a:r>
            <a:r>
              <a:rPr b="1" lang="pt-BR" sz="1600"/>
              <a:t>abstract </a:t>
            </a:r>
            <a:r>
              <a:rPr lang="pt-BR" sz="1600"/>
              <a:t>void ligar();</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4"/>
                                        </p:tgtEl>
                                        <p:attrNameLst>
                                          <p:attrName>style.visibility</p:attrName>
                                        </p:attrNameLst>
                                      </p:cBhvr>
                                      <p:to>
                                        <p:strVal val="visible"/>
                                      </p:to>
                                    </p:set>
                                    <p:animEffect filter="fade" transition="in">
                                      <p:cBhvr>
                                        <p:cTn dur="1000"/>
                                        <p:tgtEl>
                                          <p:spTgt spid="10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2"/>
                                        </p:tgtEl>
                                        <p:attrNameLst>
                                          <p:attrName>style.visibility</p:attrName>
                                        </p:attrNameLst>
                                      </p:cBhvr>
                                      <p:to>
                                        <p:strVal val="visible"/>
                                      </p:to>
                                    </p:set>
                                    <p:animEffect filter="fade" transition="in">
                                      <p:cBhvr>
                                        <p:cTn dur="1000"/>
                                        <p:tgtEl>
                                          <p:spTgt spid="10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3"/>
                                        </p:tgtEl>
                                        <p:attrNameLst>
                                          <p:attrName>style.visibility</p:attrName>
                                        </p:attrNameLst>
                                      </p:cBhvr>
                                      <p:to>
                                        <p:strVal val="visible"/>
                                      </p:to>
                                    </p:set>
                                    <p:animEffect filter="fade" transition="in">
                                      <p:cBhvr>
                                        <p:cTn dur="1000"/>
                                        <p:tgtEl>
                                          <p:spTgt spid="10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8" name="Shape 1058"/>
        <p:cNvGrpSpPr/>
        <p:nvPr/>
      </p:nvGrpSpPr>
      <p:grpSpPr>
        <a:xfrm>
          <a:off x="0" y="0"/>
          <a:ext cx="0" cy="0"/>
          <a:chOff x="0" y="0"/>
          <a:chExt cx="0" cy="0"/>
        </a:xfrm>
      </p:grpSpPr>
      <p:sp>
        <p:nvSpPr>
          <p:cNvPr id="1059" name="Shape 1059"/>
          <p:cNvSpPr txBox="1"/>
          <p:nvPr>
            <p:ph type="ctrTitle"/>
          </p:nvPr>
        </p:nvSpPr>
        <p:spPr>
          <a:xfrm>
            <a:off x="685800" y="2111123"/>
            <a:ext cx="7772400" cy="1546500"/>
          </a:xfrm>
          <a:prstGeom prst="rect">
            <a:avLst/>
          </a:prstGeom>
        </p:spPr>
        <p:txBody>
          <a:bodyPr anchorCtr="0" anchor="b" bIns="91425" lIns="91425" rIns="91425" tIns="91425">
            <a:noAutofit/>
          </a:bodyPr>
          <a:lstStyle/>
          <a:p>
            <a:pPr lvl="0" rtl="0">
              <a:spcBef>
                <a:spcPts val="0"/>
              </a:spcBef>
              <a:buNone/>
            </a:pPr>
            <a:r>
              <a:rPr lang="pt-BR"/>
              <a:t>Relacionamentos</a:t>
            </a:r>
          </a:p>
        </p:txBody>
      </p:sp>
      <p:sp>
        <p:nvSpPr>
          <p:cNvPr id="1060" name="Shape 1060"/>
          <p:cNvSpPr txBox="1"/>
          <p:nvPr>
            <p:ph idx="1" type="subTitle"/>
          </p:nvPr>
        </p:nvSpPr>
        <p:spPr>
          <a:xfrm>
            <a:off x="685800" y="3786737"/>
            <a:ext cx="7772400" cy="1046400"/>
          </a:xfrm>
          <a:prstGeom prst="rect">
            <a:avLst/>
          </a:prstGeom>
        </p:spPr>
        <p:txBody>
          <a:bodyPr anchorCtr="0" anchor="t" bIns="91425" lIns="91425" rIns="91425" tIns="91425">
            <a:noAutofit/>
          </a:bodyPr>
          <a:lstStyle/>
          <a:p>
            <a:pPr lvl="0" rtl="0">
              <a:spcBef>
                <a:spcPts val="0"/>
              </a:spcBef>
              <a:buNone/>
            </a:pPr>
            <a:r>
              <a:rPr i="1" lang="pt-BR"/>
              <a:t>A união faz a força</a:t>
            </a:r>
          </a:p>
        </p:txBody>
      </p:sp>
      <p:pic>
        <p:nvPicPr>
          <p:cNvPr id="1061" name="Shape 1061"/>
          <p:cNvPicPr preferRelativeResize="0"/>
          <p:nvPr/>
        </p:nvPicPr>
        <p:blipFill>
          <a:blip r:embed="rId3">
            <a:alphaModFix/>
          </a:blip>
          <a:stretch>
            <a:fillRect/>
          </a:stretch>
        </p:blipFill>
        <p:spPr>
          <a:xfrm>
            <a:off x="5727375" y="4408350"/>
            <a:ext cx="3416624" cy="24496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x="0" y="0"/>
          <a:ext cx="0" cy="0"/>
          <a:chOff x="0" y="0"/>
          <a:chExt cx="0" cy="0"/>
        </a:xfrm>
      </p:grpSpPr>
      <p:sp>
        <p:nvSpPr>
          <p:cNvPr id="119" name="Shape 11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pt-BR"/>
              <a:t>Os Elementos Básicos</a:t>
            </a:r>
          </a:p>
        </p:txBody>
      </p:sp>
      <p:sp>
        <p:nvSpPr>
          <p:cNvPr id="120" name="Shape 12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rtl="0">
              <a:spcBef>
                <a:spcPts val="0"/>
              </a:spcBef>
              <a:buSzPct val="100000"/>
              <a:buFont typeface="Arial"/>
              <a:buChar char="●"/>
            </a:pPr>
            <a:r>
              <a:rPr b="1" lang="pt-BR" sz="2400">
                <a:solidFill>
                  <a:srgbClr val="000000"/>
                </a:solidFill>
              </a:rPr>
              <a:t>Classes</a:t>
            </a:r>
          </a:p>
          <a:p>
            <a:pPr indent="-228600" lvl="1" marL="914400" rtl="0">
              <a:spcBef>
                <a:spcPts val="0"/>
              </a:spcBef>
              <a:buFont typeface="Courier New"/>
              <a:buChar char="o"/>
            </a:pPr>
            <a:r>
              <a:rPr lang="pt-BR">
                <a:solidFill>
                  <a:srgbClr val="000000"/>
                </a:solidFill>
              </a:rPr>
              <a:t>Representa um conjunto de objetos que possuem </a:t>
            </a:r>
            <a:r>
              <a:rPr b="1" lang="pt-BR">
                <a:solidFill>
                  <a:srgbClr val="000000"/>
                </a:solidFill>
              </a:rPr>
              <a:t>características e comportamentos em comum</a:t>
            </a:r>
            <a:r>
              <a:rPr lang="pt-BR">
                <a:solidFill>
                  <a:srgbClr val="000000"/>
                </a:solidFill>
              </a:rPr>
              <a:t>.</a:t>
            </a:r>
          </a:p>
          <a:p>
            <a:pPr indent="-228600" lvl="1" marL="914400" rtl="0">
              <a:spcBef>
                <a:spcPts val="0"/>
              </a:spcBef>
              <a:buFont typeface="Courier New"/>
              <a:buChar char="o"/>
            </a:pPr>
            <a:r>
              <a:rPr lang="pt-BR">
                <a:solidFill>
                  <a:srgbClr val="000000"/>
                </a:solidFill>
              </a:rPr>
              <a:t>A </a:t>
            </a:r>
            <a:r>
              <a:rPr b="1" lang="pt-BR">
                <a:solidFill>
                  <a:srgbClr val="000000"/>
                </a:solidFill>
              </a:rPr>
              <a:t>definição </a:t>
            </a:r>
            <a:r>
              <a:rPr lang="pt-BR">
                <a:solidFill>
                  <a:srgbClr val="000000"/>
                </a:solidFill>
              </a:rPr>
              <a:t>dos atributos e métodos é feita na classe.</a:t>
            </a:r>
          </a:p>
          <a:p>
            <a:pPr indent="-228600" lvl="1" marL="914400" rtl="0">
              <a:spcBef>
                <a:spcPts val="0"/>
              </a:spcBef>
              <a:buFont typeface="Courier New"/>
              <a:buChar char="o"/>
            </a:pPr>
            <a:r>
              <a:rPr lang="pt-BR">
                <a:solidFill>
                  <a:srgbClr val="000000"/>
                </a:solidFill>
              </a:rPr>
              <a:t>Os </a:t>
            </a:r>
            <a:r>
              <a:rPr b="1" lang="pt-BR">
                <a:solidFill>
                  <a:srgbClr val="000000"/>
                </a:solidFill>
              </a:rPr>
              <a:t>objetos são instanciados</a:t>
            </a:r>
            <a:r>
              <a:rPr lang="pt-BR">
                <a:solidFill>
                  <a:srgbClr val="000000"/>
                </a:solidFill>
              </a:rPr>
              <a:t> a partir da classe.</a:t>
            </a:r>
          </a:p>
          <a:p>
            <a:pPr indent="-228600" lvl="1" marL="914400" rtl="0">
              <a:spcBef>
                <a:spcPts val="0"/>
              </a:spcBef>
              <a:buFont typeface="Courier New"/>
              <a:buChar char="o"/>
            </a:pPr>
            <a:r>
              <a:rPr lang="pt-BR">
                <a:solidFill>
                  <a:srgbClr val="000000"/>
                </a:solidFill>
              </a:rPr>
              <a:t>É a base da POO (apesar do nome "orientação a objetos"). Um sistema é modelado pelas suas classes e não objetos.</a:t>
            </a:r>
          </a:p>
        </p:txBody>
      </p:sp>
      <p:pic>
        <p:nvPicPr>
          <p:cNvPr id="121" name="Shape 121"/>
          <p:cNvPicPr preferRelativeResize="0"/>
          <p:nvPr/>
        </p:nvPicPr>
        <p:blipFill>
          <a:blip r:embed="rId3">
            <a:alphaModFix/>
          </a:blip>
          <a:stretch>
            <a:fillRect/>
          </a:stretch>
        </p:blipFill>
        <p:spPr>
          <a:xfrm>
            <a:off x="0" y="4838700"/>
            <a:ext cx="2257425" cy="2019300"/>
          </a:xfrm>
          <a:prstGeom prst="rect">
            <a:avLst/>
          </a:prstGeom>
          <a:noFill/>
          <a:ln>
            <a:noFill/>
          </a:ln>
        </p:spPr>
      </p:pic>
      <p:pic>
        <p:nvPicPr>
          <p:cNvPr id="122" name="Shape 122"/>
          <p:cNvPicPr preferRelativeResize="0"/>
          <p:nvPr/>
        </p:nvPicPr>
        <p:blipFill>
          <a:blip r:embed="rId4">
            <a:alphaModFix/>
          </a:blip>
          <a:stretch>
            <a:fillRect/>
          </a:stretch>
        </p:blipFill>
        <p:spPr>
          <a:xfrm>
            <a:off x="6448425" y="5162550"/>
            <a:ext cx="2695575" cy="1695450"/>
          </a:xfrm>
          <a:prstGeom prst="rect">
            <a:avLst/>
          </a:prstGeom>
          <a:noFill/>
          <a:ln>
            <a:noFill/>
          </a:ln>
        </p:spPr>
      </p:pic>
      <p:sp>
        <p:nvSpPr>
          <p:cNvPr id="123" name="Shape 123"/>
          <p:cNvSpPr/>
          <p:nvPr/>
        </p:nvSpPr>
        <p:spPr>
          <a:xfrm>
            <a:off x="3617095" y="4355583"/>
            <a:ext cx="2831399" cy="1534199"/>
          </a:xfrm>
          <a:prstGeom prst="wedgeEllipseCallout">
            <a:avLst>
              <a:gd fmla="val 52652" name="adj1"/>
              <a:gd fmla="val 51270" name="adj2"/>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pt-BR" sz="1800"/>
              <a:t>cachorro</a:t>
            </a:r>
            <a:r>
              <a:rPr lang="pt-BR" sz="1800"/>
              <a:t>?!</a:t>
            </a:r>
          </a:p>
          <a:p>
            <a:pPr lvl="0" rtl="0" algn="ctr">
              <a:spcBef>
                <a:spcPts val="0"/>
              </a:spcBef>
              <a:buNone/>
            </a:pPr>
            <a:r>
              <a:rPr lang="pt-BR" sz="1800"/>
              <a:t>Quer dizer que eles são da mesma classe que a gente?</a:t>
            </a:r>
          </a:p>
        </p:txBody>
      </p:sp>
      <p:sp>
        <p:nvSpPr>
          <p:cNvPr id="124" name="Shape 124"/>
          <p:cNvSpPr/>
          <p:nvPr/>
        </p:nvSpPr>
        <p:spPr>
          <a:xfrm>
            <a:off x="1711975" y="3043289"/>
            <a:ext cx="3414000" cy="2025900"/>
          </a:xfrm>
          <a:prstGeom prst="wedgeEllipseCallout">
            <a:avLst>
              <a:gd fmla="val -41865" name="adj1"/>
              <a:gd fmla="val 59778" name="adj2"/>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pt-BR" sz="1800"/>
              <a:t>Qual seria a classe de Scooby-Doo e do Ajudante de Papai Noel?</a:t>
            </a:r>
          </a:p>
        </p:txBody>
      </p:sp>
      <p:sp>
        <p:nvSpPr>
          <p:cNvPr id="125" name="Shape 125"/>
          <p:cNvSpPr/>
          <p:nvPr/>
        </p:nvSpPr>
        <p:spPr>
          <a:xfrm>
            <a:off x="1711975" y="3043289"/>
            <a:ext cx="3414000" cy="2025900"/>
          </a:xfrm>
          <a:prstGeom prst="wedgeEllipseCallout">
            <a:avLst>
              <a:gd fmla="val -41865" name="adj1"/>
              <a:gd fmla="val 59778" name="adj2"/>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pt-BR" sz="1800"/>
              <a:t>Possivelmente...</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000"/>
                                        <p:tgtEl>
                                          <p:spTgt spid="124"/>
                                        </p:tgtEl>
                                      </p:cBhvr>
                                    </p:animEffect>
                                  </p:childTnLst>
                                </p:cTn>
                              </p:par>
                              <p:par>
                                <p:cTn fill="hold" nodeType="with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000"/>
                                        <p:tgtEl>
                                          <p:spTgt spid="1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000"/>
                                        <p:tgtEl>
                                          <p:spTgt spid="123"/>
                                        </p:tgtEl>
                                      </p:cBhvr>
                                    </p:animEffect>
                                  </p:childTnLst>
                                </p:cTn>
                              </p:par>
                              <p:par>
                                <p:cTn fill="hold" nodeType="with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24"/>
                                        </p:tgtEl>
                                      </p:cBhvr>
                                    </p:animEffect>
                                    <p:set>
                                      <p:cBhvr>
                                        <p:cTn dur="1" fill="hold">
                                          <p:stCondLst>
                                            <p:cond delay="1000"/>
                                          </p:stCondLst>
                                        </p:cTn>
                                        <p:tgtEl>
                                          <p:spTgt spid="12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000"/>
                                        <p:tgtEl>
                                          <p:spTgt spid="1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000"/>
                                        <p:tgtEl>
                                          <p:spTgt spid="1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5" name="Shape 1065"/>
        <p:cNvGrpSpPr/>
        <p:nvPr/>
      </p:nvGrpSpPr>
      <p:grpSpPr>
        <a:xfrm>
          <a:off x="0" y="0"/>
          <a:ext cx="0" cy="0"/>
          <a:chOff x="0" y="0"/>
          <a:chExt cx="0" cy="0"/>
        </a:xfrm>
      </p:grpSpPr>
      <p:sp>
        <p:nvSpPr>
          <p:cNvPr id="1066" name="Shape 106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pt-BR"/>
              <a:t>Relacionamentos</a:t>
            </a:r>
          </a:p>
        </p:txBody>
      </p:sp>
      <p:sp>
        <p:nvSpPr>
          <p:cNvPr id="1067" name="Shape 1067"/>
          <p:cNvSpPr txBox="1"/>
          <p:nvPr/>
        </p:nvSpPr>
        <p:spPr>
          <a:xfrm>
            <a:off x="5023575" y="1673425"/>
            <a:ext cx="4120499" cy="809099"/>
          </a:xfrm>
          <a:prstGeom prst="rect">
            <a:avLst/>
          </a:prstGeom>
          <a:noFill/>
          <a:ln>
            <a:noFill/>
          </a:ln>
        </p:spPr>
        <p:txBody>
          <a:bodyPr anchorCtr="0" anchor="t" bIns="91425" lIns="91425" rIns="91425" tIns="91425">
            <a:noAutofit/>
          </a:bodyPr>
          <a:lstStyle/>
          <a:p>
            <a:pPr lvl="0" rtl="0">
              <a:spcBef>
                <a:spcPts val="0"/>
              </a:spcBef>
              <a:buNone/>
            </a:pPr>
            <a:r>
              <a:rPr lang="pt-BR"/>
              <a:t>public class Gerente {</a:t>
            </a:r>
          </a:p>
          <a:p>
            <a:pPr lvl="0" rtl="0">
              <a:spcBef>
                <a:spcPts val="0"/>
              </a:spcBef>
              <a:buNone/>
            </a:pPr>
            <a:r>
              <a:rPr lang="pt-BR"/>
              <a:t>    private Funcionario funcionario;</a:t>
            </a:r>
          </a:p>
          <a:p>
            <a:pPr lvl="0" rtl="0">
              <a:spcBef>
                <a:spcPts val="0"/>
              </a:spcBef>
              <a:buNone/>
            </a:pPr>
            <a:r>
              <a:rPr lang="pt-BR"/>
              <a:t>}</a:t>
            </a:r>
          </a:p>
        </p:txBody>
      </p:sp>
      <p:pic>
        <p:nvPicPr>
          <p:cNvPr id="1068" name="Shape 1068"/>
          <p:cNvPicPr preferRelativeResize="0"/>
          <p:nvPr/>
        </p:nvPicPr>
        <p:blipFill>
          <a:blip r:embed="rId3">
            <a:alphaModFix/>
          </a:blip>
          <a:stretch>
            <a:fillRect/>
          </a:stretch>
        </p:blipFill>
        <p:spPr>
          <a:xfrm>
            <a:off x="0" y="1692225"/>
            <a:ext cx="3914775" cy="771525"/>
          </a:xfrm>
          <a:prstGeom prst="rect">
            <a:avLst/>
          </a:prstGeom>
          <a:noFill/>
          <a:ln>
            <a:noFill/>
          </a:ln>
        </p:spPr>
      </p:pic>
      <p:pic>
        <p:nvPicPr>
          <p:cNvPr id="1069" name="Shape 1069"/>
          <p:cNvPicPr preferRelativeResize="0"/>
          <p:nvPr/>
        </p:nvPicPr>
        <p:blipFill>
          <a:blip r:embed="rId4">
            <a:alphaModFix/>
          </a:blip>
          <a:stretch>
            <a:fillRect/>
          </a:stretch>
        </p:blipFill>
        <p:spPr>
          <a:xfrm>
            <a:off x="0" y="4073275"/>
            <a:ext cx="3914775" cy="771525"/>
          </a:xfrm>
          <a:prstGeom prst="rect">
            <a:avLst/>
          </a:prstGeom>
          <a:noFill/>
          <a:ln>
            <a:noFill/>
          </a:ln>
        </p:spPr>
      </p:pic>
      <p:sp>
        <p:nvSpPr>
          <p:cNvPr id="1070" name="Shape 1070"/>
          <p:cNvSpPr txBox="1"/>
          <p:nvPr/>
        </p:nvSpPr>
        <p:spPr>
          <a:xfrm>
            <a:off x="5023575" y="4054531"/>
            <a:ext cx="3251699" cy="809099"/>
          </a:xfrm>
          <a:prstGeom prst="rect">
            <a:avLst/>
          </a:prstGeom>
          <a:noFill/>
          <a:ln>
            <a:noFill/>
          </a:ln>
        </p:spPr>
        <p:txBody>
          <a:bodyPr anchorCtr="0" anchor="t" bIns="91425" lIns="91425" rIns="91425" tIns="91425">
            <a:noAutofit/>
          </a:bodyPr>
          <a:lstStyle/>
          <a:p>
            <a:pPr lvl="0" rtl="0">
              <a:spcBef>
                <a:spcPts val="0"/>
              </a:spcBef>
              <a:buNone/>
            </a:pPr>
            <a:r>
              <a:rPr lang="pt-BR"/>
              <a:t>public class Time {</a:t>
            </a:r>
          </a:p>
          <a:p>
            <a:pPr lvl="0" rtl="0">
              <a:spcBef>
                <a:spcPts val="0"/>
              </a:spcBef>
              <a:buNone/>
            </a:pPr>
            <a:r>
              <a:rPr lang="pt-BR"/>
              <a:t>    private List&lt;Atleta&gt; atletas;</a:t>
            </a:r>
          </a:p>
          <a:p>
            <a:pPr lvl="0" rtl="0">
              <a:spcBef>
                <a:spcPts val="0"/>
              </a:spcBef>
              <a:buNone/>
            </a:pPr>
            <a:r>
              <a:rPr lang="pt-BR"/>
              <a:t>}</a:t>
            </a:r>
          </a:p>
        </p:txBody>
      </p:sp>
      <p:pic>
        <p:nvPicPr>
          <p:cNvPr id="1071" name="Shape 1071"/>
          <p:cNvPicPr preferRelativeResize="0"/>
          <p:nvPr/>
        </p:nvPicPr>
        <p:blipFill>
          <a:blip r:embed="rId3">
            <a:alphaModFix/>
          </a:blip>
          <a:stretch>
            <a:fillRect/>
          </a:stretch>
        </p:blipFill>
        <p:spPr>
          <a:xfrm>
            <a:off x="0" y="2882750"/>
            <a:ext cx="3914775" cy="771525"/>
          </a:xfrm>
          <a:prstGeom prst="rect">
            <a:avLst/>
          </a:prstGeom>
          <a:noFill/>
          <a:ln>
            <a:noFill/>
          </a:ln>
        </p:spPr>
      </p:pic>
      <p:sp>
        <p:nvSpPr>
          <p:cNvPr id="1072" name="Shape 1072"/>
          <p:cNvSpPr txBox="1"/>
          <p:nvPr/>
        </p:nvSpPr>
        <p:spPr>
          <a:xfrm>
            <a:off x="5023575" y="2863962"/>
            <a:ext cx="4120499" cy="809099"/>
          </a:xfrm>
          <a:prstGeom prst="rect">
            <a:avLst/>
          </a:prstGeom>
          <a:noFill/>
          <a:ln>
            <a:noFill/>
          </a:ln>
        </p:spPr>
        <p:txBody>
          <a:bodyPr anchorCtr="0" anchor="t" bIns="91425" lIns="91425" rIns="91425" tIns="91425">
            <a:noAutofit/>
          </a:bodyPr>
          <a:lstStyle/>
          <a:p>
            <a:pPr lvl="0" rtl="0">
              <a:spcBef>
                <a:spcPts val="0"/>
              </a:spcBef>
              <a:buNone/>
            </a:pPr>
            <a:r>
              <a:rPr lang="pt-BR"/>
              <a:t>public class Gerente {</a:t>
            </a:r>
          </a:p>
          <a:p>
            <a:pPr lvl="0" rtl="0">
              <a:spcBef>
                <a:spcPts val="0"/>
              </a:spcBef>
              <a:buNone/>
            </a:pPr>
            <a:r>
              <a:rPr lang="pt-BR"/>
              <a:t>    private List&lt;Funcionario&gt; funcionarios;</a:t>
            </a:r>
          </a:p>
          <a:p>
            <a:pPr lvl="0" rtl="0">
              <a:spcBef>
                <a:spcPts val="0"/>
              </a:spcBef>
              <a:buNone/>
            </a:pPr>
            <a:r>
              <a:rPr lang="pt-BR"/>
              <a:t>}</a:t>
            </a:r>
          </a:p>
        </p:txBody>
      </p:sp>
      <p:sp>
        <p:nvSpPr>
          <p:cNvPr id="1073" name="Shape 1073"/>
          <p:cNvSpPr txBox="1"/>
          <p:nvPr/>
        </p:nvSpPr>
        <p:spPr>
          <a:xfrm>
            <a:off x="2198523" y="3004401"/>
            <a:ext cx="354599" cy="295499"/>
          </a:xfrm>
          <a:prstGeom prst="rect">
            <a:avLst/>
          </a:prstGeom>
          <a:noFill/>
          <a:ln>
            <a:noFill/>
          </a:ln>
        </p:spPr>
        <p:txBody>
          <a:bodyPr anchorCtr="0" anchor="t" bIns="91425" lIns="91425" rIns="91425" tIns="91425">
            <a:noAutofit/>
          </a:bodyPr>
          <a:lstStyle/>
          <a:p>
            <a:pPr lvl="0" rtl="0">
              <a:spcBef>
                <a:spcPts val="0"/>
              </a:spcBef>
              <a:buNone/>
            </a:pPr>
            <a:r>
              <a:rPr lang="pt-BR"/>
              <a:t>*</a:t>
            </a:r>
          </a:p>
        </p:txBody>
      </p:sp>
      <p:pic>
        <p:nvPicPr>
          <p:cNvPr id="1074" name="Shape 1074"/>
          <p:cNvPicPr preferRelativeResize="0"/>
          <p:nvPr/>
        </p:nvPicPr>
        <p:blipFill>
          <a:blip r:embed="rId5">
            <a:alphaModFix/>
          </a:blip>
          <a:stretch>
            <a:fillRect/>
          </a:stretch>
        </p:blipFill>
        <p:spPr>
          <a:xfrm>
            <a:off x="0" y="5263800"/>
            <a:ext cx="3914775" cy="762000"/>
          </a:xfrm>
          <a:prstGeom prst="rect">
            <a:avLst/>
          </a:prstGeom>
          <a:noFill/>
          <a:ln>
            <a:noFill/>
          </a:ln>
        </p:spPr>
      </p:pic>
      <p:sp>
        <p:nvSpPr>
          <p:cNvPr id="1075" name="Shape 1075"/>
          <p:cNvSpPr txBox="1"/>
          <p:nvPr/>
        </p:nvSpPr>
        <p:spPr>
          <a:xfrm>
            <a:off x="4947850" y="5245081"/>
            <a:ext cx="3251699" cy="809099"/>
          </a:xfrm>
          <a:prstGeom prst="rect">
            <a:avLst/>
          </a:prstGeom>
          <a:noFill/>
          <a:ln>
            <a:noFill/>
          </a:ln>
        </p:spPr>
        <p:txBody>
          <a:bodyPr anchorCtr="0" anchor="t" bIns="91425" lIns="91425" rIns="91425" tIns="91425">
            <a:noAutofit/>
          </a:bodyPr>
          <a:lstStyle/>
          <a:p>
            <a:pPr lvl="0" rtl="0">
              <a:spcBef>
                <a:spcPts val="0"/>
              </a:spcBef>
              <a:buNone/>
            </a:pPr>
            <a:r>
              <a:rPr lang="pt-BR"/>
              <a:t>public class Pedido {</a:t>
            </a:r>
          </a:p>
          <a:p>
            <a:pPr lvl="0" rtl="0">
              <a:spcBef>
                <a:spcPts val="0"/>
              </a:spcBef>
              <a:buNone/>
            </a:pPr>
            <a:r>
              <a:rPr lang="pt-BR"/>
              <a:t>    private List&lt;ItemPedido&gt; itens;</a:t>
            </a:r>
          </a:p>
          <a:p>
            <a:pPr lvl="0" rtl="0">
              <a:spcBef>
                <a:spcPts val="0"/>
              </a:spcBef>
              <a:buNone/>
            </a:pPr>
            <a:r>
              <a:rPr lang="pt-BR"/>
              <a:t>}</a:t>
            </a:r>
          </a:p>
        </p:txBody>
      </p:sp>
      <p:sp>
        <p:nvSpPr>
          <p:cNvPr id="1076" name="Shape 1076"/>
          <p:cNvSpPr/>
          <p:nvPr/>
        </p:nvSpPr>
        <p:spPr>
          <a:xfrm>
            <a:off x="3791700" y="998200"/>
            <a:ext cx="1560600" cy="533399"/>
          </a:xfrm>
          <a:prstGeom prst="wedgeRoundRectCallout">
            <a:avLst>
              <a:gd fmla="val -48386" name="adj1"/>
              <a:gd fmla="val 79789" name="adj2"/>
              <a:gd fmla="val 0" name="adj3"/>
            </a:avLst>
          </a:prstGeom>
          <a:solidFill>
            <a:srgbClr val="FFFF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pt-BR"/>
              <a:t>Associação</a:t>
            </a:r>
          </a:p>
        </p:txBody>
      </p:sp>
      <p:sp>
        <p:nvSpPr>
          <p:cNvPr id="1077" name="Shape 1077"/>
          <p:cNvSpPr/>
          <p:nvPr/>
        </p:nvSpPr>
        <p:spPr>
          <a:xfrm>
            <a:off x="3791700" y="2234200"/>
            <a:ext cx="1560600" cy="533399"/>
          </a:xfrm>
          <a:prstGeom prst="wedgeRoundRectCallout">
            <a:avLst>
              <a:gd fmla="val -48386" name="adj1"/>
              <a:gd fmla="val 79789" name="adj2"/>
              <a:gd fmla="val 0" name="adj3"/>
            </a:avLst>
          </a:prstGeom>
          <a:solidFill>
            <a:srgbClr val="FFFF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pt-BR"/>
              <a:t>Associação</a:t>
            </a:r>
          </a:p>
        </p:txBody>
      </p:sp>
      <p:sp>
        <p:nvSpPr>
          <p:cNvPr id="1078" name="Shape 1078"/>
          <p:cNvSpPr/>
          <p:nvPr/>
        </p:nvSpPr>
        <p:spPr>
          <a:xfrm>
            <a:off x="3791700" y="3427426"/>
            <a:ext cx="1560600" cy="533399"/>
          </a:xfrm>
          <a:prstGeom prst="wedgeRoundRectCallout">
            <a:avLst>
              <a:gd fmla="val -48386" name="adj1"/>
              <a:gd fmla="val 79789" name="adj2"/>
              <a:gd fmla="val 0" name="adj3"/>
            </a:avLst>
          </a:prstGeom>
          <a:solidFill>
            <a:srgbClr val="FFFF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pt-BR"/>
              <a:t>Agregação</a:t>
            </a:r>
          </a:p>
        </p:txBody>
      </p:sp>
      <p:sp>
        <p:nvSpPr>
          <p:cNvPr id="1079" name="Shape 1079"/>
          <p:cNvSpPr/>
          <p:nvPr/>
        </p:nvSpPr>
        <p:spPr>
          <a:xfrm>
            <a:off x="3791700" y="4549375"/>
            <a:ext cx="1560600" cy="533399"/>
          </a:xfrm>
          <a:prstGeom prst="wedgeRoundRectCallout">
            <a:avLst>
              <a:gd fmla="val -48386" name="adj1"/>
              <a:gd fmla="val 79789" name="adj2"/>
              <a:gd fmla="val 0" name="adj3"/>
            </a:avLst>
          </a:prstGeom>
          <a:solidFill>
            <a:srgbClr val="FFFF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pt-BR"/>
              <a:t>Composição</a:t>
            </a:r>
          </a:p>
        </p:txBody>
      </p:sp>
      <p:cxnSp>
        <p:nvCxnSpPr>
          <p:cNvPr id="1080" name="Shape 1080"/>
          <p:cNvCxnSpPr/>
          <p:nvPr/>
        </p:nvCxnSpPr>
        <p:spPr>
          <a:xfrm>
            <a:off x="1368426" y="1807575"/>
            <a:ext cx="1132200" cy="0"/>
          </a:xfrm>
          <a:prstGeom prst="straightConnector1">
            <a:avLst/>
          </a:prstGeom>
          <a:noFill/>
          <a:ln cap="flat" cmpd="sng" w="19050">
            <a:solidFill>
              <a:schemeClr val="dk2"/>
            </a:solidFill>
            <a:prstDash val="solid"/>
            <a:round/>
            <a:headEnd len="lg" w="lg" type="none"/>
            <a:tailEnd len="lg" w="lg" type="none"/>
          </a:ln>
        </p:spPr>
      </p:cxnSp>
      <p:cxnSp>
        <p:nvCxnSpPr>
          <p:cNvPr id="1081" name="Shape 1081"/>
          <p:cNvCxnSpPr/>
          <p:nvPr/>
        </p:nvCxnSpPr>
        <p:spPr>
          <a:xfrm>
            <a:off x="1368426" y="3026775"/>
            <a:ext cx="1132200" cy="0"/>
          </a:xfrm>
          <a:prstGeom prst="straightConnector1">
            <a:avLst/>
          </a:prstGeom>
          <a:noFill/>
          <a:ln cap="flat" cmpd="sng" w="19050">
            <a:solidFill>
              <a:schemeClr val="dk2"/>
            </a:solidFill>
            <a:prstDash val="solid"/>
            <a:round/>
            <a:headEnd len="lg" w="lg" type="none"/>
            <a:tailEnd len="lg" w="lg" type="none"/>
          </a:ln>
        </p:spPr>
      </p:cxnSp>
      <p:sp>
        <p:nvSpPr>
          <p:cNvPr id="1082" name="Shape 1082"/>
          <p:cNvSpPr txBox="1"/>
          <p:nvPr/>
        </p:nvSpPr>
        <p:spPr>
          <a:xfrm>
            <a:off x="2308717" y="2775801"/>
            <a:ext cx="354599" cy="295499"/>
          </a:xfrm>
          <a:prstGeom prst="rect">
            <a:avLst/>
          </a:prstGeom>
          <a:noFill/>
          <a:ln>
            <a:noFill/>
          </a:ln>
        </p:spPr>
        <p:txBody>
          <a:bodyPr anchorCtr="0" anchor="t" bIns="91425" lIns="91425" rIns="91425" tIns="91425">
            <a:noAutofit/>
          </a:bodyPr>
          <a:lstStyle/>
          <a:p>
            <a:pPr lvl="0" rtl="0">
              <a:spcBef>
                <a:spcPts val="0"/>
              </a:spcBef>
              <a:buNone/>
            </a:pPr>
            <a:r>
              <a:rPr lang="pt-BR"/>
              <a:t>*</a:t>
            </a:r>
          </a:p>
        </p:txBody>
      </p:sp>
      <p:sp>
        <p:nvSpPr>
          <p:cNvPr id="1083" name="Shape 1083"/>
          <p:cNvSpPr/>
          <p:nvPr/>
        </p:nvSpPr>
        <p:spPr>
          <a:xfrm>
            <a:off x="1406207" y="2425250"/>
            <a:ext cx="1089000" cy="362400"/>
          </a:xfrm>
          <a:prstGeom prst="horizontalScroll">
            <a:avLst>
              <a:gd fmla="val 12500" name="adj"/>
            </a:avLst>
          </a:prstGeom>
          <a:solidFill>
            <a:srgbClr val="FFFF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pt-BR" sz="1200"/>
              <a:t>Bidirecional</a:t>
            </a:r>
          </a:p>
        </p:txBody>
      </p:sp>
      <p:cxnSp>
        <p:nvCxnSpPr>
          <p:cNvPr id="1084" name="Shape 1084"/>
          <p:cNvCxnSpPr>
            <a:stCxn id="1083" idx="0"/>
          </p:cNvCxnSpPr>
          <p:nvPr/>
        </p:nvCxnSpPr>
        <p:spPr>
          <a:xfrm rot="10800000">
            <a:off x="1950707" y="1809950"/>
            <a:ext cx="0" cy="660600"/>
          </a:xfrm>
          <a:prstGeom prst="straightConnector1">
            <a:avLst/>
          </a:prstGeom>
          <a:noFill/>
          <a:ln cap="flat" cmpd="sng" w="9525">
            <a:solidFill>
              <a:srgbClr val="0000FF"/>
            </a:solidFill>
            <a:prstDash val="dash"/>
            <a:round/>
            <a:headEnd len="lg" w="lg" type="none"/>
            <a:tailEnd len="lg" w="lg" type="triangle"/>
          </a:ln>
        </p:spPr>
      </p:cxnSp>
      <p:cxnSp>
        <p:nvCxnSpPr>
          <p:cNvPr id="1085" name="Shape 1085"/>
          <p:cNvCxnSpPr>
            <a:stCxn id="1083" idx="2"/>
          </p:cNvCxnSpPr>
          <p:nvPr/>
        </p:nvCxnSpPr>
        <p:spPr>
          <a:xfrm>
            <a:off x="1950707" y="2742350"/>
            <a:ext cx="0" cy="279900"/>
          </a:xfrm>
          <a:prstGeom prst="straightConnector1">
            <a:avLst/>
          </a:prstGeom>
          <a:noFill/>
          <a:ln cap="flat" cmpd="sng" w="9525">
            <a:solidFill>
              <a:srgbClr val="0000FF"/>
            </a:solidFill>
            <a:prstDash val="dash"/>
            <a:round/>
            <a:headEnd len="lg" w="lg" type="none"/>
            <a:tailEnd len="lg" w="lg" type="triangle"/>
          </a:ln>
        </p:spPr>
      </p:cxnSp>
      <p:sp>
        <p:nvSpPr>
          <p:cNvPr id="1086" name="Shape 1086"/>
          <p:cNvSpPr/>
          <p:nvPr/>
        </p:nvSpPr>
        <p:spPr>
          <a:xfrm>
            <a:off x="76200" y="5043175"/>
            <a:ext cx="3117300" cy="1775100"/>
          </a:xfrm>
          <a:prstGeom prst="horizontalScroll">
            <a:avLst>
              <a:gd fmla="val 12500" name="adj"/>
            </a:avLst>
          </a:prstGeom>
          <a:solidFill>
            <a:srgbClr val="FFFF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Clr>
                <a:schemeClr val="dk1"/>
              </a:buClr>
              <a:buSzPct val="91666"/>
              <a:buFont typeface="Arial"/>
              <a:buNone/>
            </a:pPr>
            <a:r>
              <a:rPr b="1" lang="pt-BR" sz="1200">
                <a:solidFill>
                  <a:schemeClr val="dk1"/>
                </a:solidFill>
              </a:rPr>
              <a:t>Cardinalidade ou Multiplicidade</a:t>
            </a:r>
          </a:p>
          <a:p>
            <a:pPr lvl="0" rtl="0">
              <a:spcBef>
                <a:spcPts val="0"/>
              </a:spcBef>
              <a:buNone/>
            </a:pPr>
            <a:r>
              <a:rPr lang="pt-BR" sz="1000">
                <a:solidFill>
                  <a:schemeClr val="dk1"/>
                </a:solidFill>
              </a:rPr>
              <a:t>-Vale para todos os relacionamentos deste slide.</a:t>
            </a:r>
          </a:p>
          <a:p>
            <a:pPr lvl="0" rtl="0">
              <a:spcBef>
                <a:spcPts val="0"/>
              </a:spcBef>
              <a:buClr>
                <a:schemeClr val="dk1"/>
              </a:buClr>
              <a:buSzPct val="110000"/>
              <a:buFont typeface="Arial"/>
              <a:buNone/>
            </a:pPr>
            <a:r>
              <a:rPr lang="pt-BR" sz="1000">
                <a:solidFill>
                  <a:schemeClr val="dk1"/>
                </a:solidFill>
              </a:rPr>
              <a:t>-Usar “*” e não “n”</a:t>
            </a:r>
          </a:p>
          <a:p>
            <a:pPr lvl="0" rtl="0">
              <a:spcBef>
                <a:spcPts val="0"/>
              </a:spcBef>
              <a:buClr>
                <a:schemeClr val="dk1"/>
              </a:buClr>
              <a:buSzPct val="110000"/>
              <a:buFont typeface="Arial"/>
              <a:buNone/>
            </a:pPr>
            <a:r>
              <a:rPr lang="pt-BR" sz="1000">
                <a:solidFill>
                  <a:schemeClr val="dk1"/>
                </a:solidFill>
              </a:rPr>
              <a:t>-1 (hum) não “deve” ser colocado.</a:t>
            </a:r>
          </a:p>
          <a:p>
            <a:pPr lvl="0" rtl="0">
              <a:spcBef>
                <a:spcPts val="0"/>
              </a:spcBef>
              <a:buNone/>
            </a:pPr>
            <a:r>
              <a:rPr lang="pt-BR" sz="1000">
                <a:solidFill>
                  <a:schemeClr val="dk1"/>
                </a:solidFill>
              </a:rPr>
              <a:t>-min..max (ex.: 0..2, 0..*, 1..10, 1..*, 3..5 etc.).</a:t>
            </a:r>
          </a:p>
          <a:p>
            <a:pPr lvl="0">
              <a:spcBef>
                <a:spcPts val="0"/>
              </a:spcBef>
              <a:buNone/>
            </a:pPr>
            <a:r>
              <a:rPr lang="pt-BR" sz="1000">
                <a:solidFill>
                  <a:schemeClr val="dk1"/>
                </a:solidFill>
              </a:rPr>
              <a:t>-A seta não é necessária na agregação nem na composição.</a:t>
            </a:r>
          </a:p>
        </p:txBody>
      </p:sp>
      <p:cxnSp>
        <p:nvCxnSpPr>
          <p:cNvPr id="1087" name="Shape 1087"/>
          <p:cNvCxnSpPr>
            <a:stCxn id="1086" idx="0"/>
          </p:cNvCxnSpPr>
          <p:nvPr/>
        </p:nvCxnSpPr>
        <p:spPr>
          <a:xfrm flipH="1" rot="10800000">
            <a:off x="1634850" y="3179462"/>
            <a:ext cx="656400" cy="2085600"/>
          </a:xfrm>
          <a:prstGeom prst="straightConnector1">
            <a:avLst/>
          </a:prstGeom>
          <a:noFill/>
          <a:ln cap="flat" cmpd="sng" w="9525">
            <a:solidFill>
              <a:srgbClr val="0000FF"/>
            </a:solidFill>
            <a:prstDash val="dash"/>
            <a:round/>
            <a:headEnd len="lg" w="lg" type="none"/>
            <a:tailEnd len="lg" w="lg"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6"/>
                                        </p:tgtEl>
                                        <p:attrNameLst>
                                          <p:attrName>style.visibility</p:attrName>
                                        </p:attrNameLst>
                                      </p:cBhvr>
                                      <p:to>
                                        <p:strVal val="visible"/>
                                      </p:to>
                                    </p:set>
                                    <p:animEffect filter="fade" transition="in">
                                      <p:cBhvr>
                                        <p:cTn dur="1000"/>
                                        <p:tgtEl>
                                          <p:spTgt spid="1076"/>
                                        </p:tgtEl>
                                      </p:cBhvr>
                                    </p:animEffect>
                                  </p:childTnLst>
                                </p:cTn>
                              </p:par>
                              <p:par>
                                <p:cTn fill="hold" nodeType="withEffect" presetClass="entr" presetID="10" presetSubtype="0">
                                  <p:stCondLst>
                                    <p:cond delay="0"/>
                                  </p:stCondLst>
                                  <p:childTnLst>
                                    <p:set>
                                      <p:cBhvr>
                                        <p:cTn dur="1" fill="hold">
                                          <p:stCondLst>
                                            <p:cond delay="0"/>
                                          </p:stCondLst>
                                        </p:cTn>
                                        <p:tgtEl>
                                          <p:spTgt spid="1077"/>
                                        </p:tgtEl>
                                        <p:attrNameLst>
                                          <p:attrName>style.visibility</p:attrName>
                                        </p:attrNameLst>
                                      </p:cBhvr>
                                      <p:to>
                                        <p:strVal val="visible"/>
                                      </p:to>
                                    </p:set>
                                    <p:animEffect filter="fade" transition="in">
                                      <p:cBhvr>
                                        <p:cTn dur="1000"/>
                                        <p:tgtEl>
                                          <p:spTgt spid="1077"/>
                                        </p:tgtEl>
                                      </p:cBhvr>
                                    </p:animEffect>
                                  </p:childTnLst>
                                </p:cTn>
                              </p:par>
                              <p:par>
                                <p:cTn fill="hold" nodeType="withEffect" presetClass="entr" presetID="10" presetSubtype="0">
                                  <p:stCondLst>
                                    <p:cond delay="0"/>
                                  </p:stCondLst>
                                  <p:childTnLst>
                                    <p:set>
                                      <p:cBhvr>
                                        <p:cTn dur="1" fill="hold">
                                          <p:stCondLst>
                                            <p:cond delay="0"/>
                                          </p:stCondLst>
                                        </p:cTn>
                                        <p:tgtEl>
                                          <p:spTgt spid="1078"/>
                                        </p:tgtEl>
                                        <p:attrNameLst>
                                          <p:attrName>style.visibility</p:attrName>
                                        </p:attrNameLst>
                                      </p:cBhvr>
                                      <p:to>
                                        <p:strVal val="visible"/>
                                      </p:to>
                                    </p:set>
                                    <p:animEffect filter="fade" transition="in">
                                      <p:cBhvr>
                                        <p:cTn dur="1000"/>
                                        <p:tgtEl>
                                          <p:spTgt spid="1078"/>
                                        </p:tgtEl>
                                      </p:cBhvr>
                                    </p:animEffect>
                                  </p:childTnLst>
                                </p:cTn>
                              </p:par>
                              <p:par>
                                <p:cTn fill="hold" nodeType="withEffect" presetClass="entr" presetID="10" presetSubtype="0">
                                  <p:stCondLst>
                                    <p:cond delay="0"/>
                                  </p:stCondLst>
                                  <p:childTnLst>
                                    <p:set>
                                      <p:cBhvr>
                                        <p:cTn dur="1" fill="hold">
                                          <p:stCondLst>
                                            <p:cond delay="0"/>
                                          </p:stCondLst>
                                        </p:cTn>
                                        <p:tgtEl>
                                          <p:spTgt spid="1079"/>
                                        </p:tgtEl>
                                        <p:attrNameLst>
                                          <p:attrName>style.visibility</p:attrName>
                                        </p:attrNameLst>
                                      </p:cBhvr>
                                      <p:to>
                                        <p:strVal val="visible"/>
                                      </p:to>
                                    </p:set>
                                    <p:animEffect filter="fade" transition="in">
                                      <p:cBhvr>
                                        <p:cTn dur="1000"/>
                                        <p:tgtEl>
                                          <p:spTgt spid="10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0"/>
                                        </p:tgtEl>
                                        <p:attrNameLst>
                                          <p:attrName>style.visibility</p:attrName>
                                        </p:attrNameLst>
                                      </p:cBhvr>
                                      <p:to>
                                        <p:strVal val="visible"/>
                                      </p:to>
                                    </p:set>
                                    <p:animEffect filter="fade" transition="in">
                                      <p:cBhvr>
                                        <p:cTn dur="1000"/>
                                        <p:tgtEl>
                                          <p:spTgt spid="1080"/>
                                        </p:tgtEl>
                                      </p:cBhvr>
                                    </p:animEffect>
                                  </p:childTnLst>
                                </p:cTn>
                              </p:par>
                              <p:par>
                                <p:cTn fill="hold" nodeType="withEffect" presetClass="entr" presetID="10" presetSubtype="0">
                                  <p:stCondLst>
                                    <p:cond delay="0"/>
                                  </p:stCondLst>
                                  <p:childTnLst>
                                    <p:set>
                                      <p:cBhvr>
                                        <p:cTn dur="1" fill="hold">
                                          <p:stCondLst>
                                            <p:cond delay="0"/>
                                          </p:stCondLst>
                                        </p:cTn>
                                        <p:tgtEl>
                                          <p:spTgt spid="1082"/>
                                        </p:tgtEl>
                                        <p:attrNameLst>
                                          <p:attrName>style.visibility</p:attrName>
                                        </p:attrNameLst>
                                      </p:cBhvr>
                                      <p:to>
                                        <p:strVal val="visible"/>
                                      </p:to>
                                    </p:set>
                                    <p:animEffect filter="fade" transition="in">
                                      <p:cBhvr>
                                        <p:cTn dur="1000"/>
                                        <p:tgtEl>
                                          <p:spTgt spid="1082"/>
                                        </p:tgtEl>
                                      </p:cBhvr>
                                    </p:animEffect>
                                  </p:childTnLst>
                                </p:cTn>
                              </p:par>
                              <p:par>
                                <p:cTn fill="hold" nodeType="withEffect" presetClass="entr" presetID="10" presetSubtype="0">
                                  <p:stCondLst>
                                    <p:cond delay="0"/>
                                  </p:stCondLst>
                                  <p:childTnLst>
                                    <p:set>
                                      <p:cBhvr>
                                        <p:cTn dur="1" fill="hold">
                                          <p:stCondLst>
                                            <p:cond delay="0"/>
                                          </p:stCondLst>
                                        </p:cTn>
                                        <p:tgtEl>
                                          <p:spTgt spid="1081"/>
                                        </p:tgtEl>
                                        <p:attrNameLst>
                                          <p:attrName>style.visibility</p:attrName>
                                        </p:attrNameLst>
                                      </p:cBhvr>
                                      <p:to>
                                        <p:strVal val="visible"/>
                                      </p:to>
                                    </p:set>
                                    <p:animEffect filter="fade" transition="in">
                                      <p:cBhvr>
                                        <p:cTn dur="1000"/>
                                        <p:tgtEl>
                                          <p:spTgt spid="1081"/>
                                        </p:tgtEl>
                                      </p:cBhvr>
                                    </p:animEffect>
                                  </p:childTnLst>
                                </p:cTn>
                              </p:par>
                              <p:par>
                                <p:cTn fill="hold" nodeType="withEffect" presetClass="entr" presetID="10" presetSubtype="0">
                                  <p:stCondLst>
                                    <p:cond delay="0"/>
                                  </p:stCondLst>
                                  <p:childTnLst>
                                    <p:set>
                                      <p:cBhvr>
                                        <p:cTn dur="1" fill="hold">
                                          <p:stCondLst>
                                            <p:cond delay="0"/>
                                          </p:stCondLst>
                                        </p:cTn>
                                        <p:tgtEl>
                                          <p:spTgt spid="1083"/>
                                        </p:tgtEl>
                                        <p:attrNameLst>
                                          <p:attrName>style.visibility</p:attrName>
                                        </p:attrNameLst>
                                      </p:cBhvr>
                                      <p:to>
                                        <p:strVal val="visible"/>
                                      </p:to>
                                    </p:set>
                                    <p:animEffect filter="fade" transition="in">
                                      <p:cBhvr>
                                        <p:cTn dur="1000"/>
                                        <p:tgtEl>
                                          <p:spTgt spid="1083"/>
                                        </p:tgtEl>
                                      </p:cBhvr>
                                    </p:animEffect>
                                  </p:childTnLst>
                                </p:cTn>
                              </p:par>
                              <p:par>
                                <p:cTn fill="hold" nodeType="withEffect" presetClass="entr" presetID="10" presetSubtype="0">
                                  <p:stCondLst>
                                    <p:cond delay="0"/>
                                  </p:stCondLst>
                                  <p:childTnLst>
                                    <p:set>
                                      <p:cBhvr>
                                        <p:cTn dur="1" fill="hold">
                                          <p:stCondLst>
                                            <p:cond delay="0"/>
                                          </p:stCondLst>
                                        </p:cTn>
                                        <p:tgtEl>
                                          <p:spTgt spid="1084"/>
                                        </p:tgtEl>
                                        <p:attrNameLst>
                                          <p:attrName>style.visibility</p:attrName>
                                        </p:attrNameLst>
                                      </p:cBhvr>
                                      <p:to>
                                        <p:strVal val="visible"/>
                                      </p:to>
                                    </p:set>
                                    <p:animEffect filter="fade" transition="in">
                                      <p:cBhvr>
                                        <p:cTn dur="1000"/>
                                        <p:tgtEl>
                                          <p:spTgt spid="1084"/>
                                        </p:tgtEl>
                                      </p:cBhvr>
                                    </p:animEffect>
                                  </p:childTnLst>
                                </p:cTn>
                              </p:par>
                              <p:par>
                                <p:cTn fill="hold" nodeType="withEffect" presetClass="entr" presetID="10" presetSubtype="0">
                                  <p:stCondLst>
                                    <p:cond delay="0"/>
                                  </p:stCondLst>
                                  <p:childTnLst>
                                    <p:set>
                                      <p:cBhvr>
                                        <p:cTn dur="1" fill="hold">
                                          <p:stCondLst>
                                            <p:cond delay="0"/>
                                          </p:stCondLst>
                                        </p:cTn>
                                        <p:tgtEl>
                                          <p:spTgt spid="1085"/>
                                        </p:tgtEl>
                                        <p:attrNameLst>
                                          <p:attrName>style.visibility</p:attrName>
                                        </p:attrNameLst>
                                      </p:cBhvr>
                                      <p:to>
                                        <p:strVal val="visible"/>
                                      </p:to>
                                    </p:set>
                                    <p:animEffect filter="fade" transition="in">
                                      <p:cBhvr>
                                        <p:cTn dur="1000"/>
                                        <p:tgtEl>
                                          <p:spTgt spid="10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6"/>
                                        </p:tgtEl>
                                        <p:attrNameLst>
                                          <p:attrName>style.visibility</p:attrName>
                                        </p:attrNameLst>
                                      </p:cBhvr>
                                      <p:to>
                                        <p:strVal val="visible"/>
                                      </p:to>
                                    </p:set>
                                    <p:animEffect filter="fade" transition="in">
                                      <p:cBhvr>
                                        <p:cTn dur="1000"/>
                                        <p:tgtEl>
                                          <p:spTgt spid="1086"/>
                                        </p:tgtEl>
                                      </p:cBhvr>
                                    </p:animEffect>
                                  </p:childTnLst>
                                </p:cTn>
                              </p:par>
                              <p:par>
                                <p:cTn fill="hold" nodeType="withEffect" presetClass="entr" presetID="10" presetSubtype="0">
                                  <p:stCondLst>
                                    <p:cond delay="0"/>
                                  </p:stCondLst>
                                  <p:childTnLst>
                                    <p:set>
                                      <p:cBhvr>
                                        <p:cTn dur="1" fill="hold">
                                          <p:stCondLst>
                                            <p:cond delay="0"/>
                                          </p:stCondLst>
                                        </p:cTn>
                                        <p:tgtEl>
                                          <p:spTgt spid="1087"/>
                                        </p:tgtEl>
                                        <p:attrNameLst>
                                          <p:attrName>style.visibility</p:attrName>
                                        </p:attrNameLst>
                                      </p:cBhvr>
                                      <p:to>
                                        <p:strVal val="visible"/>
                                      </p:to>
                                    </p:set>
                                    <p:animEffect filter="fade" transition="in">
                                      <p:cBhvr>
                                        <p:cTn dur="1000"/>
                                        <p:tgtEl>
                                          <p:spTgt spid="10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1" name="Shape 1091"/>
        <p:cNvGrpSpPr/>
        <p:nvPr/>
      </p:nvGrpSpPr>
      <p:grpSpPr>
        <a:xfrm>
          <a:off x="0" y="0"/>
          <a:ext cx="0" cy="0"/>
          <a:chOff x="0" y="0"/>
          <a:chExt cx="0" cy="0"/>
        </a:xfrm>
      </p:grpSpPr>
      <p:sp>
        <p:nvSpPr>
          <p:cNvPr id="1092" name="Shape 109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pt-BR"/>
              <a:t>Relacionamentos</a:t>
            </a:r>
          </a:p>
        </p:txBody>
      </p:sp>
      <p:sp>
        <p:nvSpPr>
          <p:cNvPr id="1093" name="Shape 1093"/>
          <p:cNvSpPr txBox="1"/>
          <p:nvPr/>
        </p:nvSpPr>
        <p:spPr>
          <a:xfrm>
            <a:off x="3526500" y="2051762"/>
            <a:ext cx="4267199" cy="533399"/>
          </a:xfrm>
          <a:prstGeom prst="rect">
            <a:avLst/>
          </a:prstGeom>
          <a:noFill/>
          <a:ln>
            <a:noFill/>
          </a:ln>
        </p:spPr>
        <p:txBody>
          <a:bodyPr anchorCtr="0" anchor="t" bIns="91425" lIns="91425" rIns="91425" tIns="91425">
            <a:noAutofit/>
          </a:bodyPr>
          <a:lstStyle/>
          <a:p>
            <a:pPr lvl="0" rtl="0">
              <a:spcBef>
                <a:spcPts val="0"/>
              </a:spcBef>
              <a:buNone/>
            </a:pPr>
            <a:r>
              <a:rPr lang="pt-BR"/>
              <a:t>public class Gerente extends Funcionario {</a:t>
            </a:r>
          </a:p>
          <a:p>
            <a:pPr lvl="0" rtl="0">
              <a:spcBef>
                <a:spcPts val="0"/>
              </a:spcBef>
              <a:buNone/>
            </a:pPr>
            <a:r>
              <a:rPr lang="pt-BR"/>
              <a:t>}</a:t>
            </a:r>
          </a:p>
        </p:txBody>
      </p:sp>
      <p:sp>
        <p:nvSpPr>
          <p:cNvPr id="1094" name="Shape 1094"/>
          <p:cNvSpPr txBox="1"/>
          <p:nvPr/>
        </p:nvSpPr>
        <p:spPr>
          <a:xfrm>
            <a:off x="3515200" y="4882425"/>
            <a:ext cx="4574699" cy="1795799"/>
          </a:xfrm>
          <a:prstGeom prst="rect">
            <a:avLst/>
          </a:prstGeom>
          <a:noFill/>
          <a:ln>
            <a:noFill/>
          </a:ln>
        </p:spPr>
        <p:txBody>
          <a:bodyPr anchorCtr="0" anchor="t" bIns="91425" lIns="91425" rIns="91425" tIns="91425">
            <a:noAutofit/>
          </a:bodyPr>
          <a:lstStyle/>
          <a:p>
            <a:pPr lvl="0" rtl="0">
              <a:spcBef>
                <a:spcPts val="0"/>
              </a:spcBef>
              <a:buNone/>
            </a:pPr>
            <a:r>
              <a:rPr lang="pt-BR"/>
              <a:t>public class Gerente {</a:t>
            </a:r>
          </a:p>
          <a:p>
            <a:pPr lvl="0" rtl="0">
              <a:spcBef>
                <a:spcPts val="0"/>
              </a:spcBef>
              <a:buNone/>
            </a:pPr>
            <a:r>
              <a:rPr lang="pt-BR"/>
              <a:t>    public void metodo1(Funcionario funcionario) {...}</a:t>
            </a:r>
          </a:p>
          <a:p>
            <a:pPr lvl="0" rtl="0">
              <a:spcBef>
                <a:spcPts val="0"/>
              </a:spcBef>
              <a:buNone/>
            </a:pPr>
            <a:r>
              <a:rPr lang="pt-BR"/>
              <a:t>    public void metodo2() {</a:t>
            </a:r>
          </a:p>
          <a:p>
            <a:pPr lvl="0" rtl="0">
              <a:spcBef>
                <a:spcPts val="0"/>
              </a:spcBef>
              <a:buNone/>
            </a:pPr>
            <a:r>
              <a:rPr lang="pt-BR"/>
              <a:t>        Funcionario funcionario;</a:t>
            </a:r>
          </a:p>
          <a:p>
            <a:pPr lvl="0" rtl="0">
              <a:spcBef>
                <a:spcPts val="0"/>
              </a:spcBef>
              <a:buNone/>
            </a:pPr>
            <a:r>
              <a:rPr lang="pt-BR"/>
              <a:t>        ...</a:t>
            </a:r>
          </a:p>
          <a:p>
            <a:pPr lvl="0" rtl="0">
              <a:spcBef>
                <a:spcPts val="0"/>
              </a:spcBef>
              <a:buNone/>
            </a:pPr>
            <a:r>
              <a:rPr lang="pt-BR"/>
              <a:t>    }</a:t>
            </a:r>
          </a:p>
          <a:p>
            <a:pPr lvl="0" rtl="0">
              <a:spcBef>
                <a:spcPts val="0"/>
              </a:spcBef>
              <a:buNone/>
            </a:pPr>
            <a:r>
              <a:rPr lang="pt-BR"/>
              <a:t>}</a:t>
            </a:r>
          </a:p>
        </p:txBody>
      </p:sp>
      <p:pic>
        <p:nvPicPr>
          <p:cNvPr id="1095" name="Shape 1095"/>
          <p:cNvPicPr preferRelativeResize="0"/>
          <p:nvPr/>
        </p:nvPicPr>
        <p:blipFill>
          <a:blip r:embed="rId3">
            <a:alphaModFix/>
          </a:blip>
          <a:stretch>
            <a:fillRect/>
          </a:stretch>
        </p:blipFill>
        <p:spPr>
          <a:xfrm>
            <a:off x="62350" y="1923175"/>
            <a:ext cx="3267075" cy="790575"/>
          </a:xfrm>
          <a:prstGeom prst="rect">
            <a:avLst/>
          </a:prstGeom>
          <a:noFill/>
          <a:ln>
            <a:noFill/>
          </a:ln>
        </p:spPr>
      </p:pic>
      <p:pic>
        <p:nvPicPr>
          <p:cNvPr id="1096" name="Shape 1096"/>
          <p:cNvPicPr preferRelativeResize="0"/>
          <p:nvPr/>
        </p:nvPicPr>
        <p:blipFill>
          <a:blip r:embed="rId4">
            <a:alphaModFix/>
          </a:blip>
          <a:stretch>
            <a:fillRect/>
          </a:stretch>
        </p:blipFill>
        <p:spPr>
          <a:xfrm>
            <a:off x="62350" y="4882425"/>
            <a:ext cx="3267075" cy="790575"/>
          </a:xfrm>
          <a:prstGeom prst="rect">
            <a:avLst/>
          </a:prstGeom>
          <a:noFill/>
          <a:ln>
            <a:noFill/>
          </a:ln>
        </p:spPr>
      </p:pic>
      <p:sp>
        <p:nvSpPr>
          <p:cNvPr id="1097" name="Shape 1097"/>
          <p:cNvSpPr/>
          <p:nvPr/>
        </p:nvSpPr>
        <p:spPr>
          <a:xfrm>
            <a:off x="3262750" y="1254850"/>
            <a:ext cx="1560600" cy="533399"/>
          </a:xfrm>
          <a:prstGeom prst="wedgeRoundRectCallout">
            <a:avLst>
              <a:gd fmla="val -48386" name="adj1"/>
              <a:gd fmla="val 79789" name="adj2"/>
              <a:gd fmla="val 0" name="adj3"/>
            </a:avLst>
          </a:prstGeom>
          <a:solidFill>
            <a:srgbClr val="FFFF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b="1" lang="pt-BR"/>
              <a:t>Generalização</a:t>
            </a:r>
          </a:p>
        </p:txBody>
      </p:sp>
      <p:sp>
        <p:nvSpPr>
          <p:cNvPr id="1098" name="Shape 1098"/>
          <p:cNvSpPr/>
          <p:nvPr/>
        </p:nvSpPr>
        <p:spPr>
          <a:xfrm>
            <a:off x="5116275" y="2180350"/>
            <a:ext cx="1560600" cy="533399"/>
          </a:xfrm>
          <a:prstGeom prst="wedgeRoundRectCallout">
            <a:avLst>
              <a:gd fmla="val -48386" name="adj1"/>
              <a:gd fmla="val 79789" name="adj2"/>
              <a:gd fmla="val 0" name="adj3"/>
            </a:avLst>
          </a:prstGeom>
          <a:solidFill>
            <a:srgbClr val="FFFF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pt-BR"/>
              <a:t>Implementação</a:t>
            </a:r>
          </a:p>
        </p:txBody>
      </p:sp>
      <p:sp>
        <p:nvSpPr>
          <p:cNvPr id="1099" name="Shape 1099"/>
          <p:cNvSpPr/>
          <p:nvPr/>
        </p:nvSpPr>
        <p:spPr>
          <a:xfrm>
            <a:off x="3262750" y="4336850"/>
            <a:ext cx="1560600" cy="533399"/>
          </a:xfrm>
          <a:prstGeom prst="wedgeRoundRectCallout">
            <a:avLst>
              <a:gd fmla="val -48386" name="adj1"/>
              <a:gd fmla="val 79789" name="adj2"/>
              <a:gd fmla="val 0" name="adj3"/>
            </a:avLst>
          </a:prstGeom>
          <a:solidFill>
            <a:srgbClr val="FFFF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pt-BR"/>
              <a:t>Dependência</a:t>
            </a:r>
          </a:p>
        </p:txBody>
      </p:sp>
      <p:pic>
        <p:nvPicPr>
          <p:cNvPr id="1100" name="Shape 1100"/>
          <p:cNvPicPr preferRelativeResize="0"/>
          <p:nvPr/>
        </p:nvPicPr>
        <p:blipFill>
          <a:blip r:embed="rId5">
            <a:alphaModFix/>
          </a:blip>
          <a:stretch>
            <a:fillRect/>
          </a:stretch>
        </p:blipFill>
        <p:spPr>
          <a:xfrm>
            <a:off x="0" y="2869400"/>
            <a:ext cx="5219700" cy="1247775"/>
          </a:xfrm>
          <a:prstGeom prst="rect">
            <a:avLst/>
          </a:prstGeom>
          <a:noFill/>
          <a:ln>
            <a:noFill/>
          </a:ln>
        </p:spPr>
      </p:pic>
      <p:sp>
        <p:nvSpPr>
          <p:cNvPr id="1101" name="Shape 1101"/>
          <p:cNvSpPr txBox="1"/>
          <p:nvPr/>
        </p:nvSpPr>
        <p:spPr>
          <a:xfrm>
            <a:off x="5211400" y="2942350"/>
            <a:ext cx="4574699" cy="1795799"/>
          </a:xfrm>
          <a:prstGeom prst="rect">
            <a:avLst/>
          </a:prstGeom>
          <a:noFill/>
          <a:ln>
            <a:noFill/>
          </a:ln>
        </p:spPr>
        <p:txBody>
          <a:bodyPr anchorCtr="0" anchor="t" bIns="91425" lIns="91425" rIns="91425" tIns="91425">
            <a:noAutofit/>
          </a:bodyPr>
          <a:lstStyle/>
          <a:p>
            <a:pPr lvl="0" rtl="0">
              <a:spcBef>
                <a:spcPts val="0"/>
              </a:spcBef>
              <a:buNone/>
            </a:pPr>
            <a:r>
              <a:rPr lang="pt-BR"/>
              <a:t>public class UsuarioServices </a:t>
            </a:r>
          </a:p>
          <a:p>
            <a:pPr indent="457200" lvl="0" rtl="0">
              <a:spcBef>
                <a:spcPts val="0"/>
              </a:spcBef>
              <a:buNone/>
            </a:pPr>
            <a:r>
              <a:rPr lang="pt-BR"/>
              <a:t>implements IUsuarioServices{</a:t>
            </a:r>
          </a:p>
          <a:p>
            <a:pPr lvl="0" rtl="0">
              <a:spcBef>
                <a:spcPts val="0"/>
              </a:spcBef>
              <a:buNone/>
            </a:pPr>
            <a:r>
              <a:rPr lang="pt-BR"/>
              <a:t>    public void login(String login, String senha) {</a:t>
            </a:r>
          </a:p>
          <a:p>
            <a:pPr lvl="0" rtl="0">
              <a:spcBef>
                <a:spcPts val="0"/>
              </a:spcBef>
              <a:buNone/>
            </a:pPr>
            <a:r>
              <a:rPr lang="pt-BR"/>
              <a:t>        ...</a:t>
            </a:r>
          </a:p>
          <a:p>
            <a:pPr lvl="0" rtl="0">
              <a:spcBef>
                <a:spcPts val="0"/>
              </a:spcBef>
              <a:buNone/>
            </a:pPr>
            <a:r>
              <a:rPr lang="pt-BR"/>
              <a:t>    }</a:t>
            </a:r>
          </a:p>
          <a:p>
            <a:pPr lvl="0" rtl="0">
              <a:spcBef>
                <a:spcPts val="0"/>
              </a:spcBef>
              <a:buNone/>
            </a:pPr>
            <a:r>
              <a:rPr lang="pt-BR"/>
              <a:t>}</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7"/>
                                        </p:tgtEl>
                                        <p:attrNameLst>
                                          <p:attrName>style.visibility</p:attrName>
                                        </p:attrNameLst>
                                      </p:cBhvr>
                                      <p:to>
                                        <p:strVal val="visible"/>
                                      </p:to>
                                    </p:set>
                                    <p:animEffect filter="fade" transition="in">
                                      <p:cBhvr>
                                        <p:cTn dur="1000"/>
                                        <p:tgtEl>
                                          <p:spTgt spid="1097"/>
                                        </p:tgtEl>
                                      </p:cBhvr>
                                    </p:animEffect>
                                  </p:childTnLst>
                                </p:cTn>
                              </p:par>
                              <p:par>
                                <p:cTn fill="hold" nodeType="withEffect" presetClass="entr" presetID="10" presetSubtype="0">
                                  <p:stCondLst>
                                    <p:cond delay="0"/>
                                  </p:stCondLst>
                                  <p:childTnLst>
                                    <p:set>
                                      <p:cBhvr>
                                        <p:cTn dur="1" fill="hold">
                                          <p:stCondLst>
                                            <p:cond delay="0"/>
                                          </p:stCondLst>
                                        </p:cTn>
                                        <p:tgtEl>
                                          <p:spTgt spid="1098"/>
                                        </p:tgtEl>
                                        <p:attrNameLst>
                                          <p:attrName>style.visibility</p:attrName>
                                        </p:attrNameLst>
                                      </p:cBhvr>
                                      <p:to>
                                        <p:strVal val="visible"/>
                                      </p:to>
                                    </p:set>
                                    <p:animEffect filter="fade" transition="in">
                                      <p:cBhvr>
                                        <p:cTn dur="1000"/>
                                        <p:tgtEl>
                                          <p:spTgt spid="1098"/>
                                        </p:tgtEl>
                                      </p:cBhvr>
                                    </p:animEffect>
                                  </p:childTnLst>
                                </p:cTn>
                              </p:par>
                              <p:par>
                                <p:cTn fill="hold" nodeType="withEffect" presetClass="entr" presetID="10" presetSubtype="0">
                                  <p:stCondLst>
                                    <p:cond delay="0"/>
                                  </p:stCondLst>
                                  <p:childTnLst>
                                    <p:set>
                                      <p:cBhvr>
                                        <p:cTn dur="1" fill="hold">
                                          <p:stCondLst>
                                            <p:cond delay="0"/>
                                          </p:stCondLst>
                                        </p:cTn>
                                        <p:tgtEl>
                                          <p:spTgt spid="1099"/>
                                        </p:tgtEl>
                                        <p:attrNameLst>
                                          <p:attrName>style.visibility</p:attrName>
                                        </p:attrNameLst>
                                      </p:cBhvr>
                                      <p:to>
                                        <p:strVal val="visible"/>
                                      </p:to>
                                    </p:set>
                                    <p:animEffect filter="fade" transition="in">
                                      <p:cBhvr>
                                        <p:cTn dur="1000"/>
                                        <p:tgtEl>
                                          <p:spTgt spid="10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x="0" y="0"/>
          <a:ext cx="0" cy="0"/>
          <a:chOff x="0" y="0"/>
          <a:chExt cx="0" cy="0"/>
        </a:xfrm>
      </p:grpSpPr>
      <p:sp>
        <p:nvSpPr>
          <p:cNvPr id="130" name="Shape 13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pt-BR"/>
              <a:t>Os Elementos Básicos</a:t>
            </a:r>
          </a:p>
        </p:txBody>
      </p:sp>
      <p:sp>
        <p:nvSpPr>
          <p:cNvPr id="131" name="Shape 13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rtl="0">
              <a:spcBef>
                <a:spcPts val="0"/>
              </a:spcBef>
              <a:buSzPct val="100000"/>
              <a:buFont typeface="Arial"/>
              <a:buChar char="●"/>
            </a:pPr>
            <a:r>
              <a:rPr lang="pt-BR" sz="2400">
                <a:solidFill>
                  <a:srgbClr val="000000"/>
                </a:solidFill>
              </a:rPr>
              <a:t>Resumindo</a:t>
            </a:r>
          </a:p>
          <a:p>
            <a:pPr indent="-228600" lvl="1" marL="914400" rtl="0">
              <a:spcBef>
                <a:spcPts val="0"/>
              </a:spcBef>
              <a:buFont typeface="Courier New"/>
              <a:buChar char="o"/>
            </a:pPr>
            <a:r>
              <a:rPr lang="pt-BR" sz="2400">
                <a:solidFill>
                  <a:srgbClr val="000000"/>
                </a:solidFill>
              </a:rPr>
              <a:t>As classes são </a:t>
            </a:r>
            <a:r>
              <a:rPr lang="pt-BR">
                <a:solidFill>
                  <a:srgbClr val="000000"/>
                </a:solidFill>
              </a:rPr>
              <a:t>tipos abstratos de dados que </a:t>
            </a:r>
            <a:r>
              <a:rPr lang="pt-BR" sz="2400">
                <a:solidFill>
                  <a:srgbClr val="000000"/>
                </a:solidFill>
              </a:rPr>
              <a:t>definem atributos e métodos.</a:t>
            </a:r>
          </a:p>
          <a:p>
            <a:pPr indent="-228600" lvl="2" marL="1371600" rtl="0">
              <a:spcBef>
                <a:spcPts val="0"/>
              </a:spcBef>
              <a:buFont typeface="Wingdings"/>
              <a:buChar char="§"/>
            </a:pPr>
            <a:r>
              <a:rPr lang="pt-BR">
                <a:solidFill>
                  <a:srgbClr val="000000"/>
                </a:solidFill>
              </a:rPr>
              <a:t>Os atributos são dados enquanto os métodos são as operações.</a:t>
            </a:r>
          </a:p>
          <a:p>
            <a:pPr indent="-228600" lvl="2" marL="1371600" rtl="0">
              <a:spcBef>
                <a:spcPts val="0"/>
              </a:spcBef>
              <a:buFont typeface="Wingdings"/>
              <a:buChar char="§"/>
            </a:pPr>
            <a:r>
              <a:rPr lang="pt-BR">
                <a:solidFill>
                  <a:srgbClr val="000000"/>
                </a:solidFill>
              </a:rPr>
              <a:t>Como regra geral, os atributos devem ser alterados através dos métodos.</a:t>
            </a:r>
          </a:p>
          <a:p>
            <a:pPr indent="-228600" lvl="1" marL="914400" rtl="0">
              <a:spcBef>
                <a:spcPts val="0"/>
              </a:spcBef>
              <a:buFont typeface="Courier New"/>
              <a:buChar char="o"/>
            </a:pPr>
            <a:r>
              <a:rPr lang="pt-BR">
                <a:solidFill>
                  <a:srgbClr val="000000"/>
                </a:solidFill>
              </a:rPr>
              <a:t>Os objetos são instanciados a partir das classes</a:t>
            </a:r>
          </a:p>
          <a:p>
            <a:pPr indent="-228600" lvl="2" marL="1371600" rtl="0">
              <a:spcBef>
                <a:spcPts val="0"/>
              </a:spcBef>
              <a:buFont typeface="Wingdings"/>
              <a:buChar char="§"/>
            </a:pPr>
            <a:r>
              <a:rPr lang="pt-BR" sz="2400">
                <a:solidFill>
                  <a:srgbClr val="000000"/>
                </a:solidFill>
              </a:rPr>
              <a:t>Todos os objetos de uma classe possui os mesmos atributos e métodos.</a:t>
            </a:r>
          </a:p>
          <a:p>
            <a:pPr indent="-228600" lvl="2" marL="1371600" rtl="0">
              <a:spcBef>
                <a:spcPts val="0"/>
              </a:spcBef>
              <a:buFont typeface="Wingdings"/>
              <a:buChar char="§"/>
            </a:pPr>
            <a:r>
              <a:rPr lang="pt-BR" sz="2400">
                <a:solidFill>
                  <a:srgbClr val="000000"/>
                </a:solidFill>
              </a:rPr>
              <a:t>Os valores dos atributos de cada objeto variam.</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x="0" y="0"/>
          <a:ext cx="0" cy="0"/>
          <a:chOff x="0" y="0"/>
          <a:chExt cx="0" cy="0"/>
        </a:xfrm>
      </p:grpSpPr>
      <p:sp>
        <p:nvSpPr>
          <p:cNvPr id="136" name="Shape 13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pt-BR"/>
              <a:t>Os Elementos Básicos</a:t>
            </a:r>
          </a:p>
        </p:txBody>
      </p:sp>
      <p:sp>
        <p:nvSpPr>
          <p:cNvPr id="137" name="Shape 13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rtl="0">
              <a:spcBef>
                <a:spcPts val="0"/>
              </a:spcBef>
              <a:buSzPct val="100000"/>
              <a:buFont typeface="Arial"/>
              <a:buChar char="●"/>
            </a:pPr>
            <a:r>
              <a:rPr b="1" lang="pt-BR" sz="2400">
                <a:solidFill>
                  <a:srgbClr val="000000"/>
                </a:solidFill>
              </a:rPr>
              <a:t>Representação do Sistema</a:t>
            </a:r>
          </a:p>
          <a:p>
            <a:pPr indent="0" lvl="0" marL="0" rtl="0">
              <a:spcBef>
                <a:spcPts val="0"/>
              </a:spcBef>
              <a:buNone/>
            </a:pPr>
            <a:r>
              <a:t/>
            </a:r>
            <a:endParaRPr sz="2400"/>
          </a:p>
        </p:txBody>
      </p:sp>
      <p:pic>
        <p:nvPicPr>
          <p:cNvPr id="138" name="Shape 138"/>
          <p:cNvPicPr preferRelativeResize="0"/>
          <p:nvPr/>
        </p:nvPicPr>
        <p:blipFill>
          <a:blip r:embed="rId3">
            <a:alphaModFix/>
          </a:blip>
          <a:stretch>
            <a:fillRect/>
          </a:stretch>
        </p:blipFill>
        <p:spPr>
          <a:xfrm>
            <a:off x="7467600" y="4733925"/>
            <a:ext cx="1676400" cy="2124075"/>
          </a:xfrm>
          <a:prstGeom prst="rect">
            <a:avLst/>
          </a:prstGeom>
          <a:noFill/>
          <a:ln>
            <a:noFill/>
          </a:ln>
        </p:spPr>
      </p:pic>
      <p:pic>
        <p:nvPicPr>
          <p:cNvPr id="139" name="Shape 139"/>
          <p:cNvPicPr preferRelativeResize="0"/>
          <p:nvPr/>
        </p:nvPicPr>
        <p:blipFill>
          <a:blip r:embed="rId4">
            <a:alphaModFix/>
          </a:blip>
          <a:stretch>
            <a:fillRect/>
          </a:stretch>
        </p:blipFill>
        <p:spPr>
          <a:xfrm>
            <a:off x="0" y="3928882"/>
            <a:ext cx="1802858" cy="2929117"/>
          </a:xfrm>
          <a:prstGeom prst="rect">
            <a:avLst/>
          </a:prstGeom>
          <a:noFill/>
          <a:ln>
            <a:noFill/>
          </a:ln>
        </p:spPr>
      </p:pic>
      <p:grpSp>
        <p:nvGrpSpPr>
          <p:cNvPr id="140" name="Shape 140"/>
          <p:cNvGrpSpPr/>
          <p:nvPr/>
        </p:nvGrpSpPr>
        <p:grpSpPr>
          <a:xfrm>
            <a:off x="6950200" y="520882"/>
            <a:ext cx="1935600" cy="3408000"/>
            <a:chOff x="3277500" y="1852425"/>
            <a:chExt cx="1935600" cy="3408000"/>
          </a:xfrm>
        </p:grpSpPr>
        <p:sp>
          <p:nvSpPr>
            <p:cNvPr id="141" name="Shape 141"/>
            <p:cNvSpPr txBox="1"/>
            <p:nvPr/>
          </p:nvSpPr>
          <p:spPr>
            <a:xfrm>
              <a:off x="3277500" y="1852425"/>
              <a:ext cx="1935600" cy="4572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algn="ctr">
                <a:spcBef>
                  <a:spcPts val="0"/>
                </a:spcBef>
                <a:buNone/>
              </a:pPr>
              <a:r>
                <a:rPr b="1" lang="pt-BR" sz="1800"/>
                <a:t>Cachorro</a:t>
              </a:r>
            </a:p>
          </p:txBody>
        </p:sp>
        <p:sp>
          <p:nvSpPr>
            <p:cNvPr id="142" name="Shape 142"/>
            <p:cNvSpPr txBox="1"/>
            <p:nvPr/>
          </p:nvSpPr>
          <p:spPr>
            <a:xfrm>
              <a:off x="3277500" y="2309625"/>
              <a:ext cx="1935600" cy="14754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b="1" lang="pt-BR" sz="1800"/>
                <a:t>Atributos:</a:t>
              </a:r>
            </a:p>
            <a:p>
              <a:pPr lvl="0" rtl="0">
                <a:spcBef>
                  <a:spcPts val="0"/>
                </a:spcBef>
                <a:buNone/>
              </a:pPr>
              <a:r>
                <a:rPr lang="pt-BR" sz="1800"/>
                <a:t>String nome</a:t>
              </a:r>
            </a:p>
            <a:p>
              <a:pPr lvl="0" rtl="0">
                <a:spcBef>
                  <a:spcPts val="0"/>
                </a:spcBef>
                <a:buNone/>
              </a:pPr>
              <a:r>
                <a:rPr lang="pt-BR" sz="1800"/>
                <a:t>int idade</a:t>
              </a:r>
            </a:p>
            <a:p>
              <a:pPr lvl="0" rtl="0">
                <a:spcBef>
                  <a:spcPts val="0"/>
                </a:spcBef>
                <a:buNone/>
              </a:pPr>
              <a:r>
                <a:rPr lang="pt-BR" sz="1800"/>
                <a:t>String raça</a:t>
              </a:r>
            </a:p>
            <a:p>
              <a:pPr lvl="0" rtl="0">
                <a:spcBef>
                  <a:spcPts val="0"/>
                </a:spcBef>
                <a:buNone/>
              </a:pPr>
              <a:r>
                <a:rPr lang="pt-BR" sz="1800"/>
                <a:t>char sexo</a:t>
              </a:r>
            </a:p>
          </p:txBody>
        </p:sp>
        <p:sp>
          <p:nvSpPr>
            <p:cNvPr id="143" name="Shape 143"/>
            <p:cNvSpPr txBox="1"/>
            <p:nvPr/>
          </p:nvSpPr>
          <p:spPr>
            <a:xfrm>
              <a:off x="3277500" y="3785025"/>
              <a:ext cx="1935600" cy="14754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b="1" lang="pt-BR" sz="1800"/>
                <a:t>Métodos:</a:t>
              </a:r>
            </a:p>
            <a:p>
              <a:pPr lvl="0" rtl="0">
                <a:spcBef>
                  <a:spcPts val="0"/>
                </a:spcBef>
                <a:buNone/>
              </a:pPr>
              <a:r>
                <a:rPr lang="pt-BR" sz="1800"/>
                <a:t>latir</a:t>
              </a:r>
            </a:p>
            <a:p>
              <a:pPr lvl="0" rtl="0">
                <a:spcBef>
                  <a:spcPts val="0"/>
                </a:spcBef>
                <a:buNone/>
              </a:pPr>
              <a:r>
                <a:rPr lang="pt-BR" sz="1800"/>
                <a:t>dormir</a:t>
              </a:r>
            </a:p>
            <a:p>
              <a:pPr lvl="0" rtl="0">
                <a:spcBef>
                  <a:spcPts val="0"/>
                </a:spcBef>
                <a:buNone/>
              </a:pPr>
              <a:r>
                <a:rPr lang="pt-BR" sz="1800"/>
                <a:t>comer</a:t>
              </a:r>
            </a:p>
            <a:p>
              <a:pPr lvl="0" rtl="0">
                <a:spcBef>
                  <a:spcPts val="0"/>
                </a:spcBef>
                <a:buNone/>
              </a:pPr>
              <a:r>
                <a:rPr lang="pt-BR" sz="1800"/>
                <a:t>correr</a:t>
              </a:r>
            </a:p>
          </p:txBody>
        </p:sp>
      </p:grpSp>
      <p:graphicFrame>
        <p:nvGraphicFramePr>
          <p:cNvPr id="144" name="Shape 144"/>
          <p:cNvGraphicFramePr/>
          <p:nvPr/>
        </p:nvGraphicFramePr>
        <p:xfrm>
          <a:off x="4683225" y="4324500"/>
          <a:ext cx="3000000" cy="3000000"/>
        </p:xfrm>
        <a:graphic>
          <a:graphicData uri="http://schemas.openxmlformats.org/drawingml/2006/table">
            <a:tbl>
              <a:tblPr>
                <a:noFill/>
                <a:tableStyleId>{678C1587-9EA3-476B-816C-7B82D6990D1F}</a:tableStyleId>
              </a:tblPr>
              <a:tblGrid>
                <a:gridCol w="973200"/>
                <a:gridCol w="1811175"/>
              </a:tblGrid>
              <a:tr h="381000">
                <a:tc gridSpan="2">
                  <a:txBody>
                    <a:bodyPr>
                      <a:noAutofit/>
                    </a:bodyPr>
                    <a:lstStyle/>
                    <a:p>
                      <a:pPr lvl="0" rtl="0" algn="ctr">
                        <a:spcBef>
                          <a:spcPts val="0"/>
                        </a:spcBef>
                        <a:buNone/>
                      </a:pPr>
                      <a:r>
                        <a:rPr lang="pt-BR" sz="1800"/>
                        <a:t>Cachorro</a:t>
                      </a:r>
                    </a:p>
                  </a:txBody>
                  <a:tcPr marT="91425" marB="91425" marR="91425" marL="91425"/>
                </a:tc>
                <a:tc hMerge="1"/>
              </a:tr>
              <a:tr h="381000">
                <a:tc>
                  <a:txBody>
                    <a:bodyPr>
                      <a:noAutofit/>
                    </a:bodyPr>
                    <a:lstStyle/>
                    <a:p>
                      <a:pPr lvl="0">
                        <a:spcBef>
                          <a:spcPts val="0"/>
                        </a:spcBef>
                        <a:buNone/>
                      </a:pPr>
                      <a:r>
                        <a:rPr lang="pt-BR" sz="1800"/>
                        <a:t>nome</a:t>
                      </a:r>
                    </a:p>
                  </a:txBody>
                  <a:tcPr marT="91425" marB="91425" marR="91425" marL="91425"/>
                </a:tc>
                <a:tc>
                  <a:txBody>
                    <a:bodyPr>
                      <a:noAutofit/>
                    </a:bodyPr>
                    <a:lstStyle/>
                    <a:p>
                      <a:pPr lvl="0">
                        <a:spcBef>
                          <a:spcPts val="0"/>
                        </a:spcBef>
                        <a:buNone/>
                      </a:pPr>
                      <a:r>
                        <a:rPr lang="pt-BR" sz="1800"/>
                        <a:t>"Ajudante de Papai Noel"</a:t>
                      </a:r>
                    </a:p>
                  </a:txBody>
                  <a:tcPr marT="91425" marB="91425" marR="91425" marL="91425"/>
                </a:tc>
              </a:tr>
              <a:tr h="381000">
                <a:tc>
                  <a:txBody>
                    <a:bodyPr>
                      <a:noAutofit/>
                    </a:bodyPr>
                    <a:lstStyle/>
                    <a:p>
                      <a:pPr lvl="0">
                        <a:spcBef>
                          <a:spcPts val="0"/>
                        </a:spcBef>
                        <a:buNone/>
                      </a:pPr>
                      <a:r>
                        <a:rPr lang="pt-BR" sz="1800"/>
                        <a:t>idade</a:t>
                      </a:r>
                    </a:p>
                  </a:txBody>
                  <a:tcPr marT="91425" marB="91425" marR="91425" marL="91425"/>
                </a:tc>
                <a:tc>
                  <a:txBody>
                    <a:bodyPr>
                      <a:noAutofit/>
                    </a:bodyPr>
                    <a:lstStyle/>
                    <a:p>
                      <a:pPr lvl="0">
                        <a:spcBef>
                          <a:spcPts val="0"/>
                        </a:spcBef>
                        <a:buNone/>
                      </a:pPr>
                      <a:r>
                        <a:rPr lang="pt-BR" sz="1800"/>
                        <a:t>8</a:t>
                      </a:r>
                    </a:p>
                  </a:txBody>
                  <a:tcPr marT="91425" marB="91425" marR="91425" marL="91425"/>
                </a:tc>
              </a:tr>
              <a:tr h="381000">
                <a:tc>
                  <a:txBody>
                    <a:bodyPr>
                      <a:noAutofit/>
                    </a:bodyPr>
                    <a:lstStyle/>
                    <a:p>
                      <a:pPr lvl="0">
                        <a:spcBef>
                          <a:spcPts val="0"/>
                        </a:spcBef>
                        <a:buNone/>
                      </a:pPr>
                      <a:r>
                        <a:rPr lang="pt-BR" sz="1800"/>
                        <a:t>raça</a:t>
                      </a:r>
                    </a:p>
                  </a:txBody>
                  <a:tcPr marT="91425" marB="91425" marR="91425" marL="91425"/>
                </a:tc>
                <a:tc>
                  <a:txBody>
                    <a:bodyPr>
                      <a:noAutofit/>
                    </a:bodyPr>
                    <a:lstStyle/>
                    <a:p>
                      <a:pPr lvl="0">
                        <a:spcBef>
                          <a:spcPts val="0"/>
                        </a:spcBef>
                        <a:buNone/>
                      </a:pPr>
                      <a:r>
                        <a:rPr lang="pt-BR" sz="1800"/>
                        <a:t>"Galgo inglês"</a:t>
                      </a:r>
                    </a:p>
                  </a:txBody>
                  <a:tcPr marT="91425" marB="91425" marR="91425" marL="91425"/>
                </a:tc>
              </a:tr>
              <a:tr h="381000">
                <a:tc>
                  <a:txBody>
                    <a:bodyPr>
                      <a:noAutofit/>
                    </a:bodyPr>
                    <a:lstStyle/>
                    <a:p>
                      <a:pPr lvl="0">
                        <a:spcBef>
                          <a:spcPts val="0"/>
                        </a:spcBef>
                        <a:buNone/>
                      </a:pPr>
                      <a:r>
                        <a:rPr lang="pt-BR" sz="1800"/>
                        <a:t>sexo</a:t>
                      </a:r>
                    </a:p>
                  </a:txBody>
                  <a:tcPr marT="91425" marB="91425" marR="91425" marL="91425"/>
                </a:tc>
                <a:tc>
                  <a:txBody>
                    <a:bodyPr>
                      <a:noAutofit/>
                    </a:bodyPr>
                    <a:lstStyle/>
                    <a:p>
                      <a:pPr lvl="0">
                        <a:spcBef>
                          <a:spcPts val="0"/>
                        </a:spcBef>
                        <a:buNone/>
                      </a:pPr>
                      <a:r>
                        <a:rPr lang="pt-BR" sz="1800"/>
                        <a:t>M</a:t>
                      </a:r>
                    </a:p>
                  </a:txBody>
                  <a:tcPr marT="91425" marB="91425" marR="91425" marL="91425"/>
                </a:tc>
              </a:tr>
            </a:tbl>
          </a:graphicData>
        </a:graphic>
      </p:graphicFrame>
      <p:graphicFrame>
        <p:nvGraphicFramePr>
          <p:cNvPr id="145" name="Shape 145"/>
          <p:cNvGraphicFramePr/>
          <p:nvPr/>
        </p:nvGraphicFramePr>
        <p:xfrm>
          <a:off x="1802858" y="4324500"/>
          <a:ext cx="3000000" cy="3000000"/>
        </p:xfrm>
        <a:graphic>
          <a:graphicData uri="http://schemas.openxmlformats.org/drawingml/2006/table">
            <a:tbl>
              <a:tblPr>
                <a:noFill/>
                <a:tableStyleId>{678C1587-9EA3-476B-816C-7B82D6990D1F}</a:tableStyleId>
              </a:tblPr>
              <a:tblGrid>
                <a:gridCol w="973200"/>
                <a:gridCol w="1811175"/>
              </a:tblGrid>
              <a:tr h="381000">
                <a:tc gridSpan="2">
                  <a:txBody>
                    <a:bodyPr>
                      <a:noAutofit/>
                    </a:bodyPr>
                    <a:lstStyle/>
                    <a:p>
                      <a:pPr lvl="0" rtl="0" algn="ctr">
                        <a:spcBef>
                          <a:spcPts val="0"/>
                        </a:spcBef>
                        <a:buNone/>
                      </a:pPr>
                      <a:r>
                        <a:rPr lang="pt-BR" sz="1800"/>
                        <a:t>Cachorro</a:t>
                      </a:r>
                    </a:p>
                  </a:txBody>
                  <a:tcPr marT="91425" marB="91425" marR="91425" marL="91425"/>
                </a:tc>
                <a:tc hMerge="1"/>
              </a:tr>
              <a:tr h="381000">
                <a:tc>
                  <a:txBody>
                    <a:bodyPr>
                      <a:noAutofit/>
                    </a:bodyPr>
                    <a:lstStyle/>
                    <a:p>
                      <a:pPr lvl="0" rtl="0">
                        <a:spcBef>
                          <a:spcPts val="0"/>
                        </a:spcBef>
                        <a:buNone/>
                      </a:pPr>
                      <a:r>
                        <a:rPr lang="pt-BR" sz="1800"/>
                        <a:t>nome</a:t>
                      </a:r>
                    </a:p>
                  </a:txBody>
                  <a:tcPr marT="91425" marB="91425" marR="91425" marL="91425"/>
                </a:tc>
                <a:tc>
                  <a:txBody>
                    <a:bodyPr>
                      <a:noAutofit/>
                    </a:bodyPr>
                    <a:lstStyle/>
                    <a:p>
                      <a:pPr lvl="0" rtl="0">
                        <a:spcBef>
                          <a:spcPts val="0"/>
                        </a:spcBef>
                        <a:buNone/>
                      </a:pPr>
                      <a:r>
                        <a:rPr lang="pt-BR" sz="1800"/>
                        <a:t>"Scooby-Doo"</a:t>
                      </a:r>
                    </a:p>
                  </a:txBody>
                  <a:tcPr marT="91425" marB="91425" marR="91425" marL="91425"/>
                </a:tc>
              </a:tr>
              <a:tr h="381000">
                <a:tc>
                  <a:txBody>
                    <a:bodyPr>
                      <a:noAutofit/>
                    </a:bodyPr>
                    <a:lstStyle/>
                    <a:p>
                      <a:pPr lvl="0" rtl="0">
                        <a:spcBef>
                          <a:spcPts val="0"/>
                        </a:spcBef>
                        <a:buNone/>
                      </a:pPr>
                      <a:r>
                        <a:rPr lang="pt-BR" sz="1800"/>
                        <a:t>idade</a:t>
                      </a:r>
                    </a:p>
                  </a:txBody>
                  <a:tcPr marT="91425" marB="91425" marR="91425" marL="91425"/>
                </a:tc>
                <a:tc>
                  <a:txBody>
                    <a:bodyPr>
                      <a:noAutofit/>
                    </a:bodyPr>
                    <a:lstStyle/>
                    <a:p>
                      <a:pPr lvl="0" rtl="0">
                        <a:spcBef>
                          <a:spcPts val="0"/>
                        </a:spcBef>
                        <a:buNone/>
                      </a:pPr>
                      <a:r>
                        <a:rPr lang="pt-BR" sz="1800"/>
                        <a:t>7</a:t>
                      </a:r>
                    </a:p>
                  </a:txBody>
                  <a:tcPr marT="91425" marB="91425" marR="91425" marL="91425"/>
                </a:tc>
              </a:tr>
              <a:tr h="381000">
                <a:tc>
                  <a:txBody>
                    <a:bodyPr>
                      <a:noAutofit/>
                    </a:bodyPr>
                    <a:lstStyle/>
                    <a:p>
                      <a:pPr lvl="0" rtl="0">
                        <a:spcBef>
                          <a:spcPts val="0"/>
                        </a:spcBef>
                        <a:buNone/>
                      </a:pPr>
                      <a:r>
                        <a:rPr lang="pt-BR" sz="1800"/>
                        <a:t>raça</a:t>
                      </a:r>
                    </a:p>
                  </a:txBody>
                  <a:tcPr marT="91425" marB="91425" marR="91425" marL="91425"/>
                </a:tc>
                <a:tc>
                  <a:txBody>
                    <a:bodyPr>
                      <a:noAutofit/>
                    </a:bodyPr>
                    <a:lstStyle/>
                    <a:p>
                      <a:pPr lvl="0" rtl="0">
                        <a:spcBef>
                          <a:spcPts val="0"/>
                        </a:spcBef>
                        <a:buNone/>
                      </a:pPr>
                      <a:r>
                        <a:rPr lang="pt-BR" sz="1800"/>
                        <a:t>"Dogue Alemão"</a:t>
                      </a:r>
                    </a:p>
                  </a:txBody>
                  <a:tcPr marT="91425" marB="91425" marR="91425" marL="91425"/>
                </a:tc>
              </a:tr>
              <a:tr h="381000">
                <a:tc>
                  <a:txBody>
                    <a:bodyPr>
                      <a:noAutofit/>
                    </a:bodyPr>
                    <a:lstStyle/>
                    <a:p>
                      <a:pPr lvl="0" rtl="0">
                        <a:spcBef>
                          <a:spcPts val="0"/>
                        </a:spcBef>
                        <a:buNone/>
                      </a:pPr>
                      <a:r>
                        <a:rPr lang="pt-BR" sz="1800"/>
                        <a:t>sexo</a:t>
                      </a:r>
                    </a:p>
                  </a:txBody>
                  <a:tcPr marT="91425" marB="91425" marR="91425" marL="91425"/>
                </a:tc>
                <a:tc>
                  <a:txBody>
                    <a:bodyPr>
                      <a:noAutofit/>
                    </a:bodyPr>
                    <a:lstStyle/>
                    <a:p>
                      <a:pPr lvl="0" rtl="0">
                        <a:spcBef>
                          <a:spcPts val="0"/>
                        </a:spcBef>
                        <a:buNone/>
                      </a:pPr>
                      <a:r>
                        <a:rPr lang="pt-BR" sz="1800"/>
                        <a:t>M</a:t>
                      </a:r>
                    </a:p>
                  </a:txBody>
                  <a:tcPr marT="91425" marB="91425" marR="91425" marL="91425"/>
                </a:tc>
              </a:tr>
            </a:tbl>
          </a:graphicData>
        </a:graphic>
      </p:graphicFrame>
      <p:sp>
        <p:nvSpPr>
          <p:cNvPr id="146" name="Shape 146"/>
          <p:cNvSpPr/>
          <p:nvPr/>
        </p:nvSpPr>
        <p:spPr>
          <a:xfrm>
            <a:off x="5461000" y="2117150"/>
            <a:ext cx="1489199" cy="759599"/>
          </a:xfrm>
          <a:prstGeom prst="rightArrow">
            <a:avLst>
              <a:gd fmla="val 50000" name="adj1"/>
              <a:gd fmla="val 50000" name="adj2"/>
            </a:avLst>
          </a:prstGeom>
          <a:solidFill>
            <a:srgbClr val="FFFF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pt-BR" sz="1800"/>
              <a:t>Classe</a:t>
            </a:r>
          </a:p>
        </p:txBody>
      </p:sp>
      <p:sp>
        <p:nvSpPr>
          <p:cNvPr id="147" name="Shape 147"/>
          <p:cNvSpPr/>
          <p:nvPr/>
        </p:nvSpPr>
        <p:spPr>
          <a:xfrm>
            <a:off x="4082400" y="3221350"/>
            <a:ext cx="1083899" cy="931800"/>
          </a:xfrm>
          <a:prstGeom prst="downArrowCallout">
            <a:avLst>
              <a:gd fmla="val 25000" name="adj1"/>
              <a:gd fmla="val 25000" name="adj2"/>
              <a:gd fmla="val 25000" name="adj3"/>
              <a:gd fmla="val 64977" name="adj4"/>
            </a:avLst>
          </a:prstGeom>
          <a:solidFill>
            <a:srgbClr val="FFFF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pt-BR" sz="1800"/>
              <a:t>Objetos</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par>
                                <p:cTn fill="hold" nodeType="with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1" name="Shape 151"/>
        <p:cNvGrpSpPr/>
        <p:nvPr/>
      </p:nvGrpSpPr>
      <p:grpSpPr>
        <a:xfrm>
          <a:off x="0" y="0"/>
          <a:ext cx="0" cy="0"/>
          <a:chOff x="0" y="0"/>
          <a:chExt cx="0" cy="0"/>
        </a:xfrm>
      </p:grpSpPr>
      <p:sp>
        <p:nvSpPr>
          <p:cNvPr id="152" name="Shape 15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pt-BR"/>
              <a:t>Os Elementos Básicos</a:t>
            </a:r>
          </a:p>
        </p:txBody>
      </p:sp>
      <p:sp>
        <p:nvSpPr>
          <p:cNvPr id="153" name="Shape 15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rtl="0">
              <a:spcBef>
                <a:spcPts val="0"/>
              </a:spcBef>
              <a:buSzPct val="100000"/>
              <a:buFont typeface="Arial"/>
              <a:buChar char="●"/>
            </a:pPr>
            <a:r>
              <a:rPr lang="pt-BR" sz="2400"/>
              <a:t>É possível fazer com que o tipo de um atributo seja outro objeto.</a:t>
            </a:r>
          </a:p>
        </p:txBody>
      </p:sp>
      <p:grpSp>
        <p:nvGrpSpPr>
          <p:cNvPr id="154" name="Shape 154"/>
          <p:cNvGrpSpPr/>
          <p:nvPr/>
        </p:nvGrpSpPr>
        <p:grpSpPr>
          <a:xfrm>
            <a:off x="558175" y="2627907"/>
            <a:ext cx="1935600" cy="3701750"/>
            <a:chOff x="3277500" y="1852425"/>
            <a:chExt cx="1935600" cy="3701750"/>
          </a:xfrm>
        </p:grpSpPr>
        <p:sp>
          <p:nvSpPr>
            <p:cNvPr id="155" name="Shape 155"/>
            <p:cNvSpPr txBox="1"/>
            <p:nvPr/>
          </p:nvSpPr>
          <p:spPr>
            <a:xfrm>
              <a:off x="3277500" y="1852425"/>
              <a:ext cx="1935600" cy="4572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b="1" lang="pt-BR" sz="1800"/>
                <a:t>Cachorro</a:t>
              </a:r>
            </a:p>
          </p:txBody>
        </p:sp>
        <p:sp>
          <p:nvSpPr>
            <p:cNvPr id="156" name="Shape 156"/>
            <p:cNvSpPr txBox="1"/>
            <p:nvPr/>
          </p:nvSpPr>
          <p:spPr>
            <a:xfrm>
              <a:off x="3277500" y="2309625"/>
              <a:ext cx="1935600" cy="1754099"/>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b="1" lang="pt-BR" sz="1800"/>
                <a:t>Atributos:</a:t>
              </a:r>
            </a:p>
            <a:p>
              <a:pPr lvl="0" rtl="0">
                <a:spcBef>
                  <a:spcPts val="0"/>
                </a:spcBef>
                <a:buNone/>
              </a:pPr>
              <a:r>
                <a:rPr lang="pt-BR" sz="1800"/>
                <a:t>String nome</a:t>
              </a:r>
            </a:p>
            <a:p>
              <a:pPr lvl="0" rtl="0">
                <a:spcBef>
                  <a:spcPts val="0"/>
                </a:spcBef>
                <a:buNone/>
              </a:pPr>
              <a:r>
                <a:rPr lang="pt-BR" sz="1800"/>
                <a:t>int idade</a:t>
              </a:r>
            </a:p>
            <a:p>
              <a:pPr lvl="0" rtl="0">
                <a:spcBef>
                  <a:spcPts val="0"/>
                </a:spcBef>
                <a:buNone/>
              </a:pPr>
              <a:r>
                <a:rPr lang="pt-BR" sz="1800"/>
                <a:t>String raça</a:t>
              </a:r>
            </a:p>
            <a:p>
              <a:pPr lvl="0" rtl="0">
                <a:spcBef>
                  <a:spcPts val="0"/>
                </a:spcBef>
                <a:buNone/>
              </a:pPr>
              <a:r>
                <a:rPr lang="pt-BR" sz="1800"/>
                <a:t>char sexo</a:t>
              </a:r>
            </a:p>
            <a:p>
              <a:pPr lvl="0" rtl="0">
                <a:spcBef>
                  <a:spcPts val="0"/>
                </a:spcBef>
                <a:buNone/>
              </a:pPr>
              <a:r>
                <a:rPr b="1" lang="pt-BR" sz="1800"/>
                <a:t>Coleira coleira</a:t>
              </a:r>
            </a:p>
          </p:txBody>
        </p:sp>
        <p:sp>
          <p:nvSpPr>
            <p:cNvPr id="157" name="Shape 157"/>
            <p:cNvSpPr txBox="1"/>
            <p:nvPr/>
          </p:nvSpPr>
          <p:spPr>
            <a:xfrm>
              <a:off x="3277500" y="4078775"/>
              <a:ext cx="1935600" cy="14754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b="1" lang="pt-BR" sz="1800"/>
                <a:t>Métodos:</a:t>
              </a:r>
            </a:p>
            <a:p>
              <a:pPr lvl="0" rtl="0">
                <a:spcBef>
                  <a:spcPts val="0"/>
                </a:spcBef>
                <a:buNone/>
              </a:pPr>
              <a:r>
                <a:rPr lang="pt-BR" sz="1800"/>
                <a:t>latir</a:t>
              </a:r>
            </a:p>
            <a:p>
              <a:pPr lvl="0" rtl="0">
                <a:spcBef>
                  <a:spcPts val="0"/>
                </a:spcBef>
                <a:buNone/>
              </a:pPr>
              <a:r>
                <a:rPr lang="pt-BR" sz="1800"/>
                <a:t>dormir</a:t>
              </a:r>
            </a:p>
            <a:p>
              <a:pPr lvl="0" rtl="0">
                <a:spcBef>
                  <a:spcPts val="0"/>
                </a:spcBef>
                <a:buNone/>
              </a:pPr>
              <a:r>
                <a:rPr lang="pt-BR" sz="1800"/>
                <a:t>comer</a:t>
              </a:r>
            </a:p>
            <a:p>
              <a:pPr lvl="0" rtl="0">
                <a:spcBef>
                  <a:spcPts val="0"/>
                </a:spcBef>
                <a:buNone/>
              </a:pPr>
              <a:r>
                <a:rPr lang="pt-BR" sz="1800"/>
                <a:t>correr</a:t>
              </a:r>
            </a:p>
          </p:txBody>
        </p:sp>
      </p:grpSp>
      <p:grpSp>
        <p:nvGrpSpPr>
          <p:cNvPr id="158" name="Shape 158"/>
          <p:cNvGrpSpPr/>
          <p:nvPr/>
        </p:nvGrpSpPr>
        <p:grpSpPr>
          <a:xfrm>
            <a:off x="3968875" y="2627907"/>
            <a:ext cx="1935600" cy="1714800"/>
            <a:chOff x="3277500" y="1852425"/>
            <a:chExt cx="1935600" cy="1714800"/>
          </a:xfrm>
        </p:grpSpPr>
        <p:sp>
          <p:nvSpPr>
            <p:cNvPr id="159" name="Shape 159"/>
            <p:cNvSpPr txBox="1"/>
            <p:nvPr/>
          </p:nvSpPr>
          <p:spPr>
            <a:xfrm>
              <a:off x="3277500" y="1852425"/>
              <a:ext cx="1935600" cy="4572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b="1" lang="pt-BR" sz="1800"/>
                <a:t>Coleira</a:t>
              </a:r>
            </a:p>
          </p:txBody>
        </p:sp>
        <p:sp>
          <p:nvSpPr>
            <p:cNvPr id="160" name="Shape 160"/>
            <p:cNvSpPr txBox="1"/>
            <p:nvPr/>
          </p:nvSpPr>
          <p:spPr>
            <a:xfrm>
              <a:off x="3277500" y="2309625"/>
              <a:ext cx="1935600" cy="12576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b="1" lang="pt-BR" sz="1800"/>
                <a:t>Atributos:</a:t>
              </a:r>
            </a:p>
            <a:p>
              <a:pPr lvl="0" rtl="0">
                <a:spcBef>
                  <a:spcPts val="0"/>
                </a:spcBef>
                <a:buNone/>
              </a:pPr>
              <a:r>
                <a:rPr lang="pt-BR" sz="1800"/>
                <a:t>String gravação</a:t>
              </a:r>
            </a:p>
            <a:p>
              <a:pPr lvl="0" rtl="0">
                <a:spcBef>
                  <a:spcPts val="0"/>
                </a:spcBef>
                <a:buNone/>
              </a:pPr>
              <a:r>
                <a:rPr lang="pt-BR" sz="1800"/>
                <a:t>String material</a:t>
              </a:r>
            </a:p>
            <a:p>
              <a:pPr lvl="0" rtl="0">
                <a:spcBef>
                  <a:spcPts val="0"/>
                </a:spcBef>
                <a:buNone/>
              </a:pPr>
              <a:r>
                <a:rPr lang="pt-BR" sz="1800"/>
                <a:t>double preco</a:t>
              </a: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rtl="0">
              <a:spcBef>
                <a:spcPts val="0"/>
              </a:spcBef>
              <a:buSzPct val="100000"/>
              <a:buFont typeface="Arial"/>
              <a:buChar char="●"/>
            </a:pPr>
            <a:r>
              <a:rPr lang="pt-BR" sz="2400"/>
              <a:t>Outra forma de representar a </a:t>
            </a:r>
            <a:r>
              <a:rPr b="1" lang="pt-BR" sz="2400"/>
              <a:t>associação </a:t>
            </a:r>
            <a:r>
              <a:rPr lang="pt-BR" sz="2400"/>
              <a:t>entre os objetos. </a:t>
            </a:r>
          </a:p>
        </p:txBody>
      </p:sp>
      <p:sp>
        <p:nvSpPr>
          <p:cNvPr id="166" name="Shape 16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pt-BR"/>
              <a:t>Os Elementos Básicos</a:t>
            </a:r>
          </a:p>
        </p:txBody>
      </p:sp>
      <p:sp>
        <p:nvSpPr>
          <p:cNvPr id="167" name="Shape 167"/>
          <p:cNvSpPr txBox="1"/>
          <p:nvPr/>
        </p:nvSpPr>
        <p:spPr>
          <a:xfrm>
            <a:off x="558175" y="2627907"/>
            <a:ext cx="1935600" cy="4572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b="1" lang="pt-BR" sz="1800"/>
              <a:t>Cachorro</a:t>
            </a:r>
          </a:p>
        </p:txBody>
      </p:sp>
      <p:sp>
        <p:nvSpPr>
          <p:cNvPr id="168" name="Shape 168"/>
          <p:cNvSpPr txBox="1"/>
          <p:nvPr/>
        </p:nvSpPr>
        <p:spPr>
          <a:xfrm>
            <a:off x="558175" y="3085107"/>
            <a:ext cx="1935600" cy="1424999"/>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b="1" lang="pt-BR" sz="1800"/>
              <a:t>Atributos:</a:t>
            </a:r>
          </a:p>
          <a:p>
            <a:pPr lvl="0" rtl="0">
              <a:spcBef>
                <a:spcPts val="0"/>
              </a:spcBef>
              <a:buNone/>
            </a:pPr>
            <a:r>
              <a:rPr lang="pt-BR" sz="1800"/>
              <a:t>String nome</a:t>
            </a:r>
          </a:p>
          <a:p>
            <a:pPr lvl="0" rtl="0">
              <a:spcBef>
                <a:spcPts val="0"/>
              </a:spcBef>
              <a:buNone/>
            </a:pPr>
            <a:r>
              <a:rPr lang="pt-BR" sz="1800"/>
              <a:t>int idade</a:t>
            </a:r>
          </a:p>
          <a:p>
            <a:pPr lvl="0" rtl="0">
              <a:spcBef>
                <a:spcPts val="0"/>
              </a:spcBef>
              <a:buNone/>
            </a:pPr>
            <a:r>
              <a:rPr lang="pt-BR" sz="1800"/>
              <a:t>String raça</a:t>
            </a:r>
          </a:p>
          <a:p>
            <a:pPr lvl="0" rtl="0">
              <a:spcBef>
                <a:spcPts val="0"/>
              </a:spcBef>
              <a:buNone/>
            </a:pPr>
            <a:r>
              <a:rPr lang="pt-BR" sz="1800"/>
              <a:t>char sexo</a:t>
            </a:r>
          </a:p>
        </p:txBody>
      </p:sp>
      <p:sp>
        <p:nvSpPr>
          <p:cNvPr id="169" name="Shape 169"/>
          <p:cNvSpPr txBox="1"/>
          <p:nvPr/>
        </p:nvSpPr>
        <p:spPr>
          <a:xfrm>
            <a:off x="558175" y="4510107"/>
            <a:ext cx="1935600" cy="14754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b="1" lang="pt-BR" sz="1800"/>
              <a:t>Métodos:</a:t>
            </a:r>
          </a:p>
          <a:p>
            <a:pPr lvl="0" rtl="0">
              <a:spcBef>
                <a:spcPts val="0"/>
              </a:spcBef>
              <a:buNone/>
            </a:pPr>
            <a:r>
              <a:rPr lang="pt-BR" sz="1800"/>
              <a:t>latir</a:t>
            </a:r>
          </a:p>
          <a:p>
            <a:pPr lvl="0" rtl="0">
              <a:spcBef>
                <a:spcPts val="0"/>
              </a:spcBef>
              <a:buNone/>
            </a:pPr>
            <a:r>
              <a:rPr lang="pt-BR" sz="1800"/>
              <a:t>dormir</a:t>
            </a:r>
          </a:p>
          <a:p>
            <a:pPr lvl="0" rtl="0">
              <a:spcBef>
                <a:spcPts val="0"/>
              </a:spcBef>
              <a:buNone/>
            </a:pPr>
            <a:r>
              <a:rPr lang="pt-BR" sz="1800"/>
              <a:t>comer</a:t>
            </a:r>
          </a:p>
          <a:p>
            <a:pPr lvl="0" rtl="0">
              <a:spcBef>
                <a:spcPts val="0"/>
              </a:spcBef>
              <a:buNone/>
            </a:pPr>
            <a:r>
              <a:rPr lang="pt-BR" sz="1800"/>
              <a:t>correr</a:t>
            </a:r>
          </a:p>
        </p:txBody>
      </p:sp>
      <p:grpSp>
        <p:nvGrpSpPr>
          <p:cNvPr id="170" name="Shape 170"/>
          <p:cNvGrpSpPr/>
          <p:nvPr/>
        </p:nvGrpSpPr>
        <p:grpSpPr>
          <a:xfrm>
            <a:off x="3962275" y="2729207"/>
            <a:ext cx="1935600" cy="1697200"/>
            <a:chOff x="3713075" y="1953725"/>
            <a:chExt cx="1935600" cy="1697200"/>
          </a:xfrm>
        </p:grpSpPr>
        <p:sp>
          <p:nvSpPr>
            <p:cNvPr id="171" name="Shape 171"/>
            <p:cNvSpPr txBox="1"/>
            <p:nvPr/>
          </p:nvSpPr>
          <p:spPr>
            <a:xfrm>
              <a:off x="3713075" y="1953725"/>
              <a:ext cx="1935600" cy="4572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b="1" lang="pt-BR" sz="1800"/>
                <a:t>Coleira</a:t>
              </a:r>
            </a:p>
          </p:txBody>
        </p:sp>
        <p:sp>
          <p:nvSpPr>
            <p:cNvPr id="172" name="Shape 172"/>
            <p:cNvSpPr txBox="1"/>
            <p:nvPr/>
          </p:nvSpPr>
          <p:spPr>
            <a:xfrm>
              <a:off x="3713075" y="2393325"/>
              <a:ext cx="1935600" cy="12576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b="1" lang="pt-BR" sz="1800"/>
                <a:t>Atributos:</a:t>
              </a:r>
            </a:p>
            <a:p>
              <a:pPr lvl="0" rtl="0">
                <a:spcBef>
                  <a:spcPts val="0"/>
                </a:spcBef>
                <a:buNone/>
              </a:pPr>
              <a:r>
                <a:rPr lang="pt-BR" sz="1800"/>
                <a:t>String gravação</a:t>
              </a:r>
            </a:p>
            <a:p>
              <a:pPr lvl="0" rtl="0">
                <a:spcBef>
                  <a:spcPts val="0"/>
                </a:spcBef>
                <a:buNone/>
              </a:pPr>
              <a:r>
                <a:rPr lang="pt-BR" sz="1800"/>
                <a:t>double preco</a:t>
              </a:r>
            </a:p>
          </p:txBody>
        </p:sp>
      </p:grpSp>
      <p:cxnSp>
        <p:nvCxnSpPr>
          <p:cNvPr id="173" name="Shape 173"/>
          <p:cNvCxnSpPr>
            <a:stCxn id="168" idx="3"/>
            <a:endCxn id="172" idx="1"/>
          </p:cNvCxnSpPr>
          <p:nvPr/>
        </p:nvCxnSpPr>
        <p:spPr>
          <a:xfrm>
            <a:off x="2493775" y="3797607"/>
            <a:ext cx="1468500" cy="0"/>
          </a:xfrm>
          <a:prstGeom prst="straightConnector1">
            <a:avLst/>
          </a:prstGeom>
          <a:noFill/>
          <a:ln cap="flat" cmpd="sng" w="38100">
            <a:solidFill>
              <a:schemeClr val="dk2"/>
            </a:solidFill>
            <a:prstDash val="solid"/>
            <a:round/>
            <a:headEnd len="lg" w="lg" type="none"/>
            <a:tailEnd len="lg" w="lg" type="stealth"/>
          </a:ln>
        </p:spPr>
      </p:cxnSp>
      <p:sp>
        <p:nvSpPr>
          <p:cNvPr id="174" name="Shape 174"/>
          <p:cNvSpPr txBox="1"/>
          <p:nvPr/>
        </p:nvSpPr>
        <p:spPr>
          <a:xfrm>
            <a:off x="2701300" y="3408982"/>
            <a:ext cx="1104899" cy="457200"/>
          </a:xfrm>
          <a:prstGeom prst="rect">
            <a:avLst/>
          </a:prstGeom>
          <a:noFill/>
          <a:ln>
            <a:noFill/>
          </a:ln>
        </p:spPr>
        <p:txBody>
          <a:bodyPr anchorCtr="0" anchor="t" bIns="91425" lIns="91425" rIns="91425" tIns="91425">
            <a:noAutofit/>
          </a:bodyPr>
          <a:lstStyle/>
          <a:p>
            <a:pPr lvl="0">
              <a:spcBef>
                <a:spcPts val="0"/>
              </a:spcBef>
              <a:buNone/>
            </a:pPr>
            <a:r>
              <a:rPr lang="pt-BR" sz="1800"/>
              <a:t>coleira</a:t>
            </a:r>
          </a:p>
        </p:txBody>
      </p:sp>
      <p:sp>
        <p:nvSpPr>
          <p:cNvPr id="175" name="Shape 175"/>
          <p:cNvSpPr/>
          <p:nvPr/>
        </p:nvSpPr>
        <p:spPr>
          <a:xfrm>
            <a:off x="5748900" y="2330200"/>
            <a:ext cx="2169300" cy="675899"/>
          </a:xfrm>
          <a:prstGeom prst="wedgeRoundRectCallout">
            <a:avLst>
              <a:gd fmla="val -42092" name="adj1"/>
              <a:gd fmla="val -98321" name="adj2"/>
              <a:gd fmla="val 0" name="adj3"/>
            </a:avLst>
          </a:prstGeom>
          <a:solidFill>
            <a:srgbClr val="FFFF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pt-BR" sz="1800"/>
              <a:t>Relacionamento entre dois objetos.</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000"/>
                                        <p:tgtEl>
                                          <p:spTgt spid="1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9" name="Shape 179"/>
        <p:cNvGrpSpPr/>
        <p:nvPr/>
      </p:nvGrpSpPr>
      <p:grpSpPr>
        <a:xfrm>
          <a:off x="0" y="0"/>
          <a:ext cx="0" cy="0"/>
          <a:chOff x="0" y="0"/>
          <a:chExt cx="0" cy="0"/>
        </a:xfrm>
      </p:grpSpPr>
      <p:sp>
        <p:nvSpPr>
          <p:cNvPr id="180" name="Shape 180"/>
          <p:cNvSpPr txBox="1"/>
          <p:nvPr>
            <p:ph idx="1" type="body"/>
          </p:nvPr>
        </p:nvSpPr>
        <p:spPr>
          <a:xfrm>
            <a:off x="457200" y="945150"/>
            <a:ext cx="8229600" cy="4967700"/>
          </a:xfrm>
          <a:prstGeom prst="rect">
            <a:avLst/>
          </a:prstGeom>
        </p:spPr>
        <p:txBody>
          <a:bodyPr anchorCtr="0" anchor="t" bIns="91425" lIns="91425" rIns="91425" tIns="91425">
            <a:noAutofit/>
          </a:bodyPr>
          <a:lstStyle/>
          <a:p>
            <a:pPr lvl="0" rtl="0">
              <a:spcBef>
                <a:spcPts val="0"/>
              </a:spcBef>
              <a:buNone/>
            </a:pPr>
            <a:r>
              <a:rPr b="1" lang="pt-BR">
                <a:solidFill>
                  <a:srgbClr val="FF0000"/>
                </a:solidFill>
              </a:rPr>
              <a:t>ATENÇÃO!!!</a:t>
            </a:r>
          </a:p>
          <a:p>
            <a:pPr indent="457200" lvl="0" rtl="0">
              <a:spcBef>
                <a:spcPts val="0"/>
              </a:spcBef>
              <a:buNone/>
            </a:pPr>
            <a:r>
              <a:t/>
            </a:r>
            <a:endParaRPr/>
          </a:p>
          <a:p>
            <a:pPr indent="0" lvl="0" marL="0" rtl="0">
              <a:spcBef>
                <a:spcPts val="0"/>
              </a:spcBef>
              <a:buNone/>
            </a:pPr>
            <a:r>
              <a:rPr lang="pt-BR"/>
              <a:t>As notações visuais para classes e objetos não seguiram um notação padrão de forma proposital.</a:t>
            </a:r>
          </a:p>
          <a:p>
            <a:pPr indent="0" lvl="0" marL="0" rtl="0">
              <a:spcBef>
                <a:spcPts val="0"/>
              </a:spcBef>
              <a:buNone/>
            </a:pPr>
            <a:r>
              <a:rPr lang="pt-BR"/>
              <a:t>A notação padrão é a Unified Modeling Language (UML) que veremos em outra mais adiante.</a:t>
            </a:r>
          </a:p>
          <a:p>
            <a:pPr indent="0" lvl="0" marL="0" rtl="0">
              <a:spcBef>
                <a:spcPts val="0"/>
              </a:spcBef>
              <a:buNone/>
            </a:pPr>
            <a:r>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0" st="0"/>
                                            </p:txEl>
                                          </p:spTgt>
                                        </p:tgtEl>
                                        <p:attrNameLst>
                                          <p:attrName>style.visibility</p:attrName>
                                        </p:attrNameLst>
                                      </p:cBhvr>
                                      <p:to>
                                        <p:strVal val="visible"/>
                                      </p:to>
                                    </p:set>
                                    <p:animEffect filter="fade" transition="in">
                                      <p:cBhvr>
                                        <p:cTn dur="1000"/>
                                        <p:tgtEl>
                                          <p:spTgt spid="18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1" st="1"/>
                                            </p:txEl>
                                          </p:spTgt>
                                        </p:tgtEl>
                                        <p:attrNameLst>
                                          <p:attrName>style.visibility</p:attrName>
                                        </p:attrNameLst>
                                      </p:cBhvr>
                                      <p:to>
                                        <p:strVal val="visible"/>
                                      </p:to>
                                    </p:set>
                                    <p:animEffect filter="fade" transition="in">
                                      <p:cBhvr>
                                        <p:cTn dur="1000"/>
                                        <p:tgtEl>
                                          <p:spTgt spid="18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2" st="2"/>
                                            </p:txEl>
                                          </p:spTgt>
                                        </p:tgtEl>
                                        <p:attrNameLst>
                                          <p:attrName>style.visibility</p:attrName>
                                        </p:attrNameLst>
                                      </p:cBhvr>
                                      <p:to>
                                        <p:strVal val="visible"/>
                                      </p:to>
                                    </p:set>
                                    <p:animEffect filter="fade" transition="in">
                                      <p:cBhvr>
                                        <p:cTn dur="1000"/>
                                        <p:tgtEl>
                                          <p:spTgt spid="18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3" st="3"/>
                                            </p:txEl>
                                          </p:spTgt>
                                        </p:tgtEl>
                                        <p:attrNameLst>
                                          <p:attrName>style.visibility</p:attrName>
                                        </p:attrNameLst>
                                      </p:cBhvr>
                                      <p:to>
                                        <p:strVal val="visible"/>
                                      </p:to>
                                    </p:set>
                                    <p:animEffect filter="fade" transition="in">
                                      <p:cBhvr>
                                        <p:cTn dur="1000"/>
                                        <p:tgtEl>
                                          <p:spTgt spid="18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4" st="4"/>
                                            </p:txEl>
                                          </p:spTgt>
                                        </p:tgtEl>
                                        <p:attrNameLst>
                                          <p:attrName>style.visibility</p:attrName>
                                        </p:attrNameLst>
                                      </p:cBhvr>
                                      <p:to>
                                        <p:strVal val="visible"/>
                                      </p:to>
                                    </p:set>
                                    <p:animEffect filter="fade" transition="in">
                                      <p:cBhvr>
                                        <p:cTn dur="1000"/>
                                        <p:tgtEl>
                                          <p:spTgt spid="180">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4" name="Shape 184"/>
        <p:cNvGrpSpPr/>
        <p:nvPr/>
      </p:nvGrpSpPr>
      <p:grpSpPr>
        <a:xfrm>
          <a:off x="0" y="0"/>
          <a:ext cx="0" cy="0"/>
          <a:chOff x="0" y="0"/>
          <a:chExt cx="0" cy="0"/>
        </a:xfrm>
      </p:grpSpPr>
      <p:sp>
        <p:nvSpPr>
          <p:cNvPr id="185" name="Shape 185"/>
          <p:cNvSpPr txBox="1"/>
          <p:nvPr>
            <p:ph type="ctrTitle"/>
          </p:nvPr>
        </p:nvSpPr>
        <p:spPr>
          <a:xfrm>
            <a:off x="685800" y="1000650"/>
            <a:ext cx="7772400" cy="2418300"/>
          </a:xfrm>
          <a:prstGeom prst="rect">
            <a:avLst/>
          </a:prstGeom>
        </p:spPr>
        <p:txBody>
          <a:bodyPr anchorCtr="0" anchor="b" bIns="91425" lIns="91425" rIns="91425" tIns="91425">
            <a:noAutofit/>
          </a:bodyPr>
          <a:lstStyle/>
          <a:p>
            <a:pPr lvl="0" rtl="0">
              <a:spcBef>
                <a:spcPts val="0"/>
              </a:spcBef>
              <a:buNone/>
            </a:pPr>
            <a:r>
              <a:rPr lang="pt-BR"/>
              <a:t>Java: Hello World</a:t>
            </a:r>
          </a:p>
        </p:txBody>
      </p:sp>
      <p:pic>
        <p:nvPicPr>
          <p:cNvPr id="186" name="Shape 186"/>
          <p:cNvPicPr preferRelativeResize="0"/>
          <p:nvPr/>
        </p:nvPicPr>
        <p:blipFill>
          <a:blip r:embed="rId3">
            <a:alphaModFix/>
          </a:blip>
          <a:stretch>
            <a:fillRect/>
          </a:stretch>
        </p:blipFill>
        <p:spPr>
          <a:xfrm>
            <a:off x="8001000" y="4800600"/>
            <a:ext cx="1143000" cy="2057400"/>
          </a:xfrm>
          <a:prstGeom prst="rect">
            <a:avLst/>
          </a:prstGeom>
          <a:noFill/>
          <a:ln>
            <a:noFill/>
          </a:ln>
        </p:spPr>
      </p:pic>
      <p:sp>
        <p:nvSpPr>
          <p:cNvPr id="187" name="Shape 187"/>
          <p:cNvSpPr/>
          <p:nvPr/>
        </p:nvSpPr>
        <p:spPr>
          <a:xfrm>
            <a:off x="5657567" y="4026658"/>
            <a:ext cx="2679599" cy="1078800"/>
          </a:xfrm>
          <a:prstGeom prst="wedgeEllipseCallout">
            <a:avLst>
              <a:gd fmla="val 35366" name="adj1"/>
              <a:gd fmla="val 76827" name="adj2"/>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pt-BR" sz="1800"/>
              <a:t>Oi. Eu sou o Duke. E sou o mascote Java.</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 name="Shape 34"/>
        <p:cNvGrpSpPr/>
        <p:nvPr/>
      </p:nvGrpSpPr>
      <p:grpSpPr>
        <a:xfrm>
          <a:off x="0" y="0"/>
          <a:ext cx="0" cy="0"/>
          <a:chOff x="0" y="0"/>
          <a:chExt cx="0" cy="0"/>
        </a:xfrm>
      </p:grpSpPr>
      <p:sp>
        <p:nvSpPr>
          <p:cNvPr id="35" name="Shape 3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pt-BR"/>
              <a:t>POO como tudo começou</a:t>
            </a:r>
          </a:p>
        </p:txBody>
      </p:sp>
      <p:sp>
        <p:nvSpPr>
          <p:cNvPr id="36" name="Shape 3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buFont typeface="Arial"/>
              <a:buChar char="●"/>
            </a:pPr>
            <a:r>
              <a:rPr lang="pt-BR"/>
              <a:t>Em 1967 foi lançada a primeira linguagem “OO”: o </a:t>
            </a:r>
            <a:r>
              <a:rPr b="1" lang="pt-BR"/>
              <a:t>Simula-67</a:t>
            </a:r>
          </a:p>
          <a:p>
            <a:pPr indent="-228600" lvl="1" marL="914400" rtl="0">
              <a:spcBef>
                <a:spcPts val="0"/>
              </a:spcBef>
              <a:buFont typeface="Courier New"/>
              <a:buChar char="o"/>
            </a:pPr>
            <a:r>
              <a:rPr lang="pt-BR"/>
              <a:t>Incluiu conceitos de classes e herança</a:t>
            </a:r>
          </a:p>
          <a:p>
            <a:pPr indent="-228600" lvl="1" marL="914400" rtl="0">
              <a:spcBef>
                <a:spcPts val="0"/>
              </a:spcBef>
              <a:buFont typeface="Courier New"/>
              <a:buChar char="o"/>
            </a:pPr>
            <a:r>
              <a:rPr lang="pt-BR"/>
              <a:t>Não ganhou popularidade</a:t>
            </a:r>
          </a:p>
          <a:p>
            <a:pPr indent="-228600" lvl="0" marL="457200" rtl="0">
              <a:spcBef>
                <a:spcPts val="0"/>
              </a:spcBef>
              <a:buFont typeface="Arial"/>
              <a:buChar char="●"/>
            </a:pPr>
            <a:r>
              <a:rPr b="1" lang="pt-BR"/>
              <a:t>Smaltalk </a:t>
            </a:r>
            <a:r>
              <a:rPr lang="pt-BR"/>
              <a:t>(1969) introduziu o termo </a:t>
            </a:r>
            <a:r>
              <a:rPr b="1" lang="pt-BR"/>
              <a:t>programação orientada a objetos</a:t>
            </a:r>
            <a:r>
              <a:rPr lang="pt-BR"/>
              <a:t> para se referir ao uso de objetos e mensagens como principal meio para a construção dos sistemas.</a:t>
            </a:r>
          </a:p>
          <a:p>
            <a:pPr indent="-228600" lvl="1" marL="914400" rtl="0">
              <a:spcBef>
                <a:spcPts val="0"/>
              </a:spcBef>
              <a:buFont typeface="Courier New"/>
              <a:buChar char="o"/>
            </a:pPr>
            <a:r>
              <a:rPr lang="pt-BR"/>
              <a:t>Só veio a se tornar pública em 1980</a:t>
            </a:r>
          </a:p>
          <a:p>
            <a:pPr indent="-228600" lvl="1" marL="914400" rtl="0">
              <a:spcBef>
                <a:spcPts val="0"/>
              </a:spcBef>
              <a:buFont typeface="Courier New"/>
              <a:buChar char="o"/>
            </a:pPr>
            <a:r>
              <a:rPr lang="pt-BR"/>
              <a:t>Pura, usa </a:t>
            </a:r>
            <a:r>
              <a:rPr i="1" lang="pt-BR"/>
              <a:t>bytecodes/VM </a:t>
            </a:r>
            <a:r>
              <a:rPr lang="pt-BR"/>
              <a:t>e popularizou a OO</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1" name="Shape 191"/>
        <p:cNvGrpSpPr/>
        <p:nvPr/>
      </p:nvGrpSpPr>
      <p:grpSpPr>
        <a:xfrm>
          <a:off x="0" y="0"/>
          <a:ext cx="0" cy="0"/>
          <a:chOff x="0" y="0"/>
          <a:chExt cx="0" cy="0"/>
        </a:xfrm>
      </p:grpSpPr>
      <p:sp>
        <p:nvSpPr>
          <p:cNvPr id="192" name="Shape 192"/>
          <p:cNvSpPr txBox="1"/>
          <p:nvPr>
            <p:ph type="title"/>
          </p:nvPr>
        </p:nvSpPr>
        <p:spPr>
          <a:xfrm>
            <a:off x="457200" y="274637"/>
            <a:ext cx="8229600" cy="1143000"/>
          </a:xfrm>
          <a:prstGeom prst="rect">
            <a:avLst/>
          </a:prstGeom>
        </p:spPr>
        <p:txBody>
          <a:bodyPr anchorCtr="0" anchor="b" bIns="91425" lIns="91425" rIns="91425" tIns="91425">
            <a:noAutofit/>
          </a:bodyPr>
          <a:lstStyle/>
          <a:p>
            <a:pPr lvl="0">
              <a:spcBef>
                <a:spcPts val="0"/>
              </a:spcBef>
              <a:buNone/>
            </a:pPr>
            <a:r>
              <a:rPr lang="pt-BR"/>
              <a:t>Java: Hello World</a:t>
            </a:r>
          </a:p>
        </p:txBody>
      </p:sp>
      <p:sp>
        <p:nvSpPr>
          <p:cNvPr id="193" name="Shape 193"/>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None/>
            </a:pPr>
            <a:r>
              <a:rPr lang="pt-BR" sz="2000">
                <a:latin typeface="Courier New"/>
                <a:ea typeface="Courier New"/>
                <a:cs typeface="Courier New"/>
                <a:sym typeface="Courier New"/>
              </a:rPr>
              <a:t>public class Application {</a:t>
            </a:r>
          </a:p>
          <a:p>
            <a:pPr lvl="0" rtl="0">
              <a:spcBef>
                <a:spcPts val="0"/>
              </a:spcBef>
              <a:buNone/>
            </a:pPr>
            <a:r>
              <a:rPr lang="pt-BR" sz="2000">
                <a:latin typeface="Courier New"/>
                <a:ea typeface="Courier New"/>
                <a:cs typeface="Courier New"/>
                <a:sym typeface="Courier New"/>
              </a:rPr>
              <a:t>    public static void main(String[] args) {</a:t>
            </a:r>
          </a:p>
          <a:p>
            <a:pPr lvl="0" rtl="0">
              <a:spcBef>
                <a:spcPts val="0"/>
              </a:spcBef>
              <a:buNone/>
            </a:pPr>
            <a:r>
              <a:rPr lang="pt-BR" sz="2000">
                <a:latin typeface="Courier New"/>
                <a:ea typeface="Courier New"/>
                <a:cs typeface="Courier New"/>
                <a:sym typeface="Courier New"/>
              </a:rPr>
              <a:t>        System.out.println("Hello World");</a:t>
            </a:r>
          </a:p>
          <a:p>
            <a:pPr lvl="0" rtl="0">
              <a:spcBef>
                <a:spcPts val="0"/>
              </a:spcBef>
              <a:buNone/>
            </a:pPr>
            <a:r>
              <a:rPr lang="pt-BR" sz="2000">
                <a:latin typeface="Courier New"/>
                <a:ea typeface="Courier New"/>
                <a:cs typeface="Courier New"/>
                <a:sym typeface="Courier New"/>
              </a:rPr>
              <a:t>    }</a:t>
            </a:r>
          </a:p>
          <a:p>
            <a:pPr lvl="0">
              <a:spcBef>
                <a:spcPts val="0"/>
              </a:spcBef>
              <a:buNone/>
            </a:pPr>
            <a:r>
              <a:rPr lang="pt-BR" sz="2000">
                <a:latin typeface="Courier New"/>
                <a:ea typeface="Courier New"/>
                <a:cs typeface="Courier New"/>
                <a:sym typeface="Courier New"/>
              </a:rPr>
              <a:t>}</a:t>
            </a:r>
          </a:p>
        </p:txBody>
      </p:sp>
      <p:pic>
        <p:nvPicPr>
          <p:cNvPr id="194" name="Shape 194"/>
          <p:cNvPicPr preferRelativeResize="0"/>
          <p:nvPr/>
        </p:nvPicPr>
        <p:blipFill>
          <a:blip r:embed="rId3">
            <a:alphaModFix/>
          </a:blip>
          <a:stretch>
            <a:fillRect/>
          </a:stretch>
        </p:blipFill>
        <p:spPr>
          <a:xfrm>
            <a:off x="7717543" y="0"/>
            <a:ext cx="1426455" cy="1535543"/>
          </a:xfrm>
          <a:prstGeom prst="rect">
            <a:avLst/>
          </a:prstGeom>
          <a:noFill/>
          <a:ln>
            <a:noFill/>
          </a:ln>
        </p:spPr>
      </p:pic>
      <p:sp>
        <p:nvSpPr>
          <p:cNvPr id="195" name="Shape 195"/>
          <p:cNvSpPr/>
          <p:nvPr/>
        </p:nvSpPr>
        <p:spPr>
          <a:xfrm>
            <a:off x="5507400" y="3387600"/>
            <a:ext cx="3636600" cy="3470400"/>
          </a:xfrm>
          <a:prstGeom prst="rect">
            <a:avLst/>
          </a:prstGeom>
          <a:solidFill>
            <a:srgbClr val="000000"/>
          </a:solidFill>
          <a:ln cap="flat" cmpd="sng" w="19050">
            <a:solidFill>
              <a:schemeClr val="dk2"/>
            </a:solidFill>
            <a:prstDash val="solid"/>
            <a:round/>
            <a:headEnd len="med" w="med" type="none"/>
            <a:tailEnd len="med" w="med" type="none"/>
          </a:ln>
        </p:spPr>
        <p:txBody>
          <a:bodyPr anchorCtr="0" anchor="t" bIns="91425" lIns="91425" rIns="91425" tIns="91425">
            <a:noAutofit/>
          </a:bodyPr>
          <a:lstStyle/>
          <a:p>
            <a:pPr lvl="0" rtl="0">
              <a:spcBef>
                <a:spcPts val="0"/>
              </a:spcBef>
              <a:buClr>
                <a:srgbClr val="000000"/>
              </a:buClr>
              <a:buFont typeface="Arial"/>
              <a:buNone/>
            </a:pPr>
            <a:r>
              <a:rPr lang="pt-BR">
                <a:solidFill>
                  <a:srgbClr val="FFFFFF"/>
                </a:solidFill>
              </a:rPr>
              <a:t>&gt;Hello World</a:t>
            </a:r>
          </a:p>
          <a:p>
            <a:pPr lvl="0" rtl="0">
              <a:spcBef>
                <a:spcPts val="0"/>
              </a:spcBef>
              <a:buNone/>
            </a:pPr>
            <a:r>
              <a:rPr lang="pt-BR">
                <a:solidFill>
                  <a:srgbClr val="FFFFFF"/>
                </a:solidFill>
              </a:rPr>
              <a:t>&gt;</a:t>
            </a:r>
          </a:p>
        </p:txBody>
      </p:sp>
      <p:sp>
        <p:nvSpPr>
          <p:cNvPr id="196" name="Shape 196"/>
          <p:cNvSpPr/>
          <p:nvPr/>
        </p:nvSpPr>
        <p:spPr>
          <a:xfrm>
            <a:off x="5119150" y="1459343"/>
            <a:ext cx="2324700" cy="612900"/>
          </a:xfrm>
          <a:prstGeom prst="wedgeRoundRectCallout">
            <a:avLst>
              <a:gd fmla="val -69173" name="adj1"/>
              <a:gd fmla="val 21072" name="adj2"/>
              <a:gd fmla="val 0" name="adj3"/>
            </a:avLst>
          </a:prstGeom>
          <a:solidFill>
            <a:srgbClr val="FFFF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pt-BR" sz="1800"/>
              <a:t>Declaração para uma classe</a:t>
            </a:r>
          </a:p>
        </p:txBody>
      </p:sp>
      <p:sp>
        <p:nvSpPr>
          <p:cNvPr id="197" name="Shape 197"/>
          <p:cNvSpPr/>
          <p:nvPr/>
        </p:nvSpPr>
        <p:spPr>
          <a:xfrm>
            <a:off x="81525" y="4057300"/>
            <a:ext cx="3540599" cy="698999"/>
          </a:xfrm>
          <a:prstGeom prst="wedgeRoundRectCallout">
            <a:avLst>
              <a:gd fmla="val -9386" name="adj1"/>
              <a:gd fmla="val -273244" name="adj2"/>
              <a:gd fmla="val 0" name="adj3"/>
            </a:avLst>
          </a:prstGeom>
          <a:solidFill>
            <a:srgbClr val="FFFF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pt-BR" sz="1800"/>
              <a:t>Declaração do método utilizado para executar a aplicação.</a:t>
            </a:r>
          </a:p>
        </p:txBody>
      </p:sp>
      <p:sp>
        <p:nvSpPr>
          <p:cNvPr id="198" name="Shape 198"/>
          <p:cNvSpPr/>
          <p:nvPr/>
        </p:nvSpPr>
        <p:spPr>
          <a:xfrm>
            <a:off x="2015875" y="2071586"/>
            <a:ext cx="5323265" cy="2446415"/>
          </a:xfrm>
          <a:prstGeom prst="irregularSeal1">
            <a:avLst/>
          </a:prstGeom>
          <a:solidFill>
            <a:srgbClr val="00FFF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pt-BR" sz="2400"/>
              <a:t>Vamos utilizar um pouco mais de OO</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1000"/>
                                        <p:tgtEl>
                                          <p:spTgt spid="1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000"/>
                                        <p:tgtEl>
                                          <p:spTgt spid="1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000"/>
                                        <p:tgtEl>
                                          <p:spTgt spid="1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000"/>
                                        <p:tgtEl>
                                          <p:spTgt spid="1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2" name="Shape 202"/>
        <p:cNvGrpSpPr/>
        <p:nvPr/>
      </p:nvGrpSpPr>
      <p:grpSpPr>
        <a:xfrm>
          <a:off x="0" y="0"/>
          <a:ext cx="0" cy="0"/>
          <a:chOff x="0" y="0"/>
          <a:chExt cx="0" cy="0"/>
        </a:xfrm>
      </p:grpSpPr>
      <p:sp>
        <p:nvSpPr>
          <p:cNvPr id="203" name="Shape 20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pt-BR"/>
              <a:t>Java: Hello World</a:t>
            </a:r>
          </a:p>
        </p:txBody>
      </p:sp>
      <p:sp>
        <p:nvSpPr>
          <p:cNvPr id="204" name="Shape 204"/>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None/>
            </a:pPr>
            <a:r>
              <a:rPr lang="pt-BR" sz="2000">
                <a:latin typeface="Courier New"/>
                <a:ea typeface="Courier New"/>
                <a:cs typeface="Courier New"/>
                <a:sym typeface="Courier New"/>
              </a:rPr>
              <a:t>public class HelloWorld {</a:t>
            </a:r>
          </a:p>
          <a:p>
            <a:pPr lvl="0" rtl="0">
              <a:spcBef>
                <a:spcPts val="0"/>
              </a:spcBef>
              <a:buNone/>
            </a:pPr>
            <a:r>
              <a:rPr lang="pt-BR" sz="2000">
                <a:latin typeface="Courier New"/>
                <a:ea typeface="Courier New"/>
                <a:cs typeface="Courier New"/>
                <a:sym typeface="Courier New"/>
              </a:rPr>
              <a:t>    private String nome;</a:t>
            </a:r>
          </a:p>
          <a:p>
            <a:pPr lvl="0" rtl="0">
              <a:spcBef>
                <a:spcPts val="0"/>
              </a:spcBef>
              <a:buNone/>
            </a:pPr>
            <a:r>
              <a:rPr lang="pt-BR" sz="2000">
                <a:latin typeface="Courier New"/>
                <a:ea typeface="Courier New"/>
                <a:cs typeface="Courier New"/>
                <a:sym typeface="Courier New"/>
              </a:rPr>
              <a:t>    public void setNome(String nome) {</a:t>
            </a:r>
          </a:p>
          <a:p>
            <a:pPr lvl="0" rtl="0">
              <a:spcBef>
                <a:spcPts val="0"/>
              </a:spcBef>
              <a:buNone/>
            </a:pPr>
            <a:r>
              <a:rPr lang="pt-BR" sz="2000">
                <a:latin typeface="Courier New"/>
                <a:ea typeface="Courier New"/>
                <a:cs typeface="Courier New"/>
                <a:sym typeface="Courier New"/>
              </a:rPr>
              <a:t>        this.nome = nome;</a:t>
            </a:r>
          </a:p>
          <a:p>
            <a:pPr lvl="0" rtl="0">
              <a:spcBef>
                <a:spcPts val="0"/>
              </a:spcBef>
              <a:buNone/>
            </a:pPr>
            <a:r>
              <a:rPr lang="pt-BR" sz="2000">
                <a:latin typeface="Courier New"/>
                <a:ea typeface="Courier New"/>
                <a:cs typeface="Courier New"/>
                <a:sym typeface="Courier New"/>
              </a:rPr>
              <a:t>    }</a:t>
            </a:r>
          </a:p>
          <a:p>
            <a:pPr lvl="0" rtl="0">
              <a:spcBef>
                <a:spcPts val="0"/>
              </a:spcBef>
              <a:buNone/>
            </a:pPr>
            <a:r>
              <a:rPr lang="pt-BR" sz="2000">
                <a:latin typeface="Courier New"/>
                <a:ea typeface="Courier New"/>
                <a:cs typeface="Courier New"/>
                <a:sym typeface="Courier New"/>
              </a:rPr>
              <a:t>    public String getNome() {</a:t>
            </a:r>
          </a:p>
          <a:p>
            <a:pPr lvl="0" rtl="0">
              <a:spcBef>
                <a:spcPts val="0"/>
              </a:spcBef>
              <a:buNone/>
            </a:pPr>
            <a:r>
              <a:rPr lang="pt-BR" sz="2000">
                <a:latin typeface="Courier New"/>
                <a:ea typeface="Courier New"/>
                <a:cs typeface="Courier New"/>
                <a:sym typeface="Courier New"/>
              </a:rPr>
              <a:t>        return nome;</a:t>
            </a:r>
          </a:p>
          <a:p>
            <a:pPr lvl="0" rtl="0">
              <a:spcBef>
                <a:spcPts val="0"/>
              </a:spcBef>
              <a:buNone/>
            </a:pPr>
            <a:r>
              <a:rPr lang="pt-BR" sz="2000">
                <a:latin typeface="Courier New"/>
                <a:ea typeface="Courier New"/>
                <a:cs typeface="Courier New"/>
                <a:sym typeface="Courier New"/>
              </a:rPr>
              <a:t>    }</a:t>
            </a:r>
          </a:p>
          <a:p>
            <a:pPr lvl="0" rtl="0">
              <a:spcBef>
                <a:spcPts val="0"/>
              </a:spcBef>
              <a:buNone/>
            </a:pPr>
            <a:r>
              <a:rPr lang="pt-BR" sz="2000">
                <a:latin typeface="Courier New"/>
                <a:ea typeface="Courier New"/>
                <a:cs typeface="Courier New"/>
                <a:sym typeface="Courier New"/>
              </a:rPr>
              <a:t>    public void imprimir() {</a:t>
            </a:r>
          </a:p>
          <a:p>
            <a:pPr lvl="0" rtl="0">
              <a:spcBef>
                <a:spcPts val="0"/>
              </a:spcBef>
              <a:buNone/>
            </a:pPr>
            <a:r>
              <a:rPr lang="pt-BR" sz="2000">
                <a:latin typeface="Courier New"/>
                <a:ea typeface="Courier New"/>
                <a:cs typeface="Courier New"/>
                <a:sym typeface="Courier New"/>
              </a:rPr>
              <a:t>        System.out.println("Olá " + this.getNome() + ". Você acabou de fazer seu primeiro Hello World em Java. Parabéns.");</a:t>
            </a:r>
          </a:p>
          <a:p>
            <a:pPr lvl="0" rtl="0">
              <a:spcBef>
                <a:spcPts val="0"/>
              </a:spcBef>
              <a:buNone/>
            </a:pPr>
            <a:r>
              <a:rPr lang="pt-BR" sz="2000">
                <a:latin typeface="Courier New"/>
                <a:ea typeface="Courier New"/>
                <a:cs typeface="Courier New"/>
                <a:sym typeface="Courier New"/>
              </a:rPr>
              <a:t>    }</a:t>
            </a:r>
          </a:p>
          <a:p>
            <a:pPr lvl="0" rtl="0">
              <a:spcBef>
                <a:spcPts val="0"/>
              </a:spcBef>
              <a:buNone/>
            </a:pPr>
            <a:r>
              <a:rPr lang="pt-BR" sz="2000">
                <a:latin typeface="Courier New"/>
                <a:ea typeface="Courier New"/>
                <a:cs typeface="Courier New"/>
                <a:sym typeface="Courier New"/>
              </a:rPr>
              <a:t>}</a:t>
            </a:r>
          </a:p>
        </p:txBody>
      </p:sp>
      <p:pic>
        <p:nvPicPr>
          <p:cNvPr id="205" name="Shape 205"/>
          <p:cNvPicPr preferRelativeResize="0"/>
          <p:nvPr/>
        </p:nvPicPr>
        <p:blipFill>
          <a:blip r:embed="rId3">
            <a:alphaModFix/>
          </a:blip>
          <a:stretch>
            <a:fillRect/>
          </a:stretch>
        </p:blipFill>
        <p:spPr>
          <a:xfrm>
            <a:off x="7717543" y="0"/>
            <a:ext cx="1426455" cy="1535543"/>
          </a:xfrm>
          <a:prstGeom prst="rect">
            <a:avLst/>
          </a:prstGeom>
          <a:noFill/>
          <a:ln>
            <a:noFill/>
          </a:ln>
        </p:spPr>
      </p:pic>
      <p:sp>
        <p:nvSpPr>
          <p:cNvPr id="206" name="Shape 206"/>
          <p:cNvSpPr/>
          <p:nvPr/>
        </p:nvSpPr>
        <p:spPr>
          <a:xfrm>
            <a:off x="5460075" y="1944950"/>
            <a:ext cx="2694599" cy="612900"/>
          </a:xfrm>
          <a:prstGeom prst="wedgeRoundRectCallout">
            <a:avLst>
              <a:gd fmla="val -69173" name="adj1"/>
              <a:gd fmla="val 21072" name="adj2"/>
              <a:gd fmla="val 0" name="adj3"/>
            </a:avLst>
          </a:prstGeom>
          <a:solidFill>
            <a:srgbClr val="FFFF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pt-BR" sz="1800"/>
              <a:t>Declaração de atributo</a:t>
            </a:r>
          </a:p>
        </p:txBody>
      </p:sp>
      <p:sp>
        <p:nvSpPr>
          <p:cNvPr id="207" name="Shape 207"/>
          <p:cNvSpPr/>
          <p:nvPr/>
        </p:nvSpPr>
        <p:spPr>
          <a:xfrm>
            <a:off x="5992200" y="3009050"/>
            <a:ext cx="2694599" cy="612900"/>
          </a:xfrm>
          <a:prstGeom prst="wedgeRoundRectCallout">
            <a:avLst>
              <a:gd fmla="val -64611" name="adj1"/>
              <a:gd fmla="val -50624" name="adj2"/>
              <a:gd fmla="val 0" name="adj3"/>
            </a:avLst>
          </a:prstGeom>
          <a:solidFill>
            <a:srgbClr val="FFFF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pt-BR" sz="1800"/>
              <a:t>Declaração de método</a:t>
            </a:r>
          </a:p>
        </p:txBody>
      </p:sp>
      <p:sp>
        <p:nvSpPr>
          <p:cNvPr id="208" name="Shape 208"/>
          <p:cNvSpPr/>
          <p:nvPr/>
        </p:nvSpPr>
        <p:spPr>
          <a:xfrm>
            <a:off x="5992200" y="4255475"/>
            <a:ext cx="2694599" cy="612900"/>
          </a:xfrm>
          <a:prstGeom prst="wedgeRoundRectCallout">
            <a:avLst>
              <a:gd fmla="val -64611" name="adj1"/>
              <a:gd fmla="val -50624" name="adj2"/>
              <a:gd fmla="val 0" name="adj3"/>
            </a:avLst>
          </a:prstGeom>
          <a:solidFill>
            <a:srgbClr val="FFFF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pt-BR" sz="1800"/>
              <a:t>Declaração de método</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000"/>
                                        <p:tgtEl>
                                          <p:spTgt spid="2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000"/>
                                        <p:tgtEl>
                                          <p:spTgt spid="208"/>
                                        </p:tgtEl>
                                      </p:cBhvr>
                                    </p:animEffect>
                                  </p:childTnLst>
                                </p:cTn>
                              </p:par>
                              <p:par>
                                <p:cTn fill="hold" nodeType="with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000"/>
                                        <p:tgtEl>
                                          <p:spTgt spid="2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2" name="Shape 212"/>
        <p:cNvGrpSpPr/>
        <p:nvPr/>
      </p:nvGrpSpPr>
      <p:grpSpPr>
        <a:xfrm>
          <a:off x="0" y="0"/>
          <a:ext cx="0" cy="0"/>
          <a:chOff x="0" y="0"/>
          <a:chExt cx="0" cy="0"/>
        </a:xfrm>
      </p:grpSpPr>
      <p:sp>
        <p:nvSpPr>
          <p:cNvPr id="213" name="Shape 21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pt-BR"/>
              <a:t>Java: Hello World</a:t>
            </a:r>
          </a:p>
        </p:txBody>
      </p:sp>
      <p:sp>
        <p:nvSpPr>
          <p:cNvPr id="214" name="Shape 214"/>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None/>
            </a:pPr>
            <a:r>
              <a:rPr lang="pt-BR" sz="2000">
                <a:latin typeface="Courier New"/>
                <a:ea typeface="Courier New"/>
                <a:cs typeface="Courier New"/>
                <a:sym typeface="Courier New"/>
              </a:rPr>
              <a:t>public class Application {</a:t>
            </a:r>
          </a:p>
          <a:p>
            <a:pPr lvl="0" rtl="0">
              <a:spcBef>
                <a:spcPts val="0"/>
              </a:spcBef>
              <a:buNone/>
            </a:pPr>
            <a:r>
              <a:rPr lang="pt-BR" sz="2000">
                <a:latin typeface="Courier New"/>
                <a:ea typeface="Courier New"/>
                <a:cs typeface="Courier New"/>
                <a:sym typeface="Courier New"/>
              </a:rPr>
              <a:t>    public static void main(String[] args) {</a:t>
            </a:r>
          </a:p>
          <a:p>
            <a:pPr lvl="0" rtl="0">
              <a:spcBef>
                <a:spcPts val="0"/>
              </a:spcBef>
              <a:buClr>
                <a:schemeClr val="dk1"/>
              </a:buClr>
              <a:buSzPct val="55000"/>
              <a:buFont typeface="Arial"/>
              <a:buNone/>
            </a:pPr>
            <a:r>
              <a:rPr lang="pt-BR" sz="2000">
                <a:latin typeface="Courier New"/>
                <a:ea typeface="Courier New"/>
                <a:cs typeface="Courier New"/>
                <a:sym typeface="Courier New"/>
              </a:rPr>
              <a:t>        HelloWorld helloWorld = new HelloWorld();</a:t>
            </a:r>
          </a:p>
          <a:p>
            <a:pPr lvl="0" rtl="0">
              <a:spcBef>
                <a:spcPts val="0"/>
              </a:spcBef>
              <a:buClr>
                <a:schemeClr val="dk1"/>
              </a:buClr>
              <a:buSzPct val="55000"/>
              <a:buFont typeface="Arial"/>
              <a:buNone/>
            </a:pPr>
            <a:r>
              <a:rPr lang="pt-BR" sz="2000">
                <a:latin typeface="Courier New"/>
                <a:ea typeface="Courier New"/>
                <a:cs typeface="Courier New"/>
                <a:sym typeface="Courier New"/>
              </a:rPr>
              <a:t>        helloWorld.setNome("Gabriel");</a:t>
            </a:r>
          </a:p>
          <a:p>
            <a:pPr lvl="0" rtl="0">
              <a:spcBef>
                <a:spcPts val="0"/>
              </a:spcBef>
              <a:buClr>
                <a:schemeClr val="dk1"/>
              </a:buClr>
              <a:buSzPct val="55000"/>
              <a:buFont typeface="Arial"/>
              <a:buNone/>
            </a:pPr>
            <a:r>
              <a:rPr lang="pt-BR" sz="2000">
                <a:latin typeface="Courier New"/>
                <a:ea typeface="Courier New"/>
                <a:cs typeface="Courier New"/>
                <a:sym typeface="Courier New"/>
              </a:rPr>
              <a:t>        helloWorld.imprimir();</a:t>
            </a:r>
          </a:p>
          <a:p>
            <a:pPr lvl="0" rtl="0">
              <a:spcBef>
                <a:spcPts val="0"/>
              </a:spcBef>
              <a:buClr>
                <a:schemeClr val="dk1"/>
              </a:buClr>
              <a:buSzPct val="55000"/>
              <a:buFont typeface="Arial"/>
              <a:buNone/>
            </a:pPr>
            <a:r>
              <a:rPr lang="pt-BR" sz="2000">
                <a:latin typeface="Courier New"/>
                <a:ea typeface="Courier New"/>
                <a:cs typeface="Courier New"/>
                <a:sym typeface="Courier New"/>
              </a:rPr>
              <a:t>        HelloWorld helloWorld2 = new HelloWorld();</a:t>
            </a:r>
          </a:p>
          <a:p>
            <a:pPr lvl="0" rtl="0">
              <a:spcBef>
                <a:spcPts val="0"/>
              </a:spcBef>
              <a:buClr>
                <a:schemeClr val="dk1"/>
              </a:buClr>
              <a:buSzPct val="55000"/>
              <a:buFont typeface="Arial"/>
              <a:buNone/>
            </a:pPr>
            <a:r>
              <a:rPr lang="pt-BR" sz="2000">
                <a:latin typeface="Courier New"/>
                <a:ea typeface="Courier New"/>
                <a:cs typeface="Courier New"/>
                <a:sym typeface="Courier New"/>
              </a:rPr>
              <a:t>        helloWorld2.setNome("Ana");</a:t>
            </a:r>
          </a:p>
          <a:p>
            <a:pPr lvl="0" rtl="0">
              <a:spcBef>
                <a:spcPts val="0"/>
              </a:spcBef>
              <a:buClr>
                <a:schemeClr val="dk1"/>
              </a:buClr>
              <a:buSzPct val="55000"/>
              <a:buFont typeface="Arial"/>
              <a:buNone/>
            </a:pPr>
            <a:r>
              <a:rPr lang="pt-BR" sz="2000">
                <a:latin typeface="Courier New"/>
                <a:ea typeface="Courier New"/>
                <a:cs typeface="Courier New"/>
                <a:sym typeface="Courier New"/>
              </a:rPr>
              <a:t>        helloWorld2.imprimir();</a:t>
            </a:r>
          </a:p>
          <a:p>
            <a:pPr lvl="0" rtl="0">
              <a:spcBef>
                <a:spcPts val="0"/>
              </a:spcBef>
              <a:buNone/>
            </a:pPr>
            <a:r>
              <a:t/>
            </a:r>
            <a:endParaRPr sz="2000">
              <a:latin typeface="Courier New"/>
              <a:ea typeface="Courier New"/>
              <a:cs typeface="Courier New"/>
              <a:sym typeface="Courier New"/>
            </a:endParaRPr>
          </a:p>
          <a:p>
            <a:pPr lvl="0" rtl="0">
              <a:spcBef>
                <a:spcPts val="0"/>
              </a:spcBef>
              <a:buNone/>
            </a:pPr>
            <a:r>
              <a:rPr lang="pt-BR" sz="2000">
                <a:latin typeface="Courier New"/>
                <a:ea typeface="Courier New"/>
                <a:cs typeface="Courier New"/>
                <a:sym typeface="Courier New"/>
              </a:rPr>
              <a:t>    }</a:t>
            </a:r>
          </a:p>
          <a:p>
            <a:pPr lvl="0" rtl="0">
              <a:spcBef>
                <a:spcPts val="0"/>
              </a:spcBef>
              <a:buNone/>
            </a:pPr>
            <a:r>
              <a:rPr lang="pt-BR" sz="2000">
                <a:latin typeface="Courier New"/>
                <a:ea typeface="Courier New"/>
                <a:cs typeface="Courier New"/>
                <a:sym typeface="Courier New"/>
              </a:rPr>
              <a:t>}</a:t>
            </a:r>
          </a:p>
        </p:txBody>
      </p:sp>
      <p:pic>
        <p:nvPicPr>
          <p:cNvPr id="215" name="Shape 215"/>
          <p:cNvPicPr preferRelativeResize="0"/>
          <p:nvPr/>
        </p:nvPicPr>
        <p:blipFill>
          <a:blip r:embed="rId3">
            <a:alphaModFix/>
          </a:blip>
          <a:stretch>
            <a:fillRect/>
          </a:stretch>
        </p:blipFill>
        <p:spPr>
          <a:xfrm>
            <a:off x="7717543" y="0"/>
            <a:ext cx="1426455" cy="1535543"/>
          </a:xfrm>
          <a:prstGeom prst="rect">
            <a:avLst/>
          </a:prstGeom>
          <a:noFill/>
          <a:ln>
            <a:noFill/>
          </a:ln>
        </p:spPr>
      </p:pic>
      <p:sp>
        <p:nvSpPr>
          <p:cNvPr id="216" name="Shape 216"/>
          <p:cNvSpPr/>
          <p:nvPr/>
        </p:nvSpPr>
        <p:spPr>
          <a:xfrm>
            <a:off x="5507400" y="3387600"/>
            <a:ext cx="3636600" cy="3470400"/>
          </a:xfrm>
          <a:prstGeom prst="rect">
            <a:avLst/>
          </a:prstGeom>
          <a:solidFill>
            <a:srgbClr val="000000"/>
          </a:solidFill>
          <a:ln cap="flat" cmpd="sng" w="19050">
            <a:solidFill>
              <a:schemeClr val="dk2"/>
            </a:solidFill>
            <a:prstDash val="solid"/>
            <a:round/>
            <a:headEnd len="med" w="med" type="none"/>
            <a:tailEnd len="med" w="med" type="none"/>
          </a:ln>
        </p:spPr>
        <p:txBody>
          <a:bodyPr anchorCtr="0" anchor="t" bIns="91425" lIns="91425" rIns="91425" tIns="91425">
            <a:noAutofit/>
          </a:bodyPr>
          <a:lstStyle/>
          <a:p>
            <a:pPr lvl="0" rtl="0">
              <a:spcBef>
                <a:spcPts val="0"/>
              </a:spcBef>
              <a:buClr>
                <a:schemeClr val="dk1"/>
              </a:buClr>
              <a:buFont typeface="Arial"/>
              <a:buNone/>
            </a:pPr>
            <a:r>
              <a:rPr lang="pt-BR">
                <a:solidFill>
                  <a:schemeClr val="lt1"/>
                </a:solidFill>
              </a:rPr>
              <a:t>&gt;Olá Gabriel. Você acabou de fazer seu primeiro Hello World em Java. Parabéns.</a:t>
            </a:r>
          </a:p>
          <a:p>
            <a:pPr lvl="0" rtl="0">
              <a:spcBef>
                <a:spcPts val="0"/>
              </a:spcBef>
              <a:buClr>
                <a:schemeClr val="dk1"/>
              </a:buClr>
              <a:buFont typeface="Arial"/>
              <a:buNone/>
            </a:pPr>
            <a:r>
              <a:rPr lang="pt-BR">
                <a:solidFill>
                  <a:schemeClr val="lt1"/>
                </a:solidFill>
              </a:rPr>
              <a:t>&gt;Olá Ana. Você acabou de fazer seu primeiro Hello World em Java. Parabéns.</a:t>
            </a:r>
          </a:p>
          <a:p>
            <a:pPr lvl="0" rtl="0">
              <a:spcBef>
                <a:spcPts val="0"/>
              </a:spcBef>
              <a:buNone/>
            </a:pPr>
            <a:r>
              <a:rPr lang="pt-BR">
                <a:solidFill>
                  <a:srgbClr val="FFFFFF"/>
                </a:solidFill>
              </a:rPr>
              <a:t>&gt;</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0" name="Shape 220"/>
        <p:cNvGrpSpPr/>
        <p:nvPr/>
      </p:nvGrpSpPr>
      <p:grpSpPr>
        <a:xfrm>
          <a:off x="0" y="0"/>
          <a:ext cx="0" cy="0"/>
          <a:chOff x="0" y="0"/>
          <a:chExt cx="0" cy="0"/>
        </a:xfrm>
      </p:grpSpPr>
      <p:sp>
        <p:nvSpPr>
          <p:cNvPr id="221" name="Shape 221"/>
          <p:cNvSpPr txBox="1"/>
          <p:nvPr/>
        </p:nvSpPr>
        <p:spPr>
          <a:xfrm>
            <a:off x="457200" y="1417637"/>
            <a:ext cx="8697300" cy="5417699"/>
          </a:xfrm>
          <a:prstGeom prst="rect">
            <a:avLst/>
          </a:prstGeom>
          <a:noFill/>
          <a:ln>
            <a:noFill/>
          </a:ln>
        </p:spPr>
        <p:txBody>
          <a:bodyPr anchorCtr="0" anchor="t" bIns="91425" lIns="91425" rIns="91425" tIns="91425">
            <a:noAutofit/>
          </a:bodyPr>
          <a:lstStyle/>
          <a:p>
            <a:pPr lvl="0" rtl="0">
              <a:spcBef>
                <a:spcPts val="0"/>
              </a:spcBef>
              <a:buNone/>
            </a:pPr>
            <a:r>
              <a:rPr lang="pt-BR" sz="1800"/>
              <a:t>P. Por que o nome das classes estão coma primeira letra maiúscula e os métodos e atributos não? </a:t>
            </a:r>
          </a:p>
          <a:p>
            <a:pPr lvl="0" rtl="0">
              <a:spcBef>
                <a:spcPts val="0"/>
              </a:spcBef>
              <a:buNone/>
            </a:pPr>
            <a:r>
              <a:rPr lang="pt-BR" sz="1800"/>
              <a:t>R. Este é o padrão de codificação Java. Não dará erro se você não usar, mas diferentemente do que sua mãe lhe ensinou, neste caso, se todo mundo faz faça também.</a:t>
            </a:r>
          </a:p>
          <a:p>
            <a:pPr lvl="0" rtl="0">
              <a:spcBef>
                <a:spcPts val="0"/>
              </a:spcBef>
              <a:buNone/>
            </a:pPr>
            <a:r>
              <a:t/>
            </a:r>
            <a:endParaRPr sz="1800"/>
          </a:p>
          <a:p>
            <a:pPr lvl="0" rtl="0">
              <a:spcBef>
                <a:spcPts val="0"/>
              </a:spcBef>
              <a:buNone/>
            </a:pPr>
            <a:r>
              <a:rPr lang="pt-BR" sz="1800"/>
              <a:t>P. Por que os métodos e as classes têm a palavra </a:t>
            </a:r>
            <a:r>
              <a:rPr b="1" lang="pt-BR" sz="1800"/>
              <a:t>public</a:t>
            </a:r>
            <a:r>
              <a:rPr lang="pt-BR" sz="1800"/>
              <a:t> antes e o atributo tem a palavra </a:t>
            </a:r>
            <a:r>
              <a:rPr b="1" lang="pt-BR" sz="1800"/>
              <a:t>private</a:t>
            </a:r>
            <a:r>
              <a:rPr lang="pt-BR" sz="1800"/>
              <a:t>?</a:t>
            </a:r>
          </a:p>
          <a:p>
            <a:pPr lvl="0" rtl="0">
              <a:spcBef>
                <a:spcPts val="0"/>
              </a:spcBef>
              <a:buNone/>
            </a:pPr>
            <a:r>
              <a:rPr lang="pt-BR" sz="1800"/>
              <a:t>R. </a:t>
            </a:r>
            <a:r>
              <a:rPr b="1" lang="pt-BR" sz="1800"/>
              <a:t>Public</a:t>
            </a:r>
            <a:r>
              <a:rPr lang="pt-BR" sz="1800"/>
              <a:t> significa que todos podem acessar e </a:t>
            </a:r>
            <a:r>
              <a:rPr b="1" lang="pt-BR" sz="1800"/>
              <a:t>private</a:t>
            </a:r>
            <a:r>
              <a:rPr lang="pt-BR" sz="1800"/>
              <a:t> significa que apenas o próprio dono pode acessar. Por exemplo, a classe </a:t>
            </a:r>
            <a:r>
              <a:rPr b="1" lang="pt-BR" sz="1800"/>
              <a:t>HelloWorld </a:t>
            </a:r>
            <a:r>
              <a:rPr lang="pt-BR" sz="1800"/>
              <a:t>e o seu método </a:t>
            </a:r>
            <a:r>
              <a:rPr b="1" lang="pt-BR" sz="1800"/>
              <a:t>setNome</a:t>
            </a:r>
            <a:r>
              <a:rPr lang="pt-BR" sz="1800"/>
              <a:t> foram acessados a partir da classe </a:t>
            </a:r>
            <a:r>
              <a:rPr b="1" lang="pt-BR" sz="1800"/>
              <a:t>Application</a:t>
            </a:r>
            <a:r>
              <a:rPr lang="pt-BR" sz="1800"/>
              <a:t>. Porém, a classe </a:t>
            </a:r>
            <a:r>
              <a:rPr b="1" lang="pt-BR" sz="1800"/>
              <a:t>Application</a:t>
            </a:r>
            <a:r>
              <a:rPr lang="pt-BR" sz="1800"/>
              <a:t> não conseguiria acessar o atributo </a:t>
            </a:r>
            <a:r>
              <a:rPr b="1" lang="pt-BR" sz="1800"/>
              <a:t>nome</a:t>
            </a:r>
            <a:r>
              <a:rPr lang="pt-BR" sz="1800"/>
              <a:t> da classe </a:t>
            </a:r>
            <a:r>
              <a:rPr b="1" lang="pt-BR" sz="1800"/>
              <a:t>HelloWorld </a:t>
            </a:r>
            <a:r>
              <a:rPr lang="pt-BR" sz="1800"/>
              <a:t>diretamente. Já os métodos da própria classe </a:t>
            </a:r>
            <a:r>
              <a:rPr b="1" lang="pt-BR" sz="1800"/>
              <a:t>HelloWorld</a:t>
            </a:r>
            <a:r>
              <a:rPr lang="pt-BR" sz="1800"/>
              <a:t> possuem acesso a este atributo.</a:t>
            </a:r>
          </a:p>
          <a:p>
            <a:pPr lvl="0" rtl="0">
              <a:spcBef>
                <a:spcPts val="0"/>
              </a:spcBef>
              <a:buClr>
                <a:srgbClr val="000000"/>
              </a:buClr>
              <a:buFont typeface="Arial"/>
              <a:buNone/>
            </a:pPr>
            <a:r>
              <a:t/>
            </a:r>
            <a:endParaRPr i="1" sz="1800"/>
          </a:p>
        </p:txBody>
      </p:sp>
      <p:sp>
        <p:nvSpPr>
          <p:cNvPr id="222" name="Shape 22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pt-BR"/>
              <a:t>Java: Hello World</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xEl>
                                              <p:pRg end="0" st="0"/>
                                            </p:txEl>
                                          </p:spTgt>
                                        </p:tgtEl>
                                        <p:attrNameLst>
                                          <p:attrName>style.visibility</p:attrName>
                                        </p:attrNameLst>
                                      </p:cBhvr>
                                      <p:to>
                                        <p:strVal val="visible"/>
                                      </p:to>
                                    </p:set>
                                    <p:animEffect filter="fade" transition="in">
                                      <p:cBhvr>
                                        <p:cTn dur="1000"/>
                                        <p:tgtEl>
                                          <p:spTgt spid="22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xEl>
                                              <p:pRg end="1" st="1"/>
                                            </p:txEl>
                                          </p:spTgt>
                                        </p:tgtEl>
                                        <p:attrNameLst>
                                          <p:attrName>style.visibility</p:attrName>
                                        </p:attrNameLst>
                                      </p:cBhvr>
                                      <p:to>
                                        <p:strVal val="visible"/>
                                      </p:to>
                                    </p:set>
                                    <p:animEffect filter="fade" transition="in">
                                      <p:cBhvr>
                                        <p:cTn dur="1000"/>
                                        <p:tgtEl>
                                          <p:spTgt spid="22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xEl>
                                              <p:pRg end="2" st="2"/>
                                            </p:txEl>
                                          </p:spTgt>
                                        </p:tgtEl>
                                        <p:attrNameLst>
                                          <p:attrName>style.visibility</p:attrName>
                                        </p:attrNameLst>
                                      </p:cBhvr>
                                      <p:to>
                                        <p:strVal val="visible"/>
                                      </p:to>
                                    </p:set>
                                    <p:animEffect filter="fade" transition="in">
                                      <p:cBhvr>
                                        <p:cTn dur="1000"/>
                                        <p:tgtEl>
                                          <p:spTgt spid="22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xEl>
                                              <p:pRg end="3" st="3"/>
                                            </p:txEl>
                                          </p:spTgt>
                                        </p:tgtEl>
                                        <p:attrNameLst>
                                          <p:attrName>style.visibility</p:attrName>
                                        </p:attrNameLst>
                                      </p:cBhvr>
                                      <p:to>
                                        <p:strVal val="visible"/>
                                      </p:to>
                                    </p:set>
                                    <p:animEffect filter="fade" transition="in">
                                      <p:cBhvr>
                                        <p:cTn dur="1000"/>
                                        <p:tgtEl>
                                          <p:spTgt spid="22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xEl>
                                              <p:pRg end="4" st="4"/>
                                            </p:txEl>
                                          </p:spTgt>
                                        </p:tgtEl>
                                        <p:attrNameLst>
                                          <p:attrName>style.visibility</p:attrName>
                                        </p:attrNameLst>
                                      </p:cBhvr>
                                      <p:to>
                                        <p:strVal val="visible"/>
                                      </p:to>
                                    </p:set>
                                    <p:animEffect filter="fade" transition="in">
                                      <p:cBhvr>
                                        <p:cTn dur="1000"/>
                                        <p:tgtEl>
                                          <p:spTgt spid="22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xEl>
                                              <p:pRg end="5" st="5"/>
                                            </p:txEl>
                                          </p:spTgt>
                                        </p:tgtEl>
                                        <p:attrNameLst>
                                          <p:attrName>style.visibility</p:attrName>
                                        </p:attrNameLst>
                                      </p:cBhvr>
                                      <p:to>
                                        <p:strVal val="visible"/>
                                      </p:to>
                                    </p:set>
                                    <p:animEffect filter="fade" transition="in">
                                      <p:cBhvr>
                                        <p:cTn dur="1000"/>
                                        <p:tgtEl>
                                          <p:spTgt spid="221">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6" name="Shape 226"/>
        <p:cNvGrpSpPr/>
        <p:nvPr/>
      </p:nvGrpSpPr>
      <p:grpSpPr>
        <a:xfrm>
          <a:off x="0" y="0"/>
          <a:ext cx="0" cy="0"/>
          <a:chOff x="0" y="0"/>
          <a:chExt cx="0" cy="0"/>
        </a:xfrm>
      </p:grpSpPr>
      <p:sp>
        <p:nvSpPr>
          <p:cNvPr id="227" name="Shape 227"/>
          <p:cNvSpPr txBox="1"/>
          <p:nvPr/>
        </p:nvSpPr>
        <p:spPr>
          <a:xfrm>
            <a:off x="457200" y="1417637"/>
            <a:ext cx="8697300" cy="5417699"/>
          </a:xfrm>
          <a:prstGeom prst="rect">
            <a:avLst/>
          </a:prstGeom>
          <a:noFill/>
          <a:ln>
            <a:noFill/>
          </a:ln>
        </p:spPr>
        <p:txBody>
          <a:bodyPr anchorCtr="0" anchor="t" bIns="91425" lIns="91425" rIns="91425" tIns="91425">
            <a:noAutofit/>
          </a:bodyPr>
          <a:lstStyle/>
          <a:p>
            <a:pPr lvl="0" rtl="0">
              <a:spcBef>
                <a:spcPts val="0"/>
              </a:spcBef>
              <a:buClr>
                <a:srgbClr val="000000"/>
              </a:buClr>
              <a:buSzPct val="61111"/>
              <a:buFont typeface="Arial"/>
              <a:buNone/>
            </a:pPr>
            <a:r>
              <a:rPr lang="pt-BR" sz="1800"/>
              <a:t>P. O que é a palavra </a:t>
            </a:r>
            <a:r>
              <a:rPr b="1" lang="pt-BR" sz="1800"/>
              <a:t>this</a:t>
            </a:r>
            <a:r>
              <a:rPr lang="pt-BR" sz="1800"/>
              <a:t> utilizada no método </a:t>
            </a:r>
            <a:r>
              <a:rPr b="1" lang="pt-BR" sz="1800"/>
              <a:t>setNome</a:t>
            </a:r>
            <a:r>
              <a:rPr lang="pt-BR" sz="1800"/>
              <a:t> de </a:t>
            </a:r>
            <a:r>
              <a:rPr b="1" lang="pt-BR" sz="1800"/>
              <a:t>HelloWorld</a:t>
            </a:r>
            <a:r>
              <a:rPr lang="pt-BR" sz="1800"/>
              <a:t>?</a:t>
            </a:r>
          </a:p>
          <a:p>
            <a:pPr lvl="0" rtl="0">
              <a:spcBef>
                <a:spcPts val="0"/>
              </a:spcBef>
              <a:buNone/>
            </a:pPr>
            <a:r>
              <a:rPr lang="pt-BR" sz="1800"/>
              <a:t>R. O </a:t>
            </a:r>
            <a:r>
              <a:rPr b="1" lang="pt-BR" sz="1800"/>
              <a:t>this </a:t>
            </a:r>
            <a:r>
              <a:rPr lang="pt-BR" sz="1800"/>
              <a:t>é utilizado para fazer referência à instância (objeto) atual. Como o parâmetro </a:t>
            </a:r>
            <a:r>
              <a:rPr b="1" lang="pt-BR" sz="1800"/>
              <a:t>nome </a:t>
            </a:r>
            <a:r>
              <a:rPr lang="pt-BR" sz="1800"/>
              <a:t>e o atributo </a:t>
            </a:r>
            <a:r>
              <a:rPr b="1" lang="pt-BR" sz="1800"/>
              <a:t>nome</a:t>
            </a:r>
            <a:r>
              <a:rPr lang="pt-BR" sz="1800"/>
              <a:t> são homônimos, é obrigatório o uso do </a:t>
            </a:r>
            <a:r>
              <a:rPr b="1" lang="pt-BR" sz="1800"/>
              <a:t>this</a:t>
            </a:r>
            <a:r>
              <a:rPr lang="pt-BR" sz="1800"/>
              <a:t>. O código de setNome quer dizer: </a:t>
            </a:r>
            <a:r>
              <a:rPr i="1" lang="pt-BR" sz="1800"/>
              <a:t>Altere o valor do atributo nome do objeto atual com o valor do parâmetro nome.</a:t>
            </a:r>
            <a:r>
              <a:rPr lang="pt-BR" sz="1800"/>
              <a:t> Note que o método </a:t>
            </a:r>
            <a:r>
              <a:rPr b="1" lang="pt-BR" sz="1800"/>
              <a:t>getNome</a:t>
            </a:r>
            <a:r>
              <a:rPr lang="pt-BR" sz="1800"/>
              <a:t> não precisou utilizar o</a:t>
            </a:r>
            <a:r>
              <a:rPr b="1" lang="pt-BR" sz="1800"/>
              <a:t> this</a:t>
            </a:r>
            <a:r>
              <a:rPr lang="pt-BR" sz="1800"/>
              <a:t> já que não havia nenhuma outra variável homônima a </a:t>
            </a:r>
            <a:r>
              <a:rPr b="1" lang="pt-BR" sz="1800"/>
              <a:t>nome </a:t>
            </a:r>
            <a:r>
              <a:rPr lang="pt-BR" sz="1800"/>
              <a:t>no seu escopo. </a:t>
            </a:r>
          </a:p>
          <a:p>
            <a:pPr lvl="0" rtl="0">
              <a:spcBef>
                <a:spcPts val="0"/>
              </a:spcBef>
              <a:buNone/>
            </a:pPr>
            <a:r>
              <a:t/>
            </a:r>
            <a:endParaRPr sz="1800"/>
          </a:p>
          <a:p>
            <a:pPr lvl="0" rtl="0">
              <a:spcBef>
                <a:spcPts val="0"/>
              </a:spcBef>
              <a:buClr>
                <a:srgbClr val="000000"/>
              </a:buClr>
              <a:buSzPct val="61111"/>
              <a:buFont typeface="Arial"/>
              <a:buNone/>
            </a:pPr>
            <a:r>
              <a:rPr lang="pt-BR" sz="1800"/>
              <a:t>P. Por que o método </a:t>
            </a:r>
            <a:r>
              <a:rPr b="1" lang="pt-BR" sz="1800"/>
              <a:t>setNome</a:t>
            </a:r>
            <a:r>
              <a:rPr lang="pt-BR" sz="1800"/>
              <a:t> tem </a:t>
            </a:r>
            <a:r>
              <a:rPr b="1" lang="pt-BR" sz="1800"/>
              <a:t>void</a:t>
            </a:r>
            <a:r>
              <a:rPr lang="pt-BR" sz="1800"/>
              <a:t> antes de seu nome? </a:t>
            </a:r>
          </a:p>
          <a:p>
            <a:pPr lvl="0" rtl="0">
              <a:spcBef>
                <a:spcPts val="0"/>
              </a:spcBef>
              <a:buNone/>
            </a:pPr>
            <a:r>
              <a:rPr lang="pt-BR" sz="1800"/>
              <a:t>R. Em Java, todos os subprogramas são funções. Logo, todos precisam declarar o tipo de retorno. A palavra reservada </a:t>
            </a:r>
            <a:r>
              <a:rPr b="1" lang="pt-BR" sz="1800"/>
              <a:t>void</a:t>
            </a:r>
            <a:r>
              <a:rPr lang="pt-BR" sz="1800"/>
              <a:t> é utilizada para indicar que o método não retorna nenhum valor. Observe que no corpo do método nenhum valor é retornado. Já o método </a:t>
            </a:r>
            <a:r>
              <a:rPr b="1" lang="pt-BR" sz="1800"/>
              <a:t>getNome</a:t>
            </a:r>
            <a:r>
              <a:rPr lang="pt-BR" sz="1800"/>
              <a:t> declara o tipo de retorno </a:t>
            </a:r>
            <a:r>
              <a:rPr b="1" lang="pt-BR" sz="1800"/>
              <a:t>String</a:t>
            </a:r>
            <a:r>
              <a:rPr lang="pt-BR" sz="1800"/>
              <a:t> e seu corpo utiliza a palavra reservada </a:t>
            </a:r>
            <a:r>
              <a:rPr b="1" lang="pt-BR" sz="1800"/>
              <a:t>return </a:t>
            </a:r>
            <a:r>
              <a:rPr lang="pt-BR" sz="1800"/>
              <a:t>para retornar o valor do atributo </a:t>
            </a:r>
            <a:r>
              <a:rPr b="1" lang="pt-BR" sz="1800"/>
              <a:t>nome</a:t>
            </a:r>
            <a:r>
              <a:rPr lang="pt-BR" sz="1800"/>
              <a:t>.</a:t>
            </a:r>
          </a:p>
        </p:txBody>
      </p:sp>
      <p:sp>
        <p:nvSpPr>
          <p:cNvPr id="228" name="Shape 22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pt-BR"/>
              <a:t>Java: Hello World</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xEl>
                                              <p:pRg end="0" st="0"/>
                                            </p:txEl>
                                          </p:spTgt>
                                        </p:tgtEl>
                                        <p:attrNameLst>
                                          <p:attrName>style.visibility</p:attrName>
                                        </p:attrNameLst>
                                      </p:cBhvr>
                                      <p:to>
                                        <p:strVal val="visible"/>
                                      </p:to>
                                    </p:set>
                                    <p:animEffect filter="fade" transition="in">
                                      <p:cBhvr>
                                        <p:cTn dur="1000"/>
                                        <p:tgtEl>
                                          <p:spTgt spid="22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xEl>
                                              <p:pRg end="1" st="1"/>
                                            </p:txEl>
                                          </p:spTgt>
                                        </p:tgtEl>
                                        <p:attrNameLst>
                                          <p:attrName>style.visibility</p:attrName>
                                        </p:attrNameLst>
                                      </p:cBhvr>
                                      <p:to>
                                        <p:strVal val="visible"/>
                                      </p:to>
                                    </p:set>
                                    <p:animEffect filter="fade" transition="in">
                                      <p:cBhvr>
                                        <p:cTn dur="1000"/>
                                        <p:tgtEl>
                                          <p:spTgt spid="22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xEl>
                                              <p:pRg end="2" st="2"/>
                                            </p:txEl>
                                          </p:spTgt>
                                        </p:tgtEl>
                                        <p:attrNameLst>
                                          <p:attrName>style.visibility</p:attrName>
                                        </p:attrNameLst>
                                      </p:cBhvr>
                                      <p:to>
                                        <p:strVal val="visible"/>
                                      </p:to>
                                    </p:set>
                                    <p:animEffect filter="fade" transition="in">
                                      <p:cBhvr>
                                        <p:cTn dur="1000"/>
                                        <p:tgtEl>
                                          <p:spTgt spid="22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xEl>
                                              <p:pRg end="3" st="3"/>
                                            </p:txEl>
                                          </p:spTgt>
                                        </p:tgtEl>
                                        <p:attrNameLst>
                                          <p:attrName>style.visibility</p:attrName>
                                        </p:attrNameLst>
                                      </p:cBhvr>
                                      <p:to>
                                        <p:strVal val="visible"/>
                                      </p:to>
                                    </p:set>
                                    <p:animEffect filter="fade" transition="in">
                                      <p:cBhvr>
                                        <p:cTn dur="1000"/>
                                        <p:tgtEl>
                                          <p:spTgt spid="22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xEl>
                                              <p:pRg end="4" st="4"/>
                                            </p:txEl>
                                          </p:spTgt>
                                        </p:tgtEl>
                                        <p:attrNameLst>
                                          <p:attrName>style.visibility</p:attrName>
                                        </p:attrNameLst>
                                      </p:cBhvr>
                                      <p:to>
                                        <p:strVal val="visible"/>
                                      </p:to>
                                    </p:set>
                                    <p:animEffect filter="fade" transition="in">
                                      <p:cBhvr>
                                        <p:cTn dur="1000"/>
                                        <p:tgtEl>
                                          <p:spTgt spid="227">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2" name="Shape 232"/>
        <p:cNvGrpSpPr/>
        <p:nvPr/>
      </p:nvGrpSpPr>
      <p:grpSpPr>
        <a:xfrm>
          <a:off x="0" y="0"/>
          <a:ext cx="0" cy="0"/>
          <a:chOff x="0" y="0"/>
          <a:chExt cx="0" cy="0"/>
        </a:xfrm>
      </p:grpSpPr>
      <p:sp>
        <p:nvSpPr>
          <p:cNvPr id="233" name="Shape 233"/>
          <p:cNvSpPr txBox="1"/>
          <p:nvPr/>
        </p:nvSpPr>
        <p:spPr>
          <a:xfrm>
            <a:off x="457200" y="1417637"/>
            <a:ext cx="8697300" cy="5417699"/>
          </a:xfrm>
          <a:prstGeom prst="rect">
            <a:avLst/>
          </a:prstGeom>
          <a:noFill/>
          <a:ln>
            <a:noFill/>
          </a:ln>
        </p:spPr>
        <p:txBody>
          <a:bodyPr anchorCtr="0" anchor="t" bIns="91425" lIns="91425" rIns="91425" tIns="91425">
            <a:noAutofit/>
          </a:bodyPr>
          <a:lstStyle/>
          <a:p>
            <a:pPr lvl="0" rtl="0">
              <a:spcBef>
                <a:spcPts val="0"/>
              </a:spcBef>
              <a:buNone/>
            </a:pPr>
            <a:r>
              <a:rPr lang="pt-BR" sz="1800"/>
              <a:t>P. Por que o método </a:t>
            </a:r>
            <a:r>
              <a:rPr b="1" lang="pt-BR" sz="1800"/>
              <a:t>main</a:t>
            </a:r>
            <a:r>
              <a:rPr lang="pt-BR" sz="1800"/>
              <a:t> da classe </a:t>
            </a:r>
            <a:r>
              <a:rPr b="1" lang="pt-BR" sz="1800"/>
              <a:t>Application</a:t>
            </a:r>
            <a:r>
              <a:rPr lang="pt-BR" sz="1800"/>
              <a:t> tem a palavra </a:t>
            </a:r>
            <a:r>
              <a:rPr b="1" lang="pt-BR" sz="1800"/>
              <a:t>static </a:t>
            </a:r>
            <a:r>
              <a:rPr lang="pt-BR" sz="1800"/>
              <a:t>antes do tipo de retorno?</a:t>
            </a:r>
          </a:p>
          <a:p>
            <a:pPr lvl="0" rtl="0">
              <a:spcBef>
                <a:spcPts val="0"/>
              </a:spcBef>
              <a:buNone/>
            </a:pPr>
            <a:r>
              <a:rPr lang="pt-BR" sz="1800"/>
              <a:t>R. A palavra </a:t>
            </a:r>
            <a:r>
              <a:rPr b="1" lang="pt-BR" sz="1800"/>
              <a:t>static </a:t>
            </a:r>
            <a:r>
              <a:rPr lang="pt-BR" sz="1800"/>
              <a:t>é utilizada para indicar que o membro é da classe e não dos seus objetos. Caso a classe </a:t>
            </a:r>
            <a:r>
              <a:rPr b="1" lang="pt-BR" sz="1800"/>
              <a:t>Application</a:t>
            </a:r>
            <a:r>
              <a:rPr lang="pt-BR" sz="1800"/>
              <a:t> fosse instanciada, todos os objetos compartilhariam o mesmo método </a:t>
            </a:r>
            <a:r>
              <a:rPr b="1" lang="pt-BR" sz="1800"/>
              <a:t>main</a:t>
            </a:r>
            <a:r>
              <a:rPr lang="pt-BR" sz="1800"/>
              <a:t>, diferentemente do que ocorre com os métodos </a:t>
            </a:r>
            <a:r>
              <a:rPr b="1" lang="pt-BR" sz="1800"/>
              <a:t>setNome </a:t>
            </a:r>
            <a:r>
              <a:rPr lang="pt-BR" sz="1800"/>
              <a:t>e</a:t>
            </a:r>
            <a:r>
              <a:rPr b="1" lang="pt-BR" sz="1800"/>
              <a:t> getNome </a:t>
            </a:r>
            <a:r>
              <a:rPr lang="pt-BR" sz="1800"/>
              <a:t>de </a:t>
            </a:r>
            <a:r>
              <a:rPr b="1" lang="pt-BR" sz="1800"/>
              <a:t>HelloWorld</a:t>
            </a:r>
            <a:r>
              <a:rPr lang="pt-BR" sz="1800"/>
              <a:t>. Por isso, membros estáticos não conseguem acessar membros de instância. Por exemplo, se o método </a:t>
            </a:r>
            <a:r>
              <a:rPr b="1" lang="pt-BR" sz="1800"/>
              <a:t>imprimir </a:t>
            </a:r>
            <a:r>
              <a:rPr lang="pt-BR" sz="1800"/>
              <a:t>de </a:t>
            </a:r>
            <a:r>
              <a:rPr b="1" lang="pt-BR" sz="1800"/>
              <a:t>HelloWorld </a:t>
            </a:r>
            <a:r>
              <a:rPr lang="pt-BR" sz="1800"/>
              <a:t>fosse estático, ele não coseguiria acessar o atributo </a:t>
            </a:r>
            <a:r>
              <a:rPr b="1" lang="pt-BR" sz="1800"/>
              <a:t>nome</a:t>
            </a:r>
            <a:r>
              <a:rPr lang="pt-BR" sz="1800"/>
              <a:t> do objeto. O </a:t>
            </a:r>
            <a:r>
              <a:rPr b="1" lang="pt-BR" sz="1800"/>
              <a:t>static</a:t>
            </a:r>
            <a:r>
              <a:rPr lang="pt-BR" sz="1800"/>
              <a:t> é especialmente útil para a declaração de constantes, mas veremos isso mais adiante.</a:t>
            </a:r>
          </a:p>
        </p:txBody>
      </p:sp>
      <p:sp>
        <p:nvSpPr>
          <p:cNvPr id="234" name="Shape 23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pt-BR"/>
              <a:t>Java: Hello World</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xEl>
                                              <p:pRg end="0" st="0"/>
                                            </p:txEl>
                                          </p:spTgt>
                                        </p:tgtEl>
                                        <p:attrNameLst>
                                          <p:attrName>style.visibility</p:attrName>
                                        </p:attrNameLst>
                                      </p:cBhvr>
                                      <p:to>
                                        <p:strVal val="visible"/>
                                      </p:to>
                                    </p:set>
                                    <p:animEffect filter="fade" transition="in">
                                      <p:cBhvr>
                                        <p:cTn dur="1000"/>
                                        <p:tgtEl>
                                          <p:spTgt spid="23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xEl>
                                              <p:pRg end="1" st="1"/>
                                            </p:txEl>
                                          </p:spTgt>
                                        </p:tgtEl>
                                        <p:attrNameLst>
                                          <p:attrName>style.visibility</p:attrName>
                                        </p:attrNameLst>
                                      </p:cBhvr>
                                      <p:to>
                                        <p:strVal val="visible"/>
                                      </p:to>
                                    </p:set>
                                    <p:animEffect filter="fade" transition="in">
                                      <p:cBhvr>
                                        <p:cTn dur="1000"/>
                                        <p:tgtEl>
                                          <p:spTgt spid="233">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8" name="Shape 238"/>
        <p:cNvGrpSpPr/>
        <p:nvPr/>
      </p:nvGrpSpPr>
      <p:grpSpPr>
        <a:xfrm>
          <a:off x="0" y="0"/>
          <a:ext cx="0" cy="0"/>
          <a:chOff x="0" y="0"/>
          <a:chExt cx="0" cy="0"/>
        </a:xfrm>
      </p:grpSpPr>
      <p:sp>
        <p:nvSpPr>
          <p:cNvPr id="239" name="Shape 23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pt-BR"/>
              <a:t>Java: Hello World</a:t>
            </a:r>
          </a:p>
        </p:txBody>
      </p:sp>
      <p:sp>
        <p:nvSpPr>
          <p:cNvPr id="240" name="Shape 240"/>
          <p:cNvSpPr/>
          <p:nvPr/>
        </p:nvSpPr>
        <p:spPr>
          <a:xfrm>
            <a:off x="525300" y="1600200"/>
            <a:ext cx="8093399" cy="5020799"/>
          </a:xfrm>
          <a:prstGeom prst="foldedCorner">
            <a:avLst>
              <a:gd fmla="val 14818" name="adj"/>
            </a:avLst>
          </a:prstGeom>
          <a:solidFill>
            <a:srgbClr val="FFFF00"/>
          </a:solidFill>
          <a:ln cap="flat" cmpd="sng" w="19050">
            <a:solidFill>
              <a:schemeClr val="dk2"/>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b="1" lang="pt-BR" sz="2400"/>
              <a:t>EXERCÍCIO</a:t>
            </a:r>
          </a:p>
          <a:p>
            <a:pPr lvl="0" rtl="0">
              <a:spcBef>
                <a:spcPts val="0"/>
              </a:spcBef>
              <a:buNone/>
            </a:pPr>
            <a:r>
              <a:t/>
            </a:r>
            <a:endParaRPr sz="2400"/>
          </a:p>
          <a:p>
            <a:pPr lvl="0" rtl="0">
              <a:spcBef>
                <a:spcPts val="0"/>
              </a:spcBef>
              <a:buClr>
                <a:srgbClr val="000000"/>
              </a:buClr>
              <a:buSzPct val="45833"/>
              <a:buFont typeface="Arial"/>
              <a:buNone/>
            </a:pPr>
            <a:r>
              <a:rPr lang="pt-BR" sz="2400"/>
              <a:t>1) No método </a:t>
            </a:r>
            <a:r>
              <a:rPr b="1" lang="pt-BR" sz="2400"/>
              <a:t>main </a:t>
            </a:r>
            <a:r>
              <a:rPr lang="pt-BR" sz="2400"/>
              <a:t>de </a:t>
            </a:r>
            <a:r>
              <a:rPr b="1" lang="pt-BR" sz="2400"/>
              <a:t>Application</a:t>
            </a:r>
            <a:r>
              <a:rPr lang="pt-BR" sz="2400"/>
              <a:t>, crie mais uma instância de </a:t>
            </a:r>
            <a:r>
              <a:rPr b="1" lang="pt-BR" sz="2400"/>
              <a:t>HelloWorld</a:t>
            </a:r>
            <a:r>
              <a:rPr lang="pt-BR" sz="2400"/>
              <a:t> e passe um valor diferente para o método </a:t>
            </a:r>
            <a:r>
              <a:rPr b="1" lang="pt-BR" sz="2400"/>
              <a:t>setNome</a:t>
            </a:r>
            <a:r>
              <a:rPr lang="pt-BR" sz="2400"/>
              <a:t> antes de imprimir.</a:t>
            </a:r>
          </a:p>
          <a:p>
            <a:pPr lvl="0" rtl="0">
              <a:spcBef>
                <a:spcPts val="0"/>
              </a:spcBef>
              <a:buNone/>
            </a:pPr>
            <a:r>
              <a:rPr lang="pt-BR" sz="2400"/>
              <a:t>2) No método </a:t>
            </a:r>
            <a:r>
              <a:rPr b="1" lang="pt-BR" sz="2400"/>
              <a:t>main </a:t>
            </a:r>
            <a:r>
              <a:rPr lang="pt-BR" sz="2400"/>
              <a:t>de </a:t>
            </a:r>
            <a:r>
              <a:rPr b="1" lang="pt-BR" sz="2400"/>
              <a:t>Application</a:t>
            </a:r>
            <a:r>
              <a:rPr lang="pt-BR" sz="2400"/>
              <a:t>, crie mais uma instância de </a:t>
            </a:r>
            <a:r>
              <a:rPr b="1" lang="pt-BR" sz="2400"/>
              <a:t>HelloWorld</a:t>
            </a:r>
            <a:r>
              <a:rPr lang="pt-BR" sz="2400"/>
              <a:t> e </a:t>
            </a:r>
            <a:r>
              <a:rPr b="1" lang="pt-BR" sz="2400"/>
              <a:t>não chame o método setNome</a:t>
            </a:r>
            <a:r>
              <a:rPr lang="pt-BR" sz="2400"/>
              <a:t> antes de imprimir.</a:t>
            </a:r>
          </a:p>
          <a:p>
            <a:pPr lvl="0" rtl="0">
              <a:spcBef>
                <a:spcPts val="0"/>
              </a:spcBef>
              <a:buNone/>
            </a:pPr>
            <a:r>
              <a:rPr lang="pt-BR" sz="2400"/>
              <a:t>3) Altere o sistema para sempre imprimir a hora atual (APENAS A HORA, MINUTO E SEGUNDOS) antes de imprimir a mensagem do funcionário. Ex.: </a:t>
            </a:r>
          </a:p>
          <a:p>
            <a:pPr lvl="0" rtl="0">
              <a:spcBef>
                <a:spcPts val="0"/>
              </a:spcBef>
              <a:buNone/>
            </a:pPr>
            <a:r>
              <a:rPr b="1" i="1" lang="pt-BR">
                <a:solidFill>
                  <a:schemeClr val="dk1"/>
                </a:solidFill>
                <a:latin typeface="Courier New"/>
                <a:ea typeface="Courier New"/>
                <a:cs typeface="Courier New"/>
                <a:sym typeface="Courier New"/>
              </a:rPr>
              <a:t>15:34:59 - Olá Gabriel. Você acabou de fazer seu primeiro Hello World em Java. Parabéns.</a:t>
            </a:r>
          </a:p>
          <a:p>
            <a:pPr lvl="0" rtl="0">
              <a:spcBef>
                <a:spcPts val="0"/>
              </a:spcBef>
              <a:buNone/>
            </a:pPr>
            <a:r>
              <a:rPr b="1" i="1" lang="pt-BR">
                <a:solidFill>
                  <a:schemeClr val="dk1"/>
                </a:solidFill>
                <a:latin typeface="Courier New"/>
                <a:ea typeface="Courier New"/>
                <a:cs typeface="Courier New"/>
                <a:sym typeface="Courier New"/>
              </a:rPr>
              <a:t>15:35:00 - Olá Gabriel Alves. Você acabou de fazer seu primeiro Hello      World em Java. Parabéns.</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4" name="Shape 244"/>
        <p:cNvGrpSpPr/>
        <p:nvPr/>
      </p:nvGrpSpPr>
      <p:grpSpPr>
        <a:xfrm>
          <a:off x="0" y="0"/>
          <a:ext cx="0" cy="0"/>
          <a:chOff x="0" y="0"/>
          <a:chExt cx="0" cy="0"/>
        </a:xfrm>
      </p:grpSpPr>
      <p:pic>
        <p:nvPicPr>
          <p:cNvPr id="245" name="Shape 245"/>
          <p:cNvPicPr preferRelativeResize="0"/>
          <p:nvPr/>
        </p:nvPicPr>
        <p:blipFill>
          <a:blip r:embed="rId3">
            <a:alphaModFix/>
          </a:blip>
          <a:stretch>
            <a:fillRect/>
          </a:stretch>
        </p:blipFill>
        <p:spPr>
          <a:xfrm>
            <a:off x="0" y="2761150"/>
            <a:ext cx="2281324" cy="4096850"/>
          </a:xfrm>
          <a:prstGeom prst="rect">
            <a:avLst/>
          </a:prstGeom>
          <a:noFill/>
          <a:ln>
            <a:noFill/>
          </a:ln>
        </p:spPr>
      </p:pic>
      <p:sp>
        <p:nvSpPr>
          <p:cNvPr id="246" name="Shape 246"/>
          <p:cNvSpPr txBox="1"/>
          <p:nvPr>
            <p:ph type="ctrTitle"/>
          </p:nvPr>
        </p:nvSpPr>
        <p:spPr>
          <a:xfrm>
            <a:off x="685800" y="2111123"/>
            <a:ext cx="7772400" cy="1546500"/>
          </a:xfrm>
          <a:prstGeom prst="rect">
            <a:avLst/>
          </a:prstGeom>
        </p:spPr>
        <p:txBody>
          <a:bodyPr anchorCtr="0" anchor="b" bIns="91425" lIns="91425" rIns="91425" tIns="91425">
            <a:noAutofit/>
          </a:bodyPr>
          <a:lstStyle/>
          <a:p>
            <a:pPr lvl="0" rtl="0">
              <a:spcBef>
                <a:spcPts val="0"/>
              </a:spcBef>
              <a:buNone/>
            </a:pPr>
            <a:r>
              <a:rPr lang="pt-BR"/>
              <a:t>O Quinto Elemento</a:t>
            </a:r>
          </a:p>
        </p:txBody>
      </p:sp>
      <p:sp>
        <p:nvSpPr>
          <p:cNvPr id="247" name="Shape 247"/>
          <p:cNvSpPr txBox="1"/>
          <p:nvPr>
            <p:ph idx="1" type="subTitle"/>
          </p:nvPr>
        </p:nvSpPr>
        <p:spPr>
          <a:xfrm>
            <a:off x="685800" y="3786737"/>
            <a:ext cx="7772400" cy="1046400"/>
          </a:xfrm>
          <a:prstGeom prst="rect">
            <a:avLst/>
          </a:prstGeom>
        </p:spPr>
        <p:txBody>
          <a:bodyPr anchorCtr="0" anchor="t" bIns="91425" lIns="91425" rIns="91425" tIns="91425">
            <a:noAutofit/>
          </a:bodyPr>
          <a:lstStyle/>
          <a:p>
            <a:pPr lvl="0" rtl="0">
              <a:spcBef>
                <a:spcPts val="0"/>
              </a:spcBef>
              <a:buNone/>
            </a:pPr>
            <a:r>
              <a:rPr lang="pt-BR"/>
              <a:t>Criando objetos</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1" name="Shape 251"/>
        <p:cNvGrpSpPr/>
        <p:nvPr/>
      </p:nvGrpSpPr>
      <p:grpSpPr>
        <a:xfrm>
          <a:off x="0" y="0"/>
          <a:ext cx="0" cy="0"/>
          <a:chOff x="0" y="0"/>
          <a:chExt cx="0" cy="0"/>
        </a:xfrm>
      </p:grpSpPr>
      <p:sp>
        <p:nvSpPr>
          <p:cNvPr id="252" name="Shape 25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pt-BR"/>
              <a:t>O Quinto Elemento</a:t>
            </a:r>
          </a:p>
        </p:txBody>
      </p:sp>
      <p:sp>
        <p:nvSpPr>
          <p:cNvPr id="253" name="Shape 25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rtl="0">
              <a:spcBef>
                <a:spcPts val="0"/>
              </a:spcBef>
              <a:buSzPct val="100000"/>
              <a:buFont typeface="Arial"/>
              <a:buChar char="●"/>
            </a:pPr>
            <a:r>
              <a:rPr b="1" lang="pt-BR" sz="2400">
                <a:solidFill>
                  <a:srgbClr val="000000"/>
                </a:solidFill>
              </a:rPr>
              <a:t>Construtores</a:t>
            </a:r>
          </a:p>
          <a:p>
            <a:pPr indent="-228600" lvl="1" marL="914400" rtl="0">
              <a:spcBef>
                <a:spcPts val="0"/>
              </a:spcBef>
              <a:buFont typeface="Courier New"/>
              <a:buChar char="o"/>
            </a:pPr>
            <a:r>
              <a:rPr lang="pt-BR">
                <a:solidFill>
                  <a:srgbClr val="000000"/>
                </a:solidFill>
              </a:rPr>
              <a:t>São "pseudo" métodos responsáveis por criar objetos da classe</a:t>
            </a:r>
          </a:p>
          <a:p>
            <a:pPr indent="-228600" lvl="1" marL="914400" rtl="0">
              <a:spcBef>
                <a:spcPts val="0"/>
              </a:spcBef>
              <a:buFont typeface="Courier New"/>
              <a:buChar char="o"/>
            </a:pPr>
            <a:r>
              <a:rPr lang="pt-BR"/>
              <a:t>A sua assinatura depende da linguagem utilizada</a:t>
            </a:r>
          </a:p>
          <a:p>
            <a:pPr indent="-228600" lvl="2" marL="1371600" rtl="0">
              <a:spcBef>
                <a:spcPts val="0"/>
              </a:spcBef>
              <a:buFont typeface="Wingdings"/>
              <a:buChar char="§"/>
            </a:pPr>
            <a:r>
              <a:rPr lang="pt-BR"/>
              <a:t>Em Java e C++ são homônimos à classe</a:t>
            </a:r>
          </a:p>
          <a:p>
            <a:pPr indent="-228600" lvl="2" marL="1371600" rtl="0">
              <a:spcBef>
                <a:spcPts val="0"/>
              </a:spcBef>
              <a:buFont typeface="Wingdings"/>
              <a:buChar char="§"/>
            </a:pPr>
            <a:r>
              <a:rPr lang="pt-BR"/>
              <a:t>Em Python possui a assinatura </a:t>
            </a:r>
            <a:r>
              <a:rPr lang="pt-BR">
                <a:solidFill>
                  <a:srgbClr val="000000"/>
                </a:solidFill>
                <a:highlight>
                  <a:srgbClr val="FFFFFF"/>
                </a:highlight>
                <a:latin typeface="Verdana"/>
                <a:ea typeface="Verdana"/>
                <a:cs typeface="Verdana"/>
                <a:sym typeface="Verdana"/>
              </a:rPr>
              <a:t>__init__()</a:t>
            </a:r>
          </a:p>
          <a:p>
            <a:pPr indent="-228600" lvl="1" marL="914400" rtl="0">
              <a:spcBef>
                <a:spcPts val="0"/>
              </a:spcBef>
              <a:buFont typeface="Courier New"/>
              <a:buChar char="o"/>
            </a:pPr>
            <a:r>
              <a:rPr lang="pt-BR"/>
              <a:t>Chamados sempre que um objeto da classe é criado</a:t>
            </a:r>
          </a:p>
          <a:p>
            <a:pPr indent="-228600" lvl="2" marL="1371600" rtl="0">
              <a:spcBef>
                <a:spcPts val="0"/>
              </a:spcBef>
              <a:buFont typeface="Wingdings"/>
              <a:buChar char="§"/>
            </a:pPr>
            <a:r>
              <a:rPr lang="pt-BR"/>
              <a:t>Permitem customizar o comportamento ao instanciar os objetos da classe</a:t>
            </a:r>
          </a:p>
          <a:p>
            <a:pPr indent="-228600" lvl="1" marL="914400" rtl="0">
              <a:spcBef>
                <a:spcPts val="0"/>
              </a:spcBef>
              <a:buFont typeface="Courier New"/>
              <a:buChar char="o"/>
            </a:pPr>
            <a:r>
              <a:rPr lang="pt-BR"/>
              <a:t>Sempre retornam uma instância da classe (mesmo que não declarem o tipo de retorno</a:t>
            </a:r>
          </a:p>
          <a:p>
            <a:pPr indent="-228600" lvl="1" marL="914400" rtl="0">
              <a:spcBef>
                <a:spcPts val="0"/>
              </a:spcBef>
              <a:buFont typeface="Courier New"/>
              <a:buChar char="o"/>
            </a:pPr>
            <a:r>
              <a:rPr lang="pt-BR"/>
              <a:t>Podem possuir parâmetros</a:t>
            </a:r>
          </a:p>
        </p:txBody>
      </p:sp>
      <p:sp>
        <p:nvSpPr>
          <p:cNvPr id="254" name="Shape 254"/>
          <p:cNvSpPr/>
          <p:nvPr/>
        </p:nvSpPr>
        <p:spPr>
          <a:xfrm>
            <a:off x="0" y="1833600"/>
            <a:ext cx="9143982" cy="4967675"/>
          </a:xfrm>
          <a:prstGeom prst="irregularSeal1">
            <a:avLst/>
          </a:prstGeom>
          <a:solidFill>
            <a:srgbClr val="FFFF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indent="0" lvl="0" marL="0" rtl="0">
              <a:spcBef>
                <a:spcPts val="480"/>
              </a:spcBef>
              <a:buNone/>
            </a:pPr>
            <a:r>
              <a:rPr lang="pt-BR" sz="2400">
                <a:solidFill>
                  <a:schemeClr val="dk1"/>
                </a:solidFill>
              </a:rPr>
              <a:t>Um "sexto elemento" das linguagens OO são os </a:t>
            </a:r>
            <a:r>
              <a:rPr b="1" lang="pt-BR" sz="2400">
                <a:solidFill>
                  <a:schemeClr val="dk1"/>
                </a:solidFill>
              </a:rPr>
              <a:t>destrutores</a:t>
            </a:r>
            <a:r>
              <a:rPr lang="pt-BR" sz="2400">
                <a:solidFill>
                  <a:schemeClr val="dk1"/>
                </a:solidFill>
              </a:rPr>
              <a:t> (chamados ao destruir um objeto)</a:t>
            </a:r>
          </a:p>
          <a:p>
            <a:pPr lvl="0">
              <a:spcBef>
                <a:spcPts val="0"/>
              </a:spcBef>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1000"/>
                                        <p:tgtEl>
                                          <p:spTgt spid="2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8" name="Shape 258"/>
        <p:cNvGrpSpPr/>
        <p:nvPr/>
      </p:nvGrpSpPr>
      <p:grpSpPr>
        <a:xfrm>
          <a:off x="0" y="0"/>
          <a:ext cx="0" cy="0"/>
          <a:chOff x="0" y="0"/>
          <a:chExt cx="0" cy="0"/>
        </a:xfrm>
      </p:grpSpPr>
      <p:sp>
        <p:nvSpPr>
          <p:cNvPr id="259" name="Shape 25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pt-BR"/>
              <a:t>O Quinto Elemento</a:t>
            </a:r>
          </a:p>
        </p:txBody>
      </p:sp>
      <p:sp>
        <p:nvSpPr>
          <p:cNvPr id="260" name="Shape 26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rtl="0">
              <a:spcBef>
                <a:spcPts val="0"/>
              </a:spcBef>
              <a:buSzPct val="100000"/>
              <a:buFont typeface="Arial"/>
              <a:buChar char="●"/>
            </a:pPr>
            <a:r>
              <a:rPr lang="pt-BR" sz="2400">
                <a:solidFill>
                  <a:srgbClr val="000000"/>
                </a:solidFill>
              </a:rPr>
              <a:t>No exemplo do slide 20, a classe HelloWorld é instanciada utilizando o construtor padrão (sem argumentos)</a:t>
            </a:r>
          </a:p>
          <a:p>
            <a:pPr indent="-228600" lvl="1" marL="914400" rtl="0">
              <a:spcBef>
                <a:spcPts val="0"/>
              </a:spcBef>
              <a:buFont typeface="Courier New"/>
              <a:buChar char="o"/>
            </a:pPr>
            <a:r>
              <a:rPr lang="pt-BR">
                <a:solidFill>
                  <a:srgbClr val="000000"/>
                </a:solidFill>
              </a:rPr>
              <a:t>Em Java, caso construtor não seja declarado explicitamente, a classe possuirá um construtor padrão (sem parâmetros)</a:t>
            </a:r>
          </a:p>
          <a:p>
            <a:pPr indent="-228600" lvl="1" marL="914400" rtl="0">
              <a:spcBef>
                <a:spcPts val="0"/>
              </a:spcBef>
              <a:buClr>
                <a:srgbClr val="000000"/>
              </a:buClr>
              <a:buFont typeface="Courier New"/>
              <a:buChar char="o"/>
            </a:pPr>
            <a:r>
              <a:rPr lang="pt-BR">
                <a:solidFill>
                  <a:srgbClr val="000000"/>
                </a:solidFill>
              </a:rPr>
              <a:t>Caso algum construtor seja declarado, o construtor sem parâmetros precisa ser declarado explicitamente (se necessário)</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 name="Shape 40"/>
        <p:cNvGrpSpPr/>
        <p:nvPr/>
      </p:nvGrpSpPr>
      <p:grpSpPr>
        <a:xfrm>
          <a:off x="0" y="0"/>
          <a:ext cx="0" cy="0"/>
          <a:chOff x="0" y="0"/>
          <a:chExt cx="0" cy="0"/>
        </a:xfrm>
      </p:grpSpPr>
      <p:sp>
        <p:nvSpPr>
          <p:cNvPr id="41" name="Shape 4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pt-BR"/>
              <a:t>POO como tudo começou</a:t>
            </a:r>
          </a:p>
        </p:txBody>
      </p:sp>
      <p:sp>
        <p:nvSpPr>
          <p:cNvPr id="42" name="Shape 4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buFont typeface="Arial"/>
              <a:buChar char="●"/>
            </a:pPr>
            <a:r>
              <a:rPr lang="pt-BR"/>
              <a:t>As linguagens de programação estruturada e suas técnicas já não eram suficientes para suprir a demanda por qualidade e produtividade (anos 80).</a:t>
            </a:r>
          </a:p>
          <a:p>
            <a:pPr indent="-228600" lvl="1" marL="914400" rtl="0">
              <a:spcBef>
                <a:spcPts val="0"/>
              </a:spcBef>
              <a:buFont typeface="Courier New"/>
              <a:buChar char="o"/>
            </a:pPr>
            <a:r>
              <a:rPr lang="pt-BR"/>
              <a:t>Observou-se que a reutilização era a chave para a melhoria da qualidade e da produtividade.</a:t>
            </a:r>
          </a:p>
          <a:p>
            <a:pPr indent="-228600" lvl="0" marL="457200" rtl="0">
              <a:spcBef>
                <a:spcPts val="0"/>
              </a:spcBef>
              <a:buFont typeface="Arial"/>
              <a:buChar char="●"/>
            </a:pPr>
            <a:r>
              <a:rPr lang="pt-BR"/>
              <a:t>Em 1985 a linguagem </a:t>
            </a:r>
            <a:r>
              <a:rPr b="1" lang="pt-BR"/>
              <a:t>Eiffel </a:t>
            </a:r>
            <a:r>
              <a:rPr lang="pt-BR"/>
              <a:t>foi desenvolvida com foco na qualidade do código.</a:t>
            </a:r>
          </a:p>
          <a:p>
            <a:pPr indent="-228600" lvl="1" marL="914400" rtl="0">
              <a:spcBef>
                <a:spcPts val="0"/>
              </a:spcBef>
              <a:buFont typeface="Courier New"/>
              <a:buChar char="o"/>
            </a:pPr>
            <a:r>
              <a:rPr lang="pt-BR"/>
              <a:t>Busca melhorar a produtividade dos programadores</a:t>
            </a:r>
          </a:p>
          <a:p>
            <a:pPr lvl="0" rtl="0">
              <a:spcBef>
                <a:spcPts val="0"/>
              </a:spcBef>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4" name="Shape 264"/>
        <p:cNvGrpSpPr/>
        <p:nvPr/>
      </p:nvGrpSpPr>
      <p:grpSpPr>
        <a:xfrm>
          <a:off x="0" y="0"/>
          <a:ext cx="0" cy="0"/>
          <a:chOff x="0" y="0"/>
          <a:chExt cx="0" cy="0"/>
        </a:xfrm>
      </p:grpSpPr>
      <p:sp>
        <p:nvSpPr>
          <p:cNvPr id="265" name="Shape 26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pt-BR"/>
              <a:t>Java: Construtores</a:t>
            </a:r>
          </a:p>
        </p:txBody>
      </p:sp>
      <p:sp>
        <p:nvSpPr>
          <p:cNvPr id="266" name="Shape 266"/>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None/>
            </a:pPr>
            <a:r>
              <a:rPr lang="pt-BR" sz="2000">
                <a:latin typeface="Courier New"/>
                <a:ea typeface="Courier New"/>
                <a:cs typeface="Courier New"/>
                <a:sym typeface="Courier New"/>
              </a:rPr>
              <a:t>public class HelloWorld {</a:t>
            </a:r>
          </a:p>
          <a:p>
            <a:pPr lvl="0" rtl="0">
              <a:spcBef>
                <a:spcPts val="0"/>
              </a:spcBef>
              <a:buNone/>
            </a:pPr>
            <a:r>
              <a:rPr lang="pt-BR" sz="2000">
                <a:latin typeface="Courier New"/>
                <a:ea typeface="Courier New"/>
                <a:cs typeface="Courier New"/>
                <a:sym typeface="Courier New"/>
              </a:rPr>
              <a:t>    private String nome;</a:t>
            </a:r>
          </a:p>
          <a:p>
            <a:pPr lvl="0" rtl="0">
              <a:spcBef>
                <a:spcPts val="0"/>
              </a:spcBef>
              <a:buClr>
                <a:srgbClr val="000000"/>
              </a:buClr>
              <a:buSzPct val="55000"/>
              <a:buFont typeface="Arial"/>
              <a:buNone/>
            </a:pPr>
            <a:r>
              <a:rPr b="1" lang="pt-BR" sz="2000">
                <a:latin typeface="Courier New"/>
                <a:ea typeface="Courier New"/>
                <a:cs typeface="Courier New"/>
                <a:sym typeface="Courier New"/>
              </a:rPr>
              <a:t>    public HelloWorld() { </a:t>
            </a:r>
          </a:p>
          <a:p>
            <a:pPr indent="387350" lvl="0" marL="457200" rtl="0">
              <a:spcBef>
                <a:spcPts val="0"/>
              </a:spcBef>
              <a:buClr>
                <a:srgbClr val="000000"/>
              </a:buClr>
              <a:buSzPct val="55000"/>
              <a:buFont typeface="Arial"/>
              <a:buNone/>
            </a:pPr>
            <a:r>
              <a:rPr b="1" lang="pt-BR" sz="2000">
                <a:latin typeface="Courier New"/>
                <a:ea typeface="Courier New"/>
                <a:cs typeface="Courier New"/>
                <a:sym typeface="Courier New"/>
              </a:rPr>
              <a:t>  this.nome = "Sem Nome"; </a:t>
            </a:r>
          </a:p>
          <a:p>
            <a:pPr indent="-69850" lvl="0" marL="0" rtl="0">
              <a:spcBef>
                <a:spcPts val="0"/>
              </a:spcBef>
              <a:buClr>
                <a:srgbClr val="000000"/>
              </a:buClr>
              <a:buSzPct val="55000"/>
              <a:buFont typeface="Arial"/>
              <a:buNone/>
            </a:pPr>
            <a:r>
              <a:rPr b="1" lang="pt-BR" sz="2000">
                <a:latin typeface="Courier New"/>
                <a:ea typeface="Courier New"/>
                <a:cs typeface="Courier New"/>
                <a:sym typeface="Courier New"/>
              </a:rPr>
              <a:t>    }</a:t>
            </a:r>
          </a:p>
          <a:p>
            <a:pPr lvl="0" rtl="0">
              <a:spcBef>
                <a:spcPts val="0"/>
              </a:spcBef>
              <a:buNone/>
            </a:pPr>
            <a:r>
              <a:rPr b="1" lang="pt-BR" sz="2000">
                <a:latin typeface="Courier New"/>
                <a:ea typeface="Courier New"/>
                <a:cs typeface="Courier New"/>
                <a:sym typeface="Courier New"/>
              </a:rPr>
              <a:t>    public HelloWorld(String nome) {</a:t>
            </a:r>
          </a:p>
          <a:p>
            <a:pPr lvl="0" rtl="0">
              <a:spcBef>
                <a:spcPts val="0"/>
              </a:spcBef>
              <a:buNone/>
            </a:pPr>
            <a:r>
              <a:rPr b="1" lang="pt-BR" sz="2000">
                <a:latin typeface="Courier New"/>
                <a:ea typeface="Courier New"/>
                <a:cs typeface="Courier New"/>
                <a:sym typeface="Courier New"/>
              </a:rPr>
              <a:t>        this.nome = nome;</a:t>
            </a:r>
          </a:p>
          <a:p>
            <a:pPr lvl="0" rtl="0">
              <a:spcBef>
                <a:spcPts val="0"/>
              </a:spcBef>
              <a:buClr>
                <a:srgbClr val="000000"/>
              </a:buClr>
              <a:buSzPct val="55000"/>
              <a:buFont typeface="Arial"/>
              <a:buNone/>
            </a:pPr>
            <a:r>
              <a:rPr b="1" lang="pt-BR" sz="2000">
                <a:latin typeface="Courier New"/>
                <a:ea typeface="Courier New"/>
                <a:cs typeface="Courier New"/>
                <a:sym typeface="Courier New"/>
              </a:rPr>
              <a:t>    }</a:t>
            </a:r>
          </a:p>
          <a:p>
            <a:pPr lvl="0" rtl="0">
              <a:spcBef>
                <a:spcPts val="0"/>
              </a:spcBef>
              <a:buNone/>
            </a:pPr>
            <a:r>
              <a:rPr lang="pt-BR" sz="2000">
                <a:latin typeface="Courier New"/>
                <a:ea typeface="Courier New"/>
                <a:cs typeface="Courier New"/>
                <a:sym typeface="Courier New"/>
              </a:rPr>
              <a:t>    ...</a:t>
            </a:r>
          </a:p>
          <a:p>
            <a:pPr lvl="0" rtl="0">
              <a:spcBef>
                <a:spcPts val="0"/>
              </a:spcBef>
              <a:buNone/>
            </a:pPr>
            <a:r>
              <a:rPr lang="pt-BR" sz="2000">
                <a:latin typeface="Courier New"/>
                <a:ea typeface="Courier New"/>
                <a:cs typeface="Courier New"/>
                <a:sym typeface="Courier New"/>
              </a:rPr>
              <a:t>}</a:t>
            </a:r>
          </a:p>
        </p:txBody>
      </p:sp>
      <p:pic>
        <p:nvPicPr>
          <p:cNvPr id="267" name="Shape 267"/>
          <p:cNvPicPr preferRelativeResize="0"/>
          <p:nvPr/>
        </p:nvPicPr>
        <p:blipFill>
          <a:blip r:embed="rId3">
            <a:alphaModFix/>
          </a:blip>
          <a:stretch>
            <a:fillRect/>
          </a:stretch>
        </p:blipFill>
        <p:spPr>
          <a:xfrm>
            <a:off x="7717543" y="0"/>
            <a:ext cx="1426455" cy="1535543"/>
          </a:xfrm>
          <a:prstGeom prst="rect">
            <a:avLst/>
          </a:prstGeom>
          <a:noFill/>
          <a:ln>
            <a:noFill/>
          </a:ln>
        </p:spPr>
      </p:pic>
      <p:sp>
        <p:nvSpPr>
          <p:cNvPr id="268" name="Shape 268"/>
          <p:cNvSpPr/>
          <p:nvPr/>
        </p:nvSpPr>
        <p:spPr>
          <a:xfrm>
            <a:off x="4758400" y="1417650"/>
            <a:ext cx="3123600" cy="854400"/>
          </a:xfrm>
          <a:prstGeom prst="wedgeRoundRectCallout">
            <a:avLst>
              <a:gd fmla="val -68371" name="adj1"/>
              <a:gd fmla="val 79489" name="adj2"/>
              <a:gd fmla="val 0" name="adj3"/>
            </a:avLst>
          </a:prstGeom>
          <a:solidFill>
            <a:srgbClr val="FFFF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pt-BR" sz="1800"/>
              <a:t>Declaração do construtor </a:t>
            </a:r>
            <a:r>
              <a:rPr b="1" lang="pt-BR" sz="1800"/>
              <a:t>padrão</a:t>
            </a:r>
            <a:r>
              <a:rPr lang="pt-BR" sz="1800"/>
              <a:t>, atribuindo um valor padrão ao atributo.</a:t>
            </a:r>
          </a:p>
        </p:txBody>
      </p:sp>
      <p:sp>
        <p:nvSpPr>
          <p:cNvPr id="269" name="Shape 269"/>
          <p:cNvSpPr/>
          <p:nvPr/>
        </p:nvSpPr>
        <p:spPr>
          <a:xfrm>
            <a:off x="5095375" y="5804400"/>
            <a:ext cx="3268500" cy="1053600"/>
          </a:xfrm>
          <a:prstGeom prst="wedgeRoundRectCallout">
            <a:avLst>
              <a:gd fmla="val -53989" name="adj1"/>
              <a:gd fmla="val -217929" name="adj2"/>
              <a:gd fmla="val 0" name="adj3"/>
            </a:avLst>
          </a:prstGeom>
          <a:solidFill>
            <a:srgbClr val="FFFF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pt-BR" sz="1800"/>
              <a:t>Declaração de um construtor que já atribui um valor ao atributo </a:t>
            </a:r>
            <a:r>
              <a:rPr b="1" lang="pt-BR" sz="1800"/>
              <a:t>nome</a:t>
            </a:r>
            <a:r>
              <a:rPr lang="pt-BR" sz="1800"/>
              <a:t> do objeto.</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gtEl>
                                        <p:attrNameLst>
                                          <p:attrName>style.visibility</p:attrName>
                                        </p:attrNameLst>
                                      </p:cBhvr>
                                      <p:to>
                                        <p:strVal val="visible"/>
                                      </p:to>
                                    </p:set>
                                    <p:animEffect filter="fade" transition="in">
                                      <p:cBhvr>
                                        <p:cTn dur="1000"/>
                                        <p:tgtEl>
                                          <p:spTgt spid="2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gtEl>
                                        <p:attrNameLst>
                                          <p:attrName>style.visibility</p:attrName>
                                        </p:attrNameLst>
                                      </p:cBhvr>
                                      <p:to>
                                        <p:strVal val="visible"/>
                                      </p:to>
                                    </p:set>
                                    <p:animEffect filter="fade" transition="in">
                                      <p:cBhvr>
                                        <p:cTn dur="1000"/>
                                        <p:tgtEl>
                                          <p:spTgt spid="2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3" name="Shape 273"/>
        <p:cNvGrpSpPr/>
        <p:nvPr/>
      </p:nvGrpSpPr>
      <p:grpSpPr>
        <a:xfrm>
          <a:off x="0" y="0"/>
          <a:ext cx="0" cy="0"/>
          <a:chOff x="0" y="0"/>
          <a:chExt cx="0" cy="0"/>
        </a:xfrm>
      </p:grpSpPr>
      <p:sp>
        <p:nvSpPr>
          <p:cNvPr id="274" name="Shape 27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pt-BR"/>
              <a:t>Java: Construtores</a:t>
            </a:r>
          </a:p>
        </p:txBody>
      </p:sp>
      <p:sp>
        <p:nvSpPr>
          <p:cNvPr id="275" name="Shape 275"/>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None/>
            </a:pPr>
            <a:r>
              <a:rPr lang="pt-BR" sz="2000">
                <a:latin typeface="Courier New"/>
                <a:ea typeface="Courier New"/>
                <a:cs typeface="Courier New"/>
                <a:sym typeface="Courier New"/>
              </a:rPr>
              <a:t>public class Application {</a:t>
            </a:r>
          </a:p>
          <a:p>
            <a:pPr lvl="0" rtl="0">
              <a:spcBef>
                <a:spcPts val="0"/>
              </a:spcBef>
              <a:buNone/>
            </a:pPr>
            <a:r>
              <a:rPr lang="pt-BR" sz="2000">
                <a:latin typeface="Courier New"/>
                <a:ea typeface="Courier New"/>
                <a:cs typeface="Courier New"/>
                <a:sym typeface="Courier New"/>
              </a:rPr>
              <a:t>    public static void main(String[] args) {</a:t>
            </a:r>
          </a:p>
          <a:p>
            <a:pPr lvl="0" rtl="0">
              <a:spcBef>
                <a:spcPts val="0"/>
              </a:spcBef>
              <a:buClr>
                <a:srgbClr val="000000"/>
              </a:buClr>
              <a:buSzPct val="55000"/>
              <a:buFont typeface="Arial"/>
              <a:buNone/>
            </a:pPr>
            <a:r>
              <a:rPr lang="pt-BR" sz="2000">
                <a:latin typeface="Courier New"/>
                <a:ea typeface="Courier New"/>
                <a:cs typeface="Courier New"/>
                <a:sym typeface="Courier New"/>
              </a:rPr>
              <a:t>        HelloWorld helloWorld1 = new HelloWorld();</a:t>
            </a:r>
          </a:p>
          <a:p>
            <a:pPr lvl="0" rtl="0">
              <a:spcBef>
                <a:spcPts val="0"/>
              </a:spcBef>
              <a:buNone/>
            </a:pPr>
            <a:r>
              <a:rPr lang="pt-BR" sz="2000">
                <a:latin typeface="Courier New"/>
                <a:ea typeface="Courier New"/>
                <a:cs typeface="Courier New"/>
                <a:sym typeface="Courier New"/>
              </a:rPr>
              <a:t>        HelloWorld helloWorld2 = </a:t>
            </a:r>
          </a:p>
          <a:p>
            <a:pPr lvl="0" rtl="0">
              <a:spcBef>
                <a:spcPts val="0"/>
              </a:spcBef>
              <a:buClr>
                <a:srgbClr val="000000"/>
              </a:buClr>
              <a:buSzPct val="55000"/>
              <a:buFont typeface="Arial"/>
              <a:buNone/>
            </a:pPr>
            <a:r>
              <a:rPr lang="pt-BR" sz="2000">
                <a:latin typeface="Courier New"/>
                <a:ea typeface="Courier New"/>
                <a:cs typeface="Courier New"/>
                <a:sym typeface="Courier New"/>
              </a:rPr>
              <a:t>            new HelloWorld("Gabriel Alves");</a:t>
            </a:r>
          </a:p>
          <a:p>
            <a:pPr lvl="0" rtl="0">
              <a:spcBef>
                <a:spcPts val="0"/>
              </a:spcBef>
              <a:buClr>
                <a:srgbClr val="000000"/>
              </a:buClr>
              <a:buSzPct val="55000"/>
              <a:buFont typeface="Arial"/>
              <a:buNone/>
            </a:pPr>
            <a:r>
              <a:rPr lang="pt-BR" sz="2000">
                <a:latin typeface="Courier New"/>
                <a:ea typeface="Courier New"/>
                <a:cs typeface="Courier New"/>
                <a:sym typeface="Courier New"/>
              </a:rPr>
              <a:t>        helloWorld1.imprimir();</a:t>
            </a:r>
          </a:p>
          <a:p>
            <a:pPr lvl="0" rtl="0">
              <a:spcBef>
                <a:spcPts val="0"/>
              </a:spcBef>
              <a:buClr>
                <a:srgbClr val="000000"/>
              </a:buClr>
              <a:buSzPct val="55000"/>
              <a:buFont typeface="Arial"/>
              <a:buNone/>
            </a:pPr>
            <a:r>
              <a:rPr lang="pt-BR" sz="2000">
                <a:latin typeface="Courier New"/>
                <a:ea typeface="Courier New"/>
                <a:cs typeface="Courier New"/>
                <a:sym typeface="Courier New"/>
              </a:rPr>
              <a:t>        helloWorld2.imprimir();</a:t>
            </a:r>
          </a:p>
          <a:p>
            <a:pPr lvl="0" rtl="0">
              <a:spcBef>
                <a:spcPts val="0"/>
              </a:spcBef>
              <a:buNone/>
            </a:pPr>
            <a:r>
              <a:rPr lang="pt-BR" sz="2000">
                <a:latin typeface="Courier New"/>
                <a:ea typeface="Courier New"/>
                <a:cs typeface="Courier New"/>
                <a:sym typeface="Courier New"/>
              </a:rPr>
              <a:t>    }</a:t>
            </a:r>
          </a:p>
          <a:p>
            <a:pPr lvl="0" rtl="0">
              <a:spcBef>
                <a:spcPts val="0"/>
              </a:spcBef>
              <a:buNone/>
            </a:pPr>
            <a:r>
              <a:rPr lang="pt-BR" sz="2000">
                <a:latin typeface="Courier New"/>
                <a:ea typeface="Courier New"/>
                <a:cs typeface="Courier New"/>
                <a:sym typeface="Courier New"/>
              </a:rPr>
              <a:t>}</a:t>
            </a:r>
          </a:p>
        </p:txBody>
      </p:sp>
      <p:pic>
        <p:nvPicPr>
          <p:cNvPr id="276" name="Shape 276"/>
          <p:cNvPicPr preferRelativeResize="0"/>
          <p:nvPr/>
        </p:nvPicPr>
        <p:blipFill>
          <a:blip r:embed="rId3">
            <a:alphaModFix/>
          </a:blip>
          <a:stretch>
            <a:fillRect/>
          </a:stretch>
        </p:blipFill>
        <p:spPr>
          <a:xfrm>
            <a:off x="7717543" y="0"/>
            <a:ext cx="1426455" cy="1535543"/>
          </a:xfrm>
          <a:prstGeom prst="rect">
            <a:avLst/>
          </a:prstGeom>
          <a:noFill/>
          <a:ln>
            <a:noFill/>
          </a:ln>
        </p:spPr>
      </p:pic>
      <p:sp>
        <p:nvSpPr>
          <p:cNvPr id="277" name="Shape 277"/>
          <p:cNvSpPr/>
          <p:nvPr/>
        </p:nvSpPr>
        <p:spPr>
          <a:xfrm>
            <a:off x="5507400" y="3387600"/>
            <a:ext cx="3636600" cy="3470400"/>
          </a:xfrm>
          <a:prstGeom prst="rect">
            <a:avLst/>
          </a:prstGeom>
          <a:solidFill>
            <a:srgbClr val="000000"/>
          </a:solidFill>
          <a:ln cap="flat" cmpd="sng" w="19050">
            <a:solidFill>
              <a:schemeClr val="dk2"/>
            </a:solidFill>
            <a:prstDash val="solid"/>
            <a:round/>
            <a:headEnd len="med" w="med" type="none"/>
            <a:tailEnd len="med" w="med" type="none"/>
          </a:ln>
        </p:spPr>
        <p:txBody>
          <a:bodyPr anchorCtr="0" anchor="t" bIns="91425" lIns="91425" rIns="91425" tIns="91425">
            <a:noAutofit/>
          </a:bodyPr>
          <a:lstStyle/>
          <a:p>
            <a:pPr lvl="0" rtl="0">
              <a:spcBef>
                <a:spcPts val="0"/>
              </a:spcBef>
              <a:buClr>
                <a:srgbClr val="000000"/>
              </a:buClr>
              <a:buFont typeface="Arial"/>
              <a:buNone/>
            </a:pPr>
            <a:r>
              <a:rPr lang="pt-BR">
                <a:solidFill>
                  <a:srgbClr val="FFFFFF"/>
                </a:solidFill>
              </a:rPr>
              <a:t>&gt;Olá Sem Nome. Você acabou de fazer seu primeiro Hello World em Java. Parabéns.</a:t>
            </a:r>
          </a:p>
          <a:p>
            <a:pPr lvl="0" rtl="0">
              <a:spcBef>
                <a:spcPts val="0"/>
              </a:spcBef>
              <a:buClr>
                <a:srgbClr val="000000"/>
              </a:buClr>
              <a:buFont typeface="Arial"/>
              <a:buNone/>
            </a:pPr>
            <a:r>
              <a:rPr lang="pt-BR">
                <a:solidFill>
                  <a:srgbClr val="FFFFFF"/>
                </a:solidFill>
              </a:rPr>
              <a:t>&gt;Olá Gabriel Alves. Você acabou de fazer seu primeiro Hello World em Java. Parabéns.</a:t>
            </a:r>
          </a:p>
          <a:p>
            <a:pPr lvl="0" rtl="0">
              <a:spcBef>
                <a:spcPts val="0"/>
              </a:spcBef>
              <a:buNone/>
            </a:pPr>
            <a:r>
              <a:rPr lang="pt-BR">
                <a:solidFill>
                  <a:srgbClr val="FFFFFF"/>
                </a:solidFill>
              </a:rPr>
              <a:t>&gt;</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1000"/>
                                        <p:tgtEl>
                                          <p:spTgt spid="2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1" name="Shape 281"/>
        <p:cNvGrpSpPr/>
        <p:nvPr/>
      </p:nvGrpSpPr>
      <p:grpSpPr>
        <a:xfrm>
          <a:off x="0" y="0"/>
          <a:ext cx="0" cy="0"/>
          <a:chOff x="0" y="0"/>
          <a:chExt cx="0" cy="0"/>
        </a:xfrm>
      </p:grpSpPr>
      <p:sp>
        <p:nvSpPr>
          <p:cNvPr id="282" name="Shape 282"/>
          <p:cNvSpPr txBox="1"/>
          <p:nvPr>
            <p:ph type="ctrTitle"/>
          </p:nvPr>
        </p:nvSpPr>
        <p:spPr>
          <a:xfrm>
            <a:off x="685800" y="2111123"/>
            <a:ext cx="7772400" cy="1546500"/>
          </a:xfrm>
          <a:prstGeom prst="rect">
            <a:avLst/>
          </a:prstGeom>
        </p:spPr>
        <p:txBody>
          <a:bodyPr anchorCtr="0" anchor="b" bIns="91425" lIns="91425" rIns="91425" tIns="91425">
            <a:noAutofit/>
          </a:bodyPr>
          <a:lstStyle/>
          <a:p>
            <a:pPr lvl="0" rtl="0">
              <a:spcBef>
                <a:spcPts val="0"/>
              </a:spcBef>
              <a:buNone/>
            </a:pPr>
            <a:r>
              <a:rPr lang="pt-BR"/>
              <a:t>Elementos de Classes</a:t>
            </a:r>
          </a:p>
        </p:txBody>
      </p:sp>
      <p:sp>
        <p:nvSpPr>
          <p:cNvPr id="283" name="Shape 283"/>
          <p:cNvSpPr txBox="1"/>
          <p:nvPr>
            <p:ph idx="1" type="subTitle"/>
          </p:nvPr>
        </p:nvSpPr>
        <p:spPr>
          <a:xfrm>
            <a:off x="685800" y="3786737"/>
            <a:ext cx="7772400" cy="1046400"/>
          </a:xfrm>
          <a:prstGeom prst="rect">
            <a:avLst/>
          </a:prstGeom>
        </p:spPr>
        <p:txBody>
          <a:bodyPr anchorCtr="0" anchor="t" bIns="91425" lIns="91425" rIns="91425" tIns="91425">
            <a:noAutofit/>
          </a:bodyPr>
          <a:lstStyle/>
          <a:p>
            <a:pPr lvl="0" rtl="0">
              <a:spcBef>
                <a:spcPts val="0"/>
              </a:spcBef>
              <a:buNone/>
            </a:pPr>
            <a:r>
              <a:rPr lang="pt-BR"/>
              <a:t>Compartilhando atributos e métodos</a:t>
            </a:r>
          </a:p>
        </p:txBody>
      </p:sp>
      <p:pic>
        <p:nvPicPr>
          <p:cNvPr id="284" name="Shape 284"/>
          <p:cNvPicPr preferRelativeResize="0"/>
          <p:nvPr/>
        </p:nvPicPr>
        <p:blipFill>
          <a:blip r:embed="rId3">
            <a:alphaModFix/>
          </a:blip>
          <a:stretch>
            <a:fillRect/>
          </a:stretch>
        </p:blipFill>
        <p:spPr>
          <a:xfrm>
            <a:off x="6288450" y="4713375"/>
            <a:ext cx="2855550" cy="2144624"/>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8" name="Shape 288"/>
        <p:cNvGrpSpPr/>
        <p:nvPr/>
      </p:nvGrpSpPr>
      <p:grpSpPr>
        <a:xfrm>
          <a:off x="0" y="0"/>
          <a:ext cx="0" cy="0"/>
          <a:chOff x="0" y="0"/>
          <a:chExt cx="0" cy="0"/>
        </a:xfrm>
      </p:grpSpPr>
      <p:sp>
        <p:nvSpPr>
          <p:cNvPr id="289" name="Shape 28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pt-BR"/>
              <a:t>Elementos de Classes</a:t>
            </a:r>
          </a:p>
        </p:txBody>
      </p:sp>
      <p:sp>
        <p:nvSpPr>
          <p:cNvPr id="290" name="Shape 29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rtl="0">
              <a:spcBef>
                <a:spcPts val="0"/>
              </a:spcBef>
              <a:buSzPct val="100000"/>
              <a:buFont typeface="Arial"/>
              <a:buChar char="●"/>
            </a:pPr>
            <a:r>
              <a:rPr b="1" lang="pt-BR" sz="2400">
                <a:solidFill>
                  <a:srgbClr val="000000"/>
                </a:solidFill>
              </a:rPr>
              <a:t>Atributos </a:t>
            </a:r>
            <a:r>
              <a:rPr lang="pt-BR" sz="2400">
                <a:solidFill>
                  <a:srgbClr val="000000"/>
                </a:solidFill>
              </a:rPr>
              <a:t>e </a:t>
            </a:r>
            <a:r>
              <a:rPr b="1" lang="pt-BR" sz="2400">
                <a:solidFill>
                  <a:srgbClr val="000000"/>
                </a:solidFill>
              </a:rPr>
              <a:t>métodos </a:t>
            </a:r>
            <a:r>
              <a:rPr lang="pt-BR" sz="2400">
                <a:solidFill>
                  <a:srgbClr val="000000"/>
                </a:solidFill>
              </a:rPr>
              <a:t>podem ser declarados como sendo da classe e não dos objetos</a:t>
            </a:r>
          </a:p>
          <a:p>
            <a:pPr indent="-381000" lvl="0" marL="457200" rtl="0">
              <a:spcBef>
                <a:spcPts val="0"/>
              </a:spcBef>
              <a:buSzPct val="100000"/>
              <a:buFont typeface="Arial"/>
              <a:buChar char="●"/>
            </a:pPr>
            <a:r>
              <a:rPr lang="pt-BR" sz="2400">
                <a:solidFill>
                  <a:srgbClr val="000000"/>
                </a:solidFill>
              </a:rPr>
              <a:t>São denominados </a:t>
            </a:r>
            <a:r>
              <a:rPr b="1" lang="pt-BR" sz="2400">
                <a:solidFill>
                  <a:srgbClr val="000000"/>
                </a:solidFill>
              </a:rPr>
              <a:t>estáticos</a:t>
            </a:r>
          </a:p>
          <a:p>
            <a:pPr indent="-381000" lvl="0" marL="457200" rtl="0">
              <a:spcBef>
                <a:spcPts val="0"/>
              </a:spcBef>
              <a:buSzPct val="100000"/>
              <a:buFont typeface="Arial"/>
              <a:buChar char="●"/>
            </a:pPr>
            <a:r>
              <a:rPr lang="pt-BR" sz="2400">
                <a:solidFill>
                  <a:srgbClr val="000000"/>
                </a:solidFill>
              </a:rPr>
              <a:t>Economizam memória</a:t>
            </a:r>
          </a:p>
          <a:p>
            <a:pPr indent="-381000" lvl="0" marL="457200" rtl="0">
              <a:spcBef>
                <a:spcPts val="0"/>
              </a:spcBef>
              <a:buSzPct val="100000"/>
              <a:buFont typeface="Arial"/>
              <a:buChar char="●"/>
            </a:pPr>
            <a:r>
              <a:rPr lang="pt-BR" sz="2400">
                <a:solidFill>
                  <a:srgbClr val="000000"/>
                </a:solidFill>
              </a:rPr>
              <a:t>Não podem acessar elementos de instância (nomes e métodos não estáticos)</a:t>
            </a:r>
          </a:p>
          <a:p>
            <a:pPr indent="-381000" lvl="0" marL="457200" rtl="0">
              <a:spcBef>
                <a:spcPts val="0"/>
              </a:spcBef>
              <a:buSzPct val="100000"/>
              <a:buFont typeface="Arial"/>
              <a:buChar char="●"/>
            </a:pPr>
            <a:r>
              <a:rPr lang="pt-BR" sz="2400"/>
              <a:t>Podem ser utilizados quando não há necessidade de acessar atributos ou métodos das instâncias</a:t>
            </a:r>
          </a:p>
          <a:p>
            <a:pPr indent="-381000" lvl="0" marL="457200" rtl="0">
              <a:spcBef>
                <a:spcPts val="0"/>
              </a:spcBef>
              <a:buSzPct val="100000"/>
              <a:buFont typeface="Arial"/>
              <a:buChar char="●"/>
            </a:pPr>
            <a:r>
              <a:rPr lang="pt-BR" sz="2400">
                <a:solidFill>
                  <a:srgbClr val="000000"/>
                </a:solidFill>
              </a:rPr>
              <a:t>Denomina-se </a:t>
            </a:r>
            <a:r>
              <a:rPr b="1" lang="pt-BR" sz="2400">
                <a:solidFill>
                  <a:srgbClr val="000000"/>
                </a:solidFill>
              </a:rPr>
              <a:t>mensagem</a:t>
            </a:r>
            <a:r>
              <a:rPr lang="pt-BR" sz="2400">
                <a:solidFill>
                  <a:srgbClr val="000000"/>
                </a:solidFill>
              </a:rPr>
              <a:t>, a chamada a um método de um objeto (ou de uma classe)</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4" name="Shape 294"/>
        <p:cNvGrpSpPr/>
        <p:nvPr/>
      </p:nvGrpSpPr>
      <p:grpSpPr>
        <a:xfrm>
          <a:off x="0" y="0"/>
          <a:ext cx="0" cy="0"/>
          <a:chOff x="0" y="0"/>
          <a:chExt cx="0" cy="0"/>
        </a:xfrm>
      </p:grpSpPr>
      <p:sp>
        <p:nvSpPr>
          <p:cNvPr id="295" name="Shape 29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pt-BR"/>
              <a:t>Java: Elementos Estáticos</a:t>
            </a:r>
          </a:p>
        </p:txBody>
      </p:sp>
      <p:sp>
        <p:nvSpPr>
          <p:cNvPr id="296" name="Shape 296"/>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None/>
            </a:pPr>
            <a:r>
              <a:rPr lang="pt-BR" sz="1900">
                <a:latin typeface="Courier New"/>
                <a:ea typeface="Courier New"/>
                <a:cs typeface="Courier New"/>
                <a:sym typeface="Courier New"/>
              </a:rPr>
              <a:t>public class Cachorro {</a:t>
            </a:r>
          </a:p>
          <a:p>
            <a:pPr lvl="0" rtl="0">
              <a:spcBef>
                <a:spcPts val="0"/>
              </a:spcBef>
              <a:buNone/>
            </a:pPr>
            <a:r>
              <a:rPr lang="pt-BR" sz="1900">
                <a:latin typeface="Courier New"/>
                <a:ea typeface="Courier New"/>
                <a:cs typeface="Courier New"/>
                <a:sym typeface="Courier New"/>
              </a:rPr>
              <a:t>    private String nome;</a:t>
            </a:r>
          </a:p>
          <a:p>
            <a:pPr lvl="0" rtl="0">
              <a:spcBef>
                <a:spcPts val="0"/>
              </a:spcBef>
              <a:buNone/>
            </a:pPr>
            <a:r>
              <a:rPr b="1" lang="pt-BR" sz="1900">
                <a:latin typeface="Courier New"/>
                <a:ea typeface="Courier New"/>
                <a:cs typeface="Courier New"/>
                <a:sym typeface="Courier New"/>
              </a:rPr>
              <a:t>    private static final String NOME_CIENTIFICO =</a:t>
            </a:r>
          </a:p>
          <a:p>
            <a:pPr lvl="0" rtl="0">
              <a:spcBef>
                <a:spcPts val="0"/>
              </a:spcBef>
              <a:buNone/>
            </a:pPr>
            <a:r>
              <a:rPr b="1" lang="pt-BR" sz="1900">
                <a:latin typeface="Courier New"/>
                <a:ea typeface="Courier New"/>
                <a:cs typeface="Courier New"/>
                <a:sym typeface="Courier New"/>
              </a:rPr>
              <a:t>        "Canis lupus familiaris";</a:t>
            </a:r>
          </a:p>
          <a:p>
            <a:pPr lvl="0" rtl="0">
              <a:spcBef>
                <a:spcPts val="0"/>
              </a:spcBef>
              <a:buNone/>
            </a:pPr>
            <a:r>
              <a:rPr lang="pt-BR" sz="1900">
                <a:latin typeface="Courier New"/>
                <a:ea typeface="Courier New"/>
                <a:cs typeface="Courier New"/>
                <a:sym typeface="Courier New"/>
              </a:rPr>
              <a:t>    public String getNome() {</a:t>
            </a:r>
          </a:p>
          <a:p>
            <a:pPr lvl="0" rtl="0">
              <a:spcBef>
                <a:spcPts val="0"/>
              </a:spcBef>
              <a:buNone/>
            </a:pPr>
            <a:r>
              <a:rPr lang="pt-BR" sz="1900">
                <a:latin typeface="Courier New"/>
                <a:ea typeface="Courier New"/>
                <a:cs typeface="Courier New"/>
                <a:sym typeface="Courier New"/>
              </a:rPr>
              <a:t>        return nome;</a:t>
            </a:r>
          </a:p>
          <a:p>
            <a:pPr lvl="0" rtl="0">
              <a:spcBef>
                <a:spcPts val="0"/>
              </a:spcBef>
              <a:buNone/>
            </a:pPr>
            <a:r>
              <a:rPr lang="pt-BR" sz="1900">
                <a:latin typeface="Courier New"/>
                <a:ea typeface="Courier New"/>
                <a:cs typeface="Courier New"/>
                <a:sym typeface="Courier New"/>
              </a:rPr>
              <a:t>    }</a:t>
            </a:r>
          </a:p>
          <a:p>
            <a:pPr lvl="0" rtl="0">
              <a:spcBef>
                <a:spcPts val="0"/>
              </a:spcBef>
              <a:buNone/>
            </a:pPr>
            <a:r>
              <a:rPr lang="pt-BR" sz="1900">
                <a:latin typeface="Courier New"/>
                <a:ea typeface="Courier New"/>
                <a:cs typeface="Courier New"/>
                <a:sym typeface="Courier New"/>
              </a:rPr>
              <a:t>    public void setNome(String nome) {</a:t>
            </a:r>
          </a:p>
          <a:p>
            <a:pPr lvl="0" rtl="0">
              <a:spcBef>
                <a:spcPts val="0"/>
              </a:spcBef>
              <a:buNone/>
            </a:pPr>
            <a:r>
              <a:rPr lang="pt-BR" sz="1900">
                <a:latin typeface="Courier New"/>
                <a:ea typeface="Courier New"/>
                <a:cs typeface="Courier New"/>
                <a:sym typeface="Courier New"/>
              </a:rPr>
              <a:t>        this.nome = nome;</a:t>
            </a:r>
          </a:p>
          <a:p>
            <a:pPr lvl="0" rtl="0">
              <a:spcBef>
                <a:spcPts val="0"/>
              </a:spcBef>
              <a:buNone/>
            </a:pPr>
            <a:r>
              <a:rPr lang="pt-BR" sz="1900">
                <a:latin typeface="Courier New"/>
                <a:ea typeface="Courier New"/>
                <a:cs typeface="Courier New"/>
                <a:sym typeface="Courier New"/>
              </a:rPr>
              <a:t>    }</a:t>
            </a:r>
          </a:p>
          <a:p>
            <a:pPr lvl="0" rtl="0">
              <a:spcBef>
                <a:spcPts val="0"/>
              </a:spcBef>
              <a:buNone/>
            </a:pPr>
            <a:r>
              <a:rPr b="1" lang="pt-BR" sz="1900">
                <a:latin typeface="Courier New"/>
                <a:ea typeface="Courier New"/>
                <a:cs typeface="Courier New"/>
                <a:sym typeface="Courier New"/>
              </a:rPr>
              <a:t>    public static String getNomeCientifico() {</a:t>
            </a:r>
          </a:p>
          <a:p>
            <a:pPr lvl="0" rtl="0">
              <a:spcBef>
                <a:spcPts val="0"/>
              </a:spcBef>
              <a:buNone/>
            </a:pPr>
            <a:r>
              <a:rPr b="1" lang="pt-BR" sz="1900">
                <a:latin typeface="Courier New"/>
                <a:ea typeface="Courier New"/>
                <a:cs typeface="Courier New"/>
                <a:sym typeface="Courier New"/>
              </a:rPr>
              <a:t>        return NOME_CIENTIFICO;</a:t>
            </a:r>
          </a:p>
          <a:p>
            <a:pPr lvl="0" rtl="0">
              <a:spcBef>
                <a:spcPts val="0"/>
              </a:spcBef>
              <a:buNone/>
            </a:pPr>
            <a:r>
              <a:rPr b="1" lang="pt-BR" sz="1900">
                <a:latin typeface="Courier New"/>
                <a:ea typeface="Courier New"/>
                <a:cs typeface="Courier New"/>
                <a:sym typeface="Courier New"/>
              </a:rPr>
              <a:t>    }</a:t>
            </a:r>
          </a:p>
          <a:p>
            <a:pPr lvl="0" rtl="0">
              <a:spcBef>
                <a:spcPts val="0"/>
              </a:spcBef>
              <a:buNone/>
            </a:pPr>
            <a:r>
              <a:rPr lang="pt-BR" sz="1900">
                <a:latin typeface="Courier New"/>
                <a:ea typeface="Courier New"/>
                <a:cs typeface="Courier New"/>
                <a:sym typeface="Courier New"/>
              </a:rPr>
              <a:t>}</a:t>
            </a:r>
          </a:p>
        </p:txBody>
      </p:sp>
      <p:pic>
        <p:nvPicPr>
          <p:cNvPr id="297" name="Shape 297"/>
          <p:cNvPicPr preferRelativeResize="0"/>
          <p:nvPr/>
        </p:nvPicPr>
        <p:blipFill>
          <a:blip r:embed="rId3">
            <a:alphaModFix/>
          </a:blip>
          <a:stretch>
            <a:fillRect/>
          </a:stretch>
        </p:blipFill>
        <p:spPr>
          <a:xfrm>
            <a:off x="7717543" y="0"/>
            <a:ext cx="1426455" cy="1535543"/>
          </a:xfrm>
          <a:prstGeom prst="rect">
            <a:avLst/>
          </a:prstGeom>
          <a:noFill/>
          <a:ln>
            <a:noFill/>
          </a:ln>
        </p:spPr>
      </p:pic>
      <p:sp>
        <p:nvSpPr>
          <p:cNvPr id="298" name="Shape 298"/>
          <p:cNvSpPr/>
          <p:nvPr/>
        </p:nvSpPr>
        <p:spPr>
          <a:xfrm>
            <a:off x="3527975" y="4760775"/>
            <a:ext cx="3419999" cy="612900"/>
          </a:xfrm>
          <a:prstGeom prst="wedgeRoundRectCallout">
            <a:avLst>
              <a:gd fmla="val -78232" name="adj1"/>
              <a:gd fmla="val 57138" name="adj2"/>
              <a:gd fmla="val 0" name="adj3"/>
            </a:avLst>
          </a:prstGeom>
          <a:solidFill>
            <a:srgbClr val="FFFF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pt-BR" sz="1800"/>
              <a:t>Declaração do método estático</a:t>
            </a:r>
          </a:p>
        </p:txBody>
      </p:sp>
      <p:sp>
        <p:nvSpPr>
          <p:cNvPr id="299" name="Shape 299"/>
          <p:cNvSpPr/>
          <p:nvPr/>
        </p:nvSpPr>
        <p:spPr>
          <a:xfrm>
            <a:off x="5673125" y="3192800"/>
            <a:ext cx="3073199" cy="1143000"/>
          </a:xfrm>
          <a:prstGeom prst="wedgeRoundRectCallout">
            <a:avLst>
              <a:gd fmla="val -39284" name="adj1"/>
              <a:gd fmla="val -79630" name="adj2"/>
              <a:gd fmla="val 0" name="adj3"/>
            </a:avLst>
          </a:prstGeom>
          <a:solidFill>
            <a:srgbClr val="FFFF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pt-BR" sz="1800"/>
              <a:t>Declaração de atributo estático (neste caso é uma constante devido ao </a:t>
            </a:r>
            <a:r>
              <a:rPr b="1" lang="pt-BR" sz="1800"/>
              <a:t>final</a:t>
            </a:r>
            <a:r>
              <a:rPr lang="pt-BR" sz="1800"/>
              <a:t>)</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gtEl>
                                        <p:attrNameLst>
                                          <p:attrName>style.visibility</p:attrName>
                                        </p:attrNameLst>
                                      </p:cBhvr>
                                      <p:to>
                                        <p:strVal val="visible"/>
                                      </p:to>
                                    </p:set>
                                    <p:animEffect filter="fade" transition="in">
                                      <p:cBhvr>
                                        <p:cTn dur="1000"/>
                                        <p:tgtEl>
                                          <p:spTgt spid="299"/>
                                        </p:tgtEl>
                                      </p:cBhvr>
                                    </p:animEffect>
                                  </p:childTnLst>
                                </p:cTn>
                              </p:par>
                              <p:par>
                                <p:cTn fill="hold" nodeType="withEffect" presetClass="entr" presetID="10" presetSubtype="0">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1000"/>
                                        <p:tgtEl>
                                          <p:spTgt spid="2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3" name="Shape 303"/>
        <p:cNvGrpSpPr/>
        <p:nvPr/>
      </p:nvGrpSpPr>
      <p:grpSpPr>
        <a:xfrm>
          <a:off x="0" y="0"/>
          <a:ext cx="0" cy="0"/>
          <a:chOff x="0" y="0"/>
          <a:chExt cx="0" cy="0"/>
        </a:xfrm>
      </p:grpSpPr>
      <p:sp>
        <p:nvSpPr>
          <p:cNvPr id="304" name="Shape 30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pt-BR"/>
              <a:t>Java: Elementos Estáticos</a:t>
            </a:r>
          </a:p>
        </p:txBody>
      </p:sp>
      <p:sp>
        <p:nvSpPr>
          <p:cNvPr id="305" name="Shape 305"/>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None/>
            </a:pPr>
            <a:r>
              <a:rPr lang="pt-BR" sz="1900">
                <a:latin typeface="Courier New"/>
                <a:ea typeface="Courier New"/>
                <a:cs typeface="Courier New"/>
                <a:sym typeface="Courier New"/>
              </a:rPr>
              <a:t>public class Application {</a:t>
            </a:r>
          </a:p>
          <a:p>
            <a:pPr lvl="0" rtl="0">
              <a:spcBef>
                <a:spcPts val="0"/>
              </a:spcBef>
              <a:buNone/>
            </a:pPr>
            <a:r>
              <a:rPr lang="pt-BR" sz="1900">
                <a:latin typeface="Courier New"/>
                <a:ea typeface="Courier New"/>
                <a:cs typeface="Courier New"/>
                <a:sym typeface="Courier New"/>
              </a:rPr>
              <a:t>    public static void main(String[] args) {</a:t>
            </a:r>
          </a:p>
          <a:p>
            <a:pPr lvl="0" rtl="0">
              <a:spcBef>
                <a:spcPts val="0"/>
              </a:spcBef>
              <a:buClr>
                <a:srgbClr val="000000"/>
              </a:buClr>
              <a:buSzPct val="57894"/>
              <a:buFont typeface="Arial"/>
              <a:buNone/>
            </a:pPr>
            <a:r>
              <a:rPr lang="pt-BR" sz="1900">
                <a:latin typeface="Courier New"/>
                <a:ea typeface="Courier New"/>
                <a:cs typeface="Courier New"/>
                <a:sym typeface="Courier New"/>
              </a:rPr>
              <a:t>        Cachorro c1 = new Cachorro();</a:t>
            </a:r>
          </a:p>
          <a:p>
            <a:pPr lvl="0" rtl="0">
              <a:spcBef>
                <a:spcPts val="0"/>
              </a:spcBef>
              <a:buClr>
                <a:srgbClr val="000000"/>
              </a:buClr>
              <a:buSzPct val="57894"/>
              <a:buFont typeface="Arial"/>
              <a:buNone/>
            </a:pPr>
            <a:r>
              <a:rPr lang="pt-BR" sz="1900">
                <a:latin typeface="Courier New"/>
                <a:ea typeface="Courier New"/>
                <a:cs typeface="Courier New"/>
                <a:sym typeface="Courier New"/>
              </a:rPr>
              <a:t>        c1.setNome("Rex");</a:t>
            </a:r>
          </a:p>
          <a:p>
            <a:pPr lvl="0" rtl="0">
              <a:spcBef>
                <a:spcPts val="0"/>
              </a:spcBef>
              <a:buClr>
                <a:srgbClr val="000000"/>
              </a:buClr>
              <a:buSzPct val="57894"/>
              <a:buFont typeface="Arial"/>
              <a:buNone/>
            </a:pPr>
            <a:r>
              <a:rPr lang="pt-BR" sz="1900">
                <a:latin typeface="Courier New"/>
                <a:ea typeface="Courier New"/>
                <a:cs typeface="Courier New"/>
                <a:sym typeface="Courier New"/>
              </a:rPr>
              <a:t>        Cachorro c2 = new Cachorro();</a:t>
            </a:r>
          </a:p>
          <a:p>
            <a:pPr lvl="0" rtl="0">
              <a:spcBef>
                <a:spcPts val="0"/>
              </a:spcBef>
              <a:buNone/>
            </a:pPr>
            <a:r>
              <a:rPr lang="pt-BR" sz="1900">
                <a:latin typeface="Courier New"/>
                <a:ea typeface="Courier New"/>
                <a:cs typeface="Courier New"/>
                <a:sym typeface="Courier New"/>
              </a:rPr>
              <a:t>        c2.setNome("Totó");</a:t>
            </a:r>
          </a:p>
          <a:p>
            <a:pPr lvl="0" rtl="0">
              <a:spcBef>
                <a:spcPts val="0"/>
              </a:spcBef>
              <a:buClr>
                <a:srgbClr val="000000"/>
              </a:buClr>
              <a:buSzPct val="57894"/>
              <a:buFont typeface="Arial"/>
              <a:buNone/>
            </a:pPr>
            <a:r>
              <a:rPr lang="pt-BR" sz="1900">
                <a:latin typeface="Courier New"/>
                <a:ea typeface="Courier New"/>
                <a:cs typeface="Courier New"/>
                <a:sym typeface="Courier New"/>
              </a:rPr>
              <a:t>        System.out.println(</a:t>
            </a:r>
            <a:r>
              <a:rPr b="1" lang="pt-BR" sz="1900">
                <a:latin typeface="Courier New"/>
                <a:ea typeface="Courier New"/>
                <a:cs typeface="Courier New"/>
                <a:sym typeface="Courier New"/>
              </a:rPr>
              <a:t>Cachorro</a:t>
            </a:r>
            <a:r>
              <a:rPr lang="pt-BR" sz="1900">
                <a:latin typeface="Courier New"/>
                <a:ea typeface="Courier New"/>
                <a:cs typeface="Courier New"/>
                <a:sym typeface="Courier New"/>
              </a:rPr>
              <a:t>.</a:t>
            </a:r>
          </a:p>
          <a:p>
            <a:pPr lvl="0" rtl="0">
              <a:spcBef>
                <a:spcPts val="0"/>
              </a:spcBef>
              <a:buClr>
                <a:srgbClr val="000000"/>
              </a:buClr>
              <a:buSzPct val="57894"/>
              <a:buFont typeface="Arial"/>
              <a:buNone/>
            </a:pPr>
            <a:r>
              <a:rPr lang="pt-BR" sz="1900">
                <a:latin typeface="Courier New"/>
                <a:ea typeface="Courier New"/>
                <a:cs typeface="Courier New"/>
                <a:sym typeface="Courier New"/>
              </a:rPr>
              <a:t>            getNomeCientifico() + </a:t>
            </a:r>
          </a:p>
          <a:p>
            <a:pPr lvl="0" rtl="0">
              <a:spcBef>
                <a:spcPts val="0"/>
              </a:spcBef>
              <a:buClr>
                <a:srgbClr val="000000"/>
              </a:buClr>
              <a:buSzPct val="57894"/>
              <a:buFont typeface="Arial"/>
              <a:buNone/>
            </a:pPr>
            <a:r>
              <a:rPr lang="pt-BR" sz="1900">
                <a:latin typeface="Courier New"/>
                <a:ea typeface="Courier New"/>
                <a:cs typeface="Courier New"/>
                <a:sym typeface="Courier New"/>
              </a:rPr>
              <a:t>            ": " + c1.getNome());</a:t>
            </a:r>
          </a:p>
          <a:p>
            <a:pPr lvl="0" rtl="0">
              <a:spcBef>
                <a:spcPts val="0"/>
              </a:spcBef>
              <a:buClr>
                <a:srgbClr val="000000"/>
              </a:buClr>
              <a:buSzPct val="57894"/>
              <a:buFont typeface="Arial"/>
              <a:buNone/>
            </a:pPr>
            <a:r>
              <a:rPr lang="pt-BR" sz="1900">
                <a:latin typeface="Courier New"/>
                <a:ea typeface="Courier New"/>
                <a:cs typeface="Courier New"/>
                <a:sym typeface="Courier New"/>
              </a:rPr>
              <a:t>        System.out.println(</a:t>
            </a:r>
            <a:r>
              <a:rPr b="1" lang="pt-BR" sz="1900">
                <a:latin typeface="Courier New"/>
                <a:ea typeface="Courier New"/>
                <a:cs typeface="Courier New"/>
                <a:sym typeface="Courier New"/>
              </a:rPr>
              <a:t>Cachorro</a:t>
            </a:r>
            <a:r>
              <a:rPr lang="pt-BR" sz="1900">
                <a:latin typeface="Courier New"/>
                <a:ea typeface="Courier New"/>
                <a:cs typeface="Courier New"/>
                <a:sym typeface="Courier New"/>
              </a:rPr>
              <a:t>.</a:t>
            </a:r>
          </a:p>
          <a:p>
            <a:pPr lvl="0" rtl="0">
              <a:spcBef>
                <a:spcPts val="0"/>
              </a:spcBef>
              <a:buClr>
                <a:srgbClr val="000000"/>
              </a:buClr>
              <a:buSzPct val="57894"/>
              <a:buFont typeface="Arial"/>
              <a:buNone/>
            </a:pPr>
            <a:r>
              <a:rPr lang="pt-BR" sz="1900">
                <a:latin typeface="Courier New"/>
                <a:ea typeface="Courier New"/>
                <a:cs typeface="Courier New"/>
                <a:sym typeface="Courier New"/>
              </a:rPr>
              <a:t>            getNomeCientifico() + </a:t>
            </a:r>
          </a:p>
          <a:p>
            <a:pPr lvl="0" rtl="0">
              <a:spcBef>
                <a:spcPts val="0"/>
              </a:spcBef>
              <a:buClr>
                <a:srgbClr val="000000"/>
              </a:buClr>
              <a:buSzPct val="57894"/>
              <a:buFont typeface="Arial"/>
              <a:buNone/>
            </a:pPr>
            <a:r>
              <a:rPr lang="pt-BR" sz="1900">
                <a:latin typeface="Courier New"/>
                <a:ea typeface="Courier New"/>
                <a:cs typeface="Courier New"/>
                <a:sym typeface="Courier New"/>
              </a:rPr>
              <a:t>            ": " + c2.getNome());</a:t>
            </a:r>
          </a:p>
          <a:p>
            <a:pPr lvl="0" rtl="0">
              <a:spcBef>
                <a:spcPts val="0"/>
              </a:spcBef>
              <a:buNone/>
            </a:pPr>
            <a:r>
              <a:rPr lang="pt-BR" sz="1900">
                <a:latin typeface="Courier New"/>
                <a:ea typeface="Courier New"/>
                <a:cs typeface="Courier New"/>
                <a:sym typeface="Courier New"/>
              </a:rPr>
              <a:t>    }</a:t>
            </a:r>
          </a:p>
          <a:p>
            <a:pPr lvl="0" rtl="0">
              <a:spcBef>
                <a:spcPts val="0"/>
              </a:spcBef>
              <a:buNone/>
            </a:pPr>
            <a:r>
              <a:rPr lang="pt-BR" sz="1900">
                <a:latin typeface="Courier New"/>
                <a:ea typeface="Courier New"/>
                <a:cs typeface="Courier New"/>
                <a:sym typeface="Courier New"/>
              </a:rPr>
              <a:t>}</a:t>
            </a:r>
          </a:p>
        </p:txBody>
      </p:sp>
      <p:pic>
        <p:nvPicPr>
          <p:cNvPr id="306" name="Shape 306"/>
          <p:cNvPicPr preferRelativeResize="0"/>
          <p:nvPr/>
        </p:nvPicPr>
        <p:blipFill>
          <a:blip r:embed="rId3">
            <a:alphaModFix/>
          </a:blip>
          <a:stretch>
            <a:fillRect/>
          </a:stretch>
        </p:blipFill>
        <p:spPr>
          <a:xfrm>
            <a:off x="7717543" y="0"/>
            <a:ext cx="1426455" cy="1535543"/>
          </a:xfrm>
          <a:prstGeom prst="rect">
            <a:avLst/>
          </a:prstGeom>
          <a:noFill/>
          <a:ln>
            <a:noFill/>
          </a:ln>
        </p:spPr>
      </p:pic>
      <p:sp>
        <p:nvSpPr>
          <p:cNvPr id="307" name="Shape 307"/>
          <p:cNvSpPr/>
          <p:nvPr/>
        </p:nvSpPr>
        <p:spPr>
          <a:xfrm>
            <a:off x="5507400" y="3387600"/>
            <a:ext cx="3636600" cy="3470400"/>
          </a:xfrm>
          <a:prstGeom prst="rect">
            <a:avLst/>
          </a:prstGeom>
          <a:solidFill>
            <a:srgbClr val="000000"/>
          </a:solidFill>
          <a:ln cap="flat" cmpd="sng" w="19050">
            <a:solidFill>
              <a:schemeClr val="dk2"/>
            </a:solidFill>
            <a:prstDash val="solid"/>
            <a:round/>
            <a:headEnd len="med" w="med" type="none"/>
            <a:tailEnd len="med" w="med" type="none"/>
          </a:ln>
        </p:spPr>
        <p:txBody>
          <a:bodyPr anchorCtr="0" anchor="t" bIns="91425" lIns="91425" rIns="91425" tIns="91425">
            <a:noAutofit/>
          </a:bodyPr>
          <a:lstStyle/>
          <a:p>
            <a:pPr lvl="0" rtl="0">
              <a:spcBef>
                <a:spcPts val="0"/>
              </a:spcBef>
              <a:buClr>
                <a:srgbClr val="000000"/>
              </a:buClr>
              <a:buFont typeface="Arial"/>
              <a:buNone/>
            </a:pPr>
            <a:r>
              <a:rPr lang="pt-BR">
                <a:solidFill>
                  <a:srgbClr val="FFFFFF"/>
                </a:solidFill>
              </a:rPr>
              <a:t>&gt;Canis lupus familiaris: Rex</a:t>
            </a:r>
          </a:p>
          <a:p>
            <a:pPr lvl="0" rtl="0">
              <a:spcBef>
                <a:spcPts val="0"/>
              </a:spcBef>
              <a:buClr>
                <a:srgbClr val="000000"/>
              </a:buClr>
              <a:buFont typeface="Arial"/>
              <a:buNone/>
            </a:pPr>
            <a:r>
              <a:rPr lang="pt-BR">
                <a:solidFill>
                  <a:srgbClr val="FFFFFF"/>
                </a:solidFill>
              </a:rPr>
              <a:t>&gt;Canis lupus familiaris: Totó</a:t>
            </a:r>
          </a:p>
          <a:p>
            <a:pPr lvl="0" rtl="0">
              <a:spcBef>
                <a:spcPts val="0"/>
              </a:spcBef>
              <a:buNone/>
            </a:pPr>
            <a:r>
              <a:rPr lang="pt-BR">
                <a:solidFill>
                  <a:srgbClr val="FFFFFF"/>
                </a:solidFill>
              </a:rPr>
              <a:t>&gt;</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7"/>
                                        </p:tgtEl>
                                        <p:attrNameLst>
                                          <p:attrName>style.visibility</p:attrName>
                                        </p:attrNameLst>
                                      </p:cBhvr>
                                      <p:to>
                                        <p:strVal val="visible"/>
                                      </p:to>
                                    </p:set>
                                    <p:animEffect filter="fade" transition="in">
                                      <p:cBhvr>
                                        <p:cTn dur="1000"/>
                                        <p:tgtEl>
                                          <p:spTgt spid="3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1" name="Shape 311"/>
        <p:cNvGrpSpPr/>
        <p:nvPr/>
      </p:nvGrpSpPr>
      <p:grpSpPr>
        <a:xfrm>
          <a:off x="0" y="0"/>
          <a:ext cx="0" cy="0"/>
          <a:chOff x="0" y="0"/>
          <a:chExt cx="0" cy="0"/>
        </a:xfrm>
      </p:grpSpPr>
      <p:sp>
        <p:nvSpPr>
          <p:cNvPr id="312" name="Shape 31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rtl="0">
              <a:spcBef>
                <a:spcPts val="0"/>
              </a:spcBef>
              <a:buSzPct val="100000"/>
              <a:buFont typeface="Arial"/>
              <a:buChar char="●"/>
            </a:pPr>
            <a:r>
              <a:rPr lang="pt-BR" sz="2400">
                <a:solidFill>
                  <a:srgbClr val="000000"/>
                </a:solidFill>
              </a:rPr>
              <a:t>Esquema gráfico para o compartilhamento dos elementos estáticos na memória no exemplo anterior</a:t>
            </a:r>
          </a:p>
        </p:txBody>
      </p:sp>
      <p:sp>
        <p:nvSpPr>
          <p:cNvPr id="313" name="Shape 31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pt-BR"/>
              <a:t>Java: Elementos Estáticos</a:t>
            </a:r>
          </a:p>
        </p:txBody>
      </p:sp>
      <p:pic>
        <p:nvPicPr>
          <p:cNvPr id="314" name="Shape 314"/>
          <p:cNvPicPr preferRelativeResize="0"/>
          <p:nvPr/>
        </p:nvPicPr>
        <p:blipFill>
          <a:blip r:embed="rId3">
            <a:alphaModFix/>
          </a:blip>
          <a:stretch>
            <a:fillRect/>
          </a:stretch>
        </p:blipFill>
        <p:spPr>
          <a:xfrm>
            <a:off x="7717543" y="0"/>
            <a:ext cx="1426455" cy="1535543"/>
          </a:xfrm>
          <a:prstGeom prst="rect">
            <a:avLst/>
          </a:prstGeom>
          <a:noFill/>
          <a:ln>
            <a:noFill/>
          </a:ln>
        </p:spPr>
      </p:pic>
      <p:graphicFrame>
        <p:nvGraphicFramePr>
          <p:cNvPr id="315" name="Shape 315"/>
          <p:cNvGraphicFramePr/>
          <p:nvPr/>
        </p:nvGraphicFramePr>
        <p:xfrm>
          <a:off x="457200" y="3043150"/>
          <a:ext cx="3000000" cy="3000000"/>
        </p:xfrm>
        <a:graphic>
          <a:graphicData uri="http://schemas.openxmlformats.org/drawingml/2006/table">
            <a:tbl>
              <a:tblPr>
                <a:noFill/>
                <a:tableStyleId>{678C1587-9EA3-476B-816C-7B82D6990D1F}</a:tableStyleId>
              </a:tblPr>
              <a:tblGrid>
                <a:gridCol w="1971425"/>
                <a:gridCol w="1971425"/>
                <a:gridCol w="1971425"/>
                <a:gridCol w="1971425"/>
              </a:tblGrid>
              <a:tr h="595850">
                <a:tc rowSpan="2">
                  <a:txBody>
                    <a:bodyPr>
                      <a:noAutofit/>
                    </a:bodyPr>
                    <a:lstStyle/>
                    <a:p>
                      <a:pPr lvl="0" rtl="0">
                        <a:spcBef>
                          <a:spcPts val="0"/>
                        </a:spcBef>
                        <a:buNone/>
                      </a:pPr>
                      <a:r>
                        <a:rPr b="1" lang="pt-BR"/>
                        <a:t>MEMORIA 1</a:t>
                      </a:r>
                    </a:p>
                    <a:p>
                      <a:pPr lvl="0" rtl="0">
                        <a:spcBef>
                          <a:spcPts val="0"/>
                        </a:spcBef>
                        <a:buNone/>
                      </a:pPr>
                      <a:r>
                        <a:rPr lang="pt-BR"/>
                        <a:t>@12345</a:t>
                      </a:r>
                    </a:p>
                  </a:txBody>
                  <a:tcPr marT="91425" marB="91425" marR="91425" marL="91425"/>
                </a:tc>
                <a:tc>
                  <a:txBody>
                    <a:bodyPr>
                      <a:noAutofit/>
                    </a:bodyPr>
                    <a:lstStyle/>
                    <a:p>
                      <a:pPr lvl="0">
                        <a:spcBef>
                          <a:spcPts val="0"/>
                        </a:spcBef>
                        <a:buNone/>
                      </a:pPr>
                      <a:r>
                        <a:rPr lang="pt-BR"/>
                        <a:t>Class</a:t>
                      </a:r>
                    </a:p>
                  </a:txBody>
                  <a:tcPr marT="91425" marB="91425" marR="91425" marL="91425"/>
                </a:tc>
                <a:tc>
                  <a:txBody>
                    <a:bodyPr>
                      <a:noAutofit/>
                    </a:bodyPr>
                    <a:lstStyle/>
                    <a:p>
                      <a:pPr lvl="0" rtl="0">
                        <a:spcBef>
                          <a:spcPts val="0"/>
                        </a:spcBef>
                        <a:buNone/>
                      </a:pPr>
                      <a:r>
                        <a:rPr lang="pt-BR"/>
                        <a:t>NOME_CIENTIFICO</a:t>
                      </a:r>
                    </a:p>
                  </a:txBody>
                  <a:tcPr marT="91425" marB="91425" marR="91425" marL="91425"/>
                </a:tc>
                <a:tc>
                  <a:txBody>
                    <a:bodyPr>
                      <a:noAutofit/>
                    </a:bodyPr>
                    <a:lstStyle/>
                    <a:p>
                      <a:pPr lvl="0">
                        <a:spcBef>
                          <a:spcPts val="0"/>
                        </a:spcBef>
                        <a:buNone/>
                      </a:pPr>
                      <a:r>
                        <a:rPr lang="pt-BR"/>
                        <a:t>getNomeCientifico</a:t>
                      </a:r>
                    </a:p>
                  </a:txBody>
                  <a:tcPr marT="91425" marB="91425" marR="91425" marL="91425"/>
                </a:tc>
              </a:tr>
              <a:tr h="595850">
                <a:tc vMerge="1"/>
                <a:tc>
                  <a:txBody>
                    <a:bodyPr>
                      <a:noAutofit/>
                    </a:bodyPr>
                    <a:lstStyle/>
                    <a:p>
                      <a:pPr lvl="0">
                        <a:spcBef>
                          <a:spcPts val="0"/>
                        </a:spcBef>
                        <a:buNone/>
                      </a:pPr>
                      <a:r>
                        <a:rPr lang="pt-BR"/>
                        <a:t>Cahorro</a:t>
                      </a:r>
                    </a:p>
                  </a:txBody>
                  <a:tcPr marT="91425" marB="91425" marR="91425" marL="91425"/>
                </a:tc>
                <a:tc>
                  <a:txBody>
                    <a:bodyPr>
                      <a:noAutofit/>
                    </a:bodyPr>
                    <a:lstStyle/>
                    <a:p>
                      <a:pPr lvl="0" rtl="0">
                        <a:spcBef>
                          <a:spcPts val="0"/>
                        </a:spcBef>
                        <a:buNone/>
                      </a:pPr>
                      <a:r>
                        <a:rPr lang="pt-BR"/>
                        <a:t>Canis lupus familiaris</a:t>
                      </a:r>
                    </a:p>
                  </a:txBody>
                  <a:tcPr marT="91425" marB="91425" marR="91425" marL="91425"/>
                </a:tc>
                <a:tc>
                  <a:txBody>
                    <a:bodyPr>
                      <a:noAutofit/>
                    </a:bodyPr>
                    <a:lstStyle/>
                    <a:p>
                      <a:pPr lvl="0">
                        <a:spcBef>
                          <a:spcPts val="0"/>
                        </a:spcBef>
                        <a:buNone/>
                      </a:pPr>
                      <a:r>
                        <a:rPr i="1" lang="pt-BR"/>
                        <a:t>corpo do método</a:t>
                      </a:r>
                    </a:p>
                  </a:txBody>
                  <a:tcPr marT="91425" marB="91425" marR="91425" marL="91425"/>
                </a:tc>
              </a:tr>
            </a:tbl>
          </a:graphicData>
        </a:graphic>
      </p:graphicFrame>
      <p:graphicFrame>
        <p:nvGraphicFramePr>
          <p:cNvPr id="316" name="Shape 316"/>
          <p:cNvGraphicFramePr/>
          <p:nvPr/>
        </p:nvGraphicFramePr>
        <p:xfrm>
          <a:off x="457200" y="4913325"/>
          <a:ext cx="3000000" cy="3000000"/>
        </p:xfrm>
        <a:graphic>
          <a:graphicData uri="http://schemas.openxmlformats.org/drawingml/2006/table">
            <a:tbl>
              <a:tblPr>
                <a:noFill/>
                <a:tableStyleId>{678C1587-9EA3-476B-816C-7B82D6990D1F}</a:tableStyleId>
              </a:tblPr>
              <a:tblGrid>
                <a:gridCol w="1883050"/>
                <a:gridCol w="1883050"/>
              </a:tblGrid>
              <a:tr h="381000">
                <a:tc gridSpan="2">
                  <a:txBody>
                    <a:bodyPr>
                      <a:noAutofit/>
                    </a:bodyPr>
                    <a:lstStyle/>
                    <a:p>
                      <a:pPr lvl="0">
                        <a:spcBef>
                          <a:spcPts val="0"/>
                        </a:spcBef>
                        <a:buNone/>
                      </a:pPr>
                      <a:r>
                        <a:rPr b="1" lang="pt-BR"/>
                        <a:t>MEMÓRIA 2 </a:t>
                      </a:r>
                      <a:r>
                        <a:rPr lang="pt-BR"/>
                        <a:t>@23456</a:t>
                      </a:r>
                    </a:p>
                  </a:txBody>
                  <a:tcPr marT="91425" marB="91425" marR="91425" marL="91425"/>
                </a:tc>
                <a:tc hMerge="1"/>
              </a:tr>
              <a:tr h="381000">
                <a:tc>
                  <a:txBody>
                    <a:bodyPr>
                      <a:noAutofit/>
                    </a:bodyPr>
                    <a:lstStyle/>
                    <a:p>
                      <a:pPr lvl="0">
                        <a:spcBef>
                          <a:spcPts val="0"/>
                        </a:spcBef>
                        <a:buNone/>
                      </a:pPr>
                      <a:r>
                        <a:rPr lang="pt-BR"/>
                        <a:t>Class</a:t>
                      </a:r>
                    </a:p>
                  </a:txBody>
                  <a:tcPr marT="91425" marB="91425" marR="91425" marL="91425"/>
                </a:tc>
                <a:tc>
                  <a:txBody>
                    <a:bodyPr>
                      <a:noAutofit/>
                    </a:bodyPr>
                    <a:lstStyle/>
                    <a:p>
                      <a:pPr lvl="0">
                        <a:spcBef>
                          <a:spcPts val="0"/>
                        </a:spcBef>
                        <a:buNone/>
                      </a:pPr>
                      <a:r>
                        <a:rPr lang="pt-BR"/>
                        <a:t>@12345</a:t>
                      </a:r>
                    </a:p>
                  </a:txBody>
                  <a:tcPr marT="91425" marB="91425" marR="91425" marL="91425"/>
                </a:tc>
              </a:tr>
              <a:tr h="381000">
                <a:tc>
                  <a:txBody>
                    <a:bodyPr>
                      <a:noAutofit/>
                    </a:bodyPr>
                    <a:lstStyle/>
                    <a:p>
                      <a:pPr lvl="0">
                        <a:spcBef>
                          <a:spcPts val="0"/>
                        </a:spcBef>
                        <a:buNone/>
                      </a:pPr>
                      <a:r>
                        <a:rPr lang="pt-BR"/>
                        <a:t>nome</a:t>
                      </a:r>
                    </a:p>
                  </a:txBody>
                  <a:tcPr marT="91425" marB="91425" marR="91425" marL="91425"/>
                </a:tc>
                <a:tc>
                  <a:txBody>
                    <a:bodyPr>
                      <a:noAutofit/>
                    </a:bodyPr>
                    <a:lstStyle/>
                    <a:p>
                      <a:pPr lvl="0">
                        <a:spcBef>
                          <a:spcPts val="0"/>
                        </a:spcBef>
                        <a:buNone/>
                      </a:pPr>
                      <a:r>
                        <a:rPr lang="pt-BR"/>
                        <a:t>Rex</a:t>
                      </a:r>
                    </a:p>
                  </a:txBody>
                  <a:tcPr marT="91425" marB="91425" marR="91425" marL="91425"/>
                </a:tc>
              </a:tr>
              <a:tr h="381000">
                <a:tc>
                  <a:txBody>
                    <a:bodyPr>
                      <a:noAutofit/>
                    </a:bodyPr>
                    <a:lstStyle/>
                    <a:p>
                      <a:pPr lvl="0">
                        <a:spcBef>
                          <a:spcPts val="0"/>
                        </a:spcBef>
                        <a:buNone/>
                      </a:pPr>
                      <a:r>
                        <a:rPr lang="pt-BR"/>
                        <a:t>getNome</a:t>
                      </a:r>
                    </a:p>
                  </a:txBody>
                  <a:tcPr marT="91425" marB="91425" marR="91425" marL="91425"/>
                </a:tc>
                <a:tc>
                  <a:txBody>
                    <a:bodyPr>
                      <a:noAutofit/>
                    </a:bodyPr>
                    <a:lstStyle/>
                    <a:p>
                      <a:pPr lvl="0">
                        <a:spcBef>
                          <a:spcPts val="0"/>
                        </a:spcBef>
                        <a:buNone/>
                      </a:pPr>
                      <a:r>
                        <a:rPr i="1" lang="pt-BR"/>
                        <a:t>corpo do método</a:t>
                      </a:r>
                    </a:p>
                  </a:txBody>
                  <a:tcPr marT="91425" marB="91425" marR="91425" marL="91425"/>
                </a:tc>
              </a:tr>
              <a:tr h="381000">
                <a:tc>
                  <a:txBody>
                    <a:bodyPr>
                      <a:noAutofit/>
                    </a:bodyPr>
                    <a:lstStyle/>
                    <a:p>
                      <a:pPr lvl="0">
                        <a:spcBef>
                          <a:spcPts val="0"/>
                        </a:spcBef>
                        <a:buNone/>
                      </a:pPr>
                      <a:r>
                        <a:rPr lang="pt-BR"/>
                        <a:t>setNome</a:t>
                      </a:r>
                    </a:p>
                  </a:txBody>
                  <a:tcPr marT="91425" marB="91425" marR="91425" marL="91425"/>
                </a:tc>
                <a:tc>
                  <a:txBody>
                    <a:bodyPr>
                      <a:noAutofit/>
                    </a:bodyPr>
                    <a:lstStyle/>
                    <a:p>
                      <a:pPr lvl="0">
                        <a:spcBef>
                          <a:spcPts val="0"/>
                        </a:spcBef>
                        <a:buNone/>
                      </a:pPr>
                      <a:r>
                        <a:rPr i="1" lang="pt-BR"/>
                        <a:t>corpo do método</a:t>
                      </a:r>
                    </a:p>
                  </a:txBody>
                  <a:tcPr marT="91425" marB="91425" marR="91425" marL="91425"/>
                </a:tc>
              </a:tr>
            </a:tbl>
          </a:graphicData>
        </a:graphic>
      </p:graphicFrame>
      <p:graphicFrame>
        <p:nvGraphicFramePr>
          <p:cNvPr id="317" name="Shape 317"/>
          <p:cNvGraphicFramePr/>
          <p:nvPr/>
        </p:nvGraphicFramePr>
        <p:xfrm>
          <a:off x="4576800" y="4913325"/>
          <a:ext cx="3000000" cy="3000000"/>
        </p:xfrm>
        <a:graphic>
          <a:graphicData uri="http://schemas.openxmlformats.org/drawingml/2006/table">
            <a:tbl>
              <a:tblPr>
                <a:noFill/>
                <a:tableStyleId>{678C1587-9EA3-476B-816C-7B82D6990D1F}</a:tableStyleId>
              </a:tblPr>
              <a:tblGrid>
                <a:gridCol w="1883050"/>
                <a:gridCol w="1883050"/>
              </a:tblGrid>
              <a:tr h="381000">
                <a:tc gridSpan="2">
                  <a:txBody>
                    <a:bodyPr>
                      <a:noAutofit/>
                    </a:bodyPr>
                    <a:lstStyle/>
                    <a:p>
                      <a:pPr lvl="0" rtl="0">
                        <a:spcBef>
                          <a:spcPts val="0"/>
                        </a:spcBef>
                        <a:buNone/>
                      </a:pPr>
                      <a:r>
                        <a:rPr b="1" lang="pt-BR"/>
                        <a:t>MEMÓRIA 3 </a:t>
                      </a:r>
                      <a:r>
                        <a:rPr lang="pt-BR"/>
                        <a:t>@34567</a:t>
                      </a:r>
                    </a:p>
                  </a:txBody>
                  <a:tcPr marT="91425" marB="91425" marR="91425" marL="91425"/>
                </a:tc>
                <a:tc hMerge="1"/>
              </a:tr>
              <a:tr h="381000">
                <a:tc>
                  <a:txBody>
                    <a:bodyPr>
                      <a:noAutofit/>
                    </a:bodyPr>
                    <a:lstStyle/>
                    <a:p>
                      <a:pPr lvl="0">
                        <a:spcBef>
                          <a:spcPts val="0"/>
                        </a:spcBef>
                        <a:buNone/>
                      </a:pPr>
                      <a:r>
                        <a:rPr lang="pt-BR"/>
                        <a:t>Class</a:t>
                      </a:r>
                    </a:p>
                  </a:txBody>
                  <a:tcPr marT="91425" marB="91425" marR="91425" marL="91425"/>
                </a:tc>
                <a:tc>
                  <a:txBody>
                    <a:bodyPr>
                      <a:noAutofit/>
                    </a:bodyPr>
                    <a:lstStyle/>
                    <a:p>
                      <a:pPr lvl="0">
                        <a:spcBef>
                          <a:spcPts val="0"/>
                        </a:spcBef>
                        <a:buNone/>
                      </a:pPr>
                      <a:r>
                        <a:rPr lang="pt-BR"/>
                        <a:t>@12345</a:t>
                      </a:r>
                    </a:p>
                  </a:txBody>
                  <a:tcPr marT="91425" marB="91425" marR="91425" marL="91425"/>
                </a:tc>
              </a:tr>
              <a:tr h="381000">
                <a:tc>
                  <a:txBody>
                    <a:bodyPr>
                      <a:noAutofit/>
                    </a:bodyPr>
                    <a:lstStyle/>
                    <a:p>
                      <a:pPr lvl="0" rtl="0">
                        <a:spcBef>
                          <a:spcPts val="0"/>
                        </a:spcBef>
                        <a:buNone/>
                      </a:pPr>
                      <a:r>
                        <a:rPr lang="pt-BR"/>
                        <a:t>nome</a:t>
                      </a:r>
                    </a:p>
                  </a:txBody>
                  <a:tcPr marT="91425" marB="91425" marR="91425" marL="91425"/>
                </a:tc>
                <a:tc>
                  <a:txBody>
                    <a:bodyPr>
                      <a:noAutofit/>
                    </a:bodyPr>
                    <a:lstStyle/>
                    <a:p>
                      <a:pPr lvl="0" rtl="0">
                        <a:spcBef>
                          <a:spcPts val="0"/>
                        </a:spcBef>
                        <a:buNone/>
                      </a:pPr>
                      <a:r>
                        <a:rPr lang="pt-BR"/>
                        <a:t>Totó</a:t>
                      </a:r>
                    </a:p>
                  </a:txBody>
                  <a:tcPr marT="91425" marB="91425" marR="91425" marL="91425"/>
                </a:tc>
              </a:tr>
              <a:tr h="381000">
                <a:tc>
                  <a:txBody>
                    <a:bodyPr>
                      <a:noAutofit/>
                    </a:bodyPr>
                    <a:lstStyle/>
                    <a:p>
                      <a:pPr lvl="0" rtl="0">
                        <a:spcBef>
                          <a:spcPts val="0"/>
                        </a:spcBef>
                        <a:buNone/>
                      </a:pPr>
                      <a:r>
                        <a:rPr lang="pt-BR"/>
                        <a:t>getNome</a:t>
                      </a:r>
                    </a:p>
                  </a:txBody>
                  <a:tcPr marT="91425" marB="91425" marR="91425" marL="91425"/>
                </a:tc>
                <a:tc>
                  <a:txBody>
                    <a:bodyPr>
                      <a:noAutofit/>
                    </a:bodyPr>
                    <a:lstStyle/>
                    <a:p>
                      <a:pPr lvl="0" rtl="0">
                        <a:spcBef>
                          <a:spcPts val="0"/>
                        </a:spcBef>
                        <a:buNone/>
                      </a:pPr>
                      <a:r>
                        <a:rPr i="1" lang="pt-BR"/>
                        <a:t>corpo do método</a:t>
                      </a:r>
                    </a:p>
                  </a:txBody>
                  <a:tcPr marT="91425" marB="91425" marR="91425" marL="91425"/>
                </a:tc>
              </a:tr>
              <a:tr h="381000">
                <a:tc>
                  <a:txBody>
                    <a:bodyPr>
                      <a:noAutofit/>
                    </a:bodyPr>
                    <a:lstStyle/>
                    <a:p>
                      <a:pPr lvl="0" rtl="0">
                        <a:spcBef>
                          <a:spcPts val="0"/>
                        </a:spcBef>
                        <a:buNone/>
                      </a:pPr>
                      <a:r>
                        <a:rPr lang="pt-BR"/>
                        <a:t>setNome</a:t>
                      </a:r>
                    </a:p>
                  </a:txBody>
                  <a:tcPr marT="91425" marB="91425" marR="91425" marL="91425"/>
                </a:tc>
                <a:tc>
                  <a:txBody>
                    <a:bodyPr>
                      <a:noAutofit/>
                    </a:bodyPr>
                    <a:lstStyle/>
                    <a:p>
                      <a:pPr lvl="0" rtl="0">
                        <a:spcBef>
                          <a:spcPts val="0"/>
                        </a:spcBef>
                        <a:buNone/>
                      </a:pPr>
                      <a:r>
                        <a:rPr i="1" lang="pt-BR"/>
                        <a:t>corpo do método</a:t>
                      </a:r>
                    </a:p>
                  </a:txBody>
                  <a:tcPr marT="91425" marB="91425" marR="91425" marL="91425"/>
                </a:tc>
              </a:tr>
            </a:tbl>
          </a:graphicData>
        </a:graphic>
      </p:graphicFrame>
      <p:cxnSp>
        <p:nvCxnSpPr>
          <p:cNvPr id="318" name="Shape 318"/>
          <p:cNvCxnSpPr/>
          <p:nvPr/>
        </p:nvCxnSpPr>
        <p:spPr>
          <a:xfrm rot="10800000">
            <a:off x="1080475" y="4262299"/>
            <a:ext cx="5956499" cy="1191000"/>
          </a:xfrm>
          <a:prstGeom prst="straightConnector1">
            <a:avLst/>
          </a:prstGeom>
          <a:noFill/>
          <a:ln cap="flat" cmpd="sng" w="19050">
            <a:solidFill>
              <a:schemeClr val="dk2"/>
            </a:solidFill>
            <a:prstDash val="solid"/>
            <a:round/>
            <a:headEnd len="lg" w="lg" type="none"/>
            <a:tailEnd len="lg" w="lg" type="triangle"/>
          </a:ln>
        </p:spPr>
      </p:cxnSp>
      <p:cxnSp>
        <p:nvCxnSpPr>
          <p:cNvPr id="319" name="Shape 319"/>
          <p:cNvCxnSpPr/>
          <p:nvPr/>
        </p:nvCxnSpPr>
        <p:spPr>
          <a:xfrm rot="10800000">
            <a:off x="892249" y="4218049"/>
            <a:ext cx="2427000" cy="1346700"/>
          </a:xfrm>
          <a:prstGeom prst="straightConnector1">
            <a:avLst/>
          </a:prstGeom>
          <a:noFill/>
          <a:ln cap="flat" cmpd="sng" w="19050">
            <a:solidFill>
              <a:schemeClr val="dk2"/>
            </a:solidFill>
            <a:prstDash val="solid"/>
            <a:round/>
            <a:headEnd len="lg" w="lg" type="none"/>
            <a:tailEnd len="lg" w="lg" type="triangle"/>
          </a:ln>
        </p:spPr>
      </p:cxn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3" name="Shape 323"/>
        <p:cNvGrpSpPr/>
        <p:nvPr/>
      </p:nvGrpSpPr>
      <p:grpSpPr>
        <a:xfrm>
          <a:off x="0" y="0"/>
          <a:ext cx="0" cy="0"/>
          <a:chOff x="0" y="0"/>
          <a:chExt cx="0" cy="0"/>
        </a:xfrm>
      </p:grpSpPr>
      <p:sp>
        <p:nvSpPr>
          <p:cNvPr id="324" name="Shape 32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pt-BR"/>
              <a:t>Java: Desafio</a:t>
            </a:r>
          </a:p>
        </p:txBody>
      </p:sp>
      <p:sp>
        <p:nvSpPr>
          <p:cNvPr id="325" name="Shape 325"/>
          <p:cNvSpPr/>
          <p:nvPr/>
        </p:nvSpPr>
        <p:spPr>
          <a:xfrm>
            <a:off x="525300" y="1600200"/>
            <a:ext cx="8093399" cy="4172099"/>
          </a:xfrm>
          <a:prstGeom prst="foldedCorner">
            <a:avLst>
              <a:gd fmla="val 14818" name="adj"/>
            </a:avLst>
          </a:prstGeom>
          <a:solidFill>
            <a:srgbClr val="FFFF00"/>
          </a:solidFill>
          <a:ln cap="flat" cmpd="sng" w="19050">
            <a:solidFill>
              <a:schemeClr val="dk2"/>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b="1" lang="pt-BR" sz="2400"/>
              <a:t>EXERCÍCIO</a:t>
            </a:r>
          </a:p>
          <a:p>
            <a:pPr lvl="0" rtl="0">
              <a:spcBef>
                <a:spcPts val="0"/>
              </a:spcBef>
              <a:buNone/>
            </a:pPr>
            <a:r>
              <a:t/>
            </a:r>
            <a:endParaRPr sz="2400"/>
          </a:p>
          <a:p>
            <a:pPr lvl="0" rtl="0">
              <a:spcBef>
                <a:spcPts val="0"/>
              </a:spcBef>
              <a:buClr>
                <a:srgbClr val="000000"/>
              </a:buClr>
              <a:buSzPct val="45833"/>
              <a:buFont typeface="Arial"/>
              <a:buNone/>
            </a:pPr>
            <a:r>
              <a:rPr lang="pt-BR" sz="2400"/>
              <a:t>Crie uma classe que seja capaz de informar quantos objetos do seu tipo já foram criados. </a:t>
            </a:r>
          </a:p>
        </p:txBody>
      </p:sp>
      <p:pic>
        <p:nvPicPr>
          <p:cNvPr id="326" name="Shape 326"/>
          <p:cNvPicPr preferRelativeResize="0"/>
          <p:nvPr/>
        </p:nvPicPr>
        <p:blipFill>
          <a:blip r:embed="rId3">
            <a:alphaModFix/>
          </a:blip>
          <a:stretch>
            <a:fillRect/>
          </a:stretch>
        </p:blipFill>
        <p:spPr>
          <a:xfrm>
            <a:off x="7684500" y="0"/>
            <a:ext cx="1459500" cy="1447799"/>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0" name="Shape 330"/>
        <p:cNvGrpSpPr/>
        <p:nvPr/>
      </p:nvGrpSpPr>
      <p:grpSpPr>
        <a:xfrm>
          <a:off x="0" y="0"/>
          <a:ext cx="0" cy="0"/>
          <a:chOff x="0" y="0"/>
          <a:chExt cx="0" cy="0"/>
        </a:xfrm>
      </p:grpSpPr>
      <p:sp>
        <p:nvSpPr>
          <p:cNvPr id="331" name="Shape 331"/>
          <p:cNvSpPr txBox="1"/>
          <p:nvPr>
            <p:ph type="ctrTitle"/>
          </p:nvPr>
        </p:nvSpPr>
        <p:spPr>
          <a:xfrm>
            <a:off x="685800" y="1000650"/>
            <a:ext cx="7772400" cy="2418300"/>
          </a:xfrm>
          <a:prstGeom prst="rect">
            <a:avLst/>
          </a:prstGeom>
        </p:spPr>
        <p:txBody>
          <a:bodyPr anchorCtr="0" anchor="b" bIns="91425" lIns="91425" rIns="91425" tIns="91425">
            <a:noAutofit/>
          </a:bodyPr>
          <a:lstStyle/>
          <a:p>
            <a:pPr lvl="0" rtl="0">
              <a:spcBef>
                <a:spcPts val="0"/>
              </a:spcBef>
              <a:buNone/>
            </a:pPr>
            <a:r>
              <a:rPr lang="pt-BR"/>
              <a:t>Os 3 pilares da programação orientada a objetos</a:t>
            </a:r>
          </a:p>
        </p:txBody>
      </p:sp>
      <p:pic>
        <p:nvPicPr>
          <p:cNvPr id="332" name="Shape 332"/>
          <p:cNvPicPr preferRelativeResize="0"/>
          <p:nvPr/>
        </p:nvPicPr>
        <p:blipFill>
          <a:blip r:embed="rId3">
            <a:alphaModFix/>
          </a:blip>
          <a:stretch>
            <a:fillRect/>
          </a:stretch>
        </p:blipFill>
        <p:spPr>
          <a:xfrm>
            <a:off x="5902486" y="2542829"/>
            <a:ext cx="3241513" cy="4315170"/>
          </a:xfrm>
          <a:prstGeom prst="rect">
            <a:avLst/>
          </a:prstGeom>
          <a:noFill/>
          <a:ln>
            <a:noFill/>
          </a:ln>
        </p:spPr>
      </p:pic>
      <p:sp>
        <p:nvSpPr>
          <p:cNvPr id="333" name="Shape 333"/>
          <p:cNvSpPr/>
          <p:nvPr/>
        </p:nvSpPr>
        <p:spPr>
          <a:xfrm>
            <a:off x="4533975" y="344012"/>
            <a:ext cx="2505600" cy="698400"/>
          </a:xfrm>
          <a:prstGeom prst="wedgeRoundRectCallout">
            <a:avLst>
              <a:gd fmla="val -39228" name="adj1"/>
              <a:gd fmla="val 82143" name="adj2"/>
              <a:gd fmla="val 0" name="adj3"/>
            </a:avLst>
          </a:prstGeom>
          <a:solidFill>
            <a:srgbClr val="FFFF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pt-BR" sz="1800"/>
              <a:t>É comum encontrar o termo </a:t>
            </a:r>
            <a:r>
              <a:rPr b="1" lang="pt-BR" sz="1800"/>
              <a:t>fundamentos</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3"/>
                                        </p:tgtEl>
                                        <p:attrNameLst>
                                          <p:attrName>style.visibility</p:attrName>
                                        </p:attrNameLst>
                                      </p:cBhvr>
                                      <p:to>
                                        <p:strVal val="visible"/>
                                      </p:to>
                                    </p:set>
                                    <p:animEffect filter="fade" transition="in">
                                      <p:cBhvr>
                                        <p:cTn dur="1000"/>
                                        <p:tgtEl>
                                          <p:spTgt spid="3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7" name="Shape 337"/>
        <p:cNvGrpSpPr/>
        <p:nvPr/>
      </p:nvGrpSpPr>
      <p:grpSpPr>
        <a:xfrm>
          <a:off x="0" y="0"/>
          <a:ext cx="0" cy="0"/>
          <a:chOff x="0" y="0"/>
          <a:chExt cx="0" cy="0"/>
        </a:xfrm>
      </p:grpSpPr>
      <p:sp>
        <p:nvSpPr>
          <p:cNvPr id="338" name="Shape 338"/>
          <p:cNvSpPr txBox="1"/>
          <p:nvPr>
            <p:ph type="ctrTitle"/>
          </p:nvPr>
        </p:nvSpPr>
        <p:spPr>
          <a:xfrm>
            <a:off x="685800" y="2111123"/>
            <a:ext cx="7772400" cy="1546500"/>
          </a:xfrm>
          <a:prstGeom prst="rect">
            <a:avLst/>
          </a:prstGeom>
        </p:spPr>
        <p:txBody>
          <a:bodyPr anchorCtr="0" anchor="b" bIns="91425" lIns="91425" rIns="91425" tIns="91425">
            <a:noAutofit/>
          </a:bodyPr>
          <a:lstStyle/>
          <a:p>
            <a:pPr lvl="0" rtl="0">
              <a:spcBef>
                <a:spcPts val="0"/>
              </a:spcBef>
              <a:buNone/>
            </a:pPr>
            <a:r>
              <a:rPr lang="pt-BR"/>
              <a:t>Prólogo</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 name="Shape 46"/>
        <p:cNvGrpSpPr/>
        <p:nvPr/>
      </p:nvGrpSpPr>
      <p:grpSpPr>
        <a:xfrm>
          <a:off x="0" y="0"/>
          <a:ext cx="0" cy="0"/>
          <a:chOff x="0" y="0"/>
          <a:chExt cx="0" cy="0"/>
        </a:xfrm>
      </p:grpSpPr>
      <p:sp>
        <p:nvSpPr>
          <p:cNvPr id="47" name="Shape 4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pt-BR"/>
              <a:t>POO como tudo começou</a:t>
            </a:r>
          </a:p>
        </p:txBody>
      </p:sp>
      <p:sp>
        <p:nvSpPr>
          <p:cNvPr id="48" name="Shape 4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buFont typeface="Arial"/>
              <a:buChar char="●"/>
            </a:pPr>
            <a:r>
              <a:rPr lang="pt-BR"/>
              <a:t>No início da década de 90, a POO ganhou popularidade com linguagens como C++ e Delphi.</a:t>
            </a:r>
          </a:p>
          <a:p>
            <a:pPr indent="-228600" lvl="0" marL="457200" rtl="0">
              <a:spcBef>
                <a:spcPts val="0"/>
              </a:spcBef>
              <a:buFont typeface="Arial"/>
              <a:buChar char="●"/>
            </a:pPr>
            <a:r>
              <a:rPr lang="pt-BR"/>
              <a:t>A utilização de softwares com interfaces gráficas do usuário (GUI) aprimoradas estimularam a adoção da POO.</a:t>
            </a:r>
          </a:p>
          <a:p>
            <a:pPr indent="-228600" lvl="1" marL="914400" rtl="0">
              <a:spcBef>
                <a:spcPts val="0"/>
              </a:spcBef>
              <a:buFont typeface="Courier New"/>
              <a:buChar char="o"/>
            </a:pPr>
            <a:r>
              <a:rPr lang="pt-BR"/>
              <a:t>Mesmo linguagens com forte apelo visual como Delphi e VB, possuem diversos conceitos OO claros, como classes e atributos (ex.: botões e suas propriedades) e eventos (ex.: onClick).</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2" name="Shape 342"/>
        <p:cNvGrpSpPr/>
        <p:nvPr/>
      </p:nvGrpSpPr>
      <p:grpSpPr>
        <a:xfrm>
          <a:off x="0" y="0"/>
          <a:ext cx="0" cy="0"/>
          <a:chOff x="0" y="0"/>
          <a:chExt cx="0" cy="0"/>
        </a:xfrm>
      </p:grpSpPr>
      <p:sp>
        <p:nvSpPr>
          <p:cNvPr id="343" name="Shape 343"/>
          <p:cNvSpPr/>
          <p:nvPr/>
        </p:nvSpPr>
        <p:spPr>
          <a:xfrm>
            <a:off x="360950" y="4956000"/>
            <a:ext cx="8391900" cy="1834799"/>
          </a:xfrm>
          <a:prstGeom prst="rect">
            <a:avLst/>
          </a:prstGeom>
          <a:solidFill>
            <a:schemeClr val="lt1"/>
          </a:solidFill>
          <a:ln cap="flat" cmpd="sng" w="19050">
            <a:solidFill>
              <a:schemeClr val="l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descr="This video is unavailable. You need Adobe Flash Player to watch this video.  Download it from ..." id="344" name="Shape 344" title="Maitê, quem comeu o chocolate? - YouTube">
            <a:hlinkClick r:id="rId3"/>
          </p:cNvPr>
          <p:cNvSpPr/>
          <p:nvPr/>
        </p:nvSpPr>
        <p:spPr>
          <a:xfrm>
            <a:off x="2286000" y="1714500"/>
            <a:ext cx="4572000" cy="3429000"/>
          </a:xfrm>
          <a:prstGeom prst="rect">
            <a:avLst/>
          </a:prstGeom>
          <a:blipFill>
            <a:blip r:embed="rId4">
              <a:alphaModFix/>
            </a:blip>
            <a:stretch>
              <a:fillRect/>
            </a:stretch>
          </a:blipFill>
          <a:ln>
            <a:noFill/>
          </a:ln>
        </p:spPr>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8" name="Shape 348"/>
        <p:cNvGrpSpPr/>
        <p:nvPr/>
      </p:nvGrpSpPr>
      <p:grpSpPr>
        <a:xfrm>
          <a:off x="0" y="0"/>
          <a:ext cx="0" cy="0"/>
          <a:chOff x="0" y="0"/>
          <a:chExt cx="0" cy="0"/>
        </a:xfrm>
      </p:grpSpPr>
      <p:sp>
        <p:nvSpPr>
          <p:cNvPr id="349" name="Shape 349"/>
          <p:cNvSpPr/>
          <p:nvPr/>
        </p:nvSpPr>
        <p:spPr>
          <a:xfrm>
            <a:off x="360950" y="4956000"/>
            <a:ext cx="8391900" cy="1834799"/>
          </a:xfrm>
          <a:prstGeom prst="rect">
            <a:avLst/>
          </a:prstGeom>
          <a:solidFill>
            <a:schemeClr val="lt1"/>
          </a:solidFill>
          <a:ln cap="flat" cmpd="sng" w="19050">
            <a:solidFill>
              <a:schemeClr val="l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descr="This video is unavailable. You need Adobe Flash Player to watch this video.  Download it from ..." id="350" name="Shape 350" title="Maitê, quem comeu o chocolate? - YouTube">
            <a:hlinkClick r:id="rId3"/>
          </p:cNvPr>
          <p:cNvSpPr/>
          <p:nvPr/>
        </p:nvSpPr>
        <p:spPr>
          <a:xfrm>
            <a:off x="2286000" y="1714500"/>
            <a:ext cx="4572000" cy="3429000"/>
          </a:xfrm>
          <a:prstGeom prst="rect">
            <a:avLst/>
          </a:prstGeom>
          <a:blipFill>
            <a:blip r:embed="rId4">
              <a:alphaModFix/>
            </a:blip>
            <a:stretch>
              <a:fillRect/>
            </a:stretch>
          </a:blipFill>
          <a:ln>
            <a:noFill/>
          </a:ln>
        </p:spPr>
      </p:sp>
      <p:sp>
        <p:nvSpPr>
          <p:cNvPr descr="Sua vida: uma página de internet aberta   Você fala TUDO da sua vida na internet? Cuidado! Pessoas podem reunir muitas informações com o que você mesmo decidiu expor na web. Uma campanha lançada pelo banco Febelfin, da Bélgica, prova isto. Eles gravaram um vídeo com um &quot;vidente&quot; que adivinhava coisas sobre pessoas apenas com informações encontradas na rede. Para a ação, criada pela agência Duval Guillaume, eles abordaram pessoas que passavam na rua e as convidaram a se consultar com Dave, um vidente que teria poderes para &quot;ler pensamentos&quot;. Para explicar as câmeras e a encenação, diziam que era um programa de TV. Através de um fone de ouvido, um time de hackers passava para Dave todas as informações encontradas na internet sobre os participantes.  A intenção da campanha é promover os serviços de segurança online do banco e mostrar para os clientes que é preciso tomar cuidado com os dados colocados na internet, já que qualquer pessoa pode acessá-los. De acordo com o Febelfin, todas as informações foram adquiridas através de fontes legítimas publicamente disponíveis (Facebook, Twitter, sites de imóveis etc.), utilizando apenas os nomes completos e endereços dos participantes.  Legendado por: Emerson Oliveira - www.gigaemerson.com" id="351" name="Shape 351" title="Vidente adivinha com base nas redes sociais - Legendado">
            <a:hlinkClick r:id="rId5"/>
          </p:cNvPr>
          <p:cNvSpPr/>
          <p:nvPr/>
        </p:nvSpPr>
        <p:spPr>
          <a:xfrm>
            <a:off x="2286000" y="1714500"/>
            <a:ext cx="4572000" cy="3429000"/>
          </a:xfrm>
          <a:prstGeom prst="rect">
            <a:avLst/>
          </a:prstGeom>
          <a:blipFill>
            <a:blip r:embed="rId6">
              <a:alphaModFix/>
            </a:blip>
            <a:stretch>
              <a:fillRect/>
            </a:stretch>
          </a:blipFill>
          <a:ln>
            <a:noFill/>
          </a:ln>
        </p:spPr>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5" name="Shape 355"/>
        <p:cNvGrpSpPr/>
        <p:nvPr/>
      </p:nvGrpSpPr>
      <p:grpSpPr>
        <a:xfrm>
          <a:off x="0" y="0"/>
          <a:ext cx="0" cy="0"/>
          <a:chOff x="0" y="0"/>
          <a:chExt cx="0" cy="0"/>
        </a:xfrm>
      </p:grpSpPr>
      <p:pic>
        <p:nvPicPr>
          <p:cNvPr id="356" name="Shape 356"/>
          <p:cNvPicPr preferRelativeResize="0"/>
          <p:nvPr/>
        </p:nvPicPr>
        <p:blipFill>
          <a:blip r:embed="rId3">
            <a:alphaModFix/>
          </a:blip>
          <a:stretch>
            <a:fillRect/>
          </a:stretch>
        </p:blipFill>
        <p:spPr>
          <a:xfrm>
            <a:off x="2995612" y="2667000"/>
            <a:ext cx="3152775" cy="4191000"/>
          </a:xfrm>
          <a:prstGeom prst="rect">
            <a:avLst/>
          </a:prstGeom>
          <a:noFill/>
          <a:ln>
            <a:noFill/>
          </a:ln>
        </p:spPr>
      </p:pic>
      <p:sp>
        <p:nvSpPr>
          <p:cNvPr id="357" name="Shape 357"/>
          <p:cNvSpPr/>
          <p:nvPr/>
        </p:nvSpPr>
        <p:spPr>
          <a:xfrm>
            <a:off x="3316250" y="1033950"/>
            <a:ext cx="4203600" cy="1872599"/>
          </a:xfrm>
          <a:prstGeom prst="cloudCallout">
            <a:avLst>
              <a:gd fmla="val -40878" name="adj1"/>
              <a:gd fmla="val 64246" name="adj2"/>
            </a:avLst>
          </a:prstGeom>
          <a:solidFill>
            <a:schemeClr val="lt1"/>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pt-BR" sz="2400"/>
              <a:t>Por que será que as mentiras não funcionaram???</a:t>
            </a:r>
          </a:p>
        </p:txBody>
      </p:sp>
      <p:sp>
        <p:nvSpPr>
          <p:cNvPr id="358" name="Shape 358"/>
          <p:cNvSpPr/>
          <p:nvPr/>
        </p:nvSpPr>
        <p:spPr>
          <a:xfrm>
            <a:off x="3303285" y="1033950"/>
            <a:ext cx="4203600" cy="1872599"/>
          </a:xfrm>
          <a:prstGeom prst="cloudCallout">
            <a:avLst>
              <a:gd fmla="val -40878" name="adj1"/>
              <a:gd fmla="val 64246" name="adj2"/>
            </a:avLst>
          </a:prstGeom>
          <a:solidFill>
            <a:schemeClr val="lt1"/>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pt-BR" sz="2400"/>
              <a:t>O que isso tem a ver com software???</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2" name="Shape 362"/>
        <p:cNvGrpSpPr/>
        <p:nvPr/>
      </p:nvGrpSpPr>
      <p:grpSpPr>
        <a:xfrm>
          <a:off x="0" y="0"/>
          <a:ext cx="0" cy="0"/>
          <a:chOff x="0" y="0"/>
          <a:chExt cx="0" cy="0"/>
        </a:xfrm>
      </p:grpSpPr>
      <p:sp>
        <p:nvSpPr>
          <p:cNvPr id="363" name="Shape 363"/>
          <p:cNvSpPr txBox="1"/>
          <p:nvPr>
            <p:ph type="ctrTitle"/>
          </p:nvPr>
        </p:nvSpPr>
        <p:spPr>
          <a:xfrm>
            <a:off x="685800" y="2111123"/>
            <a:ext cx="7772400" cy="1546500"/>
          </a:xfrm>
          <a:prstGeom prst="rect">
            <a:avLst/>
          </a:prstGeom>
        </p:spPr>
        <p:txBody>
          <a:bodyPr anchorCtr="0" anchor="b" bIns="91425" lIns="91425" rIns="91425" tIns="91425">
            <a:noAutofit/>
          </a:bodyPr>
          <a:lstStyle/>
          <a:p>
            <a:pPr lvl="0" rtl="0">
              <a:spcBef>
                <a:spcPts val="0"/>
              </a:spcBef>
              <a:buNone/>
            </a:pPr>
            <a:r>
              <a:rPr lang="pt-BR"/>
              <a:t>Encapsulamento</a:t>
            </a:r>
          </a:p>
        </p:txBody>
      </p:sp>
      <p:pic>
        <p:nvPicPr>
          <p:cNvPr id="364" name="Shape 364"/>
          <p:cNvPicPr preferRelativeResize="0"/>
          <p:nvPr/>
        </p:nvPicPr>
        <p:blipFill>
          <a:blip r:embed="rId3">
            <a:alphaModFix/>
          </a:blip>
          <a:stretch>
            <a:fillRect/>
          </a:stretch>
        </p:blipFill>
        <p:spPr>
          <a:xfrm>
            <a:off x="4863041" y="4194891"/>
            <a:ext cx="4280958" cy="2663109"/>
          </a:xfrm>
          <a:prstGeom prst="rect">
            <a:avLst/>
          </a:prstGeom>
          <a:noFill/>
          <a:ln>
            <a:noFill/>
          </a:ln>
        </p:spPr>
      </p:pic>
      <p:sp>
        <p:nvSpPr>
          <p:cNvPr id="365" name="Shape 365"/>
          <p:cNvSpPr txBox="1"/>
          <p:nvPr>
            <p:ph idx="1" type="subTitle"/>
          </p:nvPr>
        </p:nvSpPr>
        <p:spPr>
          <a:xfrm>
            <a:off x="685800" y="3786737"/>
            <a:ext cx="7772400" cy="1046400"/>
          </a:xfrm>
          <a:prstGeom prst="rect">
            <a:avLst/>
          </a:prstGeom>
        </p:spPr>
        <p:txBody>
          <a:bodyPr anchorCtr="0" anchor="t" bIns="91425" lIns="91425" rIns="91425" tIns="91425">
            <a:noAutofit/>
          </a:bodyPr>
          <a:lstStyle/>
          <a:p>
            <a:pPr lvl="0" rtl="0">
              <a:spcBef>
                <a:spcPts val="0"/>
              </a:spcBef>
              <a:buNone/>
            </a:pPr>
            <a:r>
              <a:rPr i="1" lang="pt-BR"/>
              <a:t>Muito além dos "gets" e "sets"</a:t>
            </a:r>
          </a:p>
        </p:txBody>
      </p:sp>
      <p:pic>
        <p:nvPicPr>
          <p:cNvPr id="366" name="Shape 366"/>
          <p:cNvPicPr preferRelativeResize="0"/>
          <p:nvPr/>
        </p:nvPicPr>
        <p:blipFill>
          <a:blip r:embed="rId4">
            <a:alphaModFix/>
          </a:blip>
          <a:stretch>
            <a:fillRect/>
          </a:stretch>
        </p:blipFill>
        <p:spPr>
          <a:xfrm>
            <a:off x="0" y="0"/>
            <a:ext cx="1049613" cy="1404879"/>
          </a:xfrm>
          <a:prstGeom prst="rect">
            <a:avLst/>
          </a:prstGeom>
          <a:noFill/>
          <a:ln>
            <a:noFill/>
          </a:ln>
        </p:spPr>
      </p:pic>
      <p:sp>
        <p:nvSpPr>
          <p:cNvPr id="367" name="Shape 367"/>
          <p:cNvSpPr txBox="1"/>
          <p:nvPr/>
        </p:nvSpPr>
        <p:spPr>
          <a:xfrm>
            <a:off x="1049613" y="0"/>
            <a:ext cx="3997799" cy="457200"/>
          </a:xfrm>
          <a:prstGeom prst="rect">
            <a:avLst/>
          </a:prstGeom>
          <a:noFill/>
          <a:ln>
            <a:noFill/>
          </a:ln>
        </p:spPr>
        <p:txBody>
          <a:bodyPr anchorCtr="0" anchor="t" bIns="91425" lIns="91425" rIns="91425" tIns="91425">
            <a:noAutofit/>
          </a:bodyPr>
          <a:lstStyle/>
          <a:p>
            <a:pPr lvl="0">
              <a:spcBef>
                <a:spcPts val="0"/>
              </a:spcBef>
              <a:buNone/>
            </a:pPr>
            <a:r>
              <a:rPr b="1" lang="pt-BR" sz="3000"/>
              <a:t>Os 3 Pilares da POO</a:t>
            </a: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1" name="Shape 371"/>
        <p:cNvGrpSpPr/>
        <p:nvPr/>
      </p:nvGrpSpPr>
      <p:grpSpPr>
        <a:xfrm>
          <a:off x="0" y="0"/>
          <a:ext cx="0" cy="0"/>
          <a:chOff x="0" y="0"/>
          <a:chExt cx="0" cy="0"/>
        </a:xfrm>
      </p:grpSpPr>
      <p:sp>
        <p:nvSpPr>
          <p:cNvPr id="372" name="Shape 37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pt-BR"/>
              <a:t>Encapsulamento</a:t>
            </a:r>
          </a:p>
        </p:txBody>
      </p:sp>
      <p:sp>
        <p:nvSpPr>
          <p:cNvPr id="373" name="Shape 373"/>
          <p:cNvSpPr txBox="1"/>
          <p:nvPr/>
        </p:nvSpPr>
        <p:spPr>
          <a:xfrm>
            <a:off x="469050" y="1417637"/>
            <a:ext cx="8205900" cy="2643600"/>
          </a:xfrm>
          <a:prstGeom prst="rect">
            <a:avLst/>
          </a:prstGeom>
          <a:noFill/>
          <a:ln>
            <a:noFill/>
          </a:ln>
        </p:spPr>
        <p:txBody>
          <a:bodyPr anchorCtr="0" anchor="ctr" bIns="91425" lIns="91425" rIns="91425" tIns="91425">
            <a:noAutofit/>
          </a:bodyPr>
          <a:lstStyle/>
          <a:p>
            <a:pPr lvl="0" rtl="0">
              <a:spcBef>
                <a:spcPts val="0"/>
              </a:spcBef>
              <a:buNone/>
            </a:pPr>
            <a:r>
              <a:rPr b="1" lang="pt-BR" sz="2400">
                <a:solidFill>
                  <a:srgbClr val="0000FF"/>
                </a:solidFill>
                <a:highlight>
                  <a:srgbClr val="FFFFFF"/>
                </a:highlight>
                <a:latin typeface="Verdana"/>
                <a:ea typeface="Verdana"/>
                <a:cs typeface="Verdana"/>
                <a:sym typeface="Verdana"/>
              </a:rPr>
              <a:t>encapsular </a:t>
            </a:r>
          </a:p>
          <a:p>
            <a:pPr lvl="0" rtl="0">
              <a:spcBef>
                <a:spcPts val="0"/>
              </a:spcBef>
              <a:buNone/>
            </a:pPr>
            <a:r>
              <a:rPr lang="pt-BR" sz="2400">
                <a:highlight>
                  <a:srgbClr val="FFFFFF"/>
                </a:highlight>
                <a:latin typeface="Verdana"/>
                <a:ea typeface="Verdana"/>
                <a:cs typeface="Verdana"/>
                <a:sym typeface="Verdana"/>
              </a:rPr>
              <a:t>en.cap.su.lar </a:t>
            </a:r>
          </a:p>
          <a:p>
            <a:pPr lvl="0" rtl="0">
              <a:spcBef>
                <a:spcPts val="0"/>
              </a:spcBef>
              <a:buNone/>
            </a:pPr>
            <a:r>
              <a:rPr lang="pt-BR" sz="2400">
                <a:highlight>
                  <a:srgbClr val="FFFFFF"/>
                </a:highlight>
                <a:latin typeface="Verdana"/>
                <a:ea typeface="Verdana"/>
                <a:cs typeface="Verdana"/>
                <a:sym typeface="Verdana"/>
              </a:rPr>
              <a:t>(</a:t>
            </a:r>
            <a:r>
              <a:rPr b="1" i="1" lang="pt-BR" sz="2400">
                <a:highlight>
                  <a:srgbClr val="FFFFFF"/>
                </a:highlight>
                <a:latin typeface="Verdana"/>
                <a:ea typeface="Verdana"/>
                <a:cs typeface="Verdana"/>
                <a:sym typeface="Verdana"/>
              </a:rPr>
              <a:t>en+cápsula+ar</a:t>
            </a:r>
            <a:r>
              <a:rPr baseline="30000" lang="pt-BR" sz="2400">
                <a:highlight>
                  <a:srgbClr val="FFFFFF"/>
                </a:highlight>
                <a:latin typeface="Verdana"/>
                <a:ea typeface="Verdana"/>
                <a:cs typeface="Verdana"/>
                <a:sym typeface="Verdana"/>
              </a:rPr>
              <a:t>2</a:t>
            </a:r>
            <a:r>
              <a:rPr lang="pt-BR" sz="2400">
                <a:highlight>
                  <a:srgbClr val="FFFFFF"/>
                </a:highlight>
                <a:latin typeface="Verdana"/>
                <a:ea typeface="Verdana"/>
                <a:cs typeface="Verdana"/>
                <a:sym typeface="Verdana"/>
              </a:rPr>
              <a:t>) </a:t>
            </a:r>
            <a:r>
              <a:rPr b="1" i="1" lang="pt-BR" sz="2400">
                <a:highlight>
                  <a:srgbClr val="FFFFFF"/>
                </a:highlight>
                <a:latin typeface="Verdana"/>
                <a:ea typeface="Verdana"/>
                <a:cs typeface="Verdana"/>
                <a:sym typeface="Verdana"/>
              </a:rPr>
              <a:t>vtd</a:t>
            </a:r>
            <a:r>
              <a:rPr lang="pt-BR" sz="2400">
                <a:highlight>
                  <a:srgbClr val="FFFFFF"/>
                </a:highlight>
                <a:latin typeface="Verdana"/>
                <a:ea typeface="Verdana"/>
                <a:cs typeface="Verdana"/>
                <a:sym typeface="Verdana"/>
              </a:rPr>
              <a:t> </a:t>
            </a:r>
            <a:r>
              <a:rPr b="1" lang="pt-BR" sz="2400">
                <a:highlight>
                  <a:srgbClr val="FFFFFF"/>
                </a:highlight>
                <a:latin typeface="Verdana"/>
                <a:ea typeface="Verdana"/>
                <a:cs typeface="Verdana"/>
                <a:sym typeface="Verdana"/>
              </a:rPr>
              <a:t>1</a:t>
            </a:r>
            <a:r>
              <a:rPr lang="pt-BR" sz="2400">
                <a:highlight>
                  <a:srgbClr val="FFFFFF"/>
                </a:highlight>
                <a:latin typeface="Verdana"/>
                <a:ea typeface="Verdana"/>
                <a:cs typeface="Verdana"/>
                <a:sym typeface="Verdana"/>
              </a:rPr>
              <a:t> Circundar, rodear de uma cápsula. </a:t>
            </a:r>
            <a:r>
              <a:rPr b="1" i="1" lang="pt-BR" sz="2400">
                <a:highlight>
                  <a:srgbClr val="FFFF00"/>
                </a:highlight>
                <a:latin typeface="Verdana"/>
                <a:ea typeface="Verdana"/>
                <a:cs typeface="Verdana"/>
                <a:sym typeface="Verdana"/>
              </a:rPr>
              <a:t>vtd</a:t>
            </a:r>
            <a:r>
              <a:rPr lang="pt-BR" sz="2400">
                <a:highlight>
                  <a:srgbClr val="FFFF00"/>
                </a:highlight>
                <a:latin typeface="Verdana"/>
                <a:ea typeface="Verdana"/>
                <a:cs typeface="Verdana"/>
                <a:sym typeface="Verdana"/>
              </a:rPr>
              <a:t> </a:t>
            </a:r>
            <a:r>
              <a:rPr b="1" lang="pt-BR" sz="2400">
                <a:highlight>
                  <a:srgbClr val="FFFF00"/>
                </a:highlight>
                <a:latin typeface="Verdana"/>
                <a:ea typeface="Verdana"/>
                <a:cs typeface="Verdana"/>
                <a:sym typeface="Verdana"/>
              </a:rPr>
              <a:t>2</a:t>
            </a:r>
            <a:r>
              <a:rPr lang="pt-BR" sz="2400">
                <a:highlight>
                  <a:srgbClr val="FFFF00"/>
                </a:highlight>
                <a:latin typeface="Verdana"/>
                <a:ea typeface="Verdana"/>
                <a:cs typeface="Verdana"/>
                <a:sym typeface="Verdana"/>
              </a:rPr>
              <a:t> Incluir, proteger em uma cápsula ou </a:t>
            </a:r>
            <a:r>
              <a:rPr lang="pt-BR" sz="2400">
                <a:highlight>
                  <a:srgbClr val="00FF00"/>
                </a:highlight>
                <a:latin typeface="Verdana"/>
                <a:ea typeface="Verdana"/>
                <a:cs typeface="Verdana"/>
                <a:sym typeface="Verdana"/>
              </a:rPr>
              <a:t>como</a:t>
            </a:r>
            <a:r>
              <a:rPr lang="pt-BR" sz="2400">
                <a:highlight>
                  <a:srgbClr val="FFFF00"/>
                </a:highlight>
                <a:latin typeface="Verdana"/>
                <a:ea typeface="Verdana"/>
                <a:cs typeface="Verdana"/>
                <a:sym typeface="Verdana"/>
              </a:rPr>
              <a:t> em uma cápsula.</a:t>
            </a:r>
            <a:r>
              <a:rPr lang="pt-BR" sz="2400">
                <a:highlight>
                  <a:srgbClr val="FFFFFF"/>
                </a:highlight>
                <a:latin typeface="Verdana"/>
                <a:ea typeface="Verdana"/>
                <a:cs typeface="Verdana"/>
                <a:sym typeface="Verdana"/>
              </a:rPr>
              <a:t> </a:t>
            </a:r>
            <a:r>
              <a:rPr b="1" i="1" lang="pt-BR" sz="2400">
                <a:highlight>
                  <a:srgbClr val="FFFFFF"/>
                </a:highlight>
                <a:latin typeface="Verdana"/>
                <a:ea typeface="Verdana"/>
                <a:cs typeface="Verdana"/>
                <a:sym typeface="Verdana"/>
              </a:rPr>
              <a:t>vtd </a:t>
            </a:r>
            <a:r>
              <a:rPr b="1" lang="pt-BR" sz="2400">
                <a:highlight>
                  <a:srgbClr val="FFFFFF"/>
                </a:highlight>
                <a:latin typeface="Verdana"/>
                <a:ea typeface="Verdana"/>
                <a:cs typeface="Verdana"/>
                <a:sym typeface="Verdana"/>
              </a:rPr>
              <a:t>3 </a:t>
            </a:r>
            <a:r>
              <a:rPr b="1" i="1" lang="pt-BR" sz="2400">
                <a:highlight>
                  <a:srgbClr val="FFFFFF"/>
                </a:highlight>
                <a:latin typeface="Verdana"/>
                <a:ea typeface="Verdana"/>
                <a:cs typeface="Verdana"/>
                <a:sym typeface="Verdana"/>
              </a:rPr>
              <a:t>V capsular</a:t>
            </a:r>
            <a:r>
              <a:rPr lang="pt-BR" sz="2400">
                <a:highlight>
                  <a:srgbClr val="FFFFFF"/>
                </a:highlight>
                <a:latin typeface="Verdana"/>
                <a:ea typeface="Verdana"/>
                <a:cs typeface="Verdana"/>
                <a:sym typeface="Verdana"/>
              </a:rPr>
              <a:t>. </a:t>
            </a:r>
            <a:r>
              <a:rPr b="1" i="1" lang="pt-BR" sz="2400">
                <a:highlight>
                  <a:srgbClr val="FFFFFF"/>
                </a:highlight>
                <a:latin typeface="Verdana"/>
                <a:ea typeface="Verdana"/>
                <a:cs typeface="Verdana"/>
                <a:sym typeface="Verdana"/>
              </a:rPr>
              <a:t>vpr</a:t>
            </a:r>
            <a:r>
              <a:rPr lang="pt-BR" sz="2400">
                <a:highlight>
                  <a:srgbClr val="FFFFFF"/>
                </a:highlight>
                <a:latin typeface="Verdana"/>
                <a:ea typeface="Verdana"/>
                <a:cs typeface="Verdana"/>
                <a:sym typeface="Verdana"/>
              </a:rPr>
              <a:t> </a:t>
            </a:r>
            <a:r>
              <a:rPr b="1" lang="pt-BR" sz="2400">
                <a:highlight>
                  <a:srgbClr val="FFFFFF"/>
                </a:highlight>
                <a:latin typeface="Verdana"/>
                <a:ea typeface="Verdana"/>
                <a:cs typeface="Verdana"/>
                <a:sym typeface="Verdana"/>
              </a:rPr>
              <a:t>4</a:t>
            </a:r>
            <a:r>
              <a:rPr lang="pt-BR" sz="2400">
                <a:highlight>
                  <a:srgbClr val="FFFFFF"/>
                </a:highlight>
                <a:latin typeface="Verdana"/>
                <a:ea typeface="Verdana"/>
                <a:cs typeface="Verdana"/>
                <a:sym typeface="Verdana"/>
              </a:rPr>
              <a:t>Rodear-se de uma cápsula ou com o que se parece a uma cápsula.</a:t>
            </a: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7" name="Shape 377"/>
        <p:cNvGrpSpPr/>
        <p:nvPr/>
      </p:nvGrpSpPr>
      <p:grpSpPr>
        <a:xfrm>
          <a:off x="0" y="0"/>
          <a:ext cx="0" cy="0"/>
          <a:chOff x="0" y="0"/>
          <a:chExt cx="0" cy="0"/>
        </a:xfrm>
      </p:grpSpPr>
      <p:sp>
        <p:nvSpPr>
          <p:cNvPr id="378" name="Shape 37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pt-BR"/>
              <a:t>Encapsulamento</a:t>
            </a:r>
          </a:p>
        </p:txBody>
      </p:sp>
      <p:sp>
        <p:nvSpPr>
          <p:cNvPr id="379" name="Shape 37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rtl="0">
              <a:spcBef>
                <a:spcPts val="0"/>
              </a:spcBef>
              <a:buSzPct val="100000"/>
              <a:buFont typeface="Arial"/>
              <a:buChar char="●"/>
            </a:pPr>
            <a:r>
              <a:rPr lang="pt-BR" sz="2400">
                <a:solidFill>
                  <a:srgbClr val="000000"/>
                </a:solidFill>
              </a:rPr>
              <a:t>Hiding internal state and requiring all interaction to be performed through an object's methods is known as </a:t>
            </a:r>
            <a:r>
              <a:rPr b="1" lang="pt-BR" sz="2400">
                <a:solidFill>
                  <a:srgbClr val="000000"/>
                </a:solidFill>
              </a:rPr>
              <a:t>data encapsulation</a:t>
            </a:r>
            <a:r>
              <a:rPr lang="pt-BR" sz="2400">
                <a:solidFill>
                  <a:srgbClr val="000000"/>
                </a:solidFill>
              </a:rPr>
              <a:t> - a fundamental principle of object-oriented programming - </a:t>
            </a:r>
            <a:r>
              <a:rPr b="1" lang="pt-BR" sz="2400">
                <a:solidFill>
                  <a:srgbClr val="000000"/>
                </a:solidFill>
              </a:rPr>
              <a:t>Tutorial Java</a:t>
            </a:r>
          </a:p>
          <a:p>
            <a:pPr indent="-381000" lvl="0" marL="457200" rtl="0">
              <a:spcBef>
                <a:spcPts val="0"/>
              </a:spcBef>
              <a:buSzPct val="100000"/>
              <a:buFont typeface="Arial"/>
              <a:buChar char="●"/>
            </a:pPr>
            <a:r>
              <a:rPr lang="pt-BR" sz="2400"/>
              <a:t>...serve para controlar o acesso aos atributos e métodos de uma classe. É uma forma eficiente de proteger os dados manipulados dentro da classe, além de determinar onde esta classe poderá ser manipulada - </a:t>
            </a:r>
            <a:r>
              <a:rPr b="1" lang="pt-BR" sz="2400"/>
              <a:t>Java Magazine</a:t>
            </a:r>
          </a:p>
          <a:p>
            <a:pPr indent="-381000" lvl="0" marL="457200" rtl="0">
              <a:spcBef>
                <a:spcPts val="0"/>
              </a:spcBef>
              <a:buSzPct val="100000"/>
              <a:buFont typeface="Arial"/>
              <a:buChar char="●"/>
            </a:pPr>
            <a:r>
              <a:rPr lang="pt-BR" sz="2400"/>
              <a:t>...acontece quando você oculta partes de seus dados do resto da sua aplicação e limita a capacidade de outras partes do código acessarem esses dados - </a:t>
            </a:r>
            <a:r>
              <a:rPr b="1" lang="pt-BR" sz="2400"/>
              <a:t>Use a cabeça! Análise e Projeto OO</a:t>
            </a: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3" name="Shape 383"/>
        <p:cNvGrpSpPr/>
        <p:nvPr/>
      </p:nvGrpSpPr>
      <p:grpSpPr>
        <a:xfrm>
          <a:off x="0" y="0"/>
          <a:ext cx="0" cy="0"/>
          <a:chOff x="0" y="0"/>
          <a:chExt cx="0" cy="0"/>
        </a:xfrm>
      </p:grpSpPr>
      <p:sp>
        <p:nvSpPr>
          <p:cNvPr id="384" name="Shape 38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pt-BR"/>
              <a:t>Encapsulamento</a:t>
            </a:r>
          </a:p>
        </p:txBody>
      </p:sp>
      <p:sp>
        <p:nvSpPr>
          <p:cNvPr id="385" name="Shape 38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rtl="0">
              <a:spcBef>
                <a:spcPts val="0"/>
              </a:spcBef>
              <a:buSzPct val="100000"/>
              <a:buFont typeface="Arial"/>
              <a:buChar char="●"/>
            </a:pPr>
            <a:r>
              <a:rPr lang="pt-BR" sz="2400">
                <a:solidFill>
                  <a:srgbClr val="000000"/>
                </a:solidFill>
              </a:rPr>
              <a:t>Nas histórias apresentadas no prólogo, os problemas ocorreram porque a informação não estava bem protegida (rosto sujo de chocolate, ligação realizada na hora e lugar errados), ou porque terceiros tinham uma informação que não deviam ter (amiga que sabia da lipo).</a:t>
            </a:r>
          </a:p>
          <a:p>
            <a:pPr indent="-381000" lvl="0" marL="457200" rtl="0">
              <a:spcBef>
                <a:spcPts val="0"/>
              </a:spcBef>
              <a:buSzPct val="100000"/>
              <a:buFont typeface="Arial"/>
              <a:buChar char="●"/>
            </a:pPr>
            <a:r>
              <a:rPr lang="pt-BR" sz="2400"/>
              <a:t>O encapsulamento procura fazer com o software o que as pessoas deveriam ter feito nas histórias do prólogo: fazer com que os objetos </a:t>
            </a:r>
            <a:r>
              <a:rPr b="1" lang="pt-BR" sz="2400"/>
              <a:t>protejam as suas informações </a:t>
            </a:r>
            <a:r>
              <a:rPr lang="pt-BR" sz="2400"/>
              <a:t>e </a:t>
            </a:r>
            <a:r>
              <a:rPr b="1" lang="pt-BR" sz="2400"/>
              <a:t>agrupar as informações de forma coesa </a:t>
            </a:r>
            <a:r>
              <a:rPr lang="pt-BR" sz="2400"/>
              <a:t>nos objetos devidos.</a:t>
            </a: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9" name="Shape 389"/>
        <p:cNvGrpSpPr/>
        <p:nvPr/>
      </p:nvGrpSpPr>
      <p:grpSpPr>
        <a:xfrm>
          <a:off x="0" y="0"/>
          <a:ext cx="0" cy="0"/>
          <a:chOff x="0" y="0"/>
          <a:chExt cx="0" cy="0"/>
        </a:xfrm>
      </p:grpSpPr>
      <p:sp>
        <p:nvSpPr>
          <p:cNvPr id="390" name="Shape 39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pt-BR"/>
              <a:t>Encapsulamento</a:t>
            </a:r>
          </a:p>
        </p:txBody>
      </p:sp>
      <p:sp>
        <p:nvSpPr>
          <p:cNvPr id="391" name="Shape 391"/>
          <p:cNvSpPr txBox="1"/>
          <p:nvPr/>
        </p:nvSpPr>
        <p:spPr>
          <a:xfrm>
            <a:off x="457200" y="2522850"/>
            <a:ext cx="7211100" cy="3122399"/>
          </a:xfrm>
          <a:prstGeom prst="rect">
            <a:avLst/>
          </a:prstGeom>
          <a:noFill/>
          <a:ln>
            <a:noFill/>
          </a:ln>
        </p:spPr>
        <p:txBody>
          <a:bodyPr anchorCtr="0" anchor="t" bIns="91425" lIns="91425" rIns="91425" tIns="91425">
            <a:noAutofit/>
          </a:bodyPr>
          <a:lstStyle/>
          <a:p>
            <a:pPr lvl="0" rtl="0">
              <a:spcBef>
                <a:spcPts val="0"/>
              </a:spcBef>
              <a:buNone/>
            </a:pPr>
            <a:r>
              <a:rPr lang="pt-BR" sz="1800">
                <a:latin typeface="Courier New"/>
                <a:ea typeface="Courier New"/>
                <a:cs typeface="Courier New"/>
                <a:sym typeface="Courier New"/>
              </a:rPr>
              <a:t>public class Funcionario {</a:t>
            </a:r>
          </a:p>
          <a:p>
            <a:pPr lvl="0" rtl="0">
              <a:spcBef>
                <a:spcPts val="0"/>
              </a:spcBef>
              <a:buNone/>
            </a:pPr>
            <a:r>
              <a:rPr lang="pt-BR" sz="1800">
                <a:latin typeface="Courier New"/>
                <a:ea typeface="Courier New"/>
                <a:cs typeface="Courier New"/>
                <a:sym typeface="Courier New"/>
              </a:rPr>
              <a:t>    public String nome;</a:t>
            </a:r>
          </a:p>
          <a:p>
            <a:pPr lvl="0" rtl="0">
              <a:spcBef>
                <a:spcPts val="0"/>
              </a:spcBef>
              <a:buNone/>
            </a:pPr>
            <a:r>
              <a:rPr lang="pt-BR" sz="1800">
                <a:latin typeface="Courier New"/>
                <a:ea typeface="Courier New"/>
                <a:cs typeface="Courier New"/>
                <a:sym typeface="Courier New"/>
              </a:rPr>
              <a:t>    public double salario;</a:t>
            </a:r>
          </a:p>
          <a:p>
            <a:pPr lvl="0" rtl="0">
              <a:spcBef>
                <a:spcPts val="0"/>
              </a:spcBef>
              <a:buNone/>
            </a:pPr>
            <a:r>
              <a:rPr lang="pt-BR" sz="1800">
                <a:latin typeface="Courier New"/>
                <a:ea typeface="Courier New"/>
                <a:cs typeface="Courier New"/>
                <a:sym typeface="Courier New"/>
              </a:rPr>
              <a:t>    public double custo;</a:t>
            </a:r>
          </a:p>
          <a:p>
            <a:pPr lvl="0" rtl="0">
              <a:spcBef>
                <a:spcPts val="0"/>
              </a:spcBef>
              <a:buNone/>
            </a:pPr>
            <a:r>
              <a:rPr lang="pt-BR" sz="1800">
                <a:latin typeface="Courier New"/>
                <a:ea typeface="Courier New"/>
                <a:cs typeface="Courier New"/>
                <a:sym typeface="Courier New"/>
              </a:rPr>
              <a:t>}</a:t>
            </a:r>
          </a:p>
          <a:p>
            <a:pPr lvl="0" rtl="0">
              <a:spcBef>
                <a:spcPts val="0"/>
              </a:spcBef>
              <a:buNone/>
            </a:pPr>
            <a:r>
              <a:t/>
            </a:r>
            <a:endParaRPr sz="1800">
              <a:latin typeface="Courier New"/>
              <a:ea typeface="Courier New"/>
              <a:cs typeface="Courier New"/>
              <a:sym typeface="Courier New"/>
            </a:endParaRPr>
          </a:p>
          <a:p>
            <a:pPr lvl="0" rtl="0">
              <a:spcBef>
                <a:spcPts val="0"/>
              </a:spcBef>
              <a:buNone/>
            </a:pPr>
            <a:r>
              <a:t/>
            </a:r>
            <a:endParaRPr sz="1800">
              <a:latin typeface="Courier New"/>
              <a:ea typeface="Courier New"/>
              <a:cs typeface="Courier New"/>
              <a:sym typeface="Courier New"/>
            </a:endParaRPr>
          </a:p>
          <a:p>
            <a:pPr lvl="0" rtl="0">
              <a:spcBef>
                <a:spcPts val="0"/>
              </a:spcBef>
              <a:buNone/>
            </a:pPr>
            <a:r>
              <a:t/>
            </a:r>
            <a:endParaRPr sz="1800">
              <a:latin typeface="Courier New"/>
              <a:ea typeface="Courier New"/>
              <a:cs typeface="Courier New"/>
              <a:sym typeface="Courier New"/>
            </a:endParaRPr>
          </a:p>
          <a:p>
            <a:pPr lvl="0" rtl="0">
              <a:spcBef>
                <a:spcPts val="0"/>
              </a:spcBef>
              <a:buNone/>
            </a:pPr>
            <a:r>
              <a:t/>
            </a:r>
            <a:endParaRPr sz="1800">
              <a:latin typeface="Courier New"/>
              <a:ea typeface="Courier New"/>
              <a:cs typeface="Courier New"/>
              <a:sym typeface="Courier New"/>
            </a:endParaRPr>
          </a:p>
        </p:txBody>
      </p:sp>
      <p:sp>
        <p:nvSpPr>
          <p:cNvPr id="392" name="Shape 39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buFont typeface="Arial"/>
              <a:buChar char="●"/>
            </a:pPr>
            <a:r>
              <a:rPr lang="pt-BR"/>
              <a:t>Nosso exemplo</a:t>
            </a:r>
          </a:p>
          <a:p>
            <a:pPr indent="0" lvl="0" marL="0" rtl="0">
              <a:spcBef>
                <a:spcPts val="0"/>
              </a:spcBef>
              <a:buNone/>
            </a:pPr>
            <a:r>
              <a:t/>
            </a:r>
            <a:endParaRPr b="1"/>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6" name="Shape 396"/>
        <p:cNvGrpSpPr/>
        <p:nvPr/>
      </p:nvGrpSpPr>
      <p:grpSpPr>
        <a:xfrm>
          <a:off x="0" y="0"/>
          <a:ext cx="0" cy="0"/>
          <a:chOff x="0" y="0"/>
          <a:chExt cx="0" cy="0"/>
        </a:xfrm>
      </p:grpSpPr>
      <p:sp>
        <p:nvSpPr>
          <p:cNvPr id="397" name="Shape 39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pt-BR"/>
              <a:t>Encapsulamento</a:t>
            </a:r>
          </a:p>
        </p:txBody>
      </p:sp>
      <p:sp>
        <p:nvSpPr>
          <p:cNvPr id="398" name="Shape 39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buFont typeface="Arial"/>
              <a:buChar char="●"/>
            </a:pPr>
            <a:r>
              <a:rPr lang="pt-BR"/>
              <a:t>Nosso exemplo</a:t>
            </a:r>
          </a:p>
          <a:p>
            <a:pPr indent="0" lvl="0" marL="0" rtl="0">
              <a:spcBef>
                <a:spcPts val="0"/>
              </a:spcBef>
              <a:buNone/>
            </a:pPr>
            <a:r>
              <a:t/>
            </a:r>
            <a:endParaRPr b="1"/>
          </a:p>
        </p:txBody>
      </p:sp>
      <p:sp>
        <p:nvSpPr>
          <p:cNvPr id="399" name="Shape 399"/>
          <p:cNvSpPr txBox="1"/>
          <p:nvPr/>
        </p:nvSpPr>
        <p:spPr>
          <a:xfrm>
            <a:off x="527175" y="1985700"/>
            <a:ext cx="8692500" cy="4276500"/>
          </a:xfrm>
          <a:prstGeom prst="rect">
            <a:avLst/>
          </a:prstGeom>
          <a:noFill/>
          <a:ln>
            <a:noFill/>
          </a:ln>
        </p:spPr>
        <p:txBody>
          <a:bodyPr anchorCtr="0" anchor="t" bIns="91425" lIns="91425" rIns="91425" tIns="91425">
            <a:noAutofit/>
          </a:bodyPr>
          <a:lstStyle/>
          <a:p>
            <a:pPr lvl="0" rtl="0">
              <a:spcBef>
                <a:spcPts val="0"/>
              </a:spcBef>
              <a:buNone/>
            </a:pPr>
            <a:r>
              <a:rPr lang="pt-BR" sz="1800">
                <a:latin typeface="Courier New"/>
                <a:ea typeface="Courier New"/>
                <a:cs typeface="Courier New"/>
                <a:sym typeface="Courier New"/>
              </a:rPr>
              <a:t>public class Application {</a:t>
            </a:r>
          </a:p>
          <a:p>
            <a:pPr lvl="0" rtl="0">
              <a:spcBef>
                <a:spcPts val="0"/>
              </a:spcBef>
              <a:buNone/>
            </a:pPr>
            <a:r>
              <a:rPr lang="pt-BR" sz="1800">
                <a:latin typeface="Courier New"/>
                <a:ea typeface="Courier New"/>
                <a:cs typeface="Courier New"/>
                <a:sym typeface="Courier New"/>
              </a:rPr>
              <a:t>    public static void main(String[] args) {</a:t>
            </a:r>
          </a:p>
          <a:p>
            <a:pPr lvl="0" rtl="0">
              <a:spcBef>
                <a:spcPts val="0"/>
              </a:spcBef>
              <a:buNone/>
            </a:pPr>
            <a:r>
              <a:rPr lang="pt-BR" sz="1800">
                <a:latin typeface="Courier New"/>
                <a:ea typeface="Courier New"/>
                <a:cs typeface="Courier New"/>
                <a:sym typeface="Courier New"/>
              </a:rPr>
              <a:t>         Funcionario ze = new Funcionario();</a:t>
            </a:r>
          </a:p>
          <a:p>
            <a:pPr lvl="0" rtl="0">
              <a:spcBef>
                <a:spcPts val="0"/>
              </a:spcBef>
              <a:buNone/>
            </a:pPr>
            <a:r>
              <a:rPr lang="pt-BR" sz="1800">
                <a:latin typeface="Courier New"/>
                <a:ea typeface="Courier New"/>
                <a:cs typeface="Courier New"/>
                <a:sym typeface="Courier New"/>
              </a:rPr>
              <a:t>         ze.nome = "Zé";</a:t>
            </a:r>
          </a:p>
          <a:p>
            <a:pPr lvl="0" rtl="0">
              <a:spcBef>
                <a:spcPts val="0"/>
              </a:spcBef>
              <a:buNone/>
            </a:pPr>
            <a:r>
              <a:rPr lang="pt-BR" sz="1800">
                <a:latin typeface="Courier New"/>
                <a:ea typeface="Courier New"/>
                <a:cs typeface="Courier New"/>
                <a:sym typeface="Courier New"/>
              </a:rPr>
              <a:t>         ze.salario = 1000;</a:t>
            </a:r>
          </a:p>
          <a:p>
            <a:pPr lvl="0" rtl="0">
              <a:spcBef>
                <a:spcPts val="0"/>
              </a:spcBef>
              <a:buNone/>
            </a:pPr>
            <a:r>
              <a:rPr lang="pt-BR" sz="1800">
                <a:latin typeface="Courier New"/>
                <a:ea typeface="Courier New"/>
                <a:cs typeface="Courier New"/>
                <a:sym typeface="Courier New"/>
              </a:rPr>
              <a:t>         ze.custo = 1300;</a:t>
            </a:r>
          </a:p>
          <a:p>
            <a:pPr lvl="0" rtl="0">
              <a:spcBef>
                <a:spcPts val="0"/>
              </a:spcBef>
              <a:buNone/>
            </a:pPr>
            <a:r>
              <a:rPr lang="pt-BR" sz="1800">
                <a:latin typeface="Courier New"/>
                <a:ea typeface="Courier New"/>
                <a:cs typeface="Courier New"/>
                <a:sym typeface="Courier New"/>
              </a:rPr>
              <a:t>         System.out.println(ze.nome + " ganha " +</a:t>
            </a:r>
          </a:p>
          <a:p>
            <a:pPr lvl="0" rtl="0">
              <a:spcBef>
                <a:spcPts val="0"/>
              </a:spcBef>
              <a:buNone/>
            </a:pPr>
            <a:r>
              <a:rPr lang="pt-BR" sz="1800">
                <a:latin typeface="Courier New"/>
                <a:ea typeface="Courier New"/>
                <a:cs typeface="Courier New"/>
                <a:sym typeface="Courier New"/>
              </a:rPr>
              <a:t>           ze.salario + " e tem um custo de " +</a:t>
            </a:r>
          </a:p>
          <a:p>
            <a:pPr lvl="0" rtl="0">
              <a:spcBef>
                <a:spcPts val="0"/>
              </a:spcBef>
              <a:buNone/>
            </a:pPr>
            <a:r>
              <a:rPr lang="pt-BR" sz="1800">
                <a:latin typeface="Courier New"/>
                <a:ea typeface="Courier New"/>
                <a:cs typeface="Courier New"/>
                <a:sym typeface="Courier New"/>
              </a:rPr>
              <a:t>           ze.custo );</a:t>
            </a:r>
          </a:p>
          <a:p>
            <a:pPr lvl="0" rtl="0">
              <a:spcBef>
                <a:spcPts val="0"/>
              </a:spcBef>
              <a:buNone/>
            </a:pPr>
            <a:r>
              <a:rPr lang="pt-BR" sz="1800">
                <a:latin typeface="Courier New"/>
                <a:ea typeface="Courier New"/>
                <a:cs typeface="Courier New"/>
                <a:sym typeface="Courier New"/>
              </a:rPr>
              <a:t>         Funcionario joao = new Funcionario();</a:t>
            </a:r>
          </a:p>
          <a:p>
            <a:pPr lvl="0" rtl="0">
              <a:spcBef>
                <a:spcPts val="0"/>
              </a:spcBef>
              <a:buNone/>
            </a:pPr>
            <a:r>
              <a:rPr lang="pt-BR" sz="1800">
                <a:latin typeface="Courier New"/>
                <a:ea typeface="Courier New"/>
                <a:cs typeface="Courier New"/>
                <a:sym typeface="Courier New"/>
              </a:rPr>
              <a:t>         joao.nome = "João";</a:t>
            </a:r>
          </a:p>
          <a:p>
            <a:pPr lvl="0" rtl="0">
              <a:spcBef>
                <a:spcPts val="0"/>
              </a:spcBef>
              <a:buNone/>
            </a:pPr>
            <a:r>
              <a:rPr lang="pt-BR" sz="1800">
                <a:latin typeface="Courier New"/>
                <a:ea typeface="Courier New"/>
                <a:cs typeface="Courier New"/>
                <a:sym typeface="Courier New"/>
              </a:rPr>
              <a:t>         joao.salario = 2000;</a:t>
            </a:r>
          </a:p>
          <a:p>
            <a:pPr lvl="0" rtl="0">
              <a:spcBef>
                <a:spcPts val="0"/>
              </a:spcBef>
              <a:buNone/>
            </a:pPr>
            <a:r>
              <a:rPr lang="pt-BR" sz="1800">
                <a:latin typeface="Courier New"/>
                <a:ea typeface="Courier New"/>
                <a:cs typeface="Courier New"/>
                <a:sym typeface="Courier New"/>
              </a:rPr>
              <a:t>         joao.custo = 2600;</a:t>
            </a:r>
          </a:p>
          <a:p>
            <a:pPr lvl="0" rtl="0">
              <a:spcBef>
                <a:spcPts val="0"/>
              </a:spcBef>
              <a:buClr>
                <a:srgbClr val="000000"/>
              </a:buClr>
              <a:buSzPct val="61111"/>
              <a:buFont typeface="Arial"/>
              <a:buNone/>
            </a:pPr>
            <a:r>
              <a:rPr lang="pt-BR" sz="1800">
                <a:latin typeface="Courier New"/>
                <a:ea typeface="Courier New"/>
                <a:cs typeface="Courier New"/>
                <a:sym typeface="Courier New"/>
              </a:rPr>
              <a:t>         System.out.println(joao.nome + " ganha " +</a:t>
            </a:r>
          </a:p>
          <a:p>
            <a:pPr lvl="0" rtl="0">
              <a:spcBef>
                <a:spcPts val="0"/>
              </a:spcBef>
              <a:buClr>
                <a:srgbClr val="000000"/>
              </a:buClr>
              <a:buSzPct val="61111"/>
              <a:buFont typeface="Arial"/>
              <a:buNone/>
            </a:pPr>
            <a:r>
              <a:rPr lang="pt-BR" sz="1800">
                <a:latin typeface="Courier New"/>
                <a:ea typeface="Courier New"/>
                <a:cs typeface="Courier New"/>
                <a:sym typeface="Courier New"/>
              </a:rPr>
              <a:t>           joao.salario + " e tem um custo de " +</a:t>
            </a:r>
          </a:p>
          <a:p>
            <a:pPr lvl="0" rtl="0">
              <a:spcBef>
                <a:spcPts val="0"/>
              </a:spcBef>
              <a:buNone/>
            </a:pPr>
            <a:r>
              <a:rPr lang="pt-BR" sz="1800">
                <a:latin typeface="Courier New"/>
                <a:ea typeface="Courier New"/>
                <a:cs typeface="Courier New"/>
                <a:sym typeface="Courier New"/>
              </a:rPr>
              <a:t>           joao.custo );</a:t>
            </a:r>
          </a:p>
          <a:p>
            <a:pPr lvl="0" rtl="0">
              <a:spcBef>
                <a:spcPts val="0"/>
              </a:spcBef>
              <a:buNone/>
            </a:pPr>
            <a:r>
              <a:rPr lang="pt-BR" sz="1800">
                <a:latin typeface="Courier New"/>
                <a:ea typeface="Courier New"/>
                <a:cs typeface="Courier New"/>
                <a:sym typeface="Courier New"/>
              </a:rPr>
              <a:t>    } </a:t>
            </a:r>
          </a:p>
          <a:p>
            <a:pPr lvl="0" rtl="0">
              <a:spcBef>
                <a:spcPts val="0"/>
              </a:spcBef>
              <a:buNone/>
            </a:pPr>
            <a:r>
              <a:rPr lang="pt-BR" sz="1800">
                <a:latin typeface="Courier New"/>
                <a:ea typeface="Courier New"/>
                <a:cs typeface="Courier New"/>
                <a:sym typeface="Courier New"/>
              </a:rPr>
              <a:t>}</a:t>
            </a:r>
          </a:p>
          <a:p>
            <a:pPr lvl="0" rtl="0">
              <a:spcBef>
                <a:spcPts val="0"/>
              </a:spcBef>
              <a:buNone/>
            </a:pPr>
            <a:r>
              <a:t/>
            </a:r>
            <a:endParaRPr sz="1800">
              <a:latin typeface="Courier New"/>
              <a:ea typeface="Courier New"/>
              <a:cs typeface="Courier New"/>
              <a:sym typeface="Courier New"/>
            </a:endParaRPr>
          </a:p>
          <a:p>
            <a:pPr lvl="0" rtl="0">
              <a:spcBef>
                <a:spcPts val="0"/>
              </a:spcBef>
              <a:buNone/>
            </a:pPr>
            <a:r>
              <a:t/>
            </a:r>
            <a:endParaRPr sz="1800">
              <a:latin typeface="Courier New"/>
              <a:ea typeface="Courier New"/>
              <a:cs typeface="Courier New"/>
              <a:sym typeface="Courier New"/>
            </a:endParaRPr>
          </a:p>
          <a:p>
            <a:pPr lvl="0" rtl="0">
              <a:spcBef>
                <a:spcPts val="0"/>
              </a:spcBef>
              <a:buNone/>
            </a:pPr>
            <a:r>
              <a:t/>
            </a:r>
            <a:endParaRPr sz="1800">
              <a:latin typeface="Courier New"/>
              <a:ea typeface="Courier New"/>
              <a:cs typeface="Courier New"/>
              <a:sym typeface="Courier New"/>
            </a:endParaRPr>
          </a:p>
          <a:p>
            <a:pPr lvl="0" rtl="0">
              <a:spcBef>
                <a:spcPts val="0"/>
              </a:spcBef>
              <a:buNone/>
            </a:pPr>
            <a:r>
              <a:t/>
            </a:r>
            <a:endParaRPr sz="1800">
              <a:latin typeface="Courier New"/>
              <a:ea typeface="Courier New"/>
              <a:cs typeface="Courier New"/>
              <a:sym typeface="Courier New"/>
            </a:endParaRPr>
          </a:p>
        </p:txBody>
      </p:sp>
      <p:sp>
        <p:nvSpPr>
          <p:cNvPr id="400" name="Shape 400"/>
          <p:cNvSpPr/>
          <p:nvPr/>
        </p:nvSpPr>
        <p:spPr>
          <a:xfrm>
            <a:off x="2576700" y="4998300"/>
            <a:ext cx="6567300" cy="1859699"/>
          </a:xfrm>
          <a:prstGeom prst="wedgeEllipseCallout">
            <a:avLst>
              <a:gd fmla="val -40941" name="adj1"/>
              <a:gd fmla="val -116973" name="adj2"/>
            </a:avLst>
          </a:prstGeom>
          <a:solidFill>
            <a:srgbClr val="FFFF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pt-BR" sz="2400"/>
              <a:t>A aplicação acessa diretamente os atributos dos funcionários. </a:t>
            </a:r>
          </a:p>
          <a:p>
            <a:pPr lvl="0" rtl="0">
              <a:spcBef>
                <a:spcPts val="0"/>
              </a:spcBef>
              <a:buNone/>
            </a:pPr>
            <a:r>
              <a:rPr lang="pt-BR" sz="2400"/>
              <a:t>Mas, qual é o problema disso?</a:t>
            </a:r>
          </a:p>
          <a:p>
            <a:pPr lvl="0">
              <a:spcBef>
                <a:spcPts val="0"/>
              </a:spcBef>
              <a:buNone/>
            </a:pPr>
            <a:r>
              <a:rPr lang="pt-BR" sz="2400"/>
              <a:t>Não é mais rápido?</a:t>
            </a:r>
          </a:p>
        </p:txBody>
      </p:sp>
      <p:sp>
        <p:nvSpPr>
          <p:cNvPr id="401" name="Shape 401"/>
          <p:cNvSpPr/>
          <p:nvPr/>
        </p:nvSpPr>
        <p:spPr>
          <a:xfrm>
            <a:off x="5507400" y="3387600"/>
            <a:ext cx="3636600" cy="3470400"/>
          </a:xfrm>
          <a:prstGeom prst="rect">
            <a:avLst/>
          </a:prstGeom>
          <a:solidFill>
            <a:srgbClr val="000000"/>
          </a:solidFill>
          <a:ln cap="flat" cmpd="sng" w="19050">
            <a:solidFill>
              <a:schemeClr val="dk2"/>
            </a:solidFill>
            <a:prstDash val="solid"/>
            <a:round/>
            <a:headEnd len="med" w="med" type="none"/>
            <a:tailEnd len="med" w="med" type="none"/>
          </a:ln>
        </p:spPr>
        <p:txBody>
          <a:bodyPr anchorCtr="0" anchor="t" bIns="91425" lIns="91425" rIns="91425" tIns="91425">
            <a:noAutofit/>
          </a:bodyPr>
          <a:lstStyle/>
          <a:p>
            <a:pPr lvl="0" rtl="0">
              <a:spcBef>
                <a:spcPts val="0"/>
              </a:spcBef>
              <a:buClr>
                <a:srgbClr val="000000"/>
              </a:buClr>
              <a:buFont typeface="Arial"/>
              <a:buNone/>
            </a:pPr>
            <a:r>
              <a:rPr lang="pt-BR">
                <a:solidFill>
                  <a:srgbClr val="FFFFFF"/>
                </a:solidFill>
              </a:rPr>
              <a:t>&gt;Zé ganha 1000.00 e tem um custo de 1300.00</a:t>
            </a:r>
          </a:p>
          <a:p>
            <a:pPr lvl="0" rtl="0">
              <a:spcBef>
                <a:spcPts val="0"/>
              </a:spcBef>
              <a:buClr>
                <a:srgbClr val="000000"/>
              </a:buClr>
              <a:buFont typeface="Arial"/>
              <a:buNone/>
            </a:pPr>
            <a:r>
              <a:rPr lang="pt-BR">
                <a:solidFill>
                  <a:srgbClr val="FFFFFF"/>
                </a:solidFill>
              </a:rPr>
              <a:t>&gt;João ganha 2000.00 e tem um custo de 2600.00</a:t>
            </a:r>
          </a:p>
          <a:p>
            <a:pPr lvl="0">
              <a:spcBef>
                <a:spcPts val="0"/>
              </a:spcBef>
              <a:buNone/>
            </a:pPr>
            <a:r>
              <a:rPr lang="pt-BR">
                <a:solidFill>
                  <a:srgbClr val="FFFFFF"/>
                </a:solidFill>
              </a:rPr>
              <a:t>&gt;</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1"/>
                                        </p:tgtEl>
                                        <p:attrNameLst>
                                          <p:attrName>style.visibility</p:attrName>
                                        </p:attrNameLst>
                                      </p:cBhvr>
                                      <p:to>
                                        <p:strVal val="visible"/>
                                      </p:to>
                                    </p:set>
                                    <p:animEffect filter="fade" transition="in">
                                      <p:cBhvr>
                                        <p:cTn dur="1000"/>
                                        <p:tgtEl>
                                          <p:spTgt spid="4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0"/>
                                        </p:tgtEl>
                                        <p:attrNameLst>
                                          <p:attrName>style.visibility</p:attrName>
                                        </p:attrNameLst>
                                      </p:cBhvr>
                                      <p:to>
                                        <p:strVal val="visible"/>
                                      </p:to>
                                    </p:set>
                                    <p:animEffect filter="fade" transition="in">
                                      <p:cBhvr>
                                        <p:cTn dur="1000"/>
                                        <p:tgtEl>
                                          <p:spTgt spid="400"/>
                                        </p:tgtEl>
                                      </p:cBhvr>
                                    </p:animEffect>
                                  </p:childTnLst>
                                </p:cTn>
                              </p:par>
                              <p:par>
                                <p:cTn fill="hold" nodeType="withEffect" presetClass="exit" presetID="10" presetSubtype="0">
                                  <p:stCondLst>
                                    <p:cond delay="0"/>
                                  </p:stCondLst>
                                  <p:childTnLst>
                                    <p:animEffect filter="fade" transition="out">
                                      <p:cBhvr>
                                        <p:cTn dur="1000"/>
                                        <p:tgtEl>
                                          <p:spTgt spid="401"/>
                                        </p:tgtEl>
                                      </p:cBhvr>
                                    </p:animEffect>
                                    <p:set>
                                      <p:cBhvr>
                                        <p:cTn dur="1" fill="hold">
                                          <p:stCondLst>
                                            <p:cond delay="1000"/>
                                          </p:stCondLst>
                                        </p:cTn>
                                        <p:tgtEl>
                                          <p:spTgt spid="401"/>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5" name="Shape 405"/>
        <p:cNvGrpSpPr/>
        <p:nvPr/>
      </p:nvGrpSpPr>
      <p:grpSpPr>
        <a:xfrm>
          <a:off x="0" y="0"/>
          <a:ext cx="0" cy="0"/>
          <a:chOff x="0" y="0"/>
          <a:chExt cx="0" cy="0"/>
        </a:xfrm>
      </p:grpSpPr>
      <p:sp>
        <p:nvSpPr>
          <p:cNvPr id="406" name="Shape 40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pt-BR"/>
              <a:t>Encapsulamento</a:t>
            </a:r>
          </a:p>
        </p:txBody>
      </p:sp>
      <p:sp>
        <p:nvSpPr>
          <p:cNvPr id="407" name="Shape 40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buFont typeface="Arial"/>
              <a:buChar char="●"/>
            </a:pPr>
            <a:r>
              <a:rPr lang="pt-BR"/>
              <a:t>Em um objeto bem encapsulado, os </a:t>
            </a:r>
            <a:r>
              <a:rPr b="1" lang="pt-BR"/>
              <a:t>atributos só devem ser acessados por outros objetos a partir dos seus métodos</a:t>
            </a:r>
          </a:p>
          <a:p>
            <a:pPr indent="0" lvl="0" marL="0" rtl="0">
              <a:spcBef>
                <a:spcPts val="0"/>
              </a:spcBef>
              <a:buNone/>
            </a:pPr>
            <a:r>
              <a:t/>
            </a:r>
            <a:endParaRPr/>
          </a:p>
          <a:p>
            <a:pPr indent="0" lvl="0" marL="457200" rtl="0">
              <a:spcBef>
                <a:spcPts val="0"/>
              </a:spcBef>
              <a:buNone/>
            </a:pPr>
            <a:r>
              <a:t/>
            </a:r>
            <a:endParaRPr/>
          </a:p>
          <a:p>
            <a:pPr indent="0" lvl="0" marL="0" rtl="0">
              <a:spcBef>
                <a:spcPts val="0"/>
              </a:spcBef>
              <a:buNone/>
            </a:pPr>
            <a:r>
              <a:t/>
            </a:r>
            <a:endParaRPr b="1"/>
          </a:p>
        </p:txBody>
      </p:sp>
      <p:pic>
        <p:nvPicPr>
          <p:cNvPr id="408" name="Shape 408"/>
          <p:cNvPicPr preferRelativeResize="0"/>
          <p:nvPr/>
        </p:nvPicPr>
        <p:blipFill>
          <a:blip r:embed="rId3">
            <a:alphaModFix/>
          </a:blip>
          <a:stretch>
            <a:fillRect/>
          </a:stretch>
        </p:blipFill>
        <p:spPr>
          <a:xfrm>
            <a:off x="1852867" y="3165879"/>
            <a:ext cx="5438264" cy="3537370"/>
          </a:xfrm>
          <a:prstGeom prst="rect">
            <a:avLst/>
          </a:prstGeom>
          <a:noFill/>
          <a:ln>
            <a:noFill/>
          </a:ln>
        </p:spPr>
      </p:pic>
      <p:cxnSp>
        <p:nvCxnSpPr>
          <p:cNvPr id="409" name="Shape 409"/>
          <p:cNvCxnSpPr>
            <a:endCxn id="410" idx="1"/>
          </p:cNvCxnSpPr>
          <p:nvPr/>
        </p:nvCxnSpPr>
        <p:spPr>
          <a:xfrm>
            <a:off x="4872925" y="5414100"/>
            <a:ext cx="2120400" cy="896400"/>
          </a:xfrm>
          <a:prstGeom prst="straightConnector1">
            <a:avLst/>
          </a:prstGeom>
          <a:noFill/>
          <a:ln cap="flat" cmpd="sng" w="19050">
            <a:solidFill>
              <a:schemeClr val="dk2"/>
            </a:solidFill>
            <a:prstDash val="solid"/>
            <a:round/>
            <a:headEnd len="lg" w="lg" type="none"/>
            <a:tailEnd len="lg" w="lg" type="none"/>
          </a:ln>
        </p:spPr>
      </p:cxnSp>
      <p:sp>
        <p:nvSpPr>
          <p:cNvPr id="410" name="Shape 410"/>
          <p:cNvSpPr txBox="1"/>
          <p:nvPr/>
        </p:nvSpPr>
        <p:spPr>
          <a:xfrm>
            <a:off x="6993325" y="6081900"/>
            <a:ext cx="717299" cy="457200"/>
          </a:xfrm>
          <a:prstGeom prst="rect">
            <a:avLst/>
          </a:prstGeom>
          <a:noFill/>
          <a:ln>
            <a:noFill/>
          </a:ln>
        </p:spPr>
        <p:txBody>
          <a:bodyPr anchorCtr="0" anchor="t" bIns="91425" lIns="91425" rIns="91425" tIns="91425">
            <a:noAutofit/>
          </a:bodyPr>
          <a:lstStyle/>
          <a:p>
            <a:pPr lvl="0">
              <a:spcBef>
                <a:spcPts val="0"/>
              </a:spcBef>
              <a:buNone/>
            </a:pPr>
            <a:r>
              <a:rPr lang="pt-BR"/>
              <a:t>Zé</a:t>
            </a:r>
          </a:p>
        </p:txBody>
      </p:sp>
      <p:sp>
        <p:nvSpPr>
          <p:cNvPr id="411" name="Shape 411"/>
          <p:cNvSpPr txBox="1"/>
          <p:nvPr/>
        </p:nvSpPr>
        <p:spPr>
          <a:xfrm>
            <a:off x="4926825" y="5715000"/>
            <a:ext cx="988200" cy="366899"/>
          </a:xfrm>
          <a:prstGeom prst="rect">
            <a:avLst/>
          </a:prstGeom>
          <a:noFill/>
          <a:ln>
            <a:noFill/>
          </a:ln>
        </p:spPr>
        <p:txBody>
          <a:bodyPr anchorCtr="0" anchor="t" bIns="91425" lIns="91425" rIns="91425" tIns="91425">
            <a:noAutofit/>
          </a:bodyPr>
          <a:lstStyle/>
          <a:p>
            <a:pPr lvl="0" rtl="0">
              <a:spcBef>
                <a:spcPts val="0"/>
              </a:spcBef>
              <a:buNone/>
            </a:pPr>
            <a:r>
              <a:rPr lang="pt-BR"/>
              <a:t>setNome</a:t>
            </a:r>
          </a:p>
          <a:p>
            <a:pPr lvl="0" rtl="0">
              <a:spcBef>
                <a:spcPts val="0"/>
              </a:spcBef>
              <a:buNone/>
            </a:pPr>
            <a:r>
              <a:t/>
            </a:r>
            <a:endParaRPr/>
          </a:p>
        </p:txBody>
      </p:sp>
      <p:sp>
        <p:nvSpPr>
          <p:cNvPr id="412" name="Shape 412"/>
          <p:cNvSpPr txBox="1"/>
          <p:nvPr/>
        </p:nvSpPr>
        <p:spPr>
          <a:xfrm>
            <a:off x="3755775" y="5852375"/>
            <a:ext cx="988200" cy="366899"/>
          </a:xfrm>
          <a:prstGeom prst="rect">
            <a:avLst/>
          </a:prstGeom>
          <a:noFill/>
          <a:ln>
            <a:noFill/>
          </a:ln>
        </p:spPr>
        <p:txBody>
          <a:bodyPr anchorCtr="0" anchor="t" bIns="91425" lIns="91425" rIns="91425" tIns="91425">
            <a:noAutofit/>
          </a:bodyPr>
          <a:lstStyle/>
          <a:p>
            <a:pPr lvl="0" rtl="0">
              <a:spcBef>
                <a:spcPts val="0"/>
              </a:spcBef>
              <a:buNone/>
            </a:pPr>
            <a:r>
              <a:rPr lang="pt-BR"/>
              <a:t>getNome</a:t>
            </a:r>
          </a:p>
        </p:txBody>
      </p:sp>
      <p:sp>
        <p:nvSpPr>
          <p:cNvPr id="413" name="Shape 413"/>
          <p:cNvSpPr txBox="1"/>
          <p:nvPr/>
        </p:nvSpPr>
        <p:spPr>
          <a:xfrm>
            <a:off x="1129950" y="4641614"/>
            <a:ext cx="1564800" cy="585899"/>
          </a:xfrm>
          <a:prstGeom prst="rect">
            <a:avLst/>
          </a:prstGeom>
          <a:solidFill>
            <a:srgbClr val="FFFFFF"/>
          </a:solidFill>
          <a:ln>
            <a:noFill/>
          </a:ln>
        </p:spPr>
        <p:txBody>
          <a:bodyPr anchorCtr="0" anchor="t" bIns="91425" lIns="91425" rIns="91425" tIns="91425">
            <a:noAutofit/>
          </a:bodyPr>
          <a:lstStyle/>
          <a:p>
            <a:pPr lvl="0" rtl="0">
              <a:spcBef>
                <a:spcPts val="0"/>
              </a:spcBef>
              <a:buNone/>
            </a:pPr>
            <a:r>
              <a:rPr lang="pt-BR"/>
              <a:t>Métodos</a:t>
            </a:r>
          </a:p>
          <a:p>
            <a:pPr lvl="0">
              <a:spcBef>
                <a:spcPts val="0"/>
              </a:spcBef>
              <a:buNone/>
            </a:pPr>
            <a:r>
              <a:rPr lang="pt-BR"/>
              <a:t>(comportamento)</a:t>
            </a:r>
          </a:p>
        </p:txBody>
      </p:sp>
      <p:sp>
        <p:nvSpPr>
          <p:cNvPr id="414" name="Shape 414"/>
          <p:cNvSpPr txBox="1"/>
          <p:nvPr/>
        </p:nvSpPr>
        <p:spPr>
          <a:xfrm>
            <a:off x="6691475" y="4641614"/>
            <a:ext cx="1218599" cy="585899"/>
          </a:xfrm>
          <a:prstGeom prst="rect">
            <a:avLst/>
          </a:prstGeom>
          <a:solidFill>
            <a:srgbClr val="FFFFFF"/>
          </a:solidFill>
          <a:ln>
            <a:noFill/>
          </a:ln>
        </p:spPr>
        <p:txBody>
          <a:bodyPr anchorCtr="0" anchor="t" bIns="91425" lIns="91425" rIns="91425" tIns="91425">
            <a:noAutofit/>
          </a:bodyPr>
          <a:lstStyle/>
          <a:p>
            <a:pPr lvl="0" rtl="0">
              <a:spcBef>
                <a:spcPts val="0"/>
              </a:spcBef>
              <a:buNone/>
            </a:pPr>
            <a:r>
              <a:rPr lang="pt-BR"/>
              <a:t>Atributos</a:t>
            </a:r>
          </a:p>
          <a:p>
            <a:pPr lvl="0" rtl="0">
              <a:spcBef>
                <a:spcPts val="0"/>
              </a:spcBef>
              <a:buNone/>
            </a:pPr>
            <a:r>
              <a:rPr lang="pt-BR"/>
              <a:t>(estado)</a:t>
            </a:r>
          </a:p>
        </p:txBody>
      </p:sp>
      <p:pic>
        <p:nvPicPr>
          <p:cNvPr id="415" name="Shape 415"/>
          <p:cNvPicPr preferRelativeResize="0"/>
          <p:nvPr/>
        </p:nvPicPr>
        <p:blipFill>
          <a:blip r:embed="rId4">
            <a:alphaModFix/>
          </a:blip>
          <a:stretch>
            <a:fillRect/>
          </a:stretch>
        </p:blipFill>
        <p:spPr>
          <a:xfrm>
            <a:off x="0" y="5414200"/>
            <a:ext cx="1534137" cy="1475865"/>
          </a:xfrm>
          <a:prstGeom prst="rect">
            <a:avLst/>
          </a:prstGeom>
          <a:noFill/>
          <a:ln>
            <a:noFill/>
          </a:ln>
        </p:spPr>
      </p:pic>
      <p:cxnSp>
        <p:nvCxnSpPr>
          <p:cNvPr id="416" name="Shape 416"/>
          <p:cNvCxnSpPr/>
          <p:nvPr/>
        </p:nvCxnSpPr>
        <p:spPr>
          <a:xfrm flipH="1" rot="10800000">
            <a:off x="1176850" y="6098600"/>
            <a:ext cx="2669400" cy="496199"/>
          </a:xfrm>
          <a:prstGeom prst="straightConnector1">
            <a:avLst/>
          </a:prstGeom>
          <a:noFill/>
          <a:ln cap="flat" cmpd="sng" w="19050">
            <a:solidFill>
              <a:schemeClr val="dk2"/>
            </a:solidFill>
            <a:prstDash val="solid"/>
            <a:round/>
            <a:headEnd len="lg" w="lg" type="none"/>
            <a:tailEnd len="lg" w="lg" type="triangle"/>
          </a:ln>
        </p:spPr>
      </p:cxnSp>
      <p:sp>
        <p:nvSpPr>
          <p:cNvPr id="417" name="Shape 417"/>
          <p:cNvSpPr txBox="1"/>
          <p:nvPr/>
        </p:nvSpPr>
        <p:spPr>
          <a:xfrm>
            <a:off x="724865" y="6436231"/>
            <a:ext cx="613800" cy="457200"/>
          </a:xfrm>
          <a:prstGeom prst="rect">
            <a:avLst/>
          </a:prstGeom>
          <a:noFill/>
          <a:ln>
            <a:noFill/>
          </a:ln>
        </p:spPr>
        <p:txBody>
          <a:bodyPr anchorCtr="0" anchor="t" bIns="91425" lIns="91425" rIns="91425" tIns="91425">
            <a:noAutofit/>
          </a:bodyPr>
          <a:lstStyle/>
          <a:p>
            <a:pPr lvl="0">
              <a:spcBef>
                <a:spcPts val="0"/>
              </a:spcBef>
              <a:buNone/>
            </a:pPr>
            <a:r>
              <a:rPr lang="pt-BR"/>
              <a:t>main</a:t>
            </a:r>
          </a:p>
        </p:txBody>
      </p:sp>
      <p:sp>
        <p:nvSpPr>
          <p:cNvPr id="418" name="Shape 418"/>
          <p:cNvSpPr txBox="1"/>
          <p:nvPr/>
        </p:nvSpPr>
        <p:spPr>
          <a:xfrm>
            <a:off x="3881550" y="2937279"/>
            <a:ext cx="1838099" cy="457200"/>
          </a:xfrm>
          <a:prstGeom prst="rect">
            <a:avLst/>
          </a:prstGeom>
          <a:noFill/>
          <a:ln>
            <a:noFill/>
          </a:ln>
        </p:spPr>
        <p:txBody>
          <a:bodyPr anchorCtr="0" anchor="t" bIns="91425" lIns="91425" rIns="91425" tIns="91425">
            <a:noAutofit/>
          </a:bodyPr>
          <a:lstStyle/>
          <a:p>
            <a:pPr lvl="0">
              <a:spcBef>
                <a:spcPts val="0"/>
              </a:spcBef>
              <a:buNone/>
            </a:pPr>
            <a:r>
              <a:rPr lang="pt-BR" sz="2400"/>
              <a:t>Funcionario</a:t>
            </a:r>
          </a:p>
        </p:txBody>
      </p:sp>
      <p:sp>
        <p:nvSpPr>
          <p:cNvPr id="419" name="Shape 419"/>
          <p:cNvSpPr txBox="1"/>
          <p:nvPr/>
        </p:nvSpPr>
        <p:spPr>
          <a:xfrm>
            <a:off x="0" y="5088929"/>
            <a:ext cx="1838099" cy="457200"/>
          </a:xfrm>
          <a:prstGeom prst="rect">
            <a:avLst/>
          </a:prstGeom>
          <a:noFill/>
          <a:ln>
            <a:noFill/>
          </a:ln>
        </p:spPr>
        <p:txBody>
          <a:bodyPr anchorCtr="0" anchor="t" bIns="91425" lIns="91425" rIns="91425" tIns="91425">
            <a:noAutofit/>
          </a:bodyPr>
          <a:lstStyle/>
          <a:p>
            <a:pPr lvl="0" rtl="0">
              <a:spcBef>
                <a:spcPts val="0"/>
              </a:spcBef>
              <a:buNone/>
            </a:pPr>
            <a:r>
              <a:rPr lang="pt-BR" sz="2400"/>
              <a:t>Application</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5"/>
                                        </p:tgtEl>
                                        <p:attrNameLst>
                                          <p:attrName>style.visibility</p:attrName>
                                        </p:attrNameLst>
                                      </p:cBhvr>
                                      <p:to>
                                        <p:strVal val="visible"/>
                                      </p:to>
                                    </p:set>
                                    <p:animEffect filter="fade" transition="in">
                                      <p:cBhvr>
                                        <p:cTn dur="1000"/>
                                        <p:tgtEl>
                                          <p:spTgt spid="415"/>
                                        </p:tgtEl>
                                      </p:cBhvr>
                                    </p:animEffect>
                                  </p:childTnLst>
                                </p:cTn>
                              </p:par>
                              <p:par>
                                <p:cTn fill="hold" nodeType="withEffect" presetClass="entr" presetID="10" presetSubtype="0">
                                  <p:stCondLst>
                                    <p:cond delay="0"/>
                                  </p:stCondLst>
                                  <p:childTnLst>
                                    <p:set>
                                      <p:cBhvr>
                                        <p:cTn dur="1" fill="hold">
                                          <p:stCondLst>
                                            <p:cond delay="0"/>
                                          </p:stCondLst>
                                        </p:cTn>
                                        <p:tgtEl>
                                          <p:spTgt spid="412"/>
                                        </p:tgtEl>
                                        <p:attrNameLst>
                                          <p:attrName>style.visibility</p:attrName>
                                        </p:attrNameLst>
                                      </p:cBhvr>
                                      <p:to>
                                        <p:strVal val="visible"/>
                                      </p:to>
                                    </p:set>
                                    <p:animEffect filter="fade" transition="in">
                                      <p:cBhvr>
                                        <p:cTn dur="1000"/>
                                        <p:tgtEl>
                                          <p:spTgt spid="412"/>
                                        </p:tgtEl>
                                      </p:cBhvr>
                                    </p:animEffect>
                                  </p:childTnLst>
                                </p:cTn>
                              </p:par>
                              <p:par>
                                <p:cTn fill="hold" nodeType="withEffect" presetClass="entr" presetID="10" presetSubtype="0">
                                  <p:stCondLst>
                                    <p:cond delay="0"/>
                                  </p:stCondLst>
                                  <p:childTnLst>
                                    <p:set>
                                      <p:cBhvr>
                                        <p:cTn dur="1" fill="hold">
                                          <p:stCondLst>
                                            <p:cond delay="0"/>
                                          </p:stCondLst>
                                        </p:cTn>
                                        <p:tgtEl>
                                          <p:spTgt spid="411"/>
                                        </p:tgtEl>
                                        <p:attrNameLst>
                                          <p:attrName>style.visibility</p:attrName>
                                        </p:attrNameLst>
                                      </p:cBhvr>
                                      <p:to>
                                        <p:strVal val="visible"/>
                                      </p:to>
                                    </p:set>
                                    <p:animEffect filter="fade" transition="in">
                                      <p:cBhvr>
                                        <p:cTn dur="1000"/>
                                        <p:tgtEl>
                                          <p:spTgt spid="411"/>
                                        </p:tgtEl>
                                      </p:cBhvr>
                                    </p:animEffect>
                                  </p:childTnLst>
                                </p:cTn>
                              </p:par>
                              <p:par>
                                <p:cTn fill="hold" nodeType="withEffect" presetClass="entr" presetID="10" presetSubtype="0">
                                  <p:stCondLst>
                                    <p:cond delay="0"/>
                                  </p:stCondLst>
                                  <p:childTnLst>
                                    <p:set>
                                      <p:cBhvr>
                                        <p:cTn dur="1" fill="hold">
                                          <p:stCondLst>
                                            <p:cond delay="0"/>
                                          </p:stCondLst>
                                        </p:cTn>
                                        <p:tgtEl>
                                          <p:spTgt spid="410"/>
                                        </p:tgtEl>
                                        <p:attrNameLst>
                                          <p:attrName>style.visibility</p:attrName>
                                        </p:attrNameLst>
                                      </p:cBhvr>
                                      <p:to>
                                        <p:strVal val="visible"/>
                                      </p:to>
                                    </p:set>
                                    <p:animEffect filter="fade" transition="in">
                                      <p:cBhvr>
                                        <p:cTn dur="1000"/>
                                        <p:tgtEl>
                                          <p:spTgt spid="410"/>
                                        </p:tgtEl>
                                      </p:cBhvr>
                                    </p:animEffect>
                                  </p:childTnLst>
                                </p:cTn>
                              </p:par>
                              <p:par>
                                <p:cTn fill="hold" nodeType="withEffect" presetClass="entr" presetID="10" presetSubtype="0">
                                  <p:stCondLst>
                                    <p:cond delay="0"/>
                                  </p:stCondLst>
                                  <p:childTnLst>
                                    <p:set>
                                      <p:cBhvr>
                                        <p:cTn dur="1" fill="hold">
                                          <p:stCondLst>
                                            <p:cond delay="0"/>
                                          </p:stCondLst>
                                        </p:cTn>
                                        <p:tgtEl>
                                          <p:spTgt spid="409"/>
                                        </p:tgtEl>
                                        <p:attrNameLst>
                                          <p:attrName>style.visibility</p:attrName>
                                        </p:attrNameLst>
                                      </p:cBhvr>
                                      <p:to>
                                        <p:strVal val="visible"/>
                                      </p:to>
                                    </p:set>
                                    <p:animEffect filter="fade" transition="in">
                                      <p:cBhvr>
                                        <p:cTn dur="1000"/>
                                        <p:tgtEl>
                                          <p:spTgt spid="409"/>
                                        </p:tgtEl>
                                      </p:cBhvr>
                                    </p:animEffect>
                                  </p:childTnLst>
                                </p:cTn>
                              </p:par>
                              <p:par>
                                <p:cTn fill="hold" nodeType="withEffect" presetClass="entr" presetID="10" presetSubtype="0">
                                  <p:stCondLst>
                                    <p:cond delay="0"/>
                                  </p:stCondLst>
                                  <p:childTnLst>
                                    <p:set>
                                      <p:cBhvr>
                                        <p:cTn dur="1" fill="hold">
                                          <p:stCondLst>
                                            <p:cond delay="0"/>
                                          </p:stCondLst>
                                        </p:cTn>
                                        <p:tgtEl>
                                          <p:spTgt spid="417"/>
                                        </p:tgtEl>
                                        <p:attrNameLst>
                                          <p:attrName>style.visibility</p:attrName>
                                        </p:attrNameLst>
                                      </p:cBhvr>
                                      <p:to>
                                        <p:strVal val="visible"/>
                                      </p:to>
                                    </p:set>
                                    <p:animEffect filter="fade" transition="in">
                                      <p:cBhvr>
                                        <p:cTn dur="1000"/>
                                        <p:tgtEl>
                                          <p:spTgt spid="417"/>
                                        </p:tgtEl>
                                      </p:cBhvr>
                                    </p:animEffect>
                                  </p:childTnLst>
                                </p:cTn>
                              </p:par>
                              <p:par>
                                <p:cTn fill="hold" nodeType="withEffect" presetClass="entr" presetID="10" presetSubtype="0">
                                  <p:stCondLst>
                                    <p:cond delay="0"/>
                                  </p:stCondLst>
                                  <p:childTnLst>
                                    <p:set>
                                      <p:cBhvr>
                                        <p:cTn dur="1" fill="hold">
                                          <p:stCondLst>
                                            <p:cond delay="0"/>
                                          </p:stCondLst>
                                        </p:cTn>
                                        <p:tgtEl>
                                          <p:spTgt spid="416"/>
                                        </p:tgtEl>
                                        <p:attrNameLst>
                                          <p:attrName>style.visibility</p:attrName>
                                        </p:attrNameLst>
                                      </p:cBhvr>
                                      <p:to>
                                        <p:strVal val="visible"/>
                                      </p:to>
                                    </p:set>
                                    <p:animEffect filter="fade" transition="in">
                                      <p:cBhvr>
                                        <p:cTn dur="1000"/>
                                        <p:tgtEl>
                                          <p:spTgt spid="416"/>
                                        </p:tgtEl>
                                      </p:cBhvr>
                                    </p:animEffect>
                                  </p:childTnLst>
                                </p:cTn>
                              </p:par>
                              <p:par>
                                <p:cTn fill="hold" nodeType="withEffect" presetClass="entr" presetID="10" presetSubtype="0">
                                  <p:stCondLst>
                                    <p:cond delay="0"/>
                                  </p:stCondLst>
                                  <p:childTnLst>
                                    <p:set>
                                      <p:cBhvr>
                                        <p:cTn dur="1" fill="hold">
                                          <p:stCondLst>
                                            <p:cond delay="0"/>
                                          </p:stCondLst>
                                        </p:cTn>
                                        <p:tgtEl>
                                          <p:spTgt spid="418"/>
                                        </p:tgtEl>
                                        <p:attrNameLst>
                                          <p:attrName>style.visibility</p:attrName>
                                        </p:attrNameLst>
                                      </p:cBhvr>
                                      <p:to>
                                        <p:strVal val="visible"/>
                                      </p:to>
                                    </p:set>
                                    <p:animEffect filter="fade" transition="in">
                                      <p:cBhvr>
                                        <p:cTn dur="1000"/>
                                        <p:tgtEl>
                                          <p:spTgt spid="418"/>
                                        </p:tgtEl>
                                      </p:cBhvr>
                                    </p:animEffect>
                                  </p:childTnLst>
                                </p:cTn>
                              </p:par>
                              <p:par>
                                <p:cTn fill="hold" nodeType="withEffect" presetClass="entr" presetID="10" presetSubtype="0">
                                  <p:stCondLst>
                                    <p:cond delay="0"/>
                                  </p:stCondLst>
                                  <p:childTnLst>
                                    <p:set>
                                      <p:cBhvr>
                                        <p:cTn dur="1" fill="hold">
                                          <p:stCondLst>
                                            <p:cond delay="0"/>
                                          </p:stCondLst>
                                        </p:cTn>
                                        <p:tgtEl>
                                          <p:spTgt spid="419"/>
                                        </p:tgtEl>
                                        <p:attrNameLst>
                                          <p:attrName>style.visibility</p:attrName>
                                        </p:attrNameLst>
                                      </p:cBhvr>
                                      <p:to>
                                        <p:strVal val="visible"/>
                                      </p:to>
                                    </p:set>
                                    <p:animEffect filter="fade" transition="in">
                                      <p:cBhvr>
                                        <p:cTn dur="1000"/>
                                        <p:tgtEl>
                                          <p:spTgt spid="4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 name="Shape 52"/>
        <p:cNvGrpSpPr/>
        <p:nvPr/>
      </p:nvGrpSpPr>
      <p:grpSpPr>
        <a:xfrm>
          <a:off x="0" y="0"/>
          <a:ext cx="0" cy="0"/>
          <a:chOff x="0" y="0"/>
          <a:chExt cx="0" cy="0"/>
        </a:xfrm>
      </p:grpSpPr>
      <p:sp>
        <p:nvSpPr>
          <p:cNvPr id="53" name="Shape 5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pt-BR"/>
              <a:t>POO como tudo começou</a:t>
            </a:r>
          </a:p>
        </p:txBody>
      </p:sp>
      <p:sp>
        <p:nvSpPr>
          <p:cNvPr id="54" name="Shape 5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buFont typeface="Arial"/>
              <a:buChar char="●"/>
            </a:pPr>
            <a:r>
              <a:rPr lang="pt-BR"/>
              <a:t>Dada a popularidade da POO, diversas linguagens incluíram o suporte à OO (Ada, BASIC, Pascal etc.)</a:t>
            </a:r>
          </a:p>
          <a:p>
            <a:pPr indent="-228600" lvl="1" marL="914400" rtl="0">
              <a:spcBef>
                <a:spcPts val="0"/>
              </a:spcBef>
              <a:buFont typeface="Courier New"/>
              <a:buChar char="o"/>
            </a:pPr>
            <a:r>
              <a:rPr lang="pt-BR"/>
              <a:t>Não foram concebidas originalmente para serem OO</a:t>
            </a:r>
          </a:p>
          <a:p>
            <a:pPr indent="-228600" lvl="1" marL="914400" rtl="0">
              <a:spcBef>
                <a:spcPts val="0"/>
              </a:spcBef>
              <a:buFont typeface="Courier New"/>
              <a:buChar char="o"/>
            </a:pPr>
            <a:r>
              <a:rPr lang="pt-BR"/>
              <a:t>Problemas de retrocompatibilidade</a:t>
            </a:r>
          </a:p>
          <a:p>
            <a:pPr indent="-228600" lvl="1" marL="914400" rtl="0">
              <a:spcBef>
                <a:spcPts val="0"/>
              </a:spcBef>
              <a:buFont typeface="Courier New"/>
              <a:buChar char="o"/>
            </a:pPr>
            <a:r>
              <a:rPr lang="pt-BR"/>
              <a:t>Manutenibilidade do código problemática</a:t>
            </a: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3" name="Shape 423"/>
        <p:cNvGrpSpPr/>
        <p:nvPr/>
      </p:nvGrpSpPr>
      <p:grpSpPr>
        <a:xfrm>
          <a:off x="0" y="0"/>
          <a:ext cx="0" cy="0"/>
          <a:chOff x="0" y="0"/>
          <a:chExt cx="0" cy="0"/>
        </a:xfrm>
      </p:grpSpPr>
      <p:sp>
        <p:nvSpPr>
          <p:cNvPr id="424" name="Shape 42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pt-BR"/>
              <a:t>Encapsulamento</a:t>
            </a:r>
          </a:p>
        </p:txBody>
      </p:sp>
      <p:sp>
        <p:nvSpPr>
          <p:cNvPr id="425" name="Shape 42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buFont typeface="Arial"/>
              <a:buChar char="●"/>
            </a:pPr>
            <a:r>
              <a:rPr lang="pt-BR"/>
              <a:t>Problemas com o nosso exemplo</a:t>
            </a:r>
          </a:p>
          <a:p>
            <a:pPr indent="-228600" lvl="1" marL="914400" rtl="0">
              <a:spcBef>
                <a:spcPts val="0"/>
              </a:spcBef>
              <a:buFont typeface="Courier New"/>
              <a:buChar char="o"/>
            </a:pPr>
            <a:r>
              <a:rPr lang="pt-BR"/>
              <a:t>Classes externas alteram todos os atributos do funcionário diretamente</a:t>
            </a:r>
          </a:p>
          <a:p>
            <a:pPr indent="-228600" lvl="1" marL="914400" rtl="0">
              <a:spcBef>
                <a:spcPts val="0"/>
              </a:spcBef>
              <a:buFont typeface="Courier New"/>
              <a:buChar char="o"/>
            </a:pPr>
            <a:r>
              <a:rPr lang="pt-BR"/>
              <a:t>No Brasil o custo é considerado como 1,8 do valor do salário. Portanto, o valor do custo está errado.</a:t>
            </a:r>
          </a:p>
          <a:p>
            <a:pPr indent="-228600" lvl="1" marL="914400" rtl="0">
              <a:spcBef>
                <a:spcPts val="0"/>
              </a:spcBef>
              <a:buFont typeface="Courier New"/>
              <a:buChar char="o"/>
            </a:pPr>
            <a:r>
              <a:rPr lang="pt-BR"/>
              <a:t>E se alguma classe esquecer de alterar o custo após alterar o salário do funcionário?</a:t>
            </a:r>
          </a:p>
          <a:p>
            <a:pPr indent="-228600" lvl="1" marL="914400" rtl="0">
              <a:spcBef>
                <a:spcPts val="0"/>
              </a:spcBef>
              <a:buFont typeface="Courier New"/>
              <a:buChar char="o"/>
            </a:pPr>
            <a:r>
              <a:rPr lang="pt-BR"/>
              <a:t>E se o percentual do custo mudar?</a:t>
            </a:r>
          </a:p>
          <a:p>
            <a:pPr indent="-228600" lvl="1" marL="914400" rtl="0">
              <a:spcBef>
                <a:spcPts val="0"/>
              </a:spcBef>
              <a:buFont typeface="Courier New"/>
              <a:buChar char="o"/>
            </a:pPr>
            <a:r>
              <a:rPr lang="pt-BR"/>
              <a:t>Outros?</a:t>
            </a:r>
          </a:p>
          <a:p>
            <a:pPr indent="0" lvl="0" marL="0" rtl="0">
              <a:spcBef>
                <a:spcPts val="0"/>
              </a:spcBef>
              <a:buNone/>
            </a:pPr>
            <a:r>
              <a:t/>
            </a:r>
            <a:endParaRPr/>
          </a:p>
          <a:p>
            <a:pPr indent="0" lvl="0" marL="457200" rtl="0">
              <a:spcBef>
                <a:spcPts val="0"/>
              </a:spcBef>
              <a:buNone/>
            </a:pPr>
            <a:r>
              <a:t/>
            </a:r>
            <a:endParaRPr/>
          </a:p>
          <a:p>
            <a:pPr indent="0" lvl="0" marL="0" rtl="0">
              <a:spcBef>
                <a:spcPts val="0"/>
              </a:spcBef>
              <a:buNone/>
            </a:pPr>
            <a:r>
              <a:t/>
            </a:r>
            <a:endParaRPr b="1"/>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9" name="Shape 429"/>
        <p:cNvGrpSpPr/>
        <p:nvPr/>
      </p:nvGrpSpPr>
      <p:grpSpPr>
        <a:xfrm>
          <a:off x="0" y="0"/>
          <a:ext cx="0" cy="0"/>
          <a:chOff x="0" y="0"/>
          <a:chExt cx="0" cy="0"/>
        </a:xfrm>
      </p:grpSpPr>
      <p:sp>
        <p:nvSpPr>
          <p:cNvPr id="430" name="Shape 43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pt-BR"/>
              <a:t>Encapsulamento</a:t>
            </a:r>
          </a:p>
        </p:txBody>
      </p:sp>
      <p:sp>
        <p:nvSpPr>
          <p:cNvPr id="431" name="Shape 431"/>
          <p:cNvSpPr/>
          <p:nvPr/>
        </p:nvSpPr>
        <p:spPr>
          <a:xfrm>
            <a:off x="525300" y="1600200"/>
            <a:ext cx="8093399" cy="4172099"/>
          </a:xfrm>
          <a:prstGeom prst="foldedCorner">
            <a:avLst>
              <a:gd fmla="val 14818" name="adj"/>
            </a:avLst>
          </a:prstGeom>
          <a:solidFill>
            <a:srgbClr val="FFFF00"/>
          </a:solidFill>
          <a:ln cap="flat" cmpd="sng" w="19050">
            <a:solidFill>
              <a:schemeClr val="dk2"/>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b="1" lang="pt-BR" sz="2400"/>
              <a:t>EXERCÍCIO</a:t>
            </a:r>
          </a:p>
          <a:p>
            <a:pPr lvl="0" rtl="0">
              <a:spcBef>
                <a:spcPts val="0"/>
              </a:spcBef>
              <a:buNone/>
            </a:pPr>
            <a:r>
              <a:t/>
            </a:r>
            <a:endParaRPr sz="2400"/>
          </a:p>
          <a:p>
            <a:pPr lvl="0" rtl="0">
              <a:spcBef>
                <a:spcPts val="0"/>
              </a:spcBef>
              <a:buClr>
                <a:srgbClr val="000000"/>
              </a:buClr>
              <a:buSzPct val="45833"/>
              <a:buFont typeface="Arial"/>
              <a:buNone/>
            </a:pPr>
            <a:r>
              <a:rPr lang="pt-BR" sz="2400"/>
              <a:t>Altere o código das classes </a:t>
            </a:r>
            <a:r>
              <a:rPr b="1" lang="pt-BR" sz="2400"/>
              <a:t>Funcionario </a:t>
            </a:r>
            <a:r>
              <a:rPr lang="pt-BR" sz="2400"/>
              <a:t>e </a:t>
            </a:r>
            <a:r>
              <a:rPr b="1" lang="pt-BR" sz="2400"/>
              <a:t>Application</a:t>
            </a:r>
            <a:r>
              <a:rPr lang="pt-BR" sz="2400"/>
              <a:t> tal que:</a:t>
            </a:r>
          </a:p>
          <a:p>
            <a:pPr lvl="0" rtl="0">
              <a:spcBef>
                <a:spcPts val="0"/>
              </a:spcBef>
              <a:buClr>
                <a:srgbClr val="000000"/>
              </a:buClr>
              <a:buSzPct val="45833"/>
              <a:buFont typeface="Arial"/>
              <a:buNone/>
            </a:pPr>
            <a:r>
              <a:rPr lang="pt-BR" sz="2400"/>
              <a:t>-O valor do custo será sempre 1,8 vezes o salário.</a:t>
            </a:r>
          </a:p>
          <a:p>
            <a:pPr lvl="0" rtl="0">
              <a:spcBef>
                <a:spcPts val="0"/>
              </a:spcBef>
              <a:buNone/>
            </a:pPr>
            <a:r>
              <a:rPr lang="pt-BR" sz="2400"/>
              <a:t>-Exista apenas uma forma de alterar o salário do funcionário.</a:t>
            </a:r>
          </a:p>
          <a:p>
            <a:pPr lvl="0">
              <a:spcBef>
                <a:spcPts val="0"/>
              </a:spcBef>
              <a:buNone/>
            </a:pPr>
            <a:r>
              <a:t/>
            </a:r>
            <a:endParaRPr b="1" sz="240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5" name="Shape 435"/>
        <p:cNvGrpSpPr/>
        <p:nvPr/>
      </p:nvGrpSpPr>
      <p:grpSpPr>
        <a:xfrm>
          <a:off x="0" y="0"/>
          <a:ext cx="0" cy="0"/>
          <a:chOff x="0" y="0"/>
          <a:chExt cx="0" cy="0"/>
        </a:xfrm>
      </p:grpSpPr>
      <p:sp>
        <p:nvSpPr>
          <p:cNvPr id="436" name="Shape 43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pt-BR"/>
              <a:t>Encapsulamento</a:t>
            </a:r>
          </a:p>
        </p:txBody>
      </p:sp>
      <p:sp>
        <p:nvSpPr>
          <p:cNvPr id="437" name="Shape 43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buFont typeface="Arial"/>
              <a:buChar char="●"/>
            </a:pPr>
            <a:r>
              <a:rPr lang="pt-BR"/>
              <a:t>Nosso exemplo (encapsulado)</a:t>
            </a:r>
          </a:p>
          <a:p>
            <a:pPr indent="0" lvl="0" marL="0" rtl="0">
              <a:spcBef>
                <a:spcPts val="0"/>
              </a:spcBef>
              <a:buNone/>
            </a:pPr>
            <a:r>
              <a:t/>
            </a:r>
            <a:endParaRPr b="1"/>
          </a:p>
        </p:txBody>
      </p:sp>
      <p:sp>
        <p:nvSpPr>
          <p:cNvPr id="438" name="Shape 438"/>
          <p:cNvSpPr txBox="1"/>
          <p:nvPr/>
        </p:nvSpPr>
        <p:spPr>
          <a:xfrm>
            <a:off x="457200" y="2141850"/>
            <a:ext cx="8697300" cy="4331099"/>
          </a:xfrm>
          <a:prstGeom prst="rect">
            <a:avLst/>
          </a:prstGeom>
          <a:noFill/>
          <a:ln>
            <a:noFill/>
          </a:ln>
        </p:spPr>
        <p:txBody>
          <a:bodyPr anchorCtr="0" anchor="t" bIns="91425" lIns="91425" rIns="91425" tIns="91425">
            <a:noAutofit/>
          </a:bodyPr>
          <a:lstStyle/>
          <a:p>
            <a:pPr lvl="0" rtl="0">
              <a:spcBef>
                <a:spcPts val="0"/>
              </a:spcBef>
              <a:buNone/>
            </a:pPr>
            <a:r>
              <a:rPr lang="pt-BR" sz="1800">
                <a:latin typeface="Courier New"/>
                <a:ea typeface="Courier New"/>
                <a:cs typeface="Courier New"/>
                <a:sym typeface="Courier New"/>
              </a:rPr>
              <a:t>public class Funcionario {</a:t>
            </a:r>
          </a:p>
          <a:p>
            <a:pPr lvl="0" rtl="0">
              <a:spcBef>
                <a:spcPts val="0"/>
              </a:spcBef>
              <a:buClr>
                <a:srgbClr val="000000"/>
              </a:buClr>
              <a:buSzPct val="61111"/>
              <a:buFont typeface="Arial"/>
              <a:buNone/>
            </a:pPr>
            <a:r>
              <a:rPr lang="pt-BR" sz="1800">
                <a:latin typeface="Courier New"/>
                <a:ea typeface="Courier New"/>
                <a:cs typeface="Courier New"/>
                <a:sym typeface="Courier New"/>
              </a:rPr>
              <a:t>    </a:t>
            </a:r>
            <a:r>
              <a:rPr b="1" lang="pt-BR" sz="1800">
                <a:latin typeface="Courier New"/>
                <a:ea typeface="Courier New"/>
                <a:cs typeface="Courier New"/>
                <a:sym typeface="Courier New"/>
              </a:rPr>
              <a:t>private static final </a:t>
            </a:r>
            <a:r>
              <a:rPr lang="pt-BR" sz="1800">
                <a:latin typeface="Courier New"/>
                <a:ea typeface="Courier New"/>
                <a:cs typeface="Courier New"/>
                <a:sym typeface="Courier New"/>
              </a:rPr>
              <a:t>double PERCENTUAL_CUSTO = 1.8;</a:t>
            </a:r>
          </a:p>
          <a:p>
            <a:pPr lvl="0" rtl="0">
              <a:spcBef>
                <a:spcPts val="0"/>
              </a:spcBef>
              <a:buClr>
                <a:srgbClr val="000000"/>
              </a:buClr>
              <a:buSzPct val="61111"/>
              <a:buFont typeface="Arial"/>
              <a:buNone/>
            </a:pPr>
            <a:r>
              <a:rPr lang="pt-BR" sz="1800">
                <a:latin typeface="Courier New"/>
                <a:ea typeface="Courier New"/>
                <a:cs typeface="Courier New"/>
                <a:sym typeface="Courier New"/>
              </a:rPr>
              <a:t>    </a:t>
            </a:r>
            <a:r>
              <a:rPr b="1" lang="pt-BR" sz="1800">
                <a:latin typeface="Courier New"/>
                <a:ea typeface="Courier New"/>
                <a:cs typeface="Courier New"/>
                <a:sym typeface="Courier New"/>
              </a:rPr>
              <a:t>private </a:t>
            </a:r>
            <a:r>
              <a:rPr lang="pt-BR" sz="1800">
                <a:latin typeface="Courier New"/>
                <a:ea typeface="Courier New"/>
                <a:cs typeface="Courier New"/>
                <a:sym typeface="Courier New"/>
              </a:rPr>
              <a:t>String nome;</a:t>
            </a:r>
          </a:p>
          <a:p>
            <a:pPr lvl="0" rtl="0">
              <a:spcBef>
                <a:spcPts val="0"/>
              </a:spcBef>
              <a:buNone/>
            </a:pPr>
            <a:r>
              <a:rPr lang="pt-BR" sz="1800">
                <a:latin typeface="Courier New"/>
                <a:ea typeface="Courier New"/>
                <a:cs typeface="Courier New"/>
                <a:sym typeface="Courier New"/>
              </a:rPr>
              <a:t>    </a:t>
            </a:r>
            <a:r>
              <a:rPr b="1" lang="pt-BR" sz="1800">
                <a:latin typeface="Courier New"/>
                <a:ea typeface="Courier New"/>
                <a:cs typeface="Courier New"/>
                <a:sym typeface="Courier New"/>
              </a:rPr>
              <a:t>private </a:t>
            </a:r>
            <a:r>
              <a:rPr lang="pt-BR" sz="1800">
                <a:latin typeface="Courier New"/>
                <a:ea typeface="Courier New"/>
                <a:cs typeface="Courier New"/>
                <a:sym typeface="Courier New"/>
              </a:rPr>
              <a:t>double salario;</a:t>
            </a:r>
          </a:p>
          <a:p>
            <a:pPr lvl="0" rtl="0">
              <a:spcBef>
                <a:spcPts val="0"/>
              </a:spcBef>
              <a:buNone/>
            </a:pPr>
            <a:r>
              <a:rPr lang="pt-BR" sz="1800">
                <a:latin typeface="Courier New"/>
                <a:ea typeface="Courier New"/>
                <a:cs typeface="Courier New"/>
                <a:sym typeface="Courier New"/>
              </a:rPr>
              <a:t>    </a:t>
            </a:r>
            <a:r>
              <a:rPr b="1" lang="pt-BR" sz="1800">
                <a:latin typeface="Courier New"/>
                <a:ea typeface="Courier New"/>
                <a:cs typeface="Courier New"/>
                <a:sym typeface="Courier New"/>
              </a:rPr>
              <a:t>private </a:t>
            </a:r>
            <a:r>
              <a:rPr lang="pt-BR" sz="1800">
                <a:latin typeface="Courier New"/>
                <a:ea typeface="Courier New"/>
                <a:cs typeface="Courier New"/>
                <a:sym typeface="Courier New"/>
              </a:rPr>
              <a:t>double custo;</a:t>
            </a:r>
          </a:p>
          <a:p>
            <a:pPr lvl="0" rtl="0">
              <a:spcBef>
                <a:spcPts val="0"/>
              </a:spcBef>
              <a:buNone/>
            </a:pPr>
            <a:r>
              <a:rPr b="1" lang="pt-BR" sz="1800">
                <a:latin typeface="Courier New"/>
                <a:ea typeface="Courier New"/>
                <a:cs typeface="Courier New"/>
                <a:sym typeface="Courier New"/>
              </a:rPr>
              <a:t>    public void setNome(String nome) {</a:t>
            </a:r>
          </a:p>
          <a:p>
            <a:pPr lvl="0" rtl="0">
              <a:spcBef>
                <a:spcPts val="0"/>
              </a:spcBef>
              <a:buNone/>
            </a:pPr>
            <a:r>
              <a:rPr b="1" lang="pt-BR" sz="1800">
                <a:latin typeface="Courier New"/>
                <a:ea typeface="Courier New"/>
                <a:cs typeface="Courier New"/>
                <a:sym typeface="Courier New"/>
              </a:rPr>
              <a:t>        this.nome = nome;</a:t>
            </a:r>
          </a:p>
          <a:p>
            <a:pPr lvl="0" rtl="0">
              <a:spcBef>
                <a:spcPts val="0"/>
              </a:spcBef>
              <a:buClr>
                <a:srgbClr val="000000"/>
              </a:buClr>
              <a:buSzPct val="61111"/>
              <a:buFont typeface="Arial"/>
              <a:buNone/>
            </a:pPr>
            <a:r>
              <a:rPr b="1" lang="pt-BR" sz="1800">
                <a:latin typeface="Courier New"/>
                <a:ea typeface="Courier New"/>
                <a:cs typeface="Courier New"/>
                <a:sym typeface="Courier New"/>
              </a:rPr>
              <a:t>    } </a:t>
            </a:r>
          </a:p>
          <a:p>
            <a:pPr lvl="0" rtl="0">
              <a:spcBef>
                <a:spcPts val="0"/>
              </a:spcBef>
              <a:buNone/>
            </a:pPr>
            <a:r>
              <a:rPr b="1" lang="pt-BR" sz="1800">
                <a:latin typeface="Courier New"/>
                <a:ea typeface="Courier New"/>
                <a:cs typeface="Courier New"/>
                <a:sym typeface="Courier New"/>
              </a:rPr>
              <a:t>    public void setSalario(double salario) {</a:t>
            </a:r>
          </a:p>
          <a:p>
            <a:pPr lvl="0" rtl="0">
              <a:spcBef>
                <a:spcPts val="0"/>
              </a:spcBef>
              <a:buNone/>
            </a:pPr>
            <a:r>
              <a:rPr b="1" lang="pt-BR" sz="1800">
                <a:latin typeface="Courier New"/>
                <a:ea typeface="Courier New"/>
                <a:cs typeface="Courier New"/>
                <a:sym typeface="Courier New"/>
              </a:rPr>
              <a:t>        this.salario = salario;</a:t>
            </a:r>
          </a:p>
          <a:p>
            <a:pPr lvl="0" rtl="0">
              <a:spcBef>
                <a:spcPts val="0"/>
              </a:spcBef>
              <a:buNone/>
            </a:pPr>
            <a:r>
              <a:rPr b="1" lang="pt-BR" sz="1800">
                <a:latin typeface="Courier New"/>
                <a:ea typeface="Courier New"/>
                <a:cs typeface="Courier New"/>
                <a:sym typeface="Courier New"/>
              </a:rPr>
              <a:t>        this.custo = salario * PERCENTUAL_CUSTO;</a:t>
            </a:r>
          </a:p>
          <a:p>
            <a:pPr lvl="0" rtl="0">
              <a:spcBef>
                <a:spcPts val="0"/>
              </a:spcBef>
              <a:buNone/>
            </a:pPr>
            <a:r>
              <a:rPr b="1" lang="pt-BR" sz="1800">
                <a:latin typeface="Courier New"/>
                <a:ea typeface="Courier New"/>
                <a:cs typeface="Courier New"/>
                <a:sym typeface="Courier New"/>
              </a:rPr>
              <a:t>    }</a:t>
            </a:r>
          </a:p>
          <a:p>
            <a:pPr lvl="0" rtl="0">
              <a:spcBef>
                <a:spcPts val="0"/>
              </a:spcBef>
              <a:buClr>
                <a:srgbClr val="000000"/>
              </a:buClr>
              <a:buSzPct val="61111"/>
              <a:buFont typeface="Arial"/>
              <a:buNone/>
            </a:pPr>
            <a:r>
              <a:rPr b="1" lang="pt-BR" sz="1800">
                <a:latin typeface="Courier New"/>
                <a:ea typeface="Courier New"/>
                <a:cs typeface="Courier New"/>
                <a:sym typeface="Courier New"/>
              </a:rPr>
              <a:t>    public String getNome() { return this.nome; }</a:t>
            </a:r>
          </a:p>
          <a:p>
            <a:pPr lvl="0" rtl="0">
              <a:spcBef>
                <a:spcPts val="0"/>
              </a:spcBef>
              <a:buClr>
                <a:srgbClr val="000000"/>
              </a:buClr>
              <a:buSzPct val="61111"/>
              <a:buFont typeface="Arial"/>
              <a:buNone/>
            </a:pPr>
            <a:r>
              <a:rPr b="1" lang="pt-BR" sz="1800">
                <a:latin typeface="Courier New"/>
                <a:ea typeface="Courier New"/>
                <a:cs typeface="Courier New"/>
                <a:sym typeface="Courier New"/>
              </a:rPr>
              <a:t>    public double getSalario() { return this.salario; }</a:t>
            </a:r>
          </a:p>
          <a:p>
            <a:pPr lvl="0" rtl="0">
              <a:spcBef>
                <a:spcPts val="0"/>
              </a:spcBef>
              <a:buClr>
                <a:srgbClr val="000000"/>
              </a:buClr>
              <a:buSzPct val="61111"/>
              <a:buFont typeface="Arial"/>
              <a:buNone/>
            </a:pPr>
            <a:r>
              <a:rPr b="1" lang="pt-BR" sz="1800">
                <a:latin typeface="Courier New"/>
                <a:ea typeface="Courier New"/>
                <a:cs typeface="Courier New"/>
                <a:sym typeface="Courier New"/>
              </a:rPr>
              <a:t>    public double getCusto() { return this.custo; }</a:t>
            </a:r>
          </a:p>
          <a:p>
            <a:pPr lvl="0" rtl="0">
              <a:spcBef>
                <a:spcPts val="0"/>
              </a:spcBef>
              <a:buNone/>
            </a:pPr>
            <a:r>
              <a:rPr lang="pt-BR" sz="1800">
                <a:latin typeface="Courier New"/>
                <a:ea typeface="Courier New"/>
                <a:cs typeface="Courier New"/>
                <a:sym typeface="Courier New"/>
              </a:rPr>
              <a:t>}</a:t>
            </a:r>
          </a:p>
          <a:p>
            <a:pPr lvl="0" rtl="0">
              <a:spcBef>
                <a:spcPts val="0"/>
              </a:spcBef>
              <a:buNone/>
            </a:pPr>
            <a:r>
              <a:t/>
            </a:r>
            <a:endParaRPr sz="1800">
              <a:latin typeface="Courier New"/>
              <a:ea typeface="Courier New"/>
              <a:cs typeface="Courier New"/>
              <a:sym typeface="Courier New"/>
            </a:endParaRPr>
          </a:p>
          <a:p>
            <a:pPr lvl="0" rtl="0">
              <a:spcBef>
                <a:spcPts val="0"/>
              </a:spcBef>
              <a:buNone/>
            </a:pPr>
            <a:r>
              <a:t/>
            </a:r>
            <a:endParaRPr sz="1800">
              <a:latin typeface="Courier New"/>
              <a:ea typeface="Courier New"/>
              <a:cs typeface="Courier New"/>
              <a:sym typeface="Courier New"/>
            </a:endParaRPr>
          </a:p>
          <a:p>
            <a:pPr lvl="0" rtl="0">
              <a:spcBef>
                <a:spcPts val="0"/>
              </a:spcBef>
              <a:buNone/>
            </a:pPr>
            <a:r>
              <a:t/>
            </a:r>
            <a:endParaRPr sz="1800">
              <a:latin typeface="Courier New"/>
              <a:ea typeface="Courier New"/>
              <a:cs typeface="Courier New"/>
              <a:sym typeface="Courier New"/>
            </a:endParaRPr>
          </a:p>
          <a:p>
            <a:pPr lvl="0" rtl="0">
              <a:spcBef>
                <a:spcPts val="0"/>
              </a:spcBef>
              <a:buNone/>
            </a:pPr>
            <a:r>
              <a:t/>
            </a:r>
            <a:endParaRPr sz="1800">
              <a:latin typeface="Courier New"/>
              <a:ea typeface="Courier New"/>
              <a:cs typeface="Courier New"/>
              <a:sym typeface="Courier New"/>
            </a:endParaRPr>
          </a:p>
        </p:txBody>
      </p:sp>
      <p:sp>
        <p:nvSpPr>
          <p:cNvPr id="439" name="Shape 439"/>
          <p:cNvSpPr/>
          <p:nvPr/>
        </p:nvSpPr>
        <p:spPr>
          <a:xfrm>
            <a:off x="4761082" y="283169"/>
            <a:ext cx="3474600" cy="1722000"/>
          </a:xfrm>
          <a:prstGeom prst="wedgeRoundRectCallout">
            <a:avLst>
              <a:gd fmla="val -40670" name="adj1"/>
              <a:gd fmla="val 81467" name="adj2"/>
              <a:gd fmla="val 0" name="adj3"/>
            </a:avLst>
          </a:prstGeom>
          <a:solidFill>
            <a:srgbClr val="FFFF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pt-BR" sz="1800"/>
              <a:t>Em Java, constantes são declaradas com letras maiúsculas e as palavras separadas por "_".</a:t>
            </a:r>
          </a:p>
          <a:p>
            <a:pPr lvl="0">
              <a:spcBef>
                <a:spcPts val="0"/>
              </a:spcBef>
              <a:buNone/>
            </a:pPr>
            <a:r>
              <a:rPr lang="pt-BR" sz="1800"/>
              <a:t>A palavra </a:t>
            </a:r>
            <a:r>
              <a:rPr b="1" lang="pt-BR" sz="1800"/>
              <a:t>final</a:t>
            </a:r>
            <a:r>
              <a:rPr lang="pt-BR" sz="1800"/>
              <a:t> indica que seu valor não pode ser alterado.</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9"/>
                                        </p:tgtEl>
                                        <p:attrNameLst>
                                          <p:attrName>style.visibility</p:attrName>
                                        </p:attrNameLst>
                                      </p:cBhvr>
                                      <p:to>
                                        <p:strVal val="visible"/>
                                      </p:to>
                                    </p:set>
                                    <p:animEffect filter="fade" transition="in">
                                      <p:cBhvr>
                                        <p:cTn dur="1000"/>
                                        <p:tgtEl>
                                          <p:spTgt spid="4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3" name="Shape 443"/>
        <p:cNvGrpSpPr/>
        <p:nvPr/>
      </p:nvGrpSpPr>
      <p:grpSpPr>
        <a:xfrm>
          <a:off x="0" y="0"/>
          <a:ext cx="0" cy="0"/>
          <a:chOff x="0" y="0"/>
          <a:chExt cx="0" cy="0"/>
        </a:xfrm>
      </p:grpSpPr>
      <p:sp>
        <p:nvSpPr>
          <p:cNvPr id="444" name="Shape 44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pt-BR"/>
              <a:t>Encapsulamento</a:t>
            </a:r>
          </a:p>
        </p:txBody>
      </p:sp>
      <p:sp>
        <p:nvSpPr>
          <p:cNvPr id="445" name="Shape 44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buFont typeface="Arial"/>
              <a:buChar char="●"/>
            </a:pPr>
            <a:r>
              <a:rPr lang="pt-BR"/>
              <a:t>Nosso exemplo (encapsulado)</a:t>
            </a:r>
          </a:p>
          <a:p>
            <a:pPr indent="0" lvl="0" marL="0" rtl="0">
              <a:spcBef>
                <a:spcPts val="0"/>
              </a:spcBef>
              <a:buNone/>
            </a:pPr>
            <a:r>
              <a:t/>
            </a:r>
            <a:endParaRPr b="1"/>
          </a:p>
        </p:txBody>
      </p:sp>
      <p:sp>
        <p:nvSpPr>
          <p:cNvPr id="446" name="Shape 446"/>
          <p:cNvSpPr txBox="1"/>
          <p:nvPr/>
        </p:nvSpPr>
        <p:spPr>
          <a:xfrm>
            <a:off x="457200" y="2124325"/>
            <a:ext cx="8647800" cy="4276500"/>
          </a:xfrm>
          <a:prstGeom prst="rect">
            <a:avLst/>
          </a:prstGeom>
          <a:noFill/>
          <a:ln>
            <a:noFill/>
          </a:ln>
        </p:spPr>
        <p:txBody>
          <a:bodyPr anchorCtr="0" anchor="t" bIns="91425" lIns="91425" rIns="91425" tIns="91425">
            <a:noAutofit/>
          </a:bodyPr>
          <a:lstStyle/>
          <a:p>
            <a:pPr lvl="0" rtl="0">
              <a:spcBef>
                <a:spcPts val="0"/>
              </a:spcBef>
              <a:buNone/>
            </a:pPr>
            <a:r>
              <a:rPr lang="pt-BR" sz="1800">
                <a:latin typeface="Courier New"/>
                <a:ea typeface="Courier New"/>
                <a:cs typeface="Courier New"/>
                <a:sym typeface="Courier New"/>
              </a:rPr>
              <a:t>public class Application {</a:t>
            </a:r>
          </a:p>
          <a:p>
            <a:pPr lvl="0" rtl="0">
              <a:spcBef>
                <a:spcPts val="0"/>
              </a:spcBef>
              <a:buNone/>
            </a:pPr>
            <a:r>
              <a:rPr lang="pt-BR" sz="1800">
                <a:latin typeface="Courier New"/>
                <a:ea typeface="Courier New"/>
                <a:cs typeface="Courier New"/>
                <a:sym typeface="Courier New"/>
              </a:rPr>
              <a:t>    public static void main(String[] args) {</a:t>
            </a:r>
          </a:p>
          <a:p>
            <a:pPr lvl="0" rtl="0">
              <a:spcBef>
                <a:spcPts val="0"/>
              </a:spcBef>
              <a:buNone/>
            </a:pPr>
            <a:r>
              <a:rPr lang="pt-BR" sz="1800">
                <a:latin typeface="Courier New"/>
                <a:ea typeface="Courier New"/>
                <a:cs typeface="Courier New"/>
                <a:sym typeface="Courier New"/>
              </a:rPr>
              <a:t>        Funcionario ze = new Funcionario();</a:t>
            </a:r>
          </a:p>
          <a:p>
            <a:pPr lvl="0" rtl="0">
              <a:spcBef>
                <a:spcPts val="0"/>
              </a:spcBef>
              <a:buNone/>
            </a:pPr>
            <a:r>
              <a:rPr b="1" lang="pt-BR" sz="1800">
                <a:latin typeface="Courier New"/>
                <a:ea typeface="Courier New"/>
                <a:cs typeface="Courier New"/>
                <a:sym typeface="Courier New"/>
              </a:rPr>
              <a:t>        ze.setNome("Zé");</a:t>
            </a:r>
          </a:p>
          <a:p>
            <a:pPr lvl="0" rtl="0">
              <a:spcBef>
                <a:spcPts val="0"/>
              </a:spcBef>
              <a:buNone/>
            </a:pPr>
            <a:r>
              <a:rPr b="1" lang="pt-BR" sz="1800">
                <a:latin typeface="Courier New"/>
                <a:ea typeface="Courier New"/>
                <a:cs typeface="Courier New"/>
                <a:sym typeface="Courier New"/>
              </a:rPr>
              <a:t>        ze.setSalario(1000);</a:t>
            </a:r>
          </a:p>
          <a:p>
            <a:pPr lvl="0" rtl="0">
              <a:spcBef>
                <a:spcPts val="0"/>
              </a:spcBef>
              <a:buNone/>
            </a:pPr>
            <a:r>
              <a:rPr b="1" lang="pt-BR" sz="1800">
                <a:latin typeface="Courier New"/>
                <a:ea typeface="Courier New"/>
                <a:cs typeface="Courier New"/>
                <a:sym typeface="Courier New"/>
              </a:rPr>
              <a:t>        System.out.println(ze.getNome() + " ganha " +</a:t>
            </a:r>
          </a:p>
          <a:p>
            <a:pPr lvl="0" rtl="0">
              <a:spcBef>
                <a:spcPts val="0"/>
              </a:spcBef>
              <a:buNone/>
            </a:pPr>
            <a:r>
              <a:rPr b="1" lang="pt-BR" sz="1800">
                <a:latin typeface="Courier New"/>
                <a:ea typeface="Courier New"/>
                <a:cs typeface="Courier New"/>
                <a:sym typeface="Courier New"/>
              </a:rPr>
              <a:t>          ze.getSalario() + " e tem um custo de " +</a:t>
            </a:r>
          </a:p>
          <a:p>
            <a:pPr lvl="0" rtl="0">
              <a:spcBef>
                <a:spcPts val="0"/>
              </a:spcBef>
              <a:buNone/>
            </a:pPr>
            <a:r>
              <a:rPr b="1" lang="pt-BR" sz="1800">
                <a:latin typeface="Courier New"/>
                <a:ea typeface="Courier New"/>
                <a:cs typeface="Courier New"/>
                <a:sym typeface="Courier New"/>
              </a:rPr>
              <a:t>          ze.getCusto() );</a:t>
            </a:r>
          </a:p>
          <a:p>
            <a:pPr lvl="0" rtl="0">
              <a:spcBef>
                <a:spcPts val="0"/>
              </a:spcBef>
              <a:buNone/>
            </a:pPr>
            <a:r>
              <a:rPr lang="pt-BR" sz="1800">
                <a:latin typeface="Courier New"/>
                <a:ea typeface="Courier New"/>
                <a:cs typeface="Courier New"/>
                <a:sym typeface="Courier New"/>
              </a:rPr>
              <a:t>        Funcionario joao = new Funcionario();</a:t>
            </a:r>
          </a:p>
          <a:p>
            <a:pPr lvl="0" rtl="0">
              <a:spcBef>
                <a:spcPts val="0"/>
              </a:spcBef>
              <a:buNone/>
            </a:pPr>
            <a:r>
              <a:rPr b="1" lang="pt-BR" sz="1800">
                <a:latin typeface="Courier New"/>
                <a:ea typeface="Courier New"/>
                <a:cs typeface="Courier New"/>
                <a:sym typeface="Courier New"/>
              </a:rPr>
              <a:t>        joao.setNome("João");</a:t>
            </a:r>
          </a:p>
          <a:p>
            <a:pPr lvl="0" rtl="0">
              <a:spcBef>
                <a:spcPts val="0"/>
              </a:spcBef>
              <a:buNone/>
            </a:pPr>
            <a:r>
              <a:rPr b="1" lang="pt-BR" sz="1800">
                <a:latin typeface="Courier New"/>
                <a:ea typeface="Courier New"/>
                <a:cs typeface="Courier New"/>
                <a:sym typeface="Courier New"/>
              </a:rPr>
              <a:t>        joao.setSalario(2000);</a:t>
            </a:r>
          </a:p>
          <a:p>
            <a:pPr lvl="0" rtl="0">
              <a:spcBef>
                <a:spcPts val="0"/>
              </a:spcBef>
              <a:buNone/>
            </a:pPr>
            <a:r>
              <a:rPr b="1" lang="pt-BR" sz="1800">
                <a:latin typeface="Courier New"/>
                <a:ea typeface="Courier New"/>
                <a:cs typeface="Courier New"/>
                <a:sym typeface="Courier New"/>
              </a:rPr>
              <a:t>        System.out.println(joao.getNome() + " ganha " +</a:t>
            </a:r>
          </a:p>
          <a:p>
            <a:pPr lvl="0" rtl="0">
              <a:spcBef>
                <a:spcPts val="0"/>
              </a:spcBef>
              <a:buNone/>
            </a:pPr>
            <a:r>
              <a:rPr b="1" lang="pt-BR" sz="1800">
                <a:latin typeface="Courier New"/>
                <a:ea typeface="Courier New"/>
                <a:cs typeface="Courier New"/>
                <a:sym typeface="Courier New"/>
              </a:rPr>
              <a:t>          joao.getSalario() + " e tem um custo de " +</a:t>
            </a:r>
          </a:p>
          <a:p>
            <a:pPr lvl="0" rtl="0">
              <a:spcBef>
                <a:spcPts val="0"/>
              </a:spcBef>
              <a:buNone/>
            </a:pPr>
            <a:r>
              <a:rPr b="1" lang="pt-BR" sz="1800">
                <a:latin typeface="Courier New"/>
                <a:ea typeface="Courier New"/>
                <a:cs typeface="Courier New"/>
                <a:sym typeface="Courier New"/>
              </a:rPr>
              <a:t>          joao.getCusto() );</a:t>
            </a:r>
          </a:p>
          <a:p>
            <a:pPr lvl="0" rtl="0">
              <a:spcBef>
                <a:spcPts val="0"/>
              </a:spcBef>
              <a:buNone/>
            </a:pPr>
            <a:r>
              <a:rPr lang="pt-BR" sz="1800">
                <a:latin typeface="Courier New"/>
                <a:ea typeface="Courier New"/>
                <a:cs typeface="Courier New"/>
                <a:sym typeface="Courier New"/>
              </a:rPr>
              <a:t>    } </a:t>
            </a:r>
          </a:p>
          <a:p>
            <a:pPr lvl="0" rtl="0">
              <a:spcBef>
                <a:spcPts val="0"/>
              </a:spcBef>
              <a:buNone/>
            </a:pPr>
            <a:r>
              <a:rPr lang="pt-BR" sz="1800">
                <a:latin typeface="Courier New"/>
                <a:ea typeface="Courier New"/>
                <a:cs typeface="Courier New"/>
                <a:sym typeface="Courier New"/>
              </a:rPr>
              <a:t>}</a:t>
            </a:r>
          </a:p>
          <a:p>
            <a:pPr lvl="0" rtl="0">
              <a:spcBef>
                <a:spcPts val="0"/>
              </a:spcBef>
              <a:buNone/>
            </a:pPr>
            <a:r>
              <a:t/>
            </a:r>
            <a:endParaRPr sz="1800">
              <a:latin typeface="Courier New"/>
              <a:ea typeface="Courier New"/>
              <a:cs typeface="Courier New"/>
              <a:sym typeface="Courier New"/>
            </a:endParaRPr>
          </a:p>
          <a:p>
            <a:pPr lvl="0" rtl="0">
              <a:spcBef>
                <a:spcPts val="0"/>
              </a:spcBef>
              <a:buNone/>
            </a:pPr>
            <a:r>
              <a:t/>
            </a:r>
            <a:endParaRPr sz="1800">
              <a:latin typeface="Courier New"/>
              <a:ea typeface="Courier New"/>
              <a:cs typeface="Courier New"/>
              <a:sym typeface="Courier New"/>
            </a:endParaRPr>
          </a:p>
          <a:p>
            <a:pPr lvl="0" rtl="0">
              <a:spcBef>
                <a:spcPts val="0"/>
              </a:spcBef>
              <a:buNone/>
            </a:pPr>
            <a:r>
              <a:t/>
            </a:r>
            <a:endParaRPr sz="1800">
              <a:latin typeface="Courier New"/>
              <a:ea typeface="Courier New"/>
              <a:cs typeface="Courier New"/>
              <a:sym typeface="Courier New"/>
            </a:endParaRPr>
          </a:p>
          <a:p>
            <a:pPr lvl="0" rtl="0">
              <a:spcBef>
                <a:spcPts val="0"/>
              </a:spcBef>
              <a:buNone/>
            </a:pPr>
            <a:r>
              <a:t/>
            </a:r>
            <a:endParaRPr sz="1800">
              <a:latin typeface="Courier New"/>
              <a:ea typeface="Courier New"/>
              <a:cs typeface="Courier New"/>
              <a:sym typeface="Courier New"/>
            </a:endParaRPr>
          </a:p>
        </p:txBody>
      </p:sp>
      <p:sp>
        <p:nvSpPr>
          <p:cNvPr id="447" name="Shape 447"/>
          <p:cNvSpPr/>
          <p:nvPr/>
        </p:nvSpPr>
        <p:spPr>
          <a:xfrm>
            <a:off x="5507400" y="3387600"/>
            <a:ext cx="3636600" cy="3470400"/>
          </a:xfrm>
          <a:prstGeom prst="rect">
            <a:avLst/>
          </a:prstGeom>
          <a:solidFill>
            <a:srgbClr val="000000"/>
          </a:solidFill>
          <a:ln cap="flat" cmpd="sng" w="19050">
            <a:solidFill>
              <a:schemeClr val="dk2"/>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pt-BR">
                <a:solidFill>
                  <a:srgbClr val="FFFFFF"/>
                </a:solidFill>
              </a:rPr>
              <a:t>&gt;Zé ganha 1000.00 e tem um custo de 1800.00</a:t>
            </a:r>
          </a:p>
          <a:p>
            <a:pPr lvl="0" rtl="0">
              <a:spcBef>
                <a:spcPts val="0"/>
              </a:spcBef>
              <a:buNone/>
            </a:pPr>
            <a:r>
              <a:rPr lang="pt-BR">
                <a:solidFill>
                  <a:srgbClr val="FFFFFF"/>
                </a:solidFill>
              </a:rPr>
              <a:t>&gt;João ganha 2000.00 e tem um custo de 3600.00</a:t>
            </a:r>
          </a:p>
          <a:p>
            <a:pPr lvl="0" rtl="0">
              <a:spcBef>
                <a:spcPts val="0"/>
              </a:spcBef>
              <a:buNone/>
            </a:pPr>
            <a:r>
              <a:rPr lang="pt-BR">
                <a:solidFill>
                  <a:srgbClr val="FFFFFF"/>
                </a:solidFill>
              </a:rPr>
              <a:t>&gt;</a:t>
            </a:r>
          </a:p>
        </p:txBody>
      </p:sp>
      <p:sp>
        <p:nvSpPr>
          <p:cNvPr id="448" name="Shape 448"/>
          <p:cNvSpPr/>
          <p:nvPr/>
        </p:nvSpPr>
        <p:spPr>
          <a:xfrm>
            <a:off x="4420800" y="1309650"/>
            <a:ext cx="4723199" cy="1859699"/>
          </a:xfrm>
          <a:prstGeom prst="wedgeEllipseCallout">
            <a:avLst>
              <a:gd fmla="val -43430" name="adj1"/>
              <a:gd fmla="val 67332" name="adj2"/>
            </a:avLst>
          </a:prstGeom>
          <a:solidFill>
            <a:srgbClr val="FFFF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pt-BR" sz="2400"/>
              <a:t>Este código se repetindo não parece ser nada bom... e se encapsularmos ele?</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7"/>
                                        </p:tgtEl>
                                        <p:attrNameLst>
                                          <p:attrName>style.visibility</p:attrName>
                                        </p:attrNameLst>
                                      </p:cBhvr>
                                      <p:to>
                                        <p:strVal val="visible"/>
                                      </p:to>
                                    </p:set>
                                    <p:animEffect filter="fade" transition="in">
                                      <p:cBhvr>
                                        <p:cTn dur="1000"/>
                                        <p:tgtEl>
                                          <p:spTgt spid="4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8"/>
                                        </p:tgtEl>
                                        <p:attrNameLst>
                                          <p:attrName>style.visibility</p:attrName>
                                        </p:attrNameLst>
                                      </p:cBhvr>
                                      <p:to>
                                        <p:strVal val="visible"/>
                                      </p:to>
                                    </p:set>
                                    <p:animEffect filter="fade" transition="in">
                                      <p:cBhvr>
                                        <p:cTn dur="1000"/>
                                        <p:tgtEl>
                                          <p:spTgt spid="448"/>
                                        </p:tgtEl>
                                      </p:cBhvr>
                                    </p:animEffect>
                                  </p:childTnLst>
                                </p:cTn>
                              </p:par>
                              <p:par>
                                <p:cTn fill="hold" nodeType="withEffect" presetClass="exit" presetID="10" presetSubtype="0">
                                  <p:stCondLst>
                                    <p:cond delay="0"/>
                                  </p:stCondLst>
                                  <p:childTnLst>
                                    <p:animEffect filter="fade" transition="out">
                                      <p:cBhvr>
                                        <p:cTn dur="1000"/>
                                        <p:tgtEl>
                                          <p:spTgt spid="447"/>
                                        </p:tgtEl>
                                      </p:cBhvr>
                                    </p:animEffect>
                                    <p:set>
                                      <p:cBhvr>
                                        <p:cTn dur="1" fill="hold">
                                          <p:stCondLst>
                                            <p:cond delay="1000"/>
                                          </p:stCondLst>
                                        </p:cTn>
                                        <p:tgtEl>
                                          <p:spTgt spid="447"/>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2" name="Shape 452"/>
        <p:cNvGrpSpPr/>
        <p:nvPr/>
      </p:nvGrpSpPr>
      <p:grpSpPr>
        <a:xfrm>
          <a:off x="0" y="0"/>
          <a:ext cx="0" cy="0"/>
          <a:chOff x="0" y="0"/>
          <a:chExt cx="0" cy="0"/>
        </a:xfrm>
      </p:grpSpPr>
      <p:sp>
        <p:nvSpPr>
          <p:cNvPr id="453" name="Shape 45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pt-BR"/>
              <a:t>Encapsulamento</a:t>
            </a:r>
          </a:p>
        </p:txBody>
      </p:sp>
      <p:sp>
        <p:nvSpPr>
          <p:cNvPr id="454" name="Shape 45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buFont typeface="Arial"/>
              <a:buChar char="●"/>
            </a:pPr>
            <a:r>
              <a:rPr lang="pt-BR"/>
              <a:t>Nosso exemplo (encapsulado mais ainda)</a:t>
            </a:r>
          </a:p>
          <a:p>
            <a:pPr indent="0" lvl="0" marL="0" rtl="0">
              <a:spcBef>
                <a:spcPts val="0"/>
              </a:spcBef>
              <a:buNone/>
            </a:pPr>
            <a:r>
              <a:t/>
            </a:r>
            <a:endParaRPr b="1"/>
          </a:p>
        </p:txBody>
      </p:sp>
      <p:sp>
        <p:nvSpPr>
          <p:cNvPr id="455" name="Shape 455"/>
          <p:cNvSpPr txBox="1"/>
          <p:nvPr/>
        </p:nvSpPr>
        <p:spPr>
          <a:xfrm>
            <a:off x="457200" y="2141850"/>
            <a:ext cx="8697300" cy="4331099"/>
          </a:xfrm>
          <a:prstGeom prst="rect">
            <a:avLst/>
          </a:prstGeom>
          <a:noFill/>
          <a:ln>
            <a:noFill/>
          </a:ln>
        </p:spPr>
        <p:txBody>
          <a:bodyPr anchorCtr="0" anchor="t" bIns="91425" lIns="91425" rIns="91425" tIns="91425">
            <a:noAutofit/>
          </a:bodyPr>
          <a:lstStyle/>
          <a:p>
            <a:pPr lvl="0" rtl="0">
              <a:spcBef>
                <a:spcPts val="0"/>
              </a:spcBef>
              <a:buNone/>
            </a:pPr>
            <a:r>
              <a:rPr lang="pt-BR" sz="1800">
                <a:latin typeface="Courier New"/>
                <a:ea typeface="Courier New"/>
                <a:cs typeface="Courier New"/>
                <a:sym typeface="Courier New"/>
              </a:rPr>
              <a:t>public class Funcionario {</a:t>
            </a:r>
          </a:p>
          <a:p>
            <a:pPr lvl="0" rtl="0">
              <a:spcBef>
                <a:spcPts val="0"/>
              </a:spcBef>
              <a:buNone/>
            </a:pPr>
            <a:r>
              <a:rPr lang="pt-BR" sz="1800">
                <a:latin typeface="Courier New"/>
                <a:ea typeface="Courier New"/>
                <a:cs typeface="Courier New"/>
                <a:sym typeface="Courier New"/>
              </a:rPr>
              <a:t>    </a:t>
            </a:r>
            <a:r>
              <a:rPr b="1" lang="pt-BR" sz="1800">
                <a:latin typeface="Courier New"/>
                <a:ea typeface="Courier New"/>
                <a:cs typeface="Courier New"/>
                <a:sym typeface="Courier New"/>
              </a:rPr>
              <a:t>...</a:t>
            </a:r>
          </a:p>
          <a:p>
            <a:pPr lvl="0" rtl="0">
              <a:spcBef>
                <a:spcPts val="0"/>
              </a:spcBef>
              <a:buNone/>
            </a:pPr>
            <a:r>
              <a:rPr b="1" lang="pt-BR" sz="1800">
                <a:latin typeface="Courier New"/>
                <a:ea typeface="Courier New"/>
                <a:cs typeface="Courier New"/>
                <a:sym typeface="Courier New"/>
              </a:rPr>
              <a:t>    public void imprimir() { </a:t>
            </a:r>
          </a:p>
          <a:p>
            <a:pPr lvl="0" rtl="0">
              <a:spcBef>
                <a:spcPts val="0"/>
              </a:spcBef>
              <a:buClr>
                <a:srgbClr val="000000"/>
              </a:buClr>
              <a:buSzPct val="61111"/>
              <a:buFont typeface="Arial"/>
              <a:buNone/>
            </a:pPr>
            <a:r>
              <a:rPr b="1" lang="pt-BR" sz="1800">
                <a:latin typeface="Courier New"/>
                <a:ea typeface="Courier New"/>
                <a:cs typeface="Courier New"/>
                <a:sym typeface="Courier New"/>
              </a:rPr>
              <a:t>        System.out.println(this.getNome() + " ganha " +</a:t>
            </a:r>
          </a:p>
          <a:p>
            <a:pPr lvl="0" rtl="0">
              <a:spcBef>
                <a:spcPts val="0"/>
              </a:spcBef>
              <a:buClr>
                <a:srgbClr val="000000"/>
              </a:buClr>
              <a:buSzPct val="61111"/>
              <a:buFont typeface="Arial"/>
              <a:buNone/>
            </a:pPr>
            <a:r>
              <a:rPr b="1" lang="pt-BR" sz="1800">
                <a:latin typeface="Courier New"/>
                <a:ea typeface="Courier New"/>
                <a:cs typeface="Courier New"/>
                <a:sym typeface="Courier New"/>
              </a:rPr>
              <a:t>          this.getSalario() + " e tem um custo de " +</a:t>
            </a:r>
          </a:p>
          <a:p>
            <a:pPr lvl="0" rtl="0">
              <a:spcBef>
                <a:spcPts val="0"/>
              </a:spcBef>
              <a:buClr>
                <a:srgbClr val="000000"/>
              </a:buClr>
              <a:buSzPct val="61111"/>
              <a:buFont typeface="Arial"/>
              <a:buNone/>
            </a:pPr>
            <a:r>
              <a:rPr b="1" lang="pt-BR" sz="1800">
                <a:latin typeface="Courier New"/>
                <a:ea typeface="Courier New"/>
                <a:cs typeface="Courier New"/>
                <a:sym typeface="Courier New"/>
              </a:rPr>
              <a:t>          this.getCusto() );</a:t>
            </a:r>
          </a:p>
          <a:p>
            <a:pPr lvl="0" rtl="0">
              <a:spcBef>
                <a:spcPts val="0"/>
              </a:spcBef>
              <a:buNone/>
            </a:pPr>
            <a:r>
              <a:rPr b="1" lang="pt-BR" sz="1800">
                <a:latin typeface="Courier New"/>
                <a:ea typeface="Courier New"/>
                <a:cs typeface="Courier New"/>
                <a:sym typeface="Courier New"/>
              </a:rPr>
              <a:t>    }</a:t>
            </a:r>
          </a:p>
          <a:p>
            <a:pPr lvl="0" rtl="0">
              <a:spcBef>
                <a:spcPts val="0"/>
              </a:spcBef>
              <a:buNone/>
            </a:pPr>
            <a:r>
              <a:rPr lang="pt-BR" sz="1800">
                <a:latin typeface="Courier New"/>
                <a:ea typeface="Courier New"/>
                <a:cs typeface="Courier New"/>
                <a:sym typeface="Courier New"/>
              </a:rPr>
              <a:t>}</a:t>
            </a:r>
          </a:p>
          <a:p>
            <a:pPr lvl="0" rtl="0">
              <a:spcBef>
                <a:spcPts val="0"/>
              </a:spcBef>
              <a:buNone/>
            </a:pPr>
            <a:r>
              <a:t/>
            </a:r>
            <a:endParaRPr sz="1800">
              <a:latin typeface="Courier New"/>
              <a:ea typeface="Courier New"/>
              <a:cs typeface="Courier New"/>
              <a:sym typeface="Courier New"/>
            </a:endParaRPr>
          </a:p>
          <a:p>
            <a:pPr lvl="0" rtl="0">
              <a:spcBef>
                <a:spcPts val="0"/>
              </a:spcBef>
              <a:buNone/>
            </a:pPr>
            <a:r>
              <a:t/>
            </a:r>
            <a:endParaRPr sz="1800">
              <a:latin typeface="Courier New"/>
              <a:ea typeface="Courier New"/>
              <a:cs typeface="Courier New"/>
              <a:sym typeface="Courier New"/>
            </a:endParaRPr>
          </a:p>
          <a:p>
            <a:pPr lvl="0" rtl="0">
              <a:spcBef>
                <a:spcPts val="0"/>
              </a:spcBef>
              <a:buNone/>
            </a:pPr>
            <a:r>
              <a:t/>
            </a:r>
            <a:endParaRPr sz="1800">
              <a:latin typeface="Courier New"/>
              <a:ea typeface="Courier New"/>
              <a:cs typeface="Courier New"/>
              <a:sym typeface="Courier New"/>
            </a:endParaRPr>
          </a:p>
          <a:p>
            <a:pPr lvl="0" rtl="0">
              <a:spcBef>
                <a:spcPts val="0"/>
              </a:spcBef>
              <a:buNone/>
            </a:pPr>
            <a:r>
              <a:t/>
            </a:r>
            <a:endParaRPr sz="1800">
              <a:latin typeface="Courier New"/>
              <a:ea typeface="Courier New"/>
              <a:cs typeface="Courier New"/>
              <a:sym typeface="Courier New"/>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9" name="Shape 459"/>
        <p:cNvGrpSpPr/>
        <p:nvPr/>
      </p:nvGrpSpPr>
      <p:grpSpPr>
        <a:xfrm>
          <a:off x="0" y="0"/>
          <a:ext cx="0" cy="0"/>
          <a:chOff x="0" y="0"/>
          <a:chExt cx="0" cy="0"/>
        </a:xfrm>
      </p:grpSpPr>
      <p:sp>
        <p:nvSpPr>
          <p:cNvPr id="460" name="Shape 46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pt-BR"/>
              <a:t>Encapsulamento</a:t>
            </a:r>
          </a:p>
        </p:txBody>
      </p:sp>
      <p:sp>
        <p:nvSpPr>
          <p:cNvPr id="461" name="Shape 46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buFont typeface="Arial"/>
              <a:buChar char="●"/>
            </a:pPr>
            <a:r>
              <a:rPr lang="pt-BR"/>
              <a:t>Nosso exemplo (encapsulado mais ainda)</a:t>
            </a:r>
          </a:p>
          <a:p>
            <a:pPr lvl="0" rtl="0">
              <a:spcBef>
                <a:spcPts val="0"/>
              </a:spcBef>
              <a:buNone/>
            </a:pPr>
            <a:r>
              <a:t/>
            </a:r>
            <a:endParaRPr/>
          </a:p>
          <a:p>
            <a:pPr indent="0" lvl="0" marL="0" rtl="0">
              <a:spcBef>
                <a:spcPts val="0"/>
              </a:spcBef>
              <a:buNone/>
            </a:pPr>
            <a:r>
              <a:t/>
            </a:r>
            <a:endParaRPr b="1"/>
          </a:p>
        </p:txBody>
      </p:sp>
      <p:sp>
        <p:nvSpPr>
          <p:cNvPr id="462" name="Shape 462"/>
          <p:cNvSpPr txBox="1"/>
          <p:nvPr/>
        </p:nvSpPr>
        <p:spPr>
          <a:xfrm>
            <a:off x="457200" y="2124325"/>
            <a:ext cx="8647800" cy="4276500"/>
          </a:xfrm>
          <a:prstGeom prst="rect">
            <a:avLst/>
          </a:prstGeom>
          <a:noFill/>
          <a:ln>
            <a:noFill/>
          </a:ln>
        </p:spPr>
        <p:txBody>
          <a:bodyPr anchorCtr="0" anchor="t" bIns="91425" lIns="91425" rIns="91425" tIns="91425">
            <a:noAutofit/>
          </a:bodyPr>
          <a:lstStyle/>
          <a:p>
            <a:pPr lvl="0" rtl="0">
              <a:spcBef>
                <a:spcPts val="0"/>
              </a:spcBef>
              <a:buNone/>
            </a:pPr>
            <a:r>
              <a:rPr lang="pt-BR" sz="1800">
                <a:latin typeface="Courier New"/>
                <a:ea typeface="Courier New"/>
                <a:cs typeface="Courier New"/>
                <a:sym typeface="Courier New"/>
              </a:rPr>
              <a:t>public class Application {</a:t>
            </a:r>
          </a:p>
          <a:p>
            <a:pPr lvl="0" rtl="0">
              <a:spcBef>
                <a:spcPts val="0"/>
              </a:spcBef>
              <a:buNone/>
            </a:pPr>
            <a:r>
              <a:rPr lang="pt-BR" sz="1800">
                <a:latin typeface="Courier New"/>
                <a:ea typeface="Courier New"/>
                <a:cs typeface="Courier New"/>
                <a:sym typeface="Courier New"/>
              </a:rPr>
              <a:t>    public static void main(String[] args) {</a:t>
            </a:r>
          </a:p>
          <a:p>
            <a:pPr lvl="0" rtl="0">
              <a:spcBef>
                <a:spcPts val="0"/>
              </a:spcBef>
              <a:buNone/>
            </a:pPr>
            <a:r>
              <a:rPr lang="pt-BR" sz="1800">
                <a:latin typeface="Courier New"/>
                <a:ea typeface="Courier New"/>
                <a:cs typeface="Courier New"/>
                <a:sym typeface="Courier New"/>
              </a:rPr>
              <a:t>        Funcionario ze = new Funcionario();</a:t>
            </a:r>
          </a:p>
          <a:p>
            <a:pPr lvl="0" rtl="0">
              <a:spcBef>
                <a:spcPts val="0"/>
              </a:spcBef>
              <a:buNone/>
            </a:pPr>
            <a:r>
              <a:rPr lang="pt-BR" sz="1800">
                <a:latin typeface="Courier New"/>
                <a:ea typeface="Courier New"/>
                <a:cs typeface="Courier New"/>
                <a:sym typeface="Courier New"/>
              </a:rPr>
              <a:t>        ze.setNome("Zé");</a:t>
            </a:r>
          </a:p>
          <a:p>
            <a:pPr lvl="0" rtl="0">
              <a:spcBef>
                <a:spcPts val="0"/>
              </a:spcBef>
              <a:buNone/>
            </a:pPr>
            <a:r>
              <a:rPr lang="pt-BR" sz="1800">
                <a:latin typeface="Courier New"/>
                <a:ea typeface="Courier New"/>
                <a:cs typeface="Courier New"/>
                <a:sym typeface="Courier New"/>
              </a:rPr>
              <a:t>        ze.setSalario(1000);</a:t>
            </a:r>
          </a:p>
          <a:p>
            <a:pPr lvl="0" rtl="0">
              <a:spcBef>
                <a:spcPts val="0"/>
              </a:spcBef>
              <a:buNone/>
            </a:pPr>
            <a:r>
              <a:rPr b="1" lang="pt-BR" sz="1800">
                <a:latin typeface="Courier New"/>
                <a:ea typeface="Courier New"/>
                <a:cs typeface="Courier New"/>
                <a:sym typeface="Courier New"/>
              </a:rPr>
              <a:t>        ze.imprimir();</a:t>
            </a:r>
          </a:p>
          <a:p>
            <a:pPr lvl="0" rtl="0">
              <a:spcBef>
                <a:spcPts val="0"/>
              </a:spcBef>
              <a:buNone/>
            </a:pPr>
            <a:r>
              <a:rPr lang="pt-BR" sz="1800">
                <a:latin typeface="Courier New"/>
                <a:ea typeface="Courier New"/>
                <a:cs typeface="Courier New"/>
                <a:sym typeface="Courier New"/>
              </a:rPr>
              <a:t>        Funcionario joao = new Funcionario();</a:t>
            </a:r>
          </a:p>
          <a:p>
            <a:pPr lvl="0" rtl="0">
              <a:spcBef>
                <a:spcPts val="0"/>
              </a:spcBef>
              <a:buNone/>
            </a:pPr>
            <a:r>
              <a:rPr lang="pt-BR" sz="1800">
                <a:latin typeface="Courier New"/>
                <a:ea typeface="Courier New"/>
                <a:cs typeface="Courier New"/>
                <a:sym typeface="Courier New"/>
              </a:rPr>
              <a:t>        joao.setNome("João");</a:t>
            </a:r>
          </a:p>
          <a:p>
            <a:pPr lvl="0" rtl="0">
              <a:spcBef>
                <a:spcPts val="0"/>
              </a:spcBef>
              <a:buNone/>
            </a:pPr>
            <a:r>
              <a:rPr lang="pt-BR" sz="1800">
                <a:latin typeface="Courier New"/>
                <a:ea typeface="Courier New"/>
                <a:cs typeface="Courier New"/>
                <a:sym typeface="Courier New"/>
              </a:rPr>
              <a:t>        joao.setSalario(2000);</a:t>
            </a:r>
          </a:p>
          <a:p>
            <a:pPr lvl="0" rtl="0">
              <a:spcBef>
                <a:spcPts val="0"/>
              </a:spcBef>
              <a:buNone/>
            </a:pPr>
            <a:r>
              <a:rPr b="1" lang="pt-BR" sz="1800">
                <a:latin typeface="Courier New"/>
                <a:ea typeface="Courier New"/>
                <a:cs typeface="Courier New"/>
                <a:sym typeface="Courier New"/>
              </a:rPr>
              <a:t>        joao.imprimir();</a:t>
            </a:r>
          </a:p>
          <a:p>
            <a:pPr lvl="0" rtl="0">
              <a:spcBef>
                <a:spcPts val="0"/>
              </a:spcBef>
              <a:buNone/>
            </a:pPr>
            <a:r>
              <a:rPr lang="pt-BR" sz="1800">
                <a:latin typeface="Courier New"/>
                <a:ea typeface="Courier New"/>
                <a:cs typeface="Courier New"/>
                <a:sym typeface="Courier New"/>
              </a:rPr>
              <a:t>    } </a:t>
            </a:r>
          </a:p>
          <a:p>
            <a:pPr lvl="0" rtl="0">
              <a:spcBef>
                <a:spcPts val="0"/>
              </a:spcBef>
              <a:buNone/>
            </a:pPr>
            <a:r>
              <a:rPr lang="pt-BR" sz="1800">
                <a:latin typeface="Courier New"/>
                <a:ea typeface="Courier New"/>
                <a:cs typeface="Courier New"/>
                <a:sym typeface="Courier New"/>
              </a:rPr>
              <a:t>}</a:t>
            </a:r>
          </a:p>
          <a:p>
            <a:pPr lvl="0" rtl="0">
              <a:spcBef>
                <a:spcPts val="0"/>
              </a:spcBef>
              <a:buNone/>
            </a:pPr>
            <a:r>
              <a:t/>
            </a:r>
            <a:endParaRPr sz="1800">
              <a:latin typeface="Courier New"/>
              <a:ea typeface="Courier New"/>
              <a:cs typeface="Courier New"/>
              <a:sym typeface="Courier New"/>
            </a:endParaRPr>
          </a:p>
          <a:p>
            <a:pPr lvl="0" rtl="0">
              <a:spcBef>
                <a:spcPts val="0"/>
              </a:spcBef>
              <a:buNone/>
            </a:pPr>
            <a:r>
              <a:t/>
            </a:r>
            <a:endParaRPr sz="1800">
              <a:latin typeface="Courier New"/>
              <a:ea typeface="Courier New"/>
              <a:cs typeface="Courier New"/>
              <a:sym typeface="Courier New"/>
            </a:endParaRPr>
          </a:p>
          <a:p>
            <a:pPr lvl="0" rtl="0">
              <a:spcBef>
                <a:spcPts val="0"/>
              </a:spcBef>
              <a:buNone/>
            </a:pPr>
            <a:r>
              <a:t/>
            </a:r>
            <a:endParaRPr sz="1800">
              <a:latin typeface="Courier New"/>
              <a:ea typeface="Courier New"/>
              <a:cs typeface="Courier New"/>
              <a:sym typeface="Courier New"/>
            </a:endParaRPr>
          </a:p>
          <a:p>
            <a:pPr lvl="0" rtl="0">
              <a:spcBef>
                <a:spcPts val="0"/>
              </a:spcBef>
              <a:buNone/>
            </a:pPr>
            <a:r>
              <a:t/>
            </a:r>
            <a:endParaRPr sz="1800">
              <a:latin typeface="Courier New"/>
              <a:ea typeface="Courier New"/>
              <a:cs typeface="Courier New"/>
              <a:sym typeface="Courier New"/>
            </a:endParaRPr>
          </a:p>
        </p:txBody>
      </p:sp>
      <p:sp>
        <p:nvSpPr>
          <p:cNvPr id="463" name="Shape 463"/>
          <p:cNvSpPr/>
          <p:nvPr/>
        </p:nvSpPr>
        <p:spPr>
          <a:xfrm>
            <a:off x="5507400" y="3387600"/>
            <a:ext cx="3636600" cy="3470400"/>
          </a:xfrm>
          <a:prstGeom prst="rect">
            <a:avLst/>
          </a:prstGeom>
          <a:solidFill>
            <a:srgbClr val="000000"/>
          </a:solidFill>
          <a:ln cap="flat" cmpd="sng" w="19050">
            <a:solidFill>
              <a:schemeClr val="dk2"/>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pt-BR">
                <a:solidFill>
                  <a:srgbClr val="FFFFFF"/>
                </a:solidFill>
              </a:rPr>
              <a:t>&gt;Zé ganha 1000.00 e tem um custo de 1800.00</a:t>
            </a:r>
          </a:p>
          <a:p>
            <a:pPr lvl="0" rtl="0">
              <a:spcBef>
                <a:spcPts val="0"/>
              </a:spcBef>
              <a:buNone/>
            </a:pPr>
            <a:r>
              <a:rPr lang="pt-BR">
                <a:solidFill>
                  <a:srgbClr val="FFFFFF"/>
                </a:solidFill>
              </a:rPr>
              <a:t>&gt;João ganha 2000.00 e tem um custo de 3600.00</a:t>
            </a:r>
          </a:p>
          <a:p>
            <a:pPr lvl="0" rtl="0">
              <a:spcBef>
                <a:spcPts val="0"/>
              </a:spcBef>
              <a:buNone/>
            </a:pPr>
            <a:r>
              <a:rPr lang="pt-BR">
                <a:solidFill>
                  <a:srgbClr val="FFFFFF"/>
                </a:solidFill>
              </a:rPr>
              <a:t>&gt;</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3"/>
                                        </p:tgtEl>
                                        <p:attrNameLst>
                                          <p:attrName>style.visibility</p:attrName>
                                        </p:attrNameLst>
                                      </p:cBhvr>
                                      <p:to>
                                        <p:strVal val="visible"/>
                                      </p:to>
                                    </p:set>
                                    <p:animEffect filter="fade" transition="in">
                                      <p:cBhvr>
                                        <p:cTn dur="1000"/>
                                        <p:tgtEl>
                                          <p:spTgt spid="4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7" name="Shape 467"/>
        <p:cNvGrpSpPr/>
        <p:nvPr/>
      </p:nvGrpSpPr>
      <p:grpSpPr>
        <a:xfrm>
          <a:off x="0" y="0"/>
          <a:ext cx="0" cy="0"/>
          <a:chOff x="0" y="0"/>
          <a:chExt cx="0" cy="0"/>
        </a:xfrm>
      </p:grpSpPr>
      <p:sp>
        <p:nvSpPr>
          <p:cNvPr id="468" name="Shape 46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pt-BR"/>
              <a:t>Encapsulamento</a:t>
            </a:r>
          </a:p>
        </p:txBody>
      </p:sp>
      <p:sp>
        <p:nvSpPr>
          <p:cNvPr id="469" name="Shape 46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buFont typeface="Arial"/>
              <a:buChar char="●"/>
            </a:pPr>
            <a:r>
              <a:rPr lang="pt-BR"/>
              <a:t>É comum resumir o encapsulamento com o ato de colocar os </a:t>
            </a:r>
            <a:r>
              <a:rPr b="1" lang="pt-BR"/>
              <a:t>atributos </a:t>
            </a:r>
            <a:r>
              <a:rPr lang="pt-BR"/>
              <a:t>como </a:t>
            </a:r>
            <a:r>
              <a:rPr b="1" lang="pt-BR"/>
              <a:t>private </a:t>
            </a:r>
            <a:r>
              <a:rPr lang="pt-BR"/>
              <a:t>e criar </a:t>
            </a:r>
            <a:r>
              <a:rPr b="1" lang="pt-BR"/>
              <a:t>métodos de acesso públicos </a:t>
            </a:r>
            <a:r>
              <a:rPr lang="pt-BR"/>
              <a:t>para eles. Porém, o encapsulamento também envolve o </a:t>
            </a:r>
            <a:r>
              <a:rPr b="1" lang="pt-BR"/>
              <a:t>agrupamento </a:t>
            </a:r>
            <a:r>
              <a:rPr lang="pt-BR"/>
              <a:t>do código fonte em </a:t>
            </a:r>
            <a:r>
              <a:rPr b="1" lang="pt-BR"/>
              <a:t>de acordo com a responsabilidade </a:t>
            </a:r>
            <a:r>
              <a:rPr lang="pt-BR"/>
              <a:t>dos objetos, tornando-os </a:t>
            </a:r>
            <a:r>
              <a:rPr b="1" lang="pt-BR"/>
              <a:t>coesos</a:t>
            </a:r>
            <a:r>
              <a:rPr lang="pt-BR"/>
              <a:t>.</a:t>
            </a:r>
          </a:p>
          <a:p>
            <a:pPr lvl="0" rtl="0">
              <a:spcBef>
                <a:spcPts val="0"/>
              </a:spcBef>
              <a:buNone/>
            </a:pPr>
            <a:r>
              <a:t/>
            </a:r>
            <a:endParaRPr/>
          </a:p>
          <a:p>
            <a:pPr indent="0" lvl="0" marL="0" rtl="0">
              <a:spcBef>
                <a:spcPts val="0"/>
              </a:spcBef>
              <a:buNone/>
            </a:pPr>
            <a:r>
              <a:t/>
            </a:r>
            <a:endParaRPr b="1"/>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3" name="Shape 473"/>
        <p:cNvGrpSpPr/>
        <p:nvPr/>
      </p:nvGrpSpPr>
      <p:grpSpPr>
        <a:xfrm>
          <a:off x="0" y="0"/>
          <a:ext cx="0" cy="0"/>
          <a:chOff x="0" y="0"/>
          <a:chExt cx="0" cy="0"/>
        </a:xfrm>
      </p:grpSpPr>
      <p:sp>
        <p:nvSpPr>
          <p:cNvPr id="474" name="Shape 474"/>
          <p:cNvSpPr txBox="1"/>
          <p:nvPr>
            <p:ph type="ctrTitle"/>
          </p:nvPr>
        </p:nvSpPr>
        <p:spPr>
          <a:xfrm>
            <a:off x="685800" y="2111123"/>
            <a:ext cx="7772400" cy="1546500"/>
          </a:xfrm>
          <a:prstGeom prst="rect">
            <a:avLst/>
          </a:prstGeom>
        </p:spPr>
        <p:txBody>
          <a:bodyPr anchorCtr="0" anchor="b" bIns="91425" lIns="91425" rIns="91425" tIns="91425">
            <a:noAutofit/>
          </a:bodyPr>
          <a:lstStyle/>
          <a:p>
            <a:pPr lvl="0" rtl="0">
              <a:spcBef>
                <a:spcPts val="0"/>
              </a:spcBef>
              <a:buNone/>
            </a:pPr>
            <a:r>
              <a:rPr lang="pt-BR"/>
              <a:t>Herança</a:t>
            </a:r>
          </a:p>
        </p:txBody>
      </p:sp>
      <p:sp>
        <p:nvSpPr>
          <p:cNvPr id="475" name="Shape 475"/>
          <p:cNvSpPr txBox="1"/>
          <p:nvPr>
            <p:ph idx="1" type="subTitle"/>
          </p:nvPr>
        </p:nvSpPr>
        <p:spPr>
          <a:xfrm>
            <a:off x="685800" y="3786737"/>
            <a:ext cx="7772400" cy="1046400"/>
          </a:xfrm>
          <a:prstGeom prst="rect">
            <a:avLst/>
          </a:prstGeom>
        </p:spPr>
        <p:txBody>
          <a:bodyPr anchorCtr="0" anchor="t" bIns="91425" lIns="91425" rIns="91425" tIns="91425">
            <a:noAutofit/>
          </a:bodyPr>
          <a:lstStyle/>
          <a:p>
            <a:pPr lvl="0" rtl="0">
              <a:spcBef>
                <a:spcPts val="0"/>
              </a:spcBef>
              <a:buClr>
                <a:schemeClr val="dk1"/>
              </a:buClr>
              <a:buSzPct val="36666"/>
              <a:buFont typeface="Arial"/>
              <a:buNone/>
            </a:pPr>
            <a:r>
              <a:rPr i="1" lang="pt-BR"/>
              <a:t>Família êh! Família áh! Família...</a:t>
            </a:r>
          </a:p>
        </p:txBody>
      </p:sp>
      <p:pic>
        <p:nvPicPr>
          <p:cNvPr id="476" name="Shape 476"/>
          <p:cNvPicPr preferRelativeResize="0"/>
          <p:nvPr/>
        </p:nvPicPr>
        <p:blipFill>
          <a:blip r:embed="rId3">
            <a:alphaModFix/>
          </a:blip>
          <a:stretch>
            <a:fillRect/>
          </a:stretch>
        </p:blipFill>
        <p:spPr>
          <a:xfrm>
            <a:off x="0" y="0"/>
            <a:ext cx="1049613" cy="1404879"/>
          </a:xfrm>
          <a:prstGeom prst="rect">
            <a:avLst/>
          </a:prstGeom>
          <a:noFill/>
          <a:ln>
            <a:noFill/>
          </a:ln>
        </p:spPr>
      </p:pic>
      <p:sp>
        <p:nvSpPr>
          <p:cNvPr id="477" name="Shape 477"/>
          <p:cNvSpPr txBox="1"/>
          <p:nvPr/>
        </p:nvSpPr>
        <p:spPr>
          <a:xfrm>
            <a:off x="1049613" y="0"/>
            <a:ext cx="3997799" cy="457200"/>
          </a:xfrm>
          <a:prstGeom prst="rect">
            <a:avLst/>
          </a:prstGeom>
          <a:noFill/>
          <a:ln>
            <a:noFill/>
          </a:ln>
        </p:spPr>
        <p:txBody>
          <a:bodyPr anchorCtr="0" anchor="t" bIns="91425" lIns="91425" rIns="91425" tIns="91425">
            <a:noAutofit/>
          </a:bodyPr>
          <a:lstStyle/>
          <a:p>
            <a:pPr lvl="0" rtl="0">
              <a:spcBef>
                <a:spcPts val="0"/>
              </a:spcBef>
              <a:buNone/>
            </a:pPr>
            <a:r>
              <a:rPr b="1" lang="pt-BR" sz="3000"/>
              <a:t>Os 3 Pilares da POO</a:t>
            </a:r>
          </a:p>
        </p:txBody>
      </p:sp>
      <p:pic>
        <p:nvPicPr>
          <p:cNvPr id="478" name="Shape 478"/>
          <p:cNvPicPr preferRelativeResize="0"/>
          <p:nvPr/>
        </p:nvPicPr>
        <p:blipFill>
          <a:blip r:embed="rId4">
            <a:alphaModFix/>
          </a:blip>
          <a:stretch>
            <a:fillRect/>
          </a:stretch>
        </p:blipFill>
        <p:spPr>
          <a:xfrm>
            <a:off x="5715000" y="4381500"/>
            <a:ext cx="3429000" cy="247650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2" name="Shape 482"/>
        <p:cNvGrpSpPr/>
        <p:nvPr/>
      </p:nvGrpSpPr>
      <p:grpSpPr>
        <a:xfrm>
          <a:off x="0" y="0"/>
          <a:ext cx="0" cy="0"/>
          <a:chOff x="0" y="0"/>
          <a:chExt cx="0" cy="0"/>
        </a:xfrm>
      </p:grpSpPr>
      <p:sp>
        <p:nvSpPr>
          <p:cNvPr id="483" name="Shape 48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pt-BR"/>
              <a:t>Herança</a:t>
            </a:r>
          </a:p>
        </p:txBody>
      </p:sp>
      <p:sp>
        <p:nvSpPr>
          <p:cNvPr id="484" name="Shape 484"/>
          <p:cNvSpPr txBox="1"/>
          <p:nvPr/>
        </p:nvSpPr>
        <p:spPr>
          <a:xfrm>
            <a:off x="469050" y="1417637"/>
            <a:ext cx="8205900" cy="5154899"/>
          </a:xfrm>
          <a:prstGeom prst="rect">
            <a:avLst/>
          </a:prstGeom>
          <a:noFill/>
          <a:ln>
            <a:noFill/>
          </a:ln>
        </p:spPr>
        <p:txBody>
          <a:bodyPr anchorCtr="0" anchor="ctr" bIns="91425" lIns="91425" rIns="91425" tIns="91425">
            <a:noAutofit/>
          </a:bodyPr>
          <a:lstStyle/>
          <a:p>
            <a:pPr lvl="0" rtl="0">
              <a:spcBef>
                <a:spcPts val="0"/>
              </a:spcBef>
              <a:buNone/>
            </a:pPr>
            <a:r>
              <a:rPr b="1" lang="pt-BR" sz="2400">
                <a:solidFill>
                  <a:srgbClr val="0000FF"/>
                </a:solidFill>
                <a:highlight>
                  <a:srgbClr val="FFFFFF"/>
                </a:highlight>
                <a:latin typeface="Verdana"/>
                <a:ea typeface="Verdana"/>
                <a:cs typeface="Verdana"/>
                <a:sym typeface="Verdana"/>
              </a:rPr>
              <a:t>herança </a:t>
            </a:r>
          </a:p>
          <a:p>
            <a:pPr lvl="0" rtl="0">
              <a:spcBef>
                <a:spcPts val="0"/>
              </a:spcBef>
              <a:buNone/>
            </a:pPr>
            <a:r>
              <a:rPr lang="pt-BR" sz="2400">
                <a:highlight>
                  <a:srgbClr val="FFFFFF"/>
                </a:highlight>
                <a:latin typeface="Verdana"/>
                <a:ea typeface="Verdana"/>
                <a:cs typeface="Verdana"/>
                <a:sym typeface="Verdana"/>
              </a:rPr>
              <a:t>he.ran.ça </a:t>
            </a:r>
          </a:p>
          <a:p>
            <a:pPr lvl="0" rtl="0">
              <a:spcBef>
                <a:spcPts val="0"/>
              </a:spcBef>
              <a:buNone/>
            </a:pPr>
            <a:r>
              <a:rPr b="1" i="1" lang="pt-BR" sz="2400">
                <a:highlight>
                  <a:srgbClr val="FFFFFF"/>
                </a:highlight>
                <a:latin typeface="Verdana"/>
                <a:ea typeface="Verdana"/>
                <a:cs typeface="Verdana"/>
                <a:sym typeface="Verdana"/>
              </a:rPr>
              <a:t>sf</a:t>
            </a:r>
            <a:r>
              <a:rPr lang="pt-BR" sz="2400">
                <a:highlight>
                  <a:srgbClr val="FFFFFF"/>
                </a:highlight>
                <a:latin typeface="Verdana"/>
                <a:ea typeface="Verdana"/>
                <a:cs typeface="Verdana"/>
                <a:sym typeface="Verdana"/>
              </a:rPr>
              <a:t> (</a:t>
            </a:r>
            <a:r>
              <a:rPr b="1" i="1" lang="pt-BR" sz="2400">
                <a:highlight>
                  <a:srgbClr val="FFFFFF"/>
                </a:highlight>
                <a:latin typeface="Verdana"/>
                <a:ea typeface="Verdana"/>
                <a:cs typeface="Verdana"/>
                <a:sym typeface="Verdana"/>
              </a:rPr>
              <a:t>lat haerentia,</a:t>
            </a:r>
            <a:r>
              <a:rPr lang="pt-BR" sz="2400">
                <a:highlight>
                  <a:srgbClr val="FFFFFF"/>
                </a:highlight>
                <a:latin typeface="Verdana"/>
                <a:ea typeface="Verdana"/>
                <a:cs typeface="Verdana"/>
                <a:sym typeface="Verdana"/>
              </a:rPr>
              <a:t> com alteração do infixo) </a:t>
            </a:r>
            <a:r>
              <a:rPr b="1" lang="pt-BR" sz="2400">
                <a:highlight>
                  <a:srgbClr val="FFFFFF"/>
                </a:highlight>
                <a:latin typeface="Verdana"/>
                <a:ea typeface="Verdana"/>
                <a:cs typeface="Verdana"/>
                <a:sym typeface="Verdana"/>
              </a:rPr>
              <a:t>1</a:t>
            </a:r>
            <a:r>
              <a:rPr lang="pt-BR" sz="2400">
                <a:highlight>
                  <a:srgbClr val="FFFFFF"/>
                </a:highlight>
                <a:latin typeface="Verdana"/>
                <a:ea typeface="Verdana"/>
                <a:cs typeface="Verdana"/>
                <a:sym typeface="Verdana"/>
              </a:rPr>
              <a:t> Aquilo que se herda por disposição testamentária ou por via de sucessão. </a:t>
            </a:r>
            <a:r>
              <a:rPr b="1" lang="pt-BR" sz="2400">
                <a:highlight>
                  <a:srgbClr val="FFFFFF"/>
                </a:highlight>
                <a:latin typeface="Verdana"/>
                <a:ea typeface="Verdana"/>
                <a:cs typeface="Verdana"/>
                <a:sym typeface="Verdana"/>
              </a:rPr>
              <a:t>2 </a:t>
            </a:r>
            <a:r>
              <a:rPr b="1" i="1" lang="pt-BR" sz="2400">
                <a:highlight>
                  <a:srgbClr val="FFFFFF"/>
                </a:highlight>
                <a:latin typeface="Verdana"/>
                <a:ea typeface="Verdana"/>
                <a:cs typeface="Verdana"/>
                <a:sym typeface="Verdana"/>
              </a:rPr>
              <a:t>Dir</a:t>
            </a:r>
            <a:r>
              <a:rPr lang="pt-BR" sz="2400">
                <a:highlight>
                  <a:srgbClr val="FFFFFF"/>
                </a:highlight>
                <a:latin typeface="Verdana"/>
                <a:ea typeface="Verdana"/>
                <a:cs typeface="Verdana"/>
                <a:sym typeface="Verdana"/>
              </a:rPr>
              <a:t> Conjunto dos bens e direitos, ativos e passivos, que uma pessoa deixa ao morrer. </a:t>
            </a:r>
            <a:r>
              <a:rPr b="1" lang="pt-BR" sz="2400">
                <a:highlight>
                  <a:srgbClr val="FFFFFF"/>
                </a:highlight>
                <a:latin typeface="Verdana"/>
                <a:ea typeface="Verdana"/>
                <a:cs typeface="Verdana"/>
                <a:sym typeface="Verdana"/>
              </a:rPr>
              <a:t>3</a:t>
            </a:r>
            <a:r>
              <a:rPr lang="pt-BR" sz="2400">
                <a:highlight>
                  <a:srgbClr val="FFFFFF"/>
                </a:highlight>
                <a:latin typeface="Verdana"/>
                <a:ea typeface="Verdana"/>
                <a:cs typeface="Verdana"/>
                <a:sym typeface="Verdana"/>
              </a:rPr>
              <a:t> Legado. </a:t>
            </a:r>
            <a:r>
              <a:rPr b="1" lang="pt-BR" sz="2400">
                <a:highlight>
                  <a:srgbClr val="FFFFFF"/>
                </a:highlight>
                <a:latin typeface="Verdana"/>
                <a:ea typeface="Verdana"/>
                <a:cs typeface="Verdana"/>
                <a:sym typeface="Verdana"/>
              </a:rPr>
              <a:t>4</a:t>
            </a:r>
            <a:r>
              <a:rPr lang="pt-BR" sz="2400">
                <a:highlight>
                  <a:srgbClr val="FFFFFF"/>
                </a:highlight>
                <a:latin typeface="Verdana"/>
                <a:ea typeface="Verdana"/>
                <a:cs typeface="Verdana"/>
                <a:sym typeface="Verdana"/>
              </a:rPr>
              <a:t> Sucessão. </a:t>
            </a:r>
            <a:r>
              <a:rPr b="1" lang="pt-BR" sz="2400">
                <a:highlight>
                  <a:srgbClr val="FFFFFF"/>
                </a:highlight>
                <a:latin typeface="Verdana"/>
                <a:ea typeface="Verdana"/>
                <a:cs typeface="Verdana"/>
                <a:sym typeface="Verdana"/>
              </a:rPr>
              <a:t>5 </a:t>
            </a:r>
            <a:r>
              <a:rPr b="1" i="1" lang="pt-BR" sz="2400">
                <a:highlight>
                  <a:srgbClr val="FFFFFF"/>
                </a:highlight>
                <a:latin typeface="Verdana"/>
                <a:ea typeface="Verdana"/>
                <a:cs typeface="Verdana"/>
                <a:sym typeface="Verdana"/>
              </a:rPr>
              <a:t>Biol</a:t>
            </a:r>
            <a:r>
              <a:rPr lang="pt-BR" sz="2400">
                <a:highlight>
                  <a:srgbClr val="FFFFFF"/>
                </a:highlight>
                <a:latin typeface="Verdana"/>
                <a:ea typeface="Verdana"/>
                <a:cs typeface="Verdana"/>
                <a:sym typeface="Verdana"/>
              </a:rPr>
              <a:t>Caracteres ou qualidades que o ser recebe por transmissão de qualquer dos genitores. </a:t>
            </a:r>
            <a:r>
              <a:rPr b="1" lang="pt-BR" sz="2400">
                <a:highlight>
                  <a:srgbClr val="FFFF00"/>
                </a:highlight>
                <a:latin typeface="Verdana"/>
                <a:ea typeface="Verdana"/>
                <a:cs typeface="Verdana"/>
                <a:sym typeface="Verdana"/>
              </a:rPr>
              <a:t>6 </a:t>
            </a:r>
            <a:r>
              <a:rPr b="1" i="1" lang="pt-BR" sz="2400">
                <a:highlight>
                  <a:srgbClr val="FFFF00"/>
                </a:highlight>
                <a:latin typeface="Verdana"/>
                <a:ea typeface="Verdana"/>
                <a:cs typeface="Verdana"/>
                <a:sym typeface="Verdana"/>
              </a:rPr>
              <a:t>Biol</a:t>
            </a:r>
            <a:r>
              <a:rPr lang="pt-BR" sz="2400">
                <a:highlight>
                  <a:srgbClr val="FFFF00"/>
                </a:highlight>
                <a:latin typeface="Verdana"/>
                <a:ea typeface="Verdana"/>
                <a:cs typeface="Verdana"/>
                <a:sym typeface="Verdana"/>
              </a:rPr>
              <a:t> Transmissão de caracteres ou qualidades de qualquer dos ascendentes aos descendentes; hereditariedade. </a:t>
            </a:r>
            <a:r>
              <a:rPr b="1" lang="pt-BR" sz="2400">
                <a:highlight>
                  <a:srgbClr val="FFFF00"/>
                </a:highlight>
                <a:latin typeface="Verdana"/>
                <a:ea typeface="Verdana"/>
                <a:cs typeface="Verdana"/>
                <a:sym typeface="Verdana"/>
              </a:rPr>
              <a:t>7 </a:t>
            </a:r>
            <a:r>
              <a:rPr b="1" i="1" lang="pt-BR" sz="2400">
                <a:highlight>
                  <a:srgbClr val="FFFF00"/>
                </a:highlight>
                <a:latin typeface="Verdana"/>
                <a:ea typeface="Verdana"/>
                <a:cs typeface="Verdana"/>
                <a:sym typeface="Verdana"/>
              </a:rPr>
              <a:t>Inform</a:t>
            </a:r>
            <a:r>
              <a:rPr lang="pt-BR" sz="2400">
                <a:highlight>
                  <a:srgbClr val="FFFF00"/>
                </a:highlight>
                <a:latin typeface="Verdana"/>
                <a:ea typeface="Verdana"/>
                <a:cs typeface="Verdana"/>
                <a:sym typeface="Verdana"/>
              </a:rPr>
              <a:t> Em programação orientada a objetos, ação de passar as características de uma classe ou tipo de dado para outro, chamada de descendente.</a:t>
            </a: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8" name="Shape 488"/>
        <p:cNvGrpSpPr/>
        <p:nvPr/>
      </p:nvGrpSpPr>
      <p:grpSpPr>
        <a:xfrm>
          <a:off x="0" y="0"/>
          <a:ext cx="0" cy="0"/>
          <a:chOff x="0" y="0"/>
          <a:chExt cx="0" cy="0"/>
        </a:xfrm>
      </p:grpSpPr>
      <p:sp>
        <p:nvSpPr>
          <p:cNvPr id="489" name="Shape 48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pt-BR"/>
              <a:t>Herança</a:t>
            </a:r>
          </a:p>
        </p:txBody>
      </p:sp>
      <p:sp>
        <p:nvSpPr>
          <p:cNvPr id="490" name="Shape 49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rtl="0">
              <a:spcBef>
                <a:spcPts val="0"/>
              </a:spcBef>
              <a:buSzPct val="100000"/>
              <a:buFont typeface="Arial"/>
              <a:buChar char="●"/>
            </a:pPr>
            <a:r>
              <a:rPr i="1" lang="pt-BR" sz="2400">
                <a:solidFill>
                  <a:srgbClr val="000000"/>
                </a:solidFill>
              </a:rPr>
              <a:t>A class that is derived from another class is called a </a:t>
            </a:r>
            <a:r>
              <a:rPr b="1" i="1" lang="pt-BR" sz="2400">
                <a:solidFill>
                  <a:srgbClr val="000000"/>
                </a:solidFill>
              </a:rPr>
              <a:t>subclass</a:t>
            </a:r>
            <a:r>
              <a:rPr i="1" lang="pt-BR" sz="2400">
                <a:solidFill>
                  <a:srgbClr val="000000"/>
                </a:solidFill>
              </a:rPr>
              <a:t> (also a derived class, extended class, or child class). The class from which the subclass is derived is called a </a:t>
            </a:r>
            <a:r>
              <a:rPr b="1" i="1" lang="pt-BR" sz="2400">
                <a:solidFill>
                  <a:srgbClr val="000000"/>
                </a:solidFill>
              </a:rPr>
              <a:t>superclass </a:t>
            </a:r>
            <a:r>
              <a:rPr i="1" lang="pt-BR" sz="2400">
                <a:solidFill>
                  <a:srgbClr val="000000"/>
                </a:solidFill>
              </a:rPr>
              <a:t>(also a base class or a parent class)</a:t>
            </a:r>
            <a:r>
              <a:rPr lang="pt-BR" sz="2400">
                <a:solidFill>
                  <a:srgbClr val="000000"/>
                </a:solidFill>
              </a:rPr>
              <a:t> - </a:t>
            </a:r>
            <a:r>
              <a:rPr b="1" lang="pt-BR" sz="2400">
                <a:solidFill>
                  <a:srgbClr val="000000"/>
                </a:solidFill>
              </a:rPr>
              <a:t>The Java Tutorial</a:t>
            </a:r>
          </a:p>
          <a:p>
            <a:pPr indent="-381000" lvl="0" marL="457200" rtl="0">
              <a:spcBef>
                <a:spcPts val="0"/>
              </a:spcBef>
              <a:buSzPct val="100000"/>
              <a:buFont typeface="Arial"/>
              <a:buChar char="●"/>
            </a:pPr>
            <a:r>
              <a:rPr lang="pt-BR" sz="2400"/>
              <a:t>...permite criar novas classes a partir de classes já existentes, aproveitando-se das características existentes na classe a ser estendida - </a:t>
            </a:r>
            <a:r>
              <a:rPr b="1" lang="pt-BR" sz="2400"/>
              <a:t>Java Magazine</a:t>
            </a:r>
          </a:p>
          <a:p>
            <a:pPr indent="-381000" lvl="0" marL="457200" rtl="0">
              <a:spcBef>
                <a:spcPts val="0"/>
              </a:spcBef>
              <a:buSzPct val="100000"/>
              <a:buFont typeface="Arial"/>
              <a:buChar char="●"/>
            </a:pPr>
            <a:r>
              <a:rPr lang="pt-BR" sz="2400"/>
              <a:t>...acontece quando uma classe herda o comportamento de outra e pode então alterá-lo, se necessário - </a:t>
            </a:r>
            <a:r>
              <a:rPr b="1" lang="pt-BR" sz="2400"/>
              <a:t>Use a cabeça! Análise e Projeto OO</a:t>
            </a:r>
          </a:p>
        </p:txBody>
      </p:sp>
      <p:cxnSp>
        <p:nvCxnSpPr>
          <p:cNvPr id="491" name="Shape 491"/>
          <p:cNvCxnSpPr/>
          <p:nvPr/>
        </p:nvCxnSpPr>
        <p:spPr>
          <a:xfrm>
            <a:off x="2164850" y="5205262"/>
            <a:ext cx="5014199" cy="51600"/>
          </a:xfrm>
          <a:prstGeom prst="straightConnector1">
            <a:avLst/>
          </a:prstGeom>
          <a:noFill/>
          <a:ln cap="flat" cmpd="sng" w="38100">
            <a:solidFill>
              <a:srgbClr val="FF0000"/>
            </a:solidFill>
            <a:prstDash val="solid"/>
            <a:round/>
            <a:headEnd len="lg" w="lg" type="none"/>
            <a:tailEnd len="lg" w="lg" type="none"/>
          </a:ln>
        </p:spPr>
      </p:cxnSp>
      <p:sp>
        <p:nvSpPr>
          <p:cNvPr id="492" name="Shape 492"/>
          <p:cNvSpPr/>
          <p:nvPr/>
        </p:nvSpPr>
        <p:spPr>
          <a:xfrm>
            <a:off x="5680000" y="5648700"/>
            <a:ext cx="1912499" cy="1051200"/>
          </a:xfrm>
          <a:prstGeom prst="wedgeRectCallout">
            <a:avLst>
              <a:gd fmla="val -44595" name="adj1"/>
              <a:gd fmla="val -87702" name="adj2"/>
            </a:avLst>
          </a:prstGeom>
          <a:solidFill>
            <a:srgbClr val="FFFF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b="1" lang="pt-BR" sz="1800"/>
              <a:t>Vamos esquecer isto... por enquanto</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2"/>
                                        </p:tgtEl>
                                        <p:attrNameLst>
                                          <p:attrName>style.visibility</p:attrName>
                                        </p:attrNameLst>
                                      </p:cBhvr>
                                      <p:to>
                                        <p:strVal val="visible"/>
                                      </p:to>
                                    </p:set>
                                    <p:animEffect filter="fade" transition="in">
                                      <p:cBhvr>
                                        <p:cTn dur="1000"/>
                                        <p:tgtEl>
                                          <p:spTgt spid="492"/>
                                        </p:tgtEl>
                                      </p:cBhvr>
                                    </p:animEffect>
                                  </p:childTnLst>
                                </p:cTn>
                              </p:par>
                              <p:par>
                                <p:cTn fill="hold" nodeType="withEffect" presetClass="entr" presetID="10" presetSubtype="0">
                                  <p:stCondLst>
                                    <p:cond delay="0"/>
                                  </p:stCondLst>
                                  <p:childTnLst>
                                    <p:set>
                                      <p:cBhvr>
                                        <p:cTn dur="1" fill="hold">
                                          <p:stCondLst>
                                            <p:cond delay="0"/>
                                          </p:stCondLst>
                                        </p:cTn>
                                        <p:tgtEl>
                                          <p:spTgt spid="491"/>
                                        </p:tgtEl>
                                        <p:attrNameLst>
                                          <p:attrName>style.visibility</p:attrName>
                                        </p:attrNameLst>
                                      </p:cBhvr>
                                      <p:to>
                                        <p:strVal val="visible"/>
                                      </p:to>
                                    </p:set>
                                    <p:animEffect filter="fade" transition="in">
                                      <p:cBhvr>
                                        <p:cTn dur="1000"/>
                                        <p:tgtEl>
                                          <p:spTgt spid="4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pt-BR"/>
              <a:t>POO como tudo começou</a:t>
            </a:r>
          </a:p>
        </p:txBody>
      </p:sp>
      <p:sp>
        <p:nvSpPr>
          <p:cNvPr id="60" name="Shape 6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buFont typeface="Arial"/>
              <a:buChar char="●"/>
            </a:pPr>
            <a:r>
              <a:rPr lang="pt-BR"/>
              <a:t>Linguagens como Java (e posteriormente C#) ficaram cada vez mais populares</a:t>
            </a:r>
          </a:p>
          <a:p>
            <a:pPr indent="-228600" lvl="1" marL="914400" rtl="0">
              <a:spcBef>
                <a:spcPts val="0"/>
              </a:spcBef>
              <a:buFont typeface="Courier New"/>
              <a:buChar char="o"/>
            </a:pPr>
            <a:r>
              <a:rPr lang="pt-BR"/>
              <a:t>Produtividade</a:t>
            </a:r>
          </a:p>
          <a:p>
            <a:pPr indent="-228600" lvl="1" marL="914400" rtl="0">
              <a:spcBef>
                <a:spcPts val="0"/>
              </a:spcBef>
              <a:buFont typeface="Courier New"/>
              <a:buChar char="o"/>
            </a:pPr>
            <a:r>
              <a:rPr lang="pt-BR"/>
              <a:t>Manutenibilidade</a:t>
            </a:r>
          </a:p>
          <a:p>
            <a:pPr indent="-228600" lvl="1" marL="914400" rtl="0">
              <a:spcBef>
                <a:spcPts val="0"/>
              </a:spcBef>
              <a:buFont typeface="Courier New"/>
              <a:buChar char="o"/>
            </a:pPr>
            <a:r>
              <a:rPr lang="pt-BR"/>
              <a:t>Extensibilidade</a:t>
            </a:r>
          </a:p>
          <a:p>
            <a:pPr indent="-228600" lvl="1" marL="914400" rtl="0">
              <a:spcBef>
                <a:spcPts val="0"/>
              </a:spcBef>
              <a:buFont typeface="Courier New"/>
              <a:buChar char="o"/>
            </a:pPr>
            <a:r>
              <a:rPr lang="pt-BR"/>
              <a:t>Escalabidade</a:t>
            </a:r>
          </a:p>
        </p:txBody>
      </p:sp>
      <p:sp>
        <p:nvSpPr>
          <p:cNvPr id="61" name="Shape 61"/>
          <p:cNvSpPr txBox="1"/>
          <p:nvPr/>
        </p:nvSpPr>
        <p:spPr>
          <a:xfrm>
            <a:off x="0" y="6400800"/>
            <a:ext cx="3561599" cy="457200"/>
          </a:xfrm>
          <a:prstGeom prst="rect">
            <a:avLst/>
          </a:prstGeom>
          <a:noFill/>
          <a:ln>
            <a:noFill/>
          </a:ln>
        </p:spPr>
        <p:txBody>
          <a:bodyPr anchorCtr="0" anchor="t" bIns="91425" lIns="91425" rIns="91425" tIns="91425">
            <a:noAutofit/>
          </a:bodyPr>
          <a:lstStyle/>
          <a:p>
            <a:pPr lvl="0" rtl="0">
              <a:spcBef>
                <a:spcPts val="0"/>
              </a:spcBef>
              <a:buNone/>
            </a:pPr>
            <a:r>
              <a:rPr lang="pt-BR" sz="900"/>
              <a:t>Fonte:</a:t>
            </a:r>
          </a:p>
          <a:p>
            <a:pPr lvl="0">
              <a:spcBef>
                <a:spcPts val="0"/>
              </a:spcBef>
              <a:buNone/>
            </a:pPr>
            <a:r>
              <a:rPr lang="pt-BR" sz="900" u="sng">
                <a:solidFill>
                  <a:schemeClr val="hlink"/>
                </a:solidFill>
                <a:hlinkClick r:id="rId3"/>
              </a:rPr>
              <a:t>http://www.tiobe.com/index.php/content/paperinfo/tpci/index.html</a:t>
            </a:r>
          </a:p>
        </p:txBody>
      </p:sp>
      <p:pic>
        <p:nvPicPr>
          <p:cNvPr id="62" name="Shape 62"/>
          <p:cNvPicPr preferRelativeResize="0"/>
          <p:nvPr/>
        </p:nvPicPr>
        <p:blipFill>
          <a:blip r:embed="rId4">
            <a:alphaModFix/>
          </a:blip>
          <a:stretch>
            <a:fillRect/>
          </a:stretch>
        </p:blipFill>
        <p:spPr>
          <a:xfrm>
            <a:off x="3561600" y="3452044"/>
            <a:ext cx="5582400" cy="3405955"/>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6" name="Shape 496"/>
        <p:cNvGrpSpPr/>
        <p:nvPr/>
      </p:nvGrpSpPr>
      <p:grpSpPr>
        <a:xfrm>
          <a:off x="0" y="0"/>
          <a:ext cx="0" cy="0"/>
          <a:chOff x="0" y="0"/>
          <a:chExt cx="0" cy="0"/>
        </a:xfrm>
      </p:grpSpPr>
      <p:sp>
        <p:nvSpPr>
          <p:cNvPr id="497" name="Shape 49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pt-BR"/>
              <a:t>Herança</a:t>
            </a:r>
          </a:p>
        </p:txBody>
      </p:sp>
      <p:cxnSp>
        <p:nvCxnSpPr>
          <p:cNvPr id="498" name="Shape 498"/>
          <p:cNvCxnSpPr>
            <a:stCxn id="499" idx="2"/>
            <a:endCxn id="500" idx="0"/>
          </p:cNvCxnSpPr>
          <p:nvPr/>
        </p:nvCxnSpPr>
        <p:spPr>
          <a:xfrm>
            <a:off x="738150" y="2689344"/>
            <a:ext cx="0" cy="3550200"/>
          </a:xfrm>
          <a:prstGeom prst="straightConnector1">
            <a:avLst/>
          </a:prstGeom>
          <a:noFill/>
          <a:ln cap="flat" cmpd="sng" w="38100">
            <a:solidFill>
              <a:schemeClr val="dk2"/>
            </a:solidFill>
            <a:prstDash val="solid"/>
            <a:round/>
            <a:headEnd len="lg" w="lg" type="triangle"/>
            <a:tailEnd len="lg" w="lg" type="none"/>
          </a:ln>
        </p:spPr>
      </p:cxnSp>
      <p:sp>
        <p:nvSpPr>
          <p:cNvPr id="500" name="Shape 500"/>
          <p:cNvSpPr txBox="1"/>
          <p:nvPr/>
        </p:nvSpPr>
        <p:spPr>
          <a:xfrm>
            <a:off x="0" y="6239694"/>
            <a:ext cx="1476300" cy="618300"/>
          </a:xfrm>
          <a:prstGeom prst="rect">
            <a:avLst/>
          </a:prstGeom>
          <a:noFill/>
          <a:ln>
            <a:noFill/>
          </a:ln>
        </p:spPr>
        <p:txBody>
          <a:bodyPr anchorCtr="0" anchor="t" bIns="91425" lIns="91425" rIns="91425" tIns="91425">
            <a:noAutofit/>
          </a:bodyPr>
          <a:lstStyle/>
          <a:p>
            <a:pPr lvl="0" rtl="0" algn="ctr">
              <a:spcBef>
                <a:spcPts val="0"/>
              </a:spcBef>
              <a:buNone/>
            </a:pPr>
            <a:r>
              <a:rPr b="1" lang="pt-BR"/>
              <a:t>Menos</a:t>
            </a:r>
          </a:p>
          <a:p>
            <a:pPr lvl="0" algn="ctr">
              <a:spcBef>
                <a:spcPts val="0"/>
              </a:spcBef>
              <a:buNone/>
            </a:pPr>
            <a:r>
              <a:rPr b="1" lang="pt-BR"/>
              <a:t>Abstrato</a:t>
            </a:r>
          </a:p>
        </p:txBody>
      </p:sp>
      <p:sp>
        <p:nvSpPr>
          <p:cNvPr id="499" name="Shape 499"/>
          <p:cNvSpPr txBox="1"/>
          <p:nvPr/>
        </p:nvSpPr>
        <p:spPr>
          <a:xfrm>
            <a:off x="0" y="2071044"/>
            <a:ext cx="1476300" cy="618300"/>
          </a:xfrm>
          <a:prstGeom prst="rect">
            <a:avLst/>
          </a:prstGeom>
          <a:noFill/>
          <a:ln>
            <a:noFill/>
          </a:ln>
        </p:spPr>
        <p:txBody>
          <a:bodyPr anchorCtr="0" anchor="t" bIns="91425" lIns="91425" rIns="91425" tIns="91425">
            <a:noAutofit/>
          </a:bodyPr>
          <a:lstStyle/>
          <a:p>
            <a:pPr lvl="0" rtl="0" algn="ctr">
              <a:spcBef>
                <a:spcPts val="0"/>
              </a:spcBef>
              <a:buNone/>
            </a:pPr>
            <a:r>
              <a:rPr b="1" lang="pt-BR"/>
              <a:t>Mais</a:t>
            </a:r>
          </a:p>
          <a:p>
            <a:pPr lvl="0" rtl="0" algn="ctr">
              <a:spcBef>
                <a:spcPts val="0"/>
              </a:spcBef>
              <a:buNone/>
            </a:pPr>
            <a:r>
              <a:rPr b="1" lang="pt-BR"/>
              <a:t>Abstrato</a:t>
            </a:r>
          </a:p>
        </p:txBody>
      </p:sp>
      <p:pic>
        <p:nvPicPr>
          <p:cNvPr id="501" name="Shape 501"/>
          <p:cNvPicPr preferRelativeResize="0"/>
          <p:nvPr/>
        </p:nvPicPr>
        <p:blipFill>
          <a:blip r:embed="rId3">
            <a:alphaModFix/>
          </a:blip>
          <a:stretch>
            <a:fillRect/>
          </a:stretch>
        </p:blipFill>
        <p:spPr>
          <a:xfrm>
            <a:off x="1389100" y="2071050"/>
            <a:ext cx="7219125" cy="4786950"/>
          </a:xfrm>
          <a:prstGeom prst="rect">
            <a:avLst/>
          </a:prstGeom>
          <a:noFill/>
          <a:ln>
            <a:noFill/>
          </a:ln>
        </p:spPr>
      </p:pic>
      <p:sp>
        <p:nvSpPr>
          <p:cNvPr id="502" name="Shape 502"/>
          <p:cNvSpPr/>
          <p:nvPr/>
        </p:nvSpPr>
        <p:spPr>
          <a:xfrm>
            <a:off x="4416950" y="0"/>
            <a:ext cx="4727052" cy="2356019"/>
          </a:xfrm>
          <a:prstGeom prst="irregularSeal1">
            <a:avLst/>
          </a:prstGeom>
          <a:solidFill>
            <a:srgbClr val="FFFF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pt-BR" sz="2400"/>
              <a:t>Unified Modeling Language (UML)</a:t>
            </a: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6" name="Shape 506"/>
        <p:cNvGrpSpPr/>
        <p:nvPr/>
      </p:nvGrpSpPr>
      <p:grpSpPr>
        <a:xfrm>
          <a:off x="0" y="0"/>
          <a:ext cx="0" cy="0"/>
          <a:chOff x="0" y="0"/>
          <a:chExt cx="0" cy="0"/>
        </a:xfrm>
      </p:grpSpPr>
      <p:sp>
        <p:nvSpPr>
          <p:cNvPr id="507" name="Shape 50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pt-BR"/>
              <a:t>Herança</a:t>
            </a:r>
          </a:p>
        </p:txBody>
      </p:sp>
      <p:pic>
        <p:nvPicPr>
          <p:cNvPr id="508" name="Shape 508"/>
          <p:cNvPicPr preferRelativeResize="0"/>
          <p:nvPr/>
        </p:nvPicPr>
        <p:blipFill>
          <a:blip r:embed="rId3">
            <a:alphaModFix/>
          </a:blip>
          <a:stretch>
            <a:fillRect/>
          </a:stretch>
        </p:blipFill>
        <p:spPr>
          <a:xfrm>
            <a:off x="0" y="4106281"/>
            <a:ext cx="3811387" cy="2781960"/>
          </a:xfrm>
          <a:prstGeom prst="rect">
            <a:avLst/>
          </a:prstGeom>
          <a:noFill/>
          <a:ln>
            <a:noFill/>
          </a:ln>
        </p:spPr>
      </p:pic>
      <p:pic>
        <p:nvPicPr>
          <p:cNvPr id="509" name="Shape 509"/>
          <p:cNvPicPr preferRelativeResize="0"/>
          <p:nvPr/>
        </p:nvPicPr>
        <p:blipFill>
          <a:blip r:embed="rId4">
            <a:alphaModFix/>
          </a:blip>
          <a:stretch>
            <a:fillRect/>
          </a:stretch>
        </p:blipFill>
        <p:spPr>
          <a:xfrm>
            <a:off x="5286037" y="4121113"/>
            <a:ext cx="3857962" cy="2752286"/>
          </a:xfrm>
          <a:prstGeom prst="rect">
            <a:avLst/>
          </a:prstGeom>
          <a:noFill/>
          <a:ln>
            <a:noFill/>
          </a:ln>
        </p:spPr>
      </p:pic>
      <p:pic>
        <p:nvPicPr>
          <p:cNvPr id="510" name="Shape 510"/>
          <p:cNvPicPr preferRelativeResize="0"/>
          <p:nvPr/>
        </p:nvPicPr>
        <p:blipFill>
          <a:blip r:embed="rId5">
            <a:alphaModFix/>
          </a:blip>
          <a:stretch>
            <a:fillRect/>
          </a:stretch>
        </p:blipFill>
        <p:spPr>
          <a:xfrm>
            <a:off x="4137200" y="0"/>
            <a:ext cx="5006812" cy="2930332"/>
          </a:xfrm>
          <a:prstGeom prst="rect">
            <a:avLst/>
          </a:prstGeom>
          <a:noFill/>
          <a:ln>
            <a:noFill/>
          </a:ln>
        </p:spPr>
      </p:pic>
      <p:sp>
        <p:nvSpPr>
          <p:cNvPr id="511" name="Shape 511"/>
          <p:cNvSpPr/>
          <p:nvPr/>
        </p:nvSpPr>
        <p:spPr>
          <a:xfrm>
            <a:off x="0" y="1612773"/>
            <a:ext cx="5859971" cy="2551121"/>
          </a:xfrm>
          <a:prstGeom prst="irregularSeal1">
            <a:avLst/>
          </a:prstGeom>
          <a:solidFill>
            <a:srgbClr val="FFFF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pt-BR" sz="3000"/>
              <a:t>O posicionamento não é importante!</a:t>
            </a: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5" name="Shape 515"/>
        <p:cNvGrpSpPr/>
        <p:nvPr/>
      </p:nvGrpSpPr>
      <p:grpSpPr>
        <a:xfrm>
          <a:off x="0" y="0"/>
          <a:ext cx="0" cy="0"/>
          <a:chOff x="0" y="0"/>
          <a:chExt cx="0" cy="0"/>
        </a:xfrm>
      </p:grpSpPr>
      <p:sp>
        <p:nvSpPr>
          <p:cNvPr id="516" name="Shape 51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pt-BR"/>
              <a:t>Herança</a:t>
            </a:r>
          </a:p>
        </p:txBody>
      </p:sp>
      <p:sp>
        <p:nvSpPr>
          <p:cNvPr id="517" name="Shape 51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buFont typeface="Arial"/>
              <a:buChar char="●"/>
            </a:pPr>
            <a:r>
              <a:rPr lang="pt-BR"/>
              <a:t>Nosso exemplo (agora com herança)</a:t>
            </a:r>
          </a:p>
          <a:p>
            <a:pPr indent="0" lvl="0" marL="0" rtl="0">
              <a:spcBef>
                <a:spcPts val="0"/>
              </a:spcBef>
              <a:buNone/>
            </a:pPr>
            <a:r>
              <a:t/>
            </a:r>
            <a:endParaRPr b="1"/>
          </a:p>
        </p:txBody>
      </p:sp>
      <p:sp>
        <p:nvSpPr>
          <p:cNvPr id="518" name="Shape 518"/>
          <p:cNvSpPr txBox="1"/>
          <p:nvPr/>
        </p:nvSpPr>
        <p:spPr>
          <a:xfrm>
            <a:off x="457200" y="2141850"/>
            <a:ext cx="8697300" cy="4331099"/>
          </a:xfrm>
          <a:prstGeom prst="rect">
            <a:avLst/>
          </a:prstGeom>
          <a:noFill/>
          <a:ln>
            <a:noFill/>
          </a:ln>
        </p:spPr>
        <p:txBody>
          <a:bodyPr anchorCtr="0" anchor="t" bIns="91425" lIns="91425" rIns="91425" tIns="91425">
            <a:noAutofit/>
          </a:bodyPr>
          <a:lstStyle/>
          <a:p>
            <a:pPr lvl="0" rtl="0">
              <a:spcBef>
                <a:spcPts val="0"/>
              </a:spcBef>
              <a:buClr>
                <a:srgbClr val="000000"/>
              </a:buClr>
              <a:buSzPct val="61111"/>
              <a:buFont typeface="Arial"/>
              <a:buNone/>
            </a:pPr>
            <a:r>
              <a:rPr lang="pt-BR" sz="1800">
                <a:latin typeface="Courier New"/>
                <a:ea typeface="Courier New"/>
                <a:cs typeface="Courier New"/>
                <a:sym typeface="Courier New"/>
              </a:rPr>
              <a:t>public class Funcionario {</a:t>
            </a:r>
          </a:p>
          <a:p>
            <a:pPr lvl="0" rtl="0">
              <a:spcBef>
                <a:spcPts val="0"/>
              </a:spcBef>
              <a:buClr>
                <a:srgbClr val="000000"/>
              </a:buClr>
              <a:buSzPct val="61111"/>
              <a:buFont typeface="Arial"/>
              <a:buNone/>
            </a:pPr>
            <a:r>
              <a:rPr lang="pt-BR" sz="1800">
                <a:latin typeface="Courier New"/>
                <a:ea typeface="Courier New"/>
                <a:cs typeface="Courier New"/>
                <a:sym typeface="Courier New"/>
              </a:rPr>
              <a:t>    </a:t>
            </a:r>
            <a:r>
              <a:rPr b="1" lang="pt-BR" sz="1800">
                <a:latin typeface="Courier New"/>
                <a:ea typeface="Courier New"/>
                <a:cs typeface="Courier New"/>
                <a:sym typeface="Courier New"/>
              </a:rPr>
              <a:t>...</a:t>
            </a:r>
          </a:p>
          <a:p>
            <a:pPr lvl="0" rtl="0">
              <a:spcBef>
                <a:spcPts val="0"/>
              </a:spcBef>
              <a:buClr>
                <a:srgbClr val="000000"/>
              </a:buClr>
              <a:buSzPct val="61111"/>
              <a:buFont typeface="Arial"/>
              <a:buNone/>
            </a:pPr>
            <a:r>
              <a:rPr b="1" lang="pt-BR" sz="1800">
                <a:latin typeface="Courier New"/>
                <a:ea typeface="Courier New"/>
                <a:cs typeface="Courier New"/>
                <a:sym typeface="Courier New"/>
              </a:rPr>
              <a:t>    //NENHUMA ALTERAÇÃO NECESSÁRIA</a:t>
            </a:r>
          </a:p>
          <a:p>
            <a:pPr lvl="0" rtl="0">
              <a:spcBef>
                <a:spcPts val="0"/>
              </a:spcBef>
              <a:buClr>
                <a:srgbClr val="000000"/>
              </a:buClr>
              <a:buSzPct val="61111"/>
              <a:buFont typeface="Arial"/>
              <a:buNone/>
            </a:pPr>
            <a:r>
              <a:rPr lang="pt-BR" sz="1800">
                <a:latin typeface="Courier New"/>
                <a:ea typeface="Courier New"/>
                <a:cs typeface="Courier New"/>
                <a:sym typeface="Courier New"/>
              </a:rPr>
              <a:t>}</a:t>
            </a:r>
          </a:p>
          <a:p>
            <a:pPr lvl="0" rtl="0">
              <a:spcBef>
                <a:spcPts val="0"/>
              </a:spcBef>
              <a:buClr>
                <a:srgbClr val="000000"/>
              </a:buClr>
              <a:buSzPct val="61111"/>
              <a:buFont typeface="Arial"/>
              <a:buNone/>
            </a:pPr>
            <a:r>
              <a:rPr lang="pt-BR" sz="1800">
                <a:latin typeface="Courier New"/>
                <a:ea typeface="Courier New"/>
                <a:cs typeface="Courier New"/>
                <a:sym typeface="Courier New"/>
              </a:rPr>
              <a:t>public class Programador </a:t>
            </a:r>
            <a:r>
              <a:rPr b="1" lang="pt-BR" sz="1800">
                <a:latin typeface="Courier New"/>
                <a:ea typeface="Courier New"/>
                <a:cs typeface="Courier New"/>
                <a:sym typeface="Courier New"/>
              </a:rPr>
              <a:t>extends</a:t>
            </a:r>
            <a:r>
              <a:rPr lang="pt-BR" sz="1800">
                <a:latin typeface="Courier New"/>
                <a:ea typeface="Courier New"/>
                <a:cs typeface="Courier New"/>
                <a:sym typeface="Courier New"/>
              </a:rPr>
              <a:t> Funcionario {</a:t>
            </a:r>
          </a:p>
          <a:p>
            <a:pPr lvl="0" rtl="0">
              <a:spcBef>
                <a:spcPts val="0"/>
              </a:spcBef>
              <a:buClr>
                <a:srgbClr val="000000"/>
              </a:buClr>
              <a:buSzPct val="61111"/>
              <a:buFont typeface="Arial"/>
              <a:buNone/>
            </a:pPr>
            <a:r>
              <a:rPr lang="pt-BR" sz="1800">
                <a:latin typeface="Courier New"/>
                <a:ea typeface="Courier New"/>
                <a:cs typeface="Courier New"/>
                <a:sym typeface="Courier New"/>
              </a:rPr>
              <a:t>    </a:t>
            </a:r>
            <a:r>
              <a:rPr b="1" lang="pt-BR" sz="1800">
                <a:latin typeface="Courier New"/>
                <a:ea typeface="Courier New"/>
                <a:cs typeface="Courier New"/>
                <a:sym typeface="Courier New"/>
              </a:rPr>
              <a:t>...</a:t>
            </a:r>
          </a:p>
          <a:p>
            <a:pPr lvl="0" rtl="0">
              <a:spcBef>
                <a:spcPts val="0"/>
              </a:spcBef>
              <a:buClr>
                <a:srgbClr val="000000"/>
              </a:buClr>
              <a:buSzPct val="61111"/>
              <a:buFont typeface="Arial"/>
              <a:buNone/>
            </a:pPr>
            <a:r>
              <a:rPr lang="pt-BR" sz="1800">
                <a:latin typeface="Courier New"/>
                <a:ea typeface="Courier New"/>
                <a:cs typeface="Courier New"/>
                <a:sym typeface="Courier New"/>
              </a:rPr>
              <a:t>    //inserir código aqui</a:t>
            </a:r>
          </a:p>
          <a:p>
            <a:pPr lvl="0" rtl="0">
              <a:spcBef>
                <a:spcPts val="0"/>
              </a:spcBef>
              <a:buClr>
                <a:srgbClr val="000000"/>
              </a:buClr>
              <a:buSzPct val="61111"/>
              <a:buFont typeface="Arial"/>
              <a:buNone/>
            </a:pPr>
            <a:r>
              <a:rPr lang="pt-BR" sz="1800">
                <a:latin typeface="Courier New"/>
                <a:ea typeface="Courier New"/>
                <a:cs typeface="Courier New"/>
                <a:sym typeface="Courier New"/>
              </a:rPr>
              <a:t>}</a:t>
            </a:r>
          </a:p>
          <a:p>
            <a:pPr lvl="0" rtl="0">
              <a:spcBef>
                <a:spcPts val="0"/>
              </a:spcBef>
              <a:buClr>
                <a:srgbClr val="000000"/>
              </a:buClr>
              <a:buSzPct val="61111"/>
              <a:buFont typeface="Arial"/>
              <a:buNone/>
            </a:pPr>
            <a:r>
              <a:rPr lang="pt-BR" sz="1800">
                <a:latin typeface="Courier New"/>
                <a:ea typeface="Courier New"/>
                <a:cs typeface="Courier New"/>
                <a:sym typeface="Courier New"/>
              </a:rPr>
              <a:t>public class Gerente </a:t>
            </a:r>
            <a:r>
              <a:rPr b="1" lang="pt-BR" sz="1800">
                <a:latin typeface="Courier New"/>
                <a:ea typeface="Courier New"/>
                <a:cs typeface="Courier New"/>
                <a:sym typeface="Courier New"/>
              </a:rPr>
              <a:t>extends</a:t>
            </a:r>
            <a:r>
              <a:rPr lang="pt-BR" sz="1800">
                <a:latin typeface="Courier New"/>
                <a:ea typeface="Courier New"/>
                <a:cs typeface="Courier New"/>
                <a:sym typeface="Courier New"/>
              </a:rPr>
              <a:t> Funcionario {</a:t>
            </a:r>
          </a:p>
          <a:p>
            <a:pPr lvl="0" rtl="0">
              <a:spcBef>
                <a:spcPts val="0"/>
              </a:spcBef>
              <a:buClr>
                <a:srgbClr val="000000"/>
              </a:buClr>
              <a:buSzPct val="61111"/>
              <a:buFont typeface="Arial"/>
              <a:buNone/>
            </a:pPr>
            <a:r>
              <a:rPr lang="pt-BR" sz="1800">
                <a:latin typeface="Courier New"/>
                <a:ea typeface="Courier New"/>
                <a:cs typeface="Courier New"/>
                <a:sym typeface="Courier New"/>
              </a:rPr>
              <a:t>    </a:t>
            </a:r>
            <a:r>
              <a:rPr b="1" lang="pt-BR" sz="1800">
                <a:latin typeface="Courier New"/>
                <a:ea typeface="Courier New"/>
                <a:cs typeface="Courier New"/>
                <a:sym typeface="Courier New"/>
              </a:rPr>
              <a:t>...</a:t>
            </a:r>
          </a:p>
          <a:p>
            <a:pPr lvl="0" rtl="0">
              <a:spcBef>
                <a:spcPts val="0"/>
              </a:spcBef>
              <a:buClr>
                <a:srgbClr val="000000"/>
              </a:buClr>
              <a:buSzPct val="61111"/>
              <a:buFont typeface="Arial"/>
              <a:buNone/>
            </a:pPr>
            <a:r>
              <a:rPr lang="pt-BR" sz="1800">
                <a:latin typeface="Courier New"/>
                <a:ea typeface="Courier New"/>
                <a:cs typeface="Courier New"/>
                <a:sym typeface="Courier New"/>
              </a:rPr>
              <a:t>    //inserir código aqui</a:t>
            </a:r>
          </a:p>
          <a:p>
            <a:pPr lvl="0" rtl="0">
              <a:spcBef>
                <a:spcPts val="0"/>
              </a:spcBef>
              <a:buClr>
                <a:srgbClr val="000000"/>
              </a:buClr>
              <a:buSzPct val="61111"/>
              <a:buFont typeface="Arial"/>
              <a:buNone/>
            </a:pPr>
            <a:r>
              <a:rPr lang="pt-BR" sz="1800">
                <a:latin typeface="Courier New"/>
                <a:ea typeface="Courier New"/>
                <a:cs typeface="Courier New"/>
                <a:sym typeface="Courier New"/>
              </a:rPr>
              <a:t>}</a:t>
            </a:r>
          </a:p>
          <a:p>
            <a:pPr lvl="0" rtl="0">
              <a:spcBef>
                <a:spcPts val="0"/>
              </a:spcBef>
              <a:buClr>
                <a:srgbClr val="000000"/>
              </a:buClr>
              <a:buSzPct val="61111"/>
              <a:buFont typeface="Arial"/>
              <a:buNone/>
            </a:pPr>
            <a:r>
              <a:rPr lang="pt-BR" sz="1800">
                <a:latin typeface="Courier New"/>
                <a:ea typeface="Courier New"/>
                <a:cs typeface="Courier New"/>
                <a:sym typeface="Courier New"/>
              </a:rPr>
              <a:t>public class Secretaria </a:t>
            </a:r>
            <a:r>
              <a:rPr b="1" lang="pt-BR" sz="1800">
                <a:latin typeface="Courier New"/>
                <a:ea typeface="Courier New"/>
                <a:cs typeface="Courier New"/>
                <a:sym typeface="Courier New"/>
              </a:rPr>
              <a:t>extends</a:t>
            </a:r>
            <a:r>
              <a:rPr lang="pt-BR" sz="1800">
                <a:latin typeface="Courier New"/>
                <a:ea typeface="Courier New"/>
                <a:cs typeface="Courier New"/>
                <a:sym typeface="Courier New"/>
              </a:rPr>
              <a:t> Funcionario {</a:t>
            </a:r>
          </a:p>
          <a:p>
            <a:pPr lvl="0" rtl="0">
              <a:spcBef>
                <a:spcPts val="0"/>
              </a:spcBef>
              <a:buNone/>
            </a:pPr>
            <a:r>
              <a:rPr lang="pt-BR" sz="1800">
                <a:latin typeface="Courier New"/>
                <a:ea typeface="Courier New"/>
                <a:cs typeface="Courier New"/>
                <a:sym typeface="Courier New"/>
              </a:rPr>
              <a:t>    </a:t>
            </a:r>
            <a:r>
              <a:rPr b="1" lang="pt-BR" sz="1800">
                <a:latin typeface="Courier New"/>
                <a:ea typeface="Courier New"/>
                <a:cs typeface="Courier New"/>
                <a:sym typeface="Courier New"/>
              </a:rPr>
              <a:t>...</a:t>
            </a:r>
          </a:p>
          <a:p>
            <a:pPr lvl="0" rtl="0">
              <a:spcBef>
                <a:spcPts val="0"/>
              </a:spcBef>
              <a:buClr>
                <a:srgbClr val="000000"/>
              </a:buClr>
              <a:buSzPct val="61111"/>
              <a:buFont typeface="Arial"/>
              <a:buNone/>
            </a:pPr>
            <a:r>
              <a:rPr lang="pt-BR" sz="1800">
                <a:latin typeface="Courier New"/>
                <a:ea typeface="Courier New"/>
                <a:cs typeface="Courier New"/>
                <a:sym typeface="Courier New"/>
              </a:rPr>
              <a:t>    //inserir código aqui</a:t>
            </a:r>
          </a:p>
          <a:p>
            <a:pPr lvl="0" rtl="0">
              <a:spcBef>
                <a:spcPts val="0"/>
              </a:spcBef>
              <a:buClr>
                <a:srgbClr val="000000"/>
              </a:buClr>
              <a:buSzPct val="61111"/>
              <a:buFont typeface="Arial"/>
              <a:buNone/>
            </a:pPr>
            <a:r>
              <a:rPr lang="pt-BR" sz="1800">
                <a:latin typeface="Courier New"/>
                <a:ea typeface="Courier New"/>
                <a:cs typeface="Courier New"/>
                <a:sym typeface="Courier New"/>
              </a:rPr>
              <a:t>}</a:t>
            </a:r>
          </a:p>
          <a:p>
            <a:pPr lvl="0" rtl="0">
              <a:spcBef>
                <a:spcPts val="0"/>
              </a:spcBef>
              <a:buClr>
                <a:srgbClr val="000000"/>
              </a:buClr>
              <a:buFont typeface="Arial"/>
              <a:buNone/>
            </a:pPr>
            <a:r>
              <a:t/>
            </a:r>
            <a:endParaRPr sz="1800">
              <a:latin typeface="Courier New"/>
              <a:ea typeface="Courier New"/>
              <a:cs typeface="Courier New"/>
              <a:sym typeface="Courier New"/>
            </a:endParaRPr>
          </a:p>
          <a:p>
            <a:pPr lvl="0" rtl="0">
              <a:spcBef>
                <a:spcPts val="0"/>
              </a:spcBef>
              <a:buNone/>
            </a:pPr>
            <a:r>
              <a:t/>
            </a:r>
            <a:endParaRPr sz="1800">
              <a:latin typeface="Courier New"/>
              <a:ea typeface="Courier New"/>
              <a:cs typeface="Courier New"/>
              <a:sym typeface="Courier New"/>
            </a:endParaRPr>
          </a:p>
          <a:p>
            <a:pPr lvl="0" rtl="0">
              <a:spcBef>
                <a:spcPts val="0"/>
              </a:spcBef>
              <a:buNone/>
            </a:pPr>
            <a:r>
              <a:t/>
            </a:r>
            <a:endParaRPr sz="1800">
              <a:latin typeface="Courier New"/>
              <a:ea typeface="Courier New"/>
              <a:cs typeface="Courier New"/>
              <a:sym typeface="Courier New"/>
            </a:endParaRPr>
          </a:p>
          <a:p>
            <a:pPr lvl="0" rtl="0">
              <a:spcBef>
                <a:spcPts val="0"/>
              </a:spcBef>
              <a:buNone/>
            </a:pPr>
            <a:r>
              <a:t/>
            </a:r>
            <a:endParaRPr sz="1800">
              <a:latin typeface="Courier New"/>
              <a:ea typeface="Courier New"/>
              <a:cs typeface="Courier New"/>
              <a:sym typeface="Courier New"/>
            </a:endParaRPr>
          </a:p>
          <a:p>
            <a:pPr lvl="0" rtl="0">
              <a:spcBef>
                <a:spcPts val="0"/>
              </a:spcBef>
              <a:buNone/>
            </a:pPr>
            <a:r>
              <a:t/>
            </a:r>
            <a:endParaRPr sz="1800">
              <a:latin typeface="Courier New"/>
              <a:ea typeface="Courier New"/>
              <a:cs typeface="Courier New"/>
              <a:sym typeface="Courier New"/>
            </a:endParaRPr>
          </a:p>
          <a:p>
            <a:pPr lvl="0" rtl="0">
              <a:spcBef>
                <a:spcPts val="0"/>
              </a:spcBef>
              <a:buNone/>
            </a:pPr>
            <a:r>
              <a:t/>
            </a:r>
            <a:endParaRPr sz="1800">
              <a:latin typeface="Courier New"/>
              <a:ea typeface="Courier New"/>
              <a:cs typeface="Courier New"/>
              <a:sym typeface="Courier New"/>
            </a:endParaRPr>
          </a:p>
        </p:txBody>
      </p:sp>
      <p:sp>
        <p:nvSpPr>
          <p:cNvPr id="519" name="Shape 519"/>
          <p:cNvSpPr/>
          <p:nvPr/>
        </p:nvSpPr>
        <p:spPr>
          <a:xfrm>
            <a:off x="2578200" y="160350"/>
            <a:ext cx="6576300" cy="1981499"/>
          </a:xfrm>
          <a:prstGeom prst="wedgeEllipseCallout">
            <a:avLst>
              <a:gd fmla="val -40633" name="adj1"/>
              <a:gd fmla="val 110707" name="adj2"/>
            </a:avLst>
          </a:prstGeom>
          <a:solidFill>
            <a:srgbClr val="FFFF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pt-BR" sz="2400"/>
              <a:t>O que será que um programador tem de diferente? E um gerente? E uma secretária?</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9"/>
                                        </p:tgtEl>
                                        <p:attrNameLst>
                                          <p:attrName>style.visibility</p:attrName>
                                        </p:attrNameLst>
                                      </p:cBhvr>
                                      <p:to>
                                        <p:strVal val="visible"/>
                                      </p:to>
                                    </p:set>
                                    <p:animEffect filter="fade" transition="in">
                                      <p:cBhvr>
                                        <p:cTn dur="1000"/>
                                        <p:tgtEl>
                                          <p:spTgt spid="5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3" name="Shape 523"/>
        <p:cNvGrpSpPr/>
        <p:nvPr/>
      </p:nvGrpSpPr>
      <p:grpSpPr>
        <a:xfrm>
          <a:off x="0" y="0"/>
          <a:ext cx="0" cy="0"/>
          <a:chOff x="0" y="0"/>
          <a:chExt cx="0" cy="0"/>
        </a:xfrm>
      </p:grpSpPr>
      <p:sp>
        <p:nvSpPr>
          <p:cNvPr id="524" name="Shape 52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pt-BR"/>
              <a:t>Herança</a:t>
            </a:r>
          </a:p>
        </p:txBody>
      </p:sp>
      <p:sp>
        <p:nvSpPr>
          <p:cNvPr id="525" name="Shape 52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buFont typeface="Arial"/>
              <a:buChar char="●"/>
            </a:pPr>
            <a:r>
              <a:rPr lang="pt-BR"/>
              <a:t>Nosso exemplo (com heraça)</a:t>
            </a:r>
          </a:p>
          <a:p>
            <a:pPr lvl="0" rtl="0">
              <a:spcBef>
                <a:spcPts val="0"/>
              </a:spcBef>
              <a:buNone/>
            </a:pPr>
            <a:r>
              <a:t/>
            </a:r>
            <a:endParaRPr/>
          </a:p>
          <a:p>
            <a:pPr indent="0" lvl="0" marL="0" rtl="0">
              <a:spcBef>
                <a:spcPts val="0"/>
              </a:spcBef>
              <a:buNone/>
            </a:pPr>
            <a:r>
              <a:t/>
            </a:r>
            <a:endParaRPr b="1"/>
          </a:p>
        </p:txBody>
      </p:sp>
      <p:sp>
        <p:nvSpPr>
          <p:cNvPr id="526" name="Shape 526"/>
          <p:cNvSpPr txBox="1"/>
          <p:nvPr/>
        </p:nvSpPr>
        <p:spPr>
          <a:xfrm>
            <a:off x="457200" y="2124325"/>
            <a:ext cx="8647800" cy="4276500"/>
          </a:xfrm>
          <a:prstGeom prst="rect">
            <a:avLst/>
          </a:prstGeom>
          <a:noFill/>
          <a:ln>
            <a:noFill/>
          </a:ln>
        </p:spPr>
        <p:txBody>
          <a:bodyPr anchorCtr="0" anchor="t" bIns="91425" lIns="91425" rIns="91425" tIns="91425">
            <a:noAutofit/>
          </a:bodyPr>
          <a:lstStyle/>
          <a:p>
            <a:pPr lvl="0" rtl="0">
              <a:spcBef>
                <a:spcPts val="0"/>
              </a:spcBef>
              <a:buNone/>
            </a:pPr>
            <a:r>
              <a:rPr lang="pt-BR" sz="1800">
                <a:latin typeface="Courier New"/>
                <a:ea typeface="Courier New"/>
                <a:cs typeface="Courier New"/>
                <a:sym typeface="Courier New"/>
              </a:rPr>
              <a:t>public class Application {</a:t>
            </a:r>
          </a:p>
          <a:p>
            <a:pPr lvl="0" rtl="0">
              <a:spcBef>
                <a:spcPts val="0"/>
              </a:spcBef>
              <a:buNone/>
            </a:pPr>
            <a:r>
              <a:rPr lang="pt-BR" sz="1800">
                <a:latin typeface="Courier New"/>
                <a:ea typeface="Courier New"/>
                <a:cs typeface="Courier New"/>
                <a:sym typeface="Courier New"/>
              </a:rPr>
              <a:t>    public static void main(String[] args) {</a:t>
            </a:r>
          </a:p>
          <a:p>
            <a:pPr lvl="0" rtl="0">
              <a:spcBef>
                <a:spcPts val="0"/>
              </a:spcBef>
              <a:buClr>
                <a:srgbClr val="000000"/>
              </a:buClr>
              <a:buSzPct val="61111"/>
              <a:buFont typeface="Arial"/>
              <a:buNone/>
            </a:pPr>
            <a:r>
              <a:rPr lang="pt-BR" sz="1800">
                <a:latin typeface="Courier New"/>
                <a:ea typeface="Courier New"/>
                <a:cs typeface="Courier New"/>
                <a:sym typeface="Courier New"/>
              </a:rPr>
              <a:t>        ...</a:t>
            </a:r>
          </a:p>
          <a:p>
            <a:pPr lvl="0" rtl="0">
              <a:spcBef>
                <a:spcPts val="0"/>
              </a:spcBef>
              <a:buClr>
                <a:srgbClr val="000000"/>
              </a:buClr>
              <a:buSzPct val="61111"/>
              <a:buFont typeface="Arial"/>
              <a:buNone/>
            </a:pPr>
            <a:r>
              <a:rPr b="1" lang="pt-BR" sz="1800">
                <a:latin typeface="Courier New"/>
                <a:ea typeface="Courier New"/>
                <a:cs typeface="Courier New"/>
                <a:sym typeface="Courier New"/>
              </a:rPr>
              <a:t>        Programador roberto = new Programador();</a:t>
            </a:r>
          </a:p>
          <a:p>
            <a:pPr lvl="0" rtl="0">
              <a:spcBef>
                <a:spcPts val="0"/>
              </a:spcBef>
              <a:buClr>
                <a:srgbClr val="000000"/>
              </a:buClr>
              <a:buSzPct val="61111"/>
              <a:buFont typeface="Arial"/>
              <a:buNone/>
            </a:pPr>
            <a:r>
              <a:rPr b="1" lang="pt-BR" sz="1800">
                <a:latin typeface="Courier New"/>
                <a:ea typeface="Courier New"/>
                <a:cs typeface="Courier New"/>
                <a:sym typeface="Courier New"/>
              </a:rPr>
              <a:t>        roberto.setNome("Roberto");</a:t>
            </a:r>
          </a:p>
          <a:p>
            <a:pPr lvl="0" rtl="0">
              <a:spcBef>
                <a:spcPts val="0"/>
              </a:spcBef>
              <a:buClr>
                <a:srgbClr val="000000"/>
              </a:buClr>
              <a:buSzPct val="61111"/>
              <a:buFont typeface="Arial"/>
              <a:buNone/>
            </a:pPr>
            <a:r>
              <a:rPr b="1" lang="pt-BR" sz="1800">
                <a:latin typeface="Courier New"/>
                <a:ea typeface="Courier New"/>
                <a:cs typeface="Courier New"/>
                <a:sym typeface="Courier New"/>
              </a:rPr>
              <a:t>        roberto.setSalario(1000);</a:t>
            </a:r>
          </a:p>
          <a:p>
            <a:pPr lvl="0" rtl="0">
              <a:spcBef>
                <a:spcPts val="0"/>
              </a:spcBef>
              <a:buClr>
                <a:srgbClr val="000000"/>
              </a:buClr>
              <a:buSzPct val="61111"/>
              <a:buFont typeface="Arial"/>
              <a:buNone/>
            </a:pPr>
            <a:r>
              <a:rPr b="1" lang="pt-BR" sz="1800">
                <a:latin typeface="Courier New"/>
                <a:ea typeface="Courier New"/>
                <a:cs typeface="Courier New"/>
                <a:sym typeface="Courier New"/>
              </a:rPr>
              <a:t>        roberto.imprimir();</a:t>
            </a:r>
          </a:p>
          <a:p>
            <a:pPr lvl="0" rtl="0">
              <a:spcBef>
                <a:spcPts val="0"/>
              </a:spcBef>
              <a:buNone/>
            </a:pPr>
            <a:r>
              <a:rPr lang="pt-BR" sz="1800">
                <a:latin typeface="Courier New"/>
                <a:ea typeface="Courier New"/>
                <a:cs typeface="Courier New"/>
                <a:sym typeface="Courier New"/>
              </a:rPr>
              <a:t>    } </a:t>
            </a:r>
          </a:p>
          <a:p>
            <a:pPr lvl="0" rtl="0">
              <a:spcBef>
                <a:spcPts val="0"/>
              </a:spcBef>
              <a:buNone/>
            </a:pPr>
            <a:r>
              <a:rPr lang="pt-BR" sz="1800">
                <a:latin typeface="Courier New"/>
                <a:ea typeface="Courier New"/>
                <a:cs typeface="Courier New"/>
                <a:sym typeface="Courier New"/>
              </a:rPr>
              <a:t>}</a:t>
            </a:r>
          </a:p>
          <a:p>
            <a:pPr lvl="0" rtl="0">
              <a:spcBef>
                <a:spcPts val="0"/>
              </a:spcBef>
              <a:buNone/>
            </a:pPr>
            <a:r>
              <a:t/>
            </a:r>
            <a:endParaRPr sz="1800">
              <a:latin typeface="Courier New"/>
              <a:ea typeface="Courier New"/>
              <a:cs typeface="Courier New"/>
              <a:sym typeface="Courier New"/>
            </a:endParaRPr>
          </a:p>
          <a:p>
            <a:pPr lvl="0" rtl="0">
              <a:spcBef>
                <a:spcPts val="0"/>
              </a:spcBef>
              <a:buNone/>
            </a:pPr>
            <a:r>
              <a:t/>
            </a:r>
            <a:endParaRPr sz="1800">
              <a:latin typeface="Courier New"/>
              <a:ea typeface="Courier New"/>
              <a:cs typeface="Courier New"/>
              <a:sym typeface="Courier New"/>
            </a:endParaRPr>
          </a:p>
          <a:p>
            <a:pPr lvl="0" rtl="0">
              <a:spcBef>
                <a:spcPts val="0"/>
              </a:spcBef>
              <a:buNone/>
            </a:pPr>
            <a:r>
              <a:t/>
            </a:r>
            <a:endParaRPr sz="1800">
              <a:latin typeface="Courier New"/>
              <a:ea typeface="Courier New"/>
              <a:cs typeface="Courier New"/>
              <a:sym typeface="Courier New"/>
            </a:endParaRPr>
          </a:p>
          <a:p>
            <a:pPr lvl="0" rtl="0">
              <a:spcBef>
                <a:spcPts val="0"/>
              </a:spcBef>
              <a:buNone/>
            </a:pPr>
            <a:r>
              <a:t/>
            </a:r>
            <a:endParaRPr sz="1800">
              <a:latin typeface="Courier New"/>
              <a:ea typeface="Courier New"/>
              <a:cs typeface="Courier New"/>
              <a:sym typeface="Courier New"/>
            </a:endParaRPr>
          </a:p>
        </p:txBody>
      </p:sp>
      <p:sp>
        <p:nvSpPr>
          <p:cNvPr id="527" name="Shape 527"/>
          <p:cNvSpPr/>
          <p:nvPr/>
        </p:nvSpPr>
        <p:spPr>
          <a:xfrm>
            <a:off x="5507400" y="3387600"/>
            <a:ext cx="3636600" cy="3470400"/>
          </a:xfrm>
          <a:prstGeom prst="rect">
            <a:avLst/>
          </a:prstGeom>
          <a:solidFill>
            <a:srgbClr val="000000"/>
          </a:solidFill>
          <a:ln cap="flat" cmpd="sng" w="19050">
            <a:solidFill>
              <a:schemeClr val="dk2"/>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pt-BR">
                <a:solidFill>
                  <a:srgbClr val="FFFFFF"/>
                </a:solidFill>
              </a:rPr>
              <a:t>&gt;Roberto ganha 1000.00 e tem um custo de 1800.00</a:t>
            </a:r>
          </a:p>
          <a:p>
            <a:pPr lvl="0" rtl="0">
              <a:spcBef>
                <a:spcPts val="0"/>
              </a:spcBef>
              <a:buNone/>
            </a:pPr>
            <a:r>
              <a:rPr lang="pt-BR">
                <a:solidFill>
                  <a:srgbClr val="FFFFFF"/>
                </a:solidFill>
              </a:rPr>
              <a:t>&gt;</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7"/>
                                        </p:tgtEl>
                                        <p:attrNameLst>
                                          <p:attrName>style.visibility</p:attrName>
                                        </p:attrNameLst>
                                      </p:cBhvr>
                                      <p:to>
                                        <p:strVal val="visible"/>
                                      </p:to>
                                    </p:set>
                                    <p:animEffect filter="fade" transition="in">
                                      <p:cBhvr>
                                        <p:cTn dur="1000"/>
                                        <p:tgtEl>
                                          <p:spTgt spid="5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1" name="Shape 531"/>
        <p:cNvGrpSpPr/>
        <p:nvPr/>
      </p:nvGrpSpPr>
      <p:grpSpPr>
        <a:xfrm>
          <a:off x="0" y="0"/>
          <a:ext cx="0" cy="0"/>
          <a:chOff x="0" y="0"/>
          <a:chExt cx="0" cy="0"/>
        </a:xfrm>
      </p:grpSpPr>
      <p:sp>
        <p:nvSpPr>
          <p:cNvPr id="532" name="Shape 53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pt-BR"/>
              <a:t>Herança</a:t>
            </a:r>
          </a:p>
        </p:txBody>
      </p:sp>
      <p:sp>
        <p:nvSpPr>
          <p:cNvPr id="533" name="Shape 533"/>
          <p:cNvSpPr/>
          <p:nvPr/>
        </p:nvSpPr>
        <p:spPr>
          <a:xfrm>
            <a:off x="525300" y="1600200"/>
            <a:ext cx="8093399" cy="4172099"/>
          </a:xfrm>
          <a:prstGeom prst="foldedCorner">
            <a:avLst>
              <a:gd fmla="val 14818" name="adj"/>
            </a:avLst>
          </a:prstGeom>
          <a:solidFill>
            <a:srgbClr val="FFFF00"/>
          </a:solidFill>
          <a:ln cap="flat" cmpd="sng" w="19050">
            <a:solidFill>
              <a:schemeClr val="dk2"/>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b="1" lang="pt-BR" sz="2400"/>
              <a:t>EXERCÍCIO</a:t>
            </a:r>
          </a:p>
          <a:p>
            <a:pPr lvl="0" rtl="0">
              <a:spcBef>
                <a:spcPts val="0"/>
              </a:spcBef>
              <a:buNone/>
            </a:pPr>
            <a:r>
              <a:t/>
            </a:r>
            <a:endParaRPr sz="2400"/>
          </a:p>
          <a:p>
            <a:pPr lvl="0" rtl="0">
              <a:spcBef>
                <a:spcPts val="0"/>
              </a:spcBef>
              <a:buNone/>
            </a:pPr>
            <a:r>
              <a:rPr lang="pt-BR" sz="2400"/>
              <a:t>1) Altere o código das classes </a:t>
            </a:r>
            <a:r>
              <a:rPr b="1" lang="pt-BR" sz="2400"/>
              <a:t>Programador</a:t>
            </a:r>
            <a:r>
              <a:rPr lang="pt-BR" sz="2400"/>
              <a:t>, </a:t>
            </a:r>
            <a:r>
              <a:rPr b="1" lang="pt-BR" sz="2400"/>
              <a:t>Gerente </a:t>
            </a:r>
            <a:r>
              <a:rPr lang="pt-BR" sz="2400"/>
              <a:t>e </a:t>
            </a:r>
            <a:r>
              <a:rPr b="1" lang="pt-BR" sz="2400"/>
              <a:t>Secretária</a:t>
            </a:r>
            <a:r>
              <a:rPr lang="pt-BR" sz="2400"/>
              <a:t> para que cada classe possua pelo menos um atributo diferente.</a:t>
            </a:r>
          </a:p>
          <a:p>
            <a:pPr lvl="0" rtl="0">
              <a:spcBef>
                <a:spcPts val="0"/>
              </a:spcBef>
              <a:buNone/>
            </a:pPr>
            <a:r>
              <a:rPr lang="pt-BR" sz="2400"/>
              <a:t>2) Crie uma classe para representar um </a:t>
            </a:r>
            <a:r>
              <a:rPr b="1" lang="pt-BR" sz="2400"/>
              <a:t>analista de sistemas </a:t>
            </a:r>
            <a:r>
              <a:rPr lang="pt-BR" sz="2400"/>
              <a:t>(inclua pelo menos um atributo).</a:t>
            </a:r>
          </a:p>
          <a:p>
            <a:pPr lvl="0" rtl="0">
              <a:spcBef>
                <a:spcPts val="0"/>
              </a:spcBef>
              <a:buNone/>
            </a:pPr>
            <a:r>
              <a:t/>
            </a:r>
            <a:endParaRPr b="1" i="1" sz="2400"/>
          </a:p>
          <a:p>
            <a:pPr lvl="0" rtl="0">
              <a:spcBef>
                <a:spcPts val="0"/>
              </a:spcBef>
              <a:buNone/>
            </a:pPr>
            <a:r>
              <a:rPr b="1" i="1" lang="pt-BR" sz="2400"/>
              <a:t>Os atributos devem possuir tipos diferentes e fazer sentido semântico. Crie pelo menos um atributo que seja uma coleção.</a:t>
            </a: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7" name="Shape 537"/>
        <p:cNvGrpSpPr/>
        <p:nvPr/>
      </p:nvGrpSpPr>
      <p:grpSpPr>
        <a:xfrm>
          <a:off x="0" y="0"/>
          <a:ext cx="0" cy="0"/>
          <a:chOff x="0" y="0"/>
          <a:chExt cx="0" cy="0"/>
        </a:xfrm>
      </p:grpSpPr>
      <p:sp>
        <p:nvSpPr>
          <p:cNvPr id="538" name="Shape 53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pt-BR"/>
              <a:t>Notação UML</a:t>
            </a:r>
          </a:p>
        </p:txBody>
      </p:sp>
      <p:sp>
        <p:nvSpPr>
          <p:cNvPr id="539" name="Shape 539"/>
          <p:cNvSpPr/>
          <p:nvPr/>
        </p:nvSpPr>
        <p:spPr>
          <a:xfrm>
            <a:off x="2551125" y="128625"/>
            <a:ext cx="6502842" cy="1923155"/>
          </a:xfrm>
          <a:prstGeom prst="irregularSeal1">
            <a:avLst/>
          </a:prstGeom>
          <a:solidFill>
            <a:srgbClr val="FFFF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pt-BR" sz="2200"/>
              <a:t>A direção não é importante, mas a seta sim!</a:t>
            </a:r>
          </a:p>
        </p:txBody>
      </p:sp>
      <p:sp>
        <p:nvSpPr>
          <p:cNvPr id="540" name="Shape 540"/>
          <p:cNvSpPr txBox="1"/>
          <p:nvPr/>
        </p:nvSpPr>
        <p:spPr>
          <a:xfrm>
            <a:off x="3526500" y="2051762"/>
            <a:ext cx="4267199" cy="533399"/>
          </a:xfrm>
          <a:prstGeom prst="rect">
            <a:avLst/>
          </a:prstGeom>
          <a:noFill/>
          <a:ln>
            <a:noFill/>
          </a:ln>
        </p:spPr>
        <p:txBody>
          <a:bodyPr anchorCtr="0" anchor="t" bIns="91425" lIns="91425" rIns="91425" tIns="91425">
            <a:noAutofit/>
          </a:bodyPr>
          <a:lstStyle/>
          <a:p>
            <a:pPr lvl="0" rtl="0">
              <a:spcBef>
                <a:spcPts val="0"/>
              </a:spcBef>
              <a:buNone/>
            </a:pPr>
            <a:r>
              <a:rPr lang="pt-BR"/>
              <a:t>public class Gerente extends Funcionario {</a:t>
            </a:r>
          </a:p>
          <a:p>
            <a:pPr lvl="0">
              <a:spcBef>
                <a:spcPts val="0"/>
              </a:spcBef>
              <a:buNone/>
            </a:pPr>
            <a:r>
              <a:rPr lang="pt-BR"/>
              <a:t>}</a:t>
            </a:r>
          </a:p>
        </p:txBody>
      </p:sp>
      <p:sp>
        <p:nvSpPr>
          <p:cNvPr id="541" name="Shape 541"/>
          <p:cNvSpPr txBox="1"/>
          <p:nvPr/>
        </p:nvSpPr>
        <p:spPr>
          <a:xfrm>
            <a:off x="3515200" y="5034825"/>
            <a:ext cx="4574699" cy="1795799"/>
          </a:xfrm>
          <a:prstGeom prst="rect">
            <a:avLst/>
          </a:prstGeom>
          <a:noFill/>
          <a:ln>
            <a:noFill/>
          </a:ln>
        </p:spPr>
        <p:txBody>
          <a:bodyPr anchorCtr="0" anchor="t" bIns="91425" lIns="91425" rIns="91425" tIns="91425">
            <a:noAutofit/>
          </a:bodyPr>
          <a:lstStyle/>
          <a:p>
            <a:pPr lvl="0" rtl="0">
              <a:spcBef>
                <a:spcPts val="0"/>
              </a:spcBef>
              <a:buNone/>
            </a:pPr>
            <a:r>
              <a:rPr lang="pt-BR"/>
              <a:t>public class Gerente {</a:t>
            </a:r>
          </a:p>
          <a:p>
            <a:pPr lvl="0" rtl="0">
              <a:spcBef>
                <a:spcPts val="0"/>
              </a:spcBef>
              <a:buNone/>
            </a:pPr>
            <a:r>
              <a:rPr lang="pt-BR"/>
              <a:t>    public void metodo1(Funcionario funcionario) {...}</a:t>
            </a:r>
          </a:p>
          <a:p>
            <a:pPr lvl="0" rtl="0">
              <a:spcBef>
                <a:spcPts val="0"/>
              </a:spcBef>
              <a:buNone/>
            </a:pPr>
            <a:r>
              <a:rPr lang="pt-BR"/>
              <a:t>    public void metodo2() {</a:t>
            </a:r>
          </a:p>
          <a:p>
            <a:pPr lvl="0" rtl="0">
              <a:spcBef>
                <a:spcPts val="0"/>
              </a:spcBef>
              <a:buNone/>
            </a:pPr>
            <a:r>
              <a:rPr lang="pt-BR"/>
              <a:t>        Funcionario funcionario;</a:t>
            </a:r>
          </a:p>
          <a:p>
            <a:pPr lvl="0" rtl="0">
              <a:spcBef>
                <a:spcPts val="0"/>
              </a:spcBef>
              <a:buNone/>
            </a:pPr>
            <a:r>
              <a:rPr lang="pt-BR"/>
              <a:t>        ...</a:t>
            </a:r>
          </a:p>
          <a:p>
            <a:pPr lvl="0" rtl="0">
              <a:spcBef>
                <a:spcPts val="0"/>
              </a:spcBef>
              <a:buNone/>
            </a:pPr>
            <a:r>
              <a:rPr lang="pt-BR"/>
              <a:t>    }</a:t>
            </a:r>
          </a:p>
          <a:p>
            <a:pPr lvl="0" rtl="0">
              <a:spcBef>
                <a:spcPts val="0"/>
              </a:spcBef>
              <a:buNone/>
            </a:pPr>
            <a:r>
              <a:rPr lang="pt-BR"/>
              <a:t>}</a:t>
            </a:r>
          </a:p>
        </p:txBody>
      </p:sp>
      <p:sp>
        <p:nvSpPr>
          <p:cNvPr id="542" name="Shape 542"/>
          <p:cNvSpPr txBox="1"/>
          <p:nvPr/>
        </p:nvSpPr>
        <p:spPr>
          <a:xfrm>
            <a:off x="3526500" y="3405456"/>
            <a:ext cx="3251699" cy="809099"/>
          </a:xfrm>
          <a:prstGeom prst="rect">
            <a:avLst/>
          </a:prstGeom>
          <a:noFill/>
          <a:ln>
            <a:noFill/>
          </a:ln>
        </p:spPr>
        <p:txBody>
          <a:bodyPr anchorCtr="0" anchor="t" bIns="91425" lIns="91425" rIns="91425" tIns="91425">
            <a:noAutofit/>
          </a:bodyPr>
          <a:lstStyle/>
          <a:p>
            <a:pPr lvl="0" rtl="0">
              <a:spcBef>
                <a:spcPts val="0"/>
              </a:spcBef>
              <a:buNone/>
            </a:pPr>
            <a:r>
              <a:rPr lang="pt-BR"/>
              <a:t>public class Gerente {</a:t>
            </a:r>
          </a:p>
          <a:p>
            <a:pPr lvl="0" rtl="0">
              <a:spcBef>
                <a:spcPts val="0"/>
              </a:spcBef>
              <a:buNone/>
            </a:pPr>
            <a:r>
              <a:rPr lang="pt-BR"/>
              <a:t>    private Funcionario funcionario;</a:t>
            </a:r>
          </a:p>
          <a:p>
            <a:pPr lvl="0" rtl="0">
              <a:spcBef>
                <a:spcPts val="0"/>
              </a:spcBef>
              <a:buNone/>
            </a:pPr>
            <a:r>
              <a:rPr lang="pt-BR"/>
              <a:t>}</a:t>
            </a:r>
          </a:p>
        </p:txBody>
      </p:sp>
      <p:pic>
        <p:nvPicPr>
          <p:cNvPr id="543" name="Shape 543"/>
          <p:cNvPicPr preferRelativeResize="0"/>
          <p:nvPr/>
        </p:nvPicPr>
        <p:blipFill>
          <a:blip r:embed="rId3">
            <a:alphaModFix/>
          </a:blip>
          <a:stretch>
            <a:fillRect/>
          </a:stretch>
        </p:blipFill>
        <p:spPr>
          <a:xfrm>
            <a:off x="62350" y="1923175"/>
            <a:ext cx="3267075" cy="790575"/>
          </a:xfrm>
          <a:prstGeom prst="rect">
            <a:avLst/>
          </a:prstGeom>
          <a:noFill/>
          <a:ln>
            <a:noFill/>
          </a:ln>
        </p:spPr>
      </p:pic>
      <p:pic>
        <p:nvPicPr>
          <p:cNvPr id="544" name="Shape 544"/>
          <p:cNvPicPr preferRelativeResize="0"/>
          <p:nvPr/>
        </p:nvPicPr>
        <p:blipFill>
          <a:blip r:embed="rId4">
            <a:alphaModFix/>
          </a:blip>
          <a:stretch>
            <a:fillRect/>
          </a:stretch>
        </p:blipFill>
        <p:spPr>
          <a:xfrm>
            <a:off x="52825" y="3444375"/>
            <a:ext cx="3286125" cy="771525"/>
          </a:xfrm>
          <a:prstGeom prst="rect">
            <a:avLst/>
          </a:prstGeom>
          <a:noFill/>
          <a:ln>
            <a:noFill/>
          </a:ln>
        </p:spPr>
      </p:pic>
      <p:pic>
        <p:nvPicPr>
          <p:cNvPr id="545" name="Shape 545"/>
          <p:cNvPicPr preferRelativeResize="0"/>
          <p:nvPr/>
        </p:nvPicPr>
        <p:blipFill>
          <a:blip r:embed="rId5">
            <a:alphaModFix/>
          </a:blip>
          <a:stretch>
            <a:fillRect/>
          </a:stretch>
        </p:blipFill>
        <p:spPr>
          <a:xfrm>
            <a:off x="62350" y="5034825"/>
            <a:ext cx="3267075" cy="790575"/>
          </a:xfrm>
          <a:prstGeom prst="rect">
            <a:avLst/>
          </a:prstGeom>
          <a:noFill/>
          <a:ln>
            <a:noFill/>
          </a:ln>
        </p:spPr>
      </p:pic>
      <p:sp>
        <p:nvSpPr>
          <p:cNvPr id="546" name="Shape 546"/>
          <p:cNvSpPr/>
          <p:nvPr/>
        </p:nvSpPr>
        <p:spPr>
          <a:xfrm>
            <a:off x="612050" y="4476818"/>
            <a:ext cx="1443600" cy="328499"/>
          </a:xfrm>
          <a:prstGeom prst="wedgeRoundRectCallout">
            <a:avLst>
              <a:gd fmla="val 24411" name="adj1"/>
              <a:gd fmla="val 222306" name="adj2"/>
              <a:gd fmla="val 0" name="adj3"/>
            </a:avLst>
          </a:prstGeom>
          <a:solidFill>
            <a:srgbClr val="FFFF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pt-BR"/>
              <a:t>Dependência</a:t>
            </a:r>
          </a:p>
        </p:txBody>
      </p:sp>
      <p:sp>
        <p:nvSpPr>
          <p:cNvPr id="547" name="Shape 547"/>
          <p:cNvSpPr/>
          <p:nvPr/>
        </p:nvSpPr>
        <p:spPr>
          <a:xfrm>
            <a:off x="612050" y="1377906"/>
            <a:ext cx="1443600" cy="328499"/>
          </a:xfrm>
          <a:prstGeom prst="wedgeRoundRectCallout">
            <a:avLst>
              <a:gd fmla="val 24411" name="adj1"/>
              <a:gd fmla="val 222306" name="adj2"/>
              <a:gd fmla="val 0" name="adj3"/>
            </a:avLst>
          </a:prstGeom>
          <a:solidFill>
            <a:srgbClr val="FFFF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pt-BR"/>
              <a:t>Generalização</a:t>
            </a:r>
          </a:p>
        </p:txBody>
      </p:sp>
      <p:sp>
        <p:nvSpPr>
          <p:cNvPr id="548" name="Shape 548"/>
          <p:cNvSpPr/>
          <p:nvPr/>
        </p:nvSpPr>
        <p:spPr>
          <a:xfrm>
            <a:off x="612050" y="2883431"/>
            <a:ext cx="1443600" cy="328499"/>
          </a:xfrm>
          <a:prstGeom prst="wedgeRoundRectCallout">
            <a:avLst>
              <a:gd fmla="val 24411" name="adj1"/>
              <a:gd fmla="val 222306" name="adj2"/>
              <a:gd fmla="val 0" name="adj3"/>
            </a:avLst>
          </a:prstGeom>
          <a:solidFill>
            <a:srgbClr val="FFFF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pt-BR"/>
              <a:t>Associação</a:t>
            </a: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2" name="Shape 552"/>
        <p:cNvGrpSpPr/>
        <p:nvPr/>
      </p:nvGrpSpPr>
      <p:grpSpPr>
        <a:xfrm>
          <a:off x="0" y="0"/>
          <a:ext cx="0" cy="0"/>
          <a:chOff x="0" y="0"/>
          <a:chExt cx="0" cy="0"/>
        </a:xfrm>
      </p:grpSpPr>
      <p:sp>
        <p:nvSpPr>
          <p:cNvPr id="553" name="Shape 553"/>
          <p:cNvSpPr txBox="1"/>
          <p:nvPr>
            <p:ph idx="1" type="body"/>
          </p:nvPr>
        </p:nvSpPr>
        <p:spPr>
          <a:xfrm>
            <a:off x="457200" y="945150"/>
            <a:ext cx="8229600" cy="4967700"/>
          </a:xfrm>
          <a:prstGeom prst="rect">
            <a:avLst/>
          </a:prstGeom>
        </p:spPr>
        <p:txBody>
          <a:bodyPr anchorCtr="0" anchor="t" bIns="91425" lIns="91425" rIns="91425" tIns="91425">
            <a:noAutofit/>
          </a:bodyPr>
          <a:lstStyle/>
          <a:p>
            <a:pPr lvl="0" rtl="0">
              <a:spcBef>
                <a:spcPts val="0"/>
              </a:spcBef>
              <a:buNone/>
            </a:pPr>
            <a:r>
              <a:rPr b="1" lang="pt-BR">
                <a:solidFill>
                  <a:srgbClr val="FF0000"/>
                </a:solidFill>
              </a:rPr>
              <a:t>ATENÇÃO!!!</a:t>
            </a:r>
          </a:p>
          <a:p>
            <a:pPr indent="457200" lvl="0" rtl="0">
              <a:spcBef>
                <a:spcPts val="0"/>
              </a:spcBef>
              <a:buNone/>
            </a:pPr>
            <a:r>
              <a:t/>
            </a:r>
            <a:endParaRPr/>
          </a:p>
          <a:p>
            <a:pPr indent="0" lvl="0" marL="0" rtl="0">
              <a:spcBef>
                <a:spcPts val="0"/>
              </a:spcBef>
              <a:buNone/>
            </a:pPr>
            <a:r>
              <a:rPr lang="pt-BR"/>
              <a:t>Posteriormente voltaremos ao tópico </a:t>
            </a:r>
            <a:r>
              <a:rPr b="1" lang="pt-BR"/>
              <a:t>herança</a:t>
            </a:r>
            <a:r>
              <a:rPr lang="pt-BR"/>
              <a:t> para tratar de dois assuntos importantes:</a:t>
            </a:r>
          </a:p>
          <a:p>
            <a:pPr lvl="0" rtl="0">
              <a:spcBef>
                <a:spcPts val="0"/>
              </a:spcBef>
              <a:buNone/>
            </a:pPr>
            <a:r>
              <a:rPr lang="pt-BR"/>
              <a:t>1) É possível herdar de mais de uma classe? Como poderia implementar um "programalista"?</a:t>
            </a:r>
          </a:p>
          <a:p>
            <a:pPr lvl="0" rtl="0">
              <a:spcBef>
                <a:spcPts val="0"/>
              </a:spcBef>
              <a:buNone/>
            </a:pPr>
            <a:r>
              <a:rPr lang="pt-BR"/>
              <a:t>2) Não use herança, use composição (associação). </a:t>
            </a:r>
            <a:r>
              <a:rPr b="1" i="1" lang="pt-BR"/>
              <a:t>TER UM É MELHOR QUE SER UM</a:t>
            </a:r>
            <a:r>
              <a:rPr lang="pt-BR"/>
              <a:t>.</a:t>
            </a:r>
          </a:p>
          <a:p>
            <a:pPr lvl="0" rtl="0">
              <a:spcBef>
                <a:spcPts val="0"/>
              </a:spcBef>
              <a:buNone/>
            </a:pPr>
            <a:r>
              <a:t/>
            </a:r>
            <a:endParaRPr/>
          </a:p>
          <a:p>
            <a:pPr indent="0" lvl="0" marL="0" rtl="0">
              <a:spcBef>
                <a:spcPts val="0"/>
              </a:spcBef>
              <a:buNone/>
            </a:pPr>
            <a:r>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3">
                                            <p:txEl>
                                              <p:pRg end="0" st="0"/>
                                            </p:txEl>
                                          </p:spTgt>
                                        </p:tgtEl>
                                        <p:attrNameLst>
                                          <p:attrName>style.visibility</p:attrName>
                                        </p:attrNameLst>
                                      </p:cBhvr>
                                      <p:to>
                                        <p:strVal val="visible"/>
                                      </p:to>
                                    </p:set>
                                    <p:animEffect filter="fade" transition="in">
                                      <p:cBhvr>
                                        <p:cTn dur="1000"/>
                                        <p:tgtEl>
                                          <p:spTgt spid="55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3">
                                            <p:txEl>
                                              <p:pRg end="1" st="1"/>
                                            </p:txEl>
                                          </p:spTgt>
                                        </p:tgtEl>
                                        <p:attrNameLst>
                                          <p:attrName>style.visibility</p:attrName>
                                        </p:attrNameLst>
                                      </p:cBhvr>
                                      <p:to>
                                        <p:strVal val="visible"/>
                                      </p:to>
                                    </p:set>
                                    <p:animEffect filter="fade" transition="in">
                                      <p:cBhvr>
                                        <p:cTn dur="1000"/>
                                        <p:tgtEl>
                                          <p:spTgt spid="55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3">
                                            <p:txEl>
                                              <p:pRg end="2" st="2"/>
                                            </p:txEl>
                                          </p:spTgt>
                                        </p:tgtEl>
                                        <p:attrNameLst>
                                          <p:attrName>style.visibility</p:attrName>
                                        </p:attrNameLst>
                                      </p:cBhvr>
                                      <p:to>
                                        <p:strVal val="visible"/>
                                      </p:to>
                                    </p:set>
                                    <p:animEffect filter="fade" transition="in">
                                      <p:cBhvr>
                                        <p:cTn dur="1000"/>
                                        <p:tgtEl>
                                          <p:spTgt spid="55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3">
                                            <p:txEl>
                                              <p:pRg end="3" st="3"/>
                                            </p:txEl>
                                          </p:spTgt>
                                        </p:tgtEl>
                                        <p:attrNameLst>
                                          <p:attrName>style.visibility</p:attrName>
                                        </p:attrNameLst>
                                      </p:cBhvr>
                                      <p:to>
                                        <p:strVal val="visible"/>
                                      </p:to>
                                    </p:set>
                                    <p:animEffect filter="fade" transition="in">
                                      <p:cBhvr>
                                        <p:cTn dur="1000"/>
                                        <p:tgtEl>
                                          <p:spTgt spid="55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3">
                                            <p:txEl>
                                              <p:pRg end="4" st="4"/>
                                            </p:txEl>
                                          </p:spTgt>
                                        </p:tgtEl>
                                        <p:attrNameLst>
                                          <p:attrName>style.visibility</p:attrName>
                                        </p:attrNameLst>
                                      </p:cBhvr>
                                      <p:to>
                                        <p:strVal val="visible"/>
                                      </p:to>
                                    </p:set>
                                    <p:animEffect filter="fade" transition="in">
                                      <p:cBhvr>
                                        <p:cTn dur="1000"/>
                                        <p:tgtEl>
                                          <p:spTgt spid="55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3">
                                            <p:txEl>
                                              <p:pRg end="5" st="5"/>
                                            </p:txEl>
                                          </p:spTgt>
                                        </p:tgtEl>
                                        <p:attrNameLst>
                                          <p:attrName>style.visibility</p:attrName>
                                        </p:attrNameLst>
                                      </p:cBhvr>
                                      <p:to>
                                        <p:strVal val="visible"/>
                                      </p:to>
                                    </p:set>
                                    <p:animEffect filter="fade" transition="in">
                                      <p:cBhvr>
                                        <p:cTn dur="1000"/>
                                        <p:tgtEl>
                                          <p:spTgt spid="55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3">
                                            <p:txEl>
                                              <p:pRg end="6" st="6"/>
                                            </p:txEl>
                                          </p:spTgt>
                                        </p:tgtEl>
                                        <p:attrNameLst>
                                          <p:attrName>style.visibility</p:attrName>
                                        </p:attrNameLst>
                                      </p:cBhvr>
                                      <p:to>
                                        <p:strVal val="visible"/>
                                      </p:to>
                                    </p:set>
                                    <p:animEffect filter="fade" transition="in">
                                      <p:cBhvr>
                                        <p:cTn dur="1000"/>
                                        <p:tgtEl>
                                          <p:spTgt spid="553">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7" name="Shape 557"/>
        <p:cNvGrpSpPr/>
        <p:nvPr/>
      </p:nvGrpSpPr>
      <p:grpSpPr>
        <a:xfrm>
          <a:off x="0" y="0"/>
          <a:ext cx="0" cy="0"/>
          <a:chOff x="0" y="0"/>
          <a:chExt cx="0" cy="0"/>
        </a:xfrm>
      </p:grpSpPr>
      <p:sp>
        <p:nvSpPr>
          <p:cNvPr id="558" name="Shape 558"/>
          <p:cNvSpPr txBox="1"/>
          <p:nvPr>
            <p:ph type="ctrTitle"/>
          </p:nvPr>
        </p:nvSpPr>
        <p:spPr>
          <a:xfrm>
            <a:off x="685800" y="2111123"/>
            <a:ext cx="7772400" cy="1546500"/>
          </a:xfrm>
          <a:prstGeom prst="rect">
            <a:avLst/>
          </a:prstGeom>
        </p:spPr>
        <p:txBody>
          <a:bodyPr anchorCtr="0" anchor="b" bIns="91425" lIns="91425" rIns="91425" tIns="91425">
            <a:noAutofit/>
          </a:bodyPr>
          <a:lstStyle/>
          <a:p>
            <a:pPr lvl="0" rtl="0">
              <a:spcBef>
                <a:spcPts val="0"/>
              </a:spcBef>
              <a:buNone/>
            </a:pPr>
            <a:r>
              <a:rPr lang="pt-BR"/>
              <a:t>Polimorfismo</a:t>
            </a:r>
          </a:p>
        </p:txBody>
      </p:sp>
      <p:sp>
        <p:nvSpPr>
          <p:cNvPr id="559" name="Shape 559"/>
          <p:cNvSpPr txBox="1"/>
          <p:nvPr>
            <p:ph idx="1" type="subTitle"/>
          </p:nvPr>
        </p:nvSpPr>
        <p:spPr>
          <a:xfrm>
            <a:off x="685800" y="3786737"/>
            <a:ext cx="7772400" cy="1046400"/>
          </a:xfrm>
          <a:prstGeom prst="rect">
            <a:avLst/>
          </a:prstGeom>
        </p:spPr>
        <p:txBody>
          <a:bodyPr anchorCtr="0" anchor="t" bIns="91425" lIns="91425" rIns="91425" tIns="91425">
            <a:noAutofit/>
          </a:bodyPr>
          <a:lstStyle/>
          <a:p>
            <a:pPr lvl="0" rtl="0">
              <a:spcBef>
                <a:spcPts val="0"/>
              </a:spcBef>
              <a:buNone/>
            </a:pPr>
            <a:r>
              <a:rPr i="1" lang="pt-BR"/>
              <a:t>As diferenças entre os filhos e os pais</a:t>
            </a:r>
          </a:p>
        </p:txBody>
      </p:sp>
      <p:pic>
        <p:nvPicPr>
          <p:cNvPr id="560" name="Shape 560"/>
          <p:cNvPicPr preferRelativeResize="0"/>
          <p:nvPr/>
        </p:nvPicPr>
        <p:blipFill>
          <a:blip r:embed="rId3">
            <a:alphaModFix/>
          </a:blip>
          <a:stretch>
            <a:fillRect/>
          </a:stretch>
        </p:blipFill>
        <p:spPr>
          <a:xfrm>
            <a:off x="0" y="0"/>
            <a:ext cx="1049613" cy="1404879"/>
          </a:xfrm>
          <a:prstGeom prst="rect">
            <a:avLst/>
          </a:prstGeom>
          <a:noFill/>
          <a:ln>
            <a:noFill/>
          </a:ln>
        </p:spPr>
      </p:pic>
      <p:sp>
        <p:nvSpPr>
          <p:cNvPr id="561" name="Shape 561"/>
          <p:cNvSpPr txBox="1"/>
          <p:nvPr/>
        </p:nvSpPr>
        <p:spPr>
          <a:xfrm>
            <a:off x="1049613" y="0"/>
            <a:ext cx="3997799" cy="457200"/>
          </a:xfrm>
          <a:prstGeom prst="rect">
            <a:avLst/>
          </a:prstGeom>
          <a:noFill/>
          <a:ln>
            <a:noFill/>
          </a:ln>
        </p:spPr>
        <p:txBody>
          <a:bodyPr anchorCtr="0" anchor="t" bIns="91425" lIns="91425" rIns="91425" tIns="91425">
            <a:noAutofit/>
          </a:bodyPr>
          <a:lstStyle/>
          <a:p>
            <a:pPr lvl="0" rtl="0">
              <a:spcBef>
                <a:spcPts val="0"/>
              </a:spcBef>
              <a:buNone/>
            </a:pPr>
            <a:r>
              <a:rPr b="1" lang="pt-BR" sz="3000"/>
              <a:t>Os 3 Pilares da POO</a:t>
            </a:r>
          </a:p>
        </p:txBody>
      </p:sp>
      <p:pic>
        <p:nvPicPr>
          <p:cNvPr id="562" name="Shape 562"/>
          <p:cNvPicPr preferRelativeResize="0"/>
          <p:nvPr/>
        </p:nvPicPr>
        <p:blipFill>
          <a:blip r:embed="rId4">
            <a:alphaModFix/>
          </a:blip>
          <a:stretch>
            <a:fillRect/>
          </a:stretch>
        </p:blipFill>
        <p:spPr>
          <a:xfrm>
            <a:off x="6534640" y="4265594"/>
            <a:ext cx="2609359" cy="2592405"/>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6" name="Shape 566"/>
        <p:cNvGrpSpPr/>
        <p:nvPr/>
      </p:nvGrpSpPr>
      <p:grpSpPr>
        <a:xfrm>
          <a:off x="0" y="0"/>
          <a:ext cx="0" cy="0"/>
          <a:chOff x="0" y="0"/>
          <a:chExt cx="0" cy="0"/>
        </a:xfrm>
      </p:grpSpPr>
      <p:sp>
        <p:nvSpPr>
          <p:cNvPr id="567" name="Shape 56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pt-BR"/>
              <a:t>Polimorfismo</a:t>
            </a:r>
          </a:p>
        </p:txBody>
      </p:sp>
      <p:sp>
        <p:nvSpPr>
          <p:cNvPr id="568" name="Shape 568"/>
          <p:cNvSpPr txBox="1"/>
          <p:nvPr/>
        </p:nvSpPr>
        <p:spPr>
          <a:xfrm>
            <a:off x="469050" y="1417637"/>
            <a:ext cx="8205900" cy="5102100"/>
          </a:xfrm>
          <a:prstGeom prst="rect">
            <a:avLst/>
          </a:prstGeom>
          <a:noFill/>
          <a:ln>
            <a:noFill/>
          </a:ln>
        </p:spPr>
        <p:txBody>
          <a:bodyPr anchorCtr="0" anchor="ctr" bIns="91425" lIns="91425" rIns="91425" tIns="91425">
            <a:noAutofit/>
          </a:bodyPr>
          <a:lstStyle/>
          <a:p>
            <a:pPr lvl="0" rtl="0">
              <a:spcBef>
                <a:spcPts val="0"/>
              </a:spcBef>
              <a:buNone/>
            </a:pPr>
            <a:r>
              <a:rPr b="1" lang="pt-BR" sz="2400">
                <a:solidFill>
                  <a:srgbClr val="0000FF"/>
                </a:solidFill>
                <a:highlight>
                  <a:srgbClr val="FFFFFF"/>
                </a:highlight>
                <a:latin typeface="Verdana"/>
                <a:ea typeface="Verdana"/>
                <a:cs typeface="Verdana"/>
                <a:sym typeface="Verdana"/>
              </a:rPr>
              <a:t>polimorfismo </a:t>
            </a:r>
          </a:p>
          <a:p>
            <a:pPr lvl="0" rtl="0">
              <a:spcBef>
                <a:spcPts val="0"/>
              </a:spcBef>
              <a:buNone/>
            </a:pPr>
            <a:r>
              <a:rPr lang="pt-BR" sz="2400">
                <a:highlight>
                  <a:srgbClr val="FFFFFF"/>
                </a:highlight>
                <a:latin typeface="Verdana"/>
                <a:ea typeface="Verdana"/>
                <a:cs typeface="Verdana"/>
                <a:sym typeface="Verdana"/>
              </a:rPr>
              <a:t>po.li.mor.fis.mo </a:t>
            </a:r>
          </a:p>
          <a:p>
            <a:pPr lvl="0" rtl="0">
              <a:spcBef>
                <a:spcPts val="0"/>
              </a:spcBef>
              <a:buNone/>
            </a:pPr>
            <a:r>
              <a:rPr b="1" i="1" lang="pt-BR" sz="2400">
                <a:highlight>
                  <a:srgbClr val="FFFFFF"/>
                </a:highlight>
                <a:latin typeface="Verdana"/>
                <a:ea typeface="Verdana"/>
                <a:cs typeface="Verdana"/>
                <a:sym typeface="Verdana"/>
              </a:rPr>
              <a:t>sm</a:t>
            </a:r>
            <a:r>
              <a:rPr lang="pt-BR" sz="2400">
                <a:highlight>
                  <a:srgbClr val="FFFFFF"/>
                </a:highlight>
                <a:latin typeface="Verdana"/>
                <a:ea typeface="Verdana"/>
                <a:cs typeface="Verdana"/>
                <a:sym typeface="Verdana"/>
              </a:rPr>
              <a:t> (</a:t>
            </a:r>
            <a:r>
              <a:rPr b="1" i="1" lang="pt-BR" sz="2400">
                <a:highlight>
                  <a:srgbClr val="FFFFFF"/>
                </a:highlight>
                <a:latin typeface="Verdana"/>
                <a:ea typeface="Verdana"/>
                <a:cs typeface="Verdana"/>
                <a:sym typeface="Verdana"/>
              </a:rPr>
              <a:t>poli</a:t>
            </a:r>
            <a:r>
              <a:rPr baseline="30000" lang="pt-BR" sz="2400">
                <a:highlight>
                  <a:srgbClr val="FFFFFF"/>
                </a:highlight>
                <a:latin typeface="Verdana"/>
                <a:ea typeface="Verdana"/>
                <a:cs typeface="Verdana"/>
                <a:sym typeface="Verdana"/>
              </a:rPr>
              <a:t>1</a:t>
            </a:r>
            <a:r>
              <a:rPr b="1" i="1" lang="pt-BR" sz="2400">
                <a:highlight>
                  <a:srgbClr val="FFFFFF"/>
                </a:highlight>
                <a:latin typeface="Verdana"/>
                <a:ea typeface="Verdana"/>
                <a:cs typeface="Verdana"/>
                <a:sym typeface="Verdana"/>
              </a:rPr>
              <a:t>+morfo</a:t>
            </a:r>
            <a:r>
              <a:rPr baseline="30000" lang="pt-BR" sz="2400">
                <a:highlight>
                  <a:srgbClr val="FFFFFF"/>
                </a:highlight>
                <a:latin typeface="Verdana"/>
                <a:ea typeface="Verdana"/>
                <a:cs typeface="Verdana"/>
                <a:sym typeface="Verdana"/>
              </a:rPr>
              <a:t>1</a:t>
            </a:r>
            <a:r>
              <a:rPr b="1" i="1" lang="pt-BR" sz="2400">
                <a:highlight>
                  <a:srgbClr val="FFFFFF"/>
                </a:highlight>
                <a:latin typeface="Verdana"/>
                <a:ea typeface="Verdana"/>
                <a:cs typeface="Verdana"/>
                <a:sym typeface="Verdana"/>
              </a:rPr>
              <a:t>+ismo</a:t>
            </a:r>
            <a:r>
              <a:rPr lang="pt-BR" sz="2400">
                <a:highlight>
                  <a:srgbClr val="FFFFFF"/>
                </a:highlight>
                <a:latin typeface="Verdana"/>
                <a:ea typeface="Verdana"/>
                <a:cs typeface="Verdana"/>
                <a:sym typeface="Verdana"/>
              </a:rPr>
              <a:t>) </a:t>
            </a:r>
            <a:r>
              <a:rPr b="1" lang="pt-BR" sz="2400">
                <a:highlight>
                  <a:srgbClr val="FFFF00"/>
                </a:highlight>
                <a:latin typeface="Verdana"/>
                <a:ea typeface="Verdana"/>
                <a:cs typeface="Verdana"/>
                <a:sym typeface="Verdana"/>
              </a:rPr>
              <a:t>1</a:t>
            </a:r>
            <a:r>
              <a:rPr lang="pt-BR" sz="2400">
                <a:highlight>
                  <a:srgbClr val="FFFF00"/>
                </a:highlight>
                <a:latin typeface="Verdana"/>
                <a:ea typeface="Verdana"/>
                <a:cs typeface="Verdana"/>
                <a:sym typeface="Verdana"/>
              </a:rPr>
              <a:t> Propriedade ou estado do que é polimorfo.</a:t>
            </a:r>
            <a:r>
              <a:rPr lang="pt-BR" sz="2400">
                <a:highlight>
                  <a:srgbClr val="FFFFFF"/>
                </a:highlight>
                <a:latin typeface="Verdana"/>
                <a:ea typeface="Verdana"/>
                <a:cs typeface="Verdana"/>
                <a:sym typeface="Verdana"/>
              </a:rPr>
              <a:t> </a:t>
            </a:r>
            <a:r>
              <a:rPr b="1" lang="pt-BR" sz="2400">
                <a:latin typeface="Verdana"/>
                <a:ea typeface="Verdana"/>
                <a:cs typeface="Verdana"/>
                <a:sym typeface="Verdana"/>
              </a:rPr>
              <a:t>2 </a:t>
            </a:r>
            <a:r>
              <a:rPr b="1" i="1" lang="pt-BR" sz="2400">
                <a:latin typeface="Verdana"/>
                <a:ea typeface="Verdana"/>
                <a:cs typeface="Verdana"/>
                <a:sym typeface="Verdana"/>
              </a:rPr>
              <a:t>Biol</a:t>
            </a:r>
            <a:r>
              <a:rPr lang="pt-BR" sz="2400">
                <a:latin typeface="Verdana"/>
                <a:ea typeface="Verdana"/>
                <a:cs typeface="Verdana"/>
                <a:sym typeface="Verdana"/>
              </a:rPr>
              <a:t>Existência de uma espécie sob várias formas, independentemente das variações de sexo: abelhas, formigas, térmites.</a:t>
            </a:r>
            <a:r>
              <a:rPr lang="pt-BR" sz="2400">
                <a:solidFill>
                  <a:srgbClr val="FFFFFF"/>
                </a:solidFill>
                <a:latin typeface="Verdana"/>
                <a:ea typeface="Verdana"/>
                <a:cs typeface="Verdana"/>
                <a:sym typeface="Verdana"/>
              </a:rPr>
              <a:t> </a:t>
            </a:r>
            <a:r>
              <a:rPr b="1" lang="pt-BR" sz="2400">
                <a:highlight>
                  <a:srgbClr val="FFFFFF"/>
                </a:highlight>
                <a:latin typeface="Verdana"/>
                <a:ea typeface="Verdana"/>
                <a:cs typeface="Verdana"/>
                <a:sym typeface="Verdana"/>
              </a:rPr>
              <a:t>3</a:t>
            </a:r>
            <a:r>
              <a:rPr lang="pt-BR" sz="2400">
                <a:highlight>
                  <a:srgbClr val="FFFFFF"/>
                </a:highlight>
                <a:latin typeface="Verdana"/>
                <a:ea typeface="Verdana"/>
                <a:cs typeface="Verdana"/>
                <a:sym typeface="Verdana"/>
              </a:rPr>
              <a:t> Propriedade de cristalização em duas ou mais formas fundamentais.</a:t>
            </a:r>
          </a:p>
          <a:p>
            <a:pPr lvl="0" rtl="0">
              <a:spcBef>
                <a:spcPts val="0"/>
              </a:spcBef>
              <a:buNone/>
            </a:pPr>
            <a:r>
              <a:rPr b="1" lang="pt-BR" sz="2400">
                <a:solidFill>
                  <a:srgbClr val="0000FF"/>
                </a:solidFill>
                <a:highlight>
                  <a:srgbClr val="FFFFFF"/>
                </a:highlight>
                <a:latin typeface="Verdana"/>
                <a:ea typeface="Verdana"/>
                <a:cs typeface="Verdana"/>
                <a:sym typeface="Verdana"/>
              </a:rPr>
              <a:t>polimorfo </a:t>
            </a:r>
          </a:p>
          <a:p>
            <a:pPr lvl="0" rtl="0">
              <a:spcBef>
                <a:spcPts val="0"/>
              </a:spcBef>
              <a:buNone/>
            </a:pPr>
            <a:r>
              <a:rPr lang="pt-BR" sz="2400">
                <a:highlight>
                  <a:srgbClr val="FFFFFF"/>
                </a:highlight>
                <a:latin typeface="Verdana"/>
                <a:ea typeface="Verdana"/>
                <a:cs typeface="Verdana"/>
                <a:sym typeface="Verdana"/>
              </a:rPr>
              <a:t>po.li.mor.fo </a:t>
            </a:r>
          </a:p>
          <a:p>
            <a:pPr lvl="0" rtl="0">
              <a:spcBef>
                <a:spcPts val="0"/>
              </a:spcBef>
              <a:buNone/>
            </a:pPr>
            <a:r>
              <a:rPr b="1" i="1" lang="pt-BR" sz="2400">
                <a:highlight>
                  <a:srgbClr val="FFFFFF"/>
                </a:highlight>
                <a:latin typeface="Verdana"/>
                <a:ea typeface="Verdana"/>
                <a:cs typeface="Verdana"/>
                <a:sym typeface="Verdana"/>
              </a:rPr>
              <a:t>adj</a:t>
            </a:r>
            <a:r>
              <a:rPr lang="pt-BR" sz="2400">
                <a:highlight>
                  <a:srgbClr val="FFFFFF"/>
                </a:highlight>
                <a:latin typeface="Verdana"/>
                <a:ea typeface="Verdana"/>
                <a:cs typeface="Verdana"/>
                <a:sym typeface="Verdana"/>
              </a:rPr>
              <a:t> (</a:t>
            </a:r>
            <a:r>
              <a:rPr b="1" i="1" lang="pt-BR" sz="2400">
                <a:highlight>
                  <a:srgbClr val="FFFFFF"/>
                </a:highlight>
                <a:latin typeface="Verdana"/>
                <a:ea typeface="Verdana"/>
                <a:cs typeface="Verdana"/>
                <a:sym typeface="Verdana"/>
              </a:rPr>
              <a:t>poli</a:t>
            </a:r>
            <a:r>
              <a:rPr baseline="30000" lang="pt-BR" sz="2400">
                <a:highlight>
                  <a:srgbClr val="FFFFFF"/>
                </a:highlight>
                <a:latin typeface="Verdana"/>
                <a:ea typeface="Verdana"/>
                <a:cs typeface="Verdana"/>
                <a:sym typeface="Verdana"/>
              </a:rPr>
              <a:t>1</a:t>
            </a:r>
            <a:r>
              <a:rPr lang="pt-BR" sz="2400">
                <a:highlight>
                  <a:srgbClr val="FFFFFF"/>
                </a:highlight>
                <a:latin typeface="Verdana"/>
                <a:ea typeface="Verdana"/>
                <a:cs typeface="Verdana"/>
                <a:sym typeface="Verdana"/>
              </a:rPr>
              <a:t>+</a:t>
            </a:r>
            <a:r>
              <a:rPr b="1" i="1" lang="pt-BR" sz="2400">
                <a:highlight>
                  <a:srgbClr val="FFFFFF"/>
                </a:highlight>
                <a:latin typeface="Verdana"/>
                <a:ea typeface="Verdana"/>
                <a:cs typeface="Verdana"/>
                <a:sym typeface="Verdana"/>
              </a:rPr>
              <a:t>morfo</a:t>
            </a:r>
            <a:r>
              <a:rPr baseline="30000" lang="pt-BR" sz="2400">
                <a:highlight>
                  <a:srgbClr val="FFFFFF"/>
                </a:highlight>
                <a:latin typeface="Verdana"/>
                <a:ea typeface="Verdana"/>
                <a:cs typeface="Verdana"/>
                <a:sym typeface="Verdana"/>
              </a:rPr>
              <a:t>1</a:t>
            </a:r>
            <a:r>
              <a:rPr lang="pt-BR" sz="2400">
                <a:highlight>
                  <a:srgbClr val="FFFFFF"/>
                </a:highlight>
                <a:latin typeface="Verdana"/>
                <a:ea typeface="Verdana"/>
                <a:cs typeface="Verdana"/>
                <a:sym typeface="Verdana"/>
              </a:rPr>
              <a:t>) </a:t>
            </a:r>
            <a:r>
              <a:rPr b="1" lang="pt-BR" sz="2400">
                <a:highlight>
                  <a:srgbClr val="FFFF00"/>
                </a:highlight>
                <a:latin typeface="Verdana"/>
                <a:ea typeface="Verdana"/>
                <a:cs typeface="Verdana"/>
                <a:sym typeface="Verdana"/>
              </a:rPr>
              <a:t>1</a:t>
            </a:r>
            <a:r>
              <a:rPr lang="pt-BR" sz="2400">
                <a:highlight>
                  <a:srgbClr val="FFFF00"/>
                </a:highlight>
                <a:latin typeface="Verdana"/>
                <a:ea typeface="Verdana"/>
                <a:cs typeface="Verdana"/>
                <a:sym typeface="Verdana"/>
              </a:rPr>
              <a:t> Que se apresenta ou ocorre sob formas diversas. </a:t>
            </a:r>
            <a:r>
              <a:rPr b="1" lang="pt-BR" sz="2400">
                <a:highlight>
                  <a:srgbClr val="FFFF00"/>
                </a:highlight>
                <a:latin typeface="Verdana"/>
                <a:ea typeface="Verdana"/>
                <a:cs typeface="Verdana"/>
                <a:sym typeface="Verdana"/>
              </a:rPr>
              <a:t>2</a:t>
            </a:r>
            <a:r>
              <a:rPr lang="pt-BR" sz="2400">
                <a:highlight>
                  <a:srgbClr val="FFFF00"/>
                </a:highlight>
                <a:latin typeface="Verdana"/>
                <a:ea typeface="Verdana"/>
                <a:cs typeface="Verdana"/>
                <a:sym typeface="Verdana"/>
              </a:rPr>
              <a:t> Que assume ou passa por várias formas, fases etc.</a:t>
            </a:r>
            <a:r>
              <a:rPr lang="pt-BR" sz="2400">
                <a:highlight>
                  <a:srgbClr val="FFFFFF"/>
                </a:highlight>
                <a:latin typeface="Verdana"/>
                <a:ea typeface="Verdana"/>
                <a:cs typeface="Verdana"/>
                <a:sym typeface="Verdana"/>
              </a:rPr>
              <a:t> </a:t>
            </a:r>
            <a:r>
              <a:rPr b="1" lang="pt-BR" sz="2400">
                <a:highlight>
                  <a:srgbClr val="FFFFFF"/>
                </a:highlight>
                <a:latin typeface="Verdana"/>
                <a:ea typeface="Verdana"/>
                <a:cs typeface="Verdana"/>
                <a:sym typeface="Verdana"/>
              </a:rPr>
              <a:t>3 </a:t>
            </a:r>
            <a:r>
              <a:rPr b="1" i="1" lang="pt-BR" sz="2400">
                <a:highlight>
                  <a:srgbClr val="FFFFFF"/>
                </a:highlight>
                <a:latin typeface="Verdana"/>
                <a:ea typeface="Verdana"/>
                <a:cs typeface="Verdana"/>
                <a:sym typeface="Verdana"/>
              </a:rPr>
              <a:t>Crist</a:t>
            </a:r>
            <a:r>
              <a:rPr lang="pt-BR" sz="2400">
                <a:highlight>
                  <a:srgbClr val="FFFFFF"/>
                </a:highlight>
                <a:latin typeface="Verdana"/>
                <a:ea typeface="Verdana"/>
                <a:cs typeface="Verdana"/>
                <a:sym typeface="Verdana"/>
              </a:rPr>
              <a:t> Que cristaliza em duas ou mais formas fundamentais.</a:t>
            </a: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2" name="Shape 572"/>
        <p:cNvGrpSpPr/>
        <p:nvPr/>
      </p:nvGrpSpPr>
      <p:grpSpPr>
        <a:xfrm>
          <a:off x="0" y="0"/>
          <a:ext cx="0" cy="0"/>
          <a:chOff x="0" y="0"/>
          <a:chExt cx="0" cy="0"/>
        </a:xfrm>
      </p:grpSpPr>
      <p:sp>
        <p:nvSpPr>
          <p:cNvPr id="573" name="Shape 57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pt-BR"/>
              <a:t>Polimorfismo</a:t>
            </a:r>
          </a:p>
        </p:txBody>
      </p:sp>
      <p:sp>
        <p:nvSpPr>
          <p:cNvPr id="574" name="Shape 57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rtl="0">
              <a:spcBef>
                <a:spcPts val="0"/>
              </a:spcBef>
              <a:buSzPct val="100000"/>
              <a:buFont typeface="Arial"/>
              <a:buChar char="●"/>
            </a:pPr>
            <a:r>
              <a:rPr i="1" lang="pt-BR" sz="2400">
                <a:solidFill>
                  <a:srgbClr val="000000"/>
                </a:solidFill>
              </a:rPr>
              <a:t>Subclasses of a class can define their own unique behaviors and yet share some of the same functionality of the parent class</a:t>
            </a:r>
            <a:r>
              <a:rPr lang="pt-BR" sz="2400">
                <a:solidFill>
                  <a:srgbClr val="000000"/>
                </a:solidFill>
              </a:rPr>
              <a:t> - </a:t>
            </a:r>
            <a:r>
              <a:rPr b="1" lang="pt-BR" sz="2400">
                <a:solidFill>
                  <a:srgbClr val="000000"/>
                </a:solidFill>
              </a:rPr>
              <a:t>The Java Tutorial</a:t>
            </a:r>
          </a:p>
          <a:p>
            <a:pPr indent="-381000" lvl="0" marL="457200" rtl="0">
              <a:spcBef>
                <a:spcPts val="0"/>
              </a:spcBef>
              <a:buSzPct val="100000"/>
              <a:buFont typeface="Arial"/>
              <a:buChar char="●"/>
            </a:pPr>
            <a:r>
              <a:rPr lang="pt-BR" sz="2400"/>
              <a:t>...princípio pelo qual classes derivadas de uma mesma superclasse podem invocar métodos que têm a mesma identificação, assinatura, mas comportamentos distintos, especializados para cada classe derivada, usando para tanto uma referência a um objeto do tipo da superclasse (...) Denota uma situação na qual um objeto pode se comportar de maneiras diferentes ao receber uma mensagem, dependendo do seu tipo de criação - </a:t>
            </a:r>
            <a:r>
              <a:rPr b="1" lang="pt-BR" sz="2400"/>
              <a:t>Java Magazine</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pt-BR"/>
              <a:t>POO como tudo começou</a:t>
            </a:r>
          </a:p>
        </p:txBody>
      </p:sp>
      <p:sp>
        <p:nvSpPr>
          <p:cNvPr id="68" name="Shape 6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buFont typeface="Arial"/>
              <a:buChar char="●"/>
            </a:pPr>
            <a:r>
              <a:rPr lang="pt-BR"/>
              <a:t>Hoje em dia, cada vez mais as linguagens buscam dar suporte a diferentes paradigmas…</a:t>
            </a:r>
          </a:p>
          <a:p>
            <a:pPr indent="-228600" lvl="1" marL="914400" rtl="0">
              <a:spcBef>
                <a:spcPts val="0"/>
              </a:spcBef>
              <a:buFont typeface="Courier New"/>
              <a:buChar char="o"/>
            </a:pPr>
            <a:r>
              <a:rPr lang="pt-BR"/>
              <a:t>…mas isto já é uma conversa para o 7o. período</a:t>
            </a:r>
          </a:p>
          <a:p>
            <a:pPr indent="0" lvl="0" marL="457200" rtl="0">
              <a:spcBef>
                <a:spcPts val="0"/>
              </a:spcBef>
              <a:buNone/>
            </a:pPr>
            <a:r>
              <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8" name="Shape 578"/>
        <p:cNvGrpSpPr/>
        <p:nvPr/>
      </p:nvGrpSpPr>
      <p:grpSpPr>
        <a:xfrm>
          <a:off x="0" y="0"/>
          <a:ext cx="0" cy="0"/>
          <a:chOff x="0" y="0"/>
          <a:chExt cx="0" cy="0"/>
        </a:xfrm>
      </p:grpSpPr>
      <p:sp>
        <p:nvSpPr>
          <p:cNvPr id="579" name="Shape 57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pt-BR"/>
              <a:t>Polimorfismo</a:t>
            </a:r>
          </a:p>
        </p:txBody>
      </p:sp>
      <p:sp>
        <p:nvSpPr>
          <p:cNvPr id="580" name="Shape 58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rtl="0">
              <a:spcBef>
                <a:spcPts val="0"/>
              </a:spcBef>
              <a:buSzPct val="100000"/>
              <a:buFont typeface="Arial"/>
              <a:buChar char="●"/>
            </a:pPr>
            <a:r>
              <a:rPr lang="pt-BR" sz="2400"/>
              <a:t>...está intimamente ligado à herança. Quando uma classe herda de outra, então o polimorfismo permite que uma subclasse substitua a superclasse - </a:t>
            </a:r>
            <a:r>
              <a:rPr b="1" lang="pt-BR" sz="2400"/>
              <a:t>Use a cabeça! Análise e Projeto OO</a:t>
            </a: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4" name="Shape 584"/>
        <p:cNvGrpSpPr/>
        <p:nvPr/>
      </p:nvGrpSpPr>
      <p:grpSpPr>
        <a:xfrm>
          <a:off x="0" y="0"/>
          <a:ext cx="0" cy="0"/>
          <a:chOff x="0" y="0"/>
          <a:chExt cx="0" cy="0"/>
        </a:xfrm>
      </p:grpSpPr>
      <p:sp>
        <p:nvSpPr>
          <p:cNvPr id="585" name="Shape 58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pt-BR"/>
              <a:t>Polimorfismo</a:t>
            </a:r>
          </a:p>
        </p:txBody>
      </p:sp>
      <p:sp>
        <p:nvSpPr>
          <p:cNvPr id="586" name="Shape 58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rtl="0">
              <a:spcBef>
                <a:spcPts val="0"/>
              </a:spcBef>
              <a:buSzPct val="100000"/>
              <a:buFont typeface="Arial"/>
              <a:buChar char="●"/>
            </a:pPr>
            <a:r>
              <a:rPr lang="pt-BR" sz="2400">
                <a:solidFill>
                  <a:srgbClr val="000000"/>
                </a:solidFill>
              </a:rPr>
              <a:t>Existem três tipos de polimorfismo:</a:t>
            </a:r>
          </a:p>
          <a:p>
            <a:pPr indent="-228600" lvl="1" marL="914400" rtl="0">
              <a:spcBef>
                <a:spcPts val="0"/>
              </a:spcBef>
              <a:buFont typeface="Courier New"/>
              <a:buChar char="o"/>
            </a:pPr>
            <a:r>
              <a:rPr b="1" lang="pt-BR">
                <a:solidFill>
                  <a:srgbClr val="000000"/>
                </a:solidFill>
              </a:rPr>
              <a:t>Polimorfismo de Inclusão,</a:t>
            </a:r>
            <a:r>
              <a:rPr lang="pt-BR">
                <a:solidFill>
                  <a:srgbClr val="000000"/>
                </a:solidFill>
              </a:rPr>
              <a:t> </a:t>
            </a:r>
            <a:r>
              <a:rPr b="1" lang="pt-BR">
                <a:solidFill>
                  <a:srgbClr val="000000"/>
                </a:solidFill>
              </a:rPr>
              <a:t>polimorfismo de subtipo</a:t>
            </a:r>
            <a:r>
              <a:rPr lang="pt-BR">
                <a:solidFill>
                  <a:srgbClr val="000000"/>
                </a:solidFill>
              </a:rPr>
              <a:t>. Relacionado ao </a:t>
            </a:r>
            <a:r>
              <a:rPr b="1" lang="pt-BR">
                <a:solidFill>
                  <a:srgbClr val="000000"/>
                </a:solidFill>
              </a:rPr>
              <a:t>polimorfismo de tempo de execução </a:t>
            </a:r>
            <a:r>
              <a:rPr lang="pt-BR">
                <a:solidFill>
                  <a:srgbClr val="000000"/>
                </a:solidFill>
              </a:rPr>
              <a:t>(</a:t>
            </a:r>
            <a:r>
              <a:rPr i="1" lang="pt-BR">
                <a:solidFill>
                  <a:srgbClr val="000000"/>
                </a:solidFill>
              </a:rPr>
              <a:t>dynamic polymorphism</a:t>
            </a:r>
            <a:r>
              <a:rPr lang="pt-BR">
                <a:solidFill>
                  <a:srgbClr val="000000"/>
                </a:solidFill>
              </a:rPr>
              <a:t>)</a:t>
            </a:r>
          </a:p>
          <a:p>
            <a:pPr indent="0" lvl="0" marL="457200" rtl="0">
              <a:spcBef>
                <a:spcPts val="0"/>
              </a:spcBef>
              <a:buNone/>
            </a:pPr>
            <a:r>
              <a:t/>
            </a:r>
            <a:endParaRPr>
              <a:solidFill>
                <a:srgbClr val="000000"/>
              </a:solidFill>
            </a:endParaRPr>
          </a:p>
          <a:p>
            <a:pPr indent="-228600" lvl="1" marL="914400" rtl="0">
              <a:spcBef>
                <a:spcPts val="0"/>
              </a:spcBef>
              <a:buFont typeface="Courier New"/>
              <a:buChar char="o"/>
            </a:pPr>
            <a:r>
              <a:rPr b="1" lang="pt-BR">
                <a:solidFill>
                  <a:srgbClr val="000000"/>
                </a:solidFill>
              </a:rPr>
              <a:t>Polimorfismo ad hoc</a:t>
            </a:r>
            <a:r>
              <a:rPr lang="pt-BR">
                <a:solidFill>
                  <a:srgbClr val="000000"/>
                </a:solidFill>
              </a:rPr>
              <a:t>, </a:t>
            </a:r>
            <a:r>
              <a:rPr b="1" lang="pt-BR">
                <a:solidFill>
                  <a:srgbClr val="000000"/>
                </a:solidFill>
              </a:rPr>
              <a:t>sobrecarga de função </a:t>
            </a:r>
            <a:r>
              <a:rPr lang="pt-BR">
                <a:solidFill>
                  <a:srgbClr val="000000"/>
                </a:solidFill>
              </a:rPr>
              <a:t>(</a:t>
            </a:r>
            <a:r>
              <a:rPr i="1" lang="pt-BR">
                <a:solidFill>
                  <a:srgbClr val="000000"/>
                </a:solidFill>
              </a:rPr>
              <a:t>function overloading</a:t>
            </a:r>
            <a:r>
              <a:rPr lang="pt-BR">
                <a:solidFill>
                  <a:srgbClr val="000000"/>
                </a:solidFill>
              </a:rPr>
              <a:t>), ou </a:t>
            </a:r>
            <a:r>
              <a:rPr b="1" lang="pt-BR">
                <a:solidFill>
                  <a:srgbClr val="000000"/>
                </a:solidFill>
              </a:rPr>
              <a:t>sobrecarga de operador </a:t>
            </a:r>
            <a:r>
              <a:rPr lang="pt-BR">
                <a:solidFill>
                  <a:srgbClr val="000000"/>
                </a:solidFill>
              </a:rPr>
              <a:t>(</a:t>
            </a:r>
            <a:r>
              <a:rPr i="1" lang="pt-BR">
                <a:solidFill>
                  <a:srgbClr val="000000"/>
                </a:solidFill>
              </a:rPr>
              <a:t>operator overloading</a:t>
            </a:r>
            <a:r>
              <a:rPr lang="pt-BR">
                <a:solidFill>
                  <a:srgbClr val="000000"/>
                </a:solidFill>
              </a:rPr>
              <a:t>)</a:t>
            </a:r>
          </a:p>
          <a:p>
            <a:pPr indent="0" lvl="0" marL="457200" rtl="0">
              <a:spcBef>
                <a:spcPts val="0"/>
              </a:spcBef>
              <a:buNone/>
            </a:pPr>
            <a:r>
              <a:t/>
            </a:r>
            <a:endParaRPr>
              <a:solidFill>
                <a:srgbClr val="000000"/>
              </a:solidFill>
            </a:endParaRPr>
          </a:p>
          <a:p>
            <a:pPr indent="-228600" lvl="1" marL="914400" rtl="0">
              <a:spcBef>
                <a:spcPts val="0"/>
              </a:spcBef>
              <a:buFont typeface="Courier New"/>
              <a:buChar char="o"/>
            </a:pPr>
            <a:r>
              <a:rPr b="1" lang="pt-BR">
                <a:solidFill>
                  <a:srgbClr val="000000"/>
                </a:solidFill>
              </a:rPr>
              <a:t>Polimorfismo paramétrico </a:t>
            </a:r>
            <a:r>
              <a:rPr lang="pt-BR">
                <a:solidFill>
                  <a:srgbClr val="000000"/>
                </a:solidFill>
              </a:rPr>
              <a:t>ou</a:t>
            </a:r>
            <a:r>
              <a:rPr b="1" lang="pt-BR">
                <a:solidFill>
                  <a:srgbClr val="000000"/>
                </a:solidFill>
              </a:rPr>
              <a:t> Programação Genérica </a:t>
            </a:r>
            <a:r>
              <a:rPr lang="pt-BR">
                <a:solidFill>
                  <a:srgbClr val="000000"/>
                </a:solidFill>
              </a:rPr>
              <a:t>(</a:t>
            </a:r>
            <a:r>
              <a:rPr i="1" lang="pt-BR">
                <a:solidFill>
                  <a:srgbClr val="000000"/>
                </a:solidFill>
              </a:rPr>
              <a:t>Generic Programming </a:t>
            </a:r>
            <a:r>
              <a:rPr lang="pt-BR">
                <a:solidFill>
                  <a:srgbClr val="000000"/>
                </a:solidFill>
              </a:rPr>
              <a:t>ou simplemente </a:t>
            </a:r>
            <a:r>
              <a:rPr i="1" lang="pt-BR">
                <a:solidFill>
                  <a:srgbClr val="000000"/>
                </a:solidFill>
              </a:rPr>
              <a:t>Generics</a:t>
            </a:r>
            <a:r>
              <a:rPr lang="pt-BR">
                <a:solidFill>
                  <a:srgbClr val="000000"/>
                </a:solidFill>
              </a:rPr>
              <a:t>)</a:t>
            </a: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0" name="Shape 590"/>
        <p:cNvGrpSpPr/>
        <p:nvPr/>
      </p:nvGrpSpPr>
      <p:grpSpPr>
        <a:xfrm>
          <a:off x="0" y="0"/>
          <a:ext cx="0" cy="0"/>
          <a:chOff x="0" y="0"/>
          <a:chExt cx="0" cy="0"/>
        </a:xfrm>
      </p:grpSpPr>
      <p:sp>
        <p:nvSpPr>
          <p:cNvPr id="591" name="Shape 59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pt-BR"/>
              <a:t>Polimorfismo</a:t>
            </a:r>
          </a:p>
        </p:txBody>
      </p:sp>
      <p:sp>
        <p:nvSpPr>
          <p:cNvPr id="592" name="Shape 59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rtl="0">
              <a:spcBef>
                <a:spcPts val="0"/>
              </a:spcBef>
              <a:buSzPct val="100000"/>
              <a:buFont typeface="Arial"/>
              <a:buChar char="●"/>
            </a:pPr>
            <a:r>
              <a:rPr b="1" lang="pt-BR" sz="2400">
                <a:solidFill>
                  <a:srgbClr val="000000"/>
                </a:solidFill>
              </a:rPr>
              <a:t>Polimorfismo de subtipo</a:t>
            </a:r>
          </a:p>
          <a:p>
            <a:pPr indent="-228600" lvl="1" marL="914400" rtl="0">
              <a:spcBef>
                <a:spcPts val="0"/>
              </a:spcBef>
              <a:buFont typeface="Courier New"/>
              <a:buChar char="o"/>
            </a:pPr>
            <a:r>
              <a:rPr lang="pt-BR"/>
              <a:t>É muitas vezes tratado simplesmente como </a:t>
            </a:r>
            <a:r>
              <a:rPr b="1" lang="pt-BR"/>
              <a:t>polimorfismo</a:t>
            </a:r>
          </a:p>
          <a:p>
            <a:pPr indent="-228600" lvl="1" marL="914400" rtl="0">
              <a:spcBef>
                <a:spcPts val="0"/>
              </a:spcBef>
              <a:buFont typeface="Courier New"/>
              <a:buChar char="o"/>
            </a:pPr>
            <a:r>
              <a:rPr lang="pt-BR"/>
              <a:t>Ocorre quando se cria uma variável, função ou um objeto que pode assumir mais de uma forma</a:t>
            </a: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6" name="Shape 596"/>
        <p:cNvGrpSpPr/>
        <p:nvPr/>
      </p:nvGrpSpPr>
      <p:grpSpPr>
        <a:xfrm>
          <a:off x="0" y="0"/>
          <a:ext cx="0" cy="0"/>
          <a:chOff x="0" y="0"/>
          <a:chExt cx="0" cy="0"/>
        </a:xfrm>
      </p:grpSpPr>
      <p:sp>
        <p:nvSpPr>
          <p:cNvPr id="597" name="Shape 59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pt-BR"/>
              <a:t>Polimorfismo</a:t>
            </a:r>
          </a:p>
        </p:txBody>
      </p:sp>
      <p:sp>
        <p:nvSpPr>
          <p:cNvPr id="598" name="Shape 59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rtl="0">
              <a:spcBef>
                <a:spcPts val="0"/>
              </a:spcBef>
              <a:buSzPct val="100000"/>
              <a:buFont typeface="Arial"/>
              <a:buChar char="●"/>
            </a:pPr>
            <a:r>
              <a:rPr b="1" lang="pt-BR" sz="2400">
                <a:solidFill>
                  <a:srgbClr val="000000"/>
                </a:solidFill>
              </a:rPr>
              <a:t>Polimorfismo de subtipo</a:t>
            </a:r>
          </a:p>
          <a:p>
            <a:pPr indent="-228600" lvl="1" marL="914400" rtl="0">
              <a:spcBef>
                <a:spcPts val="0"/>
              </a:spcBef>
              <a:buFont typeface="Courier New"/>
              <a:buChar char="o"/>
            </a:pPr>
            <a:r>
              <a:rPr lang="pt-BR"/>
              <a:t>Em java, o </a:t>
            </a:r>
            <a:r>
              <a:rPr i="1" lang="pt-BR"/>
              <a:t>casting </a:t>
            </a:r>
            <a:r>
              <a:rPr b="1" i="1" lang="pt-BR"/>
              <a:t>implícito</a:t>
            </a:r>
            <a:r>
              <a:rPr b="1" lang="pt-BR"/>
              <a:t> </a:t>
            </a:r>
            <a:r>
              <a:rPr lang="pt-BR"/>
              <a:t>ocorre quando se atribui uma variável </a:t>
            </a:r>
            <a:r>
              <a:rPr b="1" lang="pt-BR"/>
              <a:t>A</a:t>
            </a:r>
            <a:r>
              <a:rPr lang="pt-BR"/>
              <a:t> a uma variável </a:t>
            </a:r>
            <a:r>
              <a:rPr b="1" lang="pt-BR"/>
              <a:t>B, sendo A uma subclasse de B</a:t>
            </a:r>
            <a:r>
              <a:rPr lang="pt-BR"/>
              <a:t>.</a:t>
            </a:r>
          </a:p>
        </p:txBody>
      </p:sp>
      <p:sp>
        <p:nvSpPr>
          <p:cNvPr id="599" name="Shape 599"/>
          <p:cNvSpPr txBox="1"/>
          <p:nvPr/>
        </p:nvSpPr>
        <p:spPr>
          <a:xfrm>
            <a:off x="496200" y="3301442"/>
            <a:ext cx="8647800" cy="3705000"/>
          </a:xfrm>
          <a:prstGeom prst="rect">
            <a:avLst/>
          </a:prstGeom>
          <a:noFill/>
          <a:ln>
            <a:noFill/>
          </a:ln>
        </p:spPr>
        <p:txBody>
          <a:bodyPr anchorCtr="0" anchor="t" bIns="91425" lIns="91425" rIns="91425" tIns="91425">
            <a:noAutofit/>
          </a:bodyPr>
          <a:lstStyle/>
          <a:p>
            <a:pPr lvl="0" rtl="0">
              <a:spcBef>
                <a:spcPts val="0"/>
              </a:spcBef>
              <a:buNone/>
            </a:pPr>
            <a:r>
              <a:rPr lang="pt-BR" sz="1800">
                <a:latin typeface="Courier New"/>
                <a:ea typeface="Courier New"/>
                <a:cs typeface="Courier New"/>
                <a:sym typeface="Courier New"/>
              </a:rPr>
              <a:t>public class Application {</a:t>
            </a:r>
          </a:p>
          <a:p>
            <a:pPr lvl="0" rtl="0">
              <a:spcBef>
                <a:spcPts val="0"/>
              </a:spcBef>
              <a:buNone/>
            </a:pPr>
            <a:r>
              <a:rPr lang="pt-BR" sz="1800">
                <a:latin typeface="Courier New"/>
                <a:ea typeface="Courier New"/>
                <a:cs typeface="Courier New"/>
                <a:sym typeface="Courier New"/>
              </a:rPr>
              <a:t>    public static void main(String[] args) {</a:t>
            </a:r>
          </a:p>
          <a:p>
            <a:pPr lvl="0" rtl="0">
              <a:spcBef>
                <a:spcPts val="0"/>
              </a:spcBef>
              <a:buNone/>
            </a:pPr>
            <a:r>
              <a:rPr lang="pt-BR" sz="1800">
                <a:latin typeface="Courier New"/>
                <a:ea typeface="Courier New"/>
                <a:cs typeface="Courier New"/>
                <a:sym typeface="Courier New"/>
              </a:rPr>
              <a:t>        ...</a:t>
            </a:r>
          </a:p>
          <a:p>
            <a:pPr lvl="0" rtl="0">
              <a:spcBef>
                <a:spcPts val="0"/>
              </a:spcBef>
              <a:buNone/>
            </a:pPr>
            <a:r>
              <a:rPr b="1" lang="pt-BR" sz="1800">
                <a:latin typeface="Courier New"/>
                <a:ea typeface="Courier New"/>
                <a:cs typeface="Courier New"/>
                <a:sym typeface="Courier New"/>
              </a:rPr>
              <a:t>        Funcionario ze = new Funcionario();</a:t>
            </a:r>
          </a:p>
          <a:p>
            <a:pPr lvl="0" rtl="0">
              <a:spcBef>
                <a:spcPts val="0"/>
              </a:spcBef>
              <a:buNone/>
            </a:pPr>
            <a:r>
              <a:rPr b="1" lang="pt-BR" sz="1800">
                <a:latin typeface="Courier New"/>
                <a:ea typeface="Courier New"/>
                <a:cs typeface="Courier New"/>
                <a:sym typeface="Courier New"/>
              </a:rPr>
              <a:t>        Gerente joao = new Gerente();</a:t>
            </a:r>
          </a:p>
          <a:p>
            <a:pPr lvl="0" rtl="0">
              <a:spcBef>
                <a:spcPts val="0"/>
              </a:spcBef>
              <a:buNone/>
            </a:pPr>
            <a:r>
              <a:rPr b="1" lang="pt-BR" sz="1800">
                <a:latin typeface="Courier New"/>
                <a:ea typeface="Courier New"/>
                <a:cs typeface="Courier New"/>
                <a:sym typeface="Courier New"/>
              </a:rPr>
              <a:t>        Gerente claudia = new Gerente();</a:t>
            </a:r>
          </a:p>
          <a:p>
            <a:pPr lvl="0" rtl="0">
              <a:spcBef>
                <a:spcPts val="0"/>
              </a:spcBef>
              <a:buNone/>
            </a:pPr>
            <a:r>
              <a:rPr b="1" lang="pt-BR" sz="1800">
                <a:latin typeface="Courier New"/>
                <a:ea typeface="Courier New"/>
                <a:cs typeface="Courier New"/>
                <a:sym typeface="Courier New"/>
              </a:rPr>
              <a:t>        Funcionario ana = new Secretaria();</a:t>
            </a:r>
          </a:p>
          <a:p>
            <a:pPr lvl="0" rtl="0">
              <a:spcBef>
                <a:spcPts val="0"/>
              </a:spcBef>
              <a:buNone/>
            </a:pPr>
            <a:r>
              <a:rPr b="1" lang="pt-BR" sz="1800">
                <a:latin typeface="Courier New"/>
                <a:ea typeface="Courier New"/>
                <a:cs typeface="Courier New"/>
                <a:sym typeface="Courier New"/>
              </a:rPr>
              <a:t>        Funcionario roberto = new Programador();</a:t>
            </a:r>
          </a:p>
          <a:p>
            <a:pPr lvl="0" rtl="0">
              <a:spcBef>
                <a:spcPts val="0"/>
              </a:spcBef>
              <a:buNone/>
            </a:pPr>
            <a:r>
              <a:rPr b="1" lang="pt-BR" sz="1800">
                <a:solidFill>
                  <a:srgbClr val="FF0000"/>
                </a:solidFill>
                <a:latin typeface="Courier New"/>
                <a:ea typeface="Courier New"/>
                <a:cs typeface="Courier New"/>
                <a:sym typeface="Courier New"/>
              </a:rPr>
              <a:t>        Programador auxRoberto = roberto;//ERRO DE COMPILAÇÃO </a:t>
            </a:r>
          </a:p>
          <a:p>
            <a:pPr lvl="0" rtl="0">
              <a:spcBef>
                <a:spcPts val="0"/>
              </a:spcBef>
              <a:buNone/>
            </a:pPr>
            <a:r>
              <a:rPr lang="pt-BR" sz="1800">
                <a:latin typeface="Courier New"/>
                <a:ea typeface="Courier New"/>
                <a:cs typeface="Courier New"/>
                <a:sym typeface="Courier New"/>
              </a:rPr>
              <a:t>    } </a:t>
            </a:r>
          </a:p>
          <a:p>
            <a:pPr lvl="0" rtl="0">
              <a:spcBef>
                <a:spcPts val="0"/>
              </a:spcBef>
              <a:buNone/>
            </a:pPr>
            <a:r>
              <a:rPr lang="pt-BR" sz="1800">
                <a:latin typeface="Courier New"/>
                <a:ea typeface="Courier New"/>
                <a:cs typeface="Courier New"/>
                <a:sym typeface="Courier New"/>
              </a:rPr>
              <a:t>}</a:t>
            </a:r>
          </a:p>
          <a:p>
            <a:pPr lvl="0" rtl="0">
              <a:spcBef>
                <a:spcPts val="0"/>
              </a:spcBef>
              <a:buNone/>
            </a:pPr>
            <a:r>
              <a:t/>
            </a:r>
            <a:endParaRPr sz="1800">
              <a:latin typeface="Courier New"/>
              <a:ea typeface="Courier New"/>
              <a:cs typeface="Courier New"/>
              <a:sym typeface="Courier New"/>
            </a:endParaRPr>
          </a:p>
          <a:p>
            <a:pPr lvl="0" rtl="0">
              <a:spcBef>
                <a:spcPts val="0"/>
              </a:spcBef>
              <a:buNone/>
            </a:pPr>
            <a:r>
              <a:t/>
            </a:r>
            <a:endParaRPr sz="1800">
              <a:latin typeface="Courier New"/>
              <a:ea typeface="Courier New"/>
              <a:cs typeface="Courier New"/>
              <a:sym typeface="Courier New"/>
            </a:endParaRPr>
          </a:p>
          <a:p>
            <a:pPr lvl="0" rtl="0">
              <a:spcBef>
                <a:spcPts val="0"/>
              </a:spcBef>
              <a:buNone/>
            </a:pPr>
            <a:r>
              <a:t/>
            </a:r>
            <a:endParaRPr sz="1800">
              <a:latin typeface="Courier New"/>
              <a:ea typeface="Courier New"/>
              <a:cs typeface="Courier New"/>
              <a:sym typeface="Courier New"/>
            </a:endParaRPr>
          </a:p>
          <a:p>
            <a:pPr lvl="0" rtl="0">
              <a:spcBef>
                <a:spcPts val="0"/>
              </a:spcBef>
              <a:buNone/>
            </a:pPr>
            <a:r>
              <a:t/>
            </a:r>
            <a:endParaRPr sz="1800">
              <a:latin typeface="Courier New"/>
              <a:ea typeface="Courier New"/>
              <a:cs typeface="Courier New"/>
              <a:sym typeface="Courier New"/>
            </a:endParaRPr>
          </a:p>
        </p:txBody>
      </p:sp>
      <p:sp>
        <p:nvSpPr>
          <p:cNvPr id="600" name="Shape 600"/>
          <p:cNvSpPr/>
          <p:nvPr/>
        </p:nvSpPr>
        <p:spPr>
          <a:xfrm>
            <a:off x="3584900" y="0"/>
            <a:ext cx="5434799" cy="1275299"/>
          </a:xfrm>
          <a:prstGeom prst="wedgeEllipseCallout">
            <a:avLst>
              <a:gd fmla="val -40029" name="adj1"/>
              <a:gd fmla="val 391265" name="adj2"/>
            </a:avLst>
          </a:prstGeom>
          <a:solidFill>
            <a:srgbClr val="FFFF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pt-BR" sz="1800"/>
              <a:t>Todo </a:t>
            </a:r>
            <a:r>
              <a:rPr b="1" lang="pt-BR" sz="1800"/>
              <a:t>Programador </a:t>
            </a:r>
            <a:r>
              <a:rPr lang="pt-BR" sz="1800"/>
              <a:t>é um </a:t>
            </a:r>
            <a:r>
              <a:rPr b="1" lang="pt-BR" sz="1800"/>
              <a:t>Funcionario</a:t>
            </a:r>
            <a:r>
              <a:rPr lang="pt-BR" sz="1800"/>
              <a:t>,</a:t>
            </a:r>
            <a:r>
              <a:rPr b="1" lang="pt-BR" sz="1800"/>
              <a:t> </a:t>
            </a:r>
            <a:r>
              <a:rPr lang="pt-BR" sz="1800"/>
              <a:t>mas nem todo </a:t>
            </a:r>
            <a:r>
              <a:rPr b="1" lang="pt-BR" sz="1800"/>
              <a:t>Funcionario </a:t>
            </a:r>
            <a:r>
              <a:rPr lang="pt-BR" sz="1800"/>
              <a:t>é um </a:t>
            </a:r>
            <a:r>
              <a:rPr b="1" lang="pt-BR" sz="1800"/>
              <a:t>Programador</a:t>
            </a:r>
            <a:r>
              <a:rPr lang="pt-BR" sz="1800"/>
              <a:t>.</a:t>
            </a:r>
          </a:p>
        </p:txBody>
      </p:sp>
      <p:sp>
        <p:nvSpPr>
          <p:cNvPr id="601" name="Shape 601"/>
          <p:cNvSpPr/>
          <p:nvPr/>
        </p:nvSpPr>
        <p:spPr>
          <a:xfrm>
            <a:off x="3113866" y="3736050"/>
            <a:ext cx="1568400" cy="1000800"/>
          </a:xfrm>
          <a:prstGeom prst="wedgeEllipseCallout">
            <a:avLst>
              <a:gd fmla="val -71241" name="adj1"/>
              <a:gd fmla="val 69883" name="adj2"/>
            </a:avLst>
          </a:prstGeom>
          <a:solidFill>
            <a:srgbClr val="FFFF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i="1" lang="pt-BR" sz="1800"/>
              <a:t>Casting </a:t>
            </a:r>
            <a:r>
              <a:rPr lang="pt-BR" sz="1800"/>
              <a:t>implícito</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1"/>
                                        </p:tgtEl>
                                        <p:attrNameLst>
                                          <p:attrName>style.visibility</p:attrName>
                                        </p:attrNameLst>
                                      </p:cBhvr>
                                      <p:to>
                                        <p:strVal val="visible"/>
                                      </p:to>
                                    </p:set>
                                    <p:animEffect filter="fade" transition="in">
                                      <p:cBhvr>
                                        <p:cTn dur="1000"/>
                                        <p:tgtEl>
                                          <p:spTgt spid="6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0"/>
                                        </p:tgtEl>
                                        <p:attrNameLst>
                                          <p:attrName>style.visibility</p:attrName>
                                        </p:attrNameLst>
                                      </p:cBhvr>
                                      <p:to>
                                        <p:strVal val="visible"/>
                                      </p:to>
                                    </p:set>
                                    <p:animEffect filter="fade" transition="in">
                                      <p:cBhvr>
                                        <p:cTn dur="1000"/>
                                        <p:tgtEl>
                                          <p:spTgt spid="6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5" name="Shape 605"/>
        <p:cNvGrpSpPr/>
        <p:nvPr/>
      </p:nvGrpSpPr>
      <p:grpSpPr>
        <a:xfrm>
          <a:off x="0" y="0"/>
          <a:ext cx="0" cy="0"/>
          <a:chOff x="0" y="0"/>
          <a:chExt cx="0" cy="0"/>
        </a:xfrm>
      </p:grpSpPr>
      <p:sp>
        <p:nvSpPr>
          <p:cNvPr id="606" name="Shape 60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pt-BR"/>
              <a:t>Polimorfismo</a:t>
            </a:r>
          </a:p>
        </p:txBody>
      </p:sp>
      <p:sp>
        <p:nvSpPr>
          <p:cNvPr id="607" name="Shape 60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rtl="0">
              <a:spcBef>
                <a:spcPts val="0"/>
              </a:spcBef>
              <a:buSzPct val="100000"/>
              <a:buFont typeface="Arial"/>
              <a:buChar char="●"/>
            </a:pPr>
            <a:r>
              <a:rPr b="1" lang="pt-BR" sz="2400">
                <a:solidFill>
                  <a:srgbClr val="000000"/>
                </a:solidFill>
              </a:rPr>
              <a:t>Polimorfismo de subtipo</a:t>
            </a:r>
          </a:p>
          <a:p>
            <a:pPr indent="-228600" lvl="1" marL="914400" rtl="0">
              <a:spcBef>
                <a:spcPts val="0"/>
              </a:spcBef>
              <a:buFont typeface="Courier New"/>
              <a:buChar char="o"/>
            </a:pPr>
            <a:r>
              <a:rPr lang="pt-BR"/>
              <a:t>O </a:t>
            </a:r>
            <a:r>
              <a:rPr i="1" lang="pt-BR"/>
              <a:t>casting explícito </a:t>
            </a:r>
            <a:r>
              <a:rPr lang="pt-BR"/>
              <a:t>(ou simplesmente </a:t>
            </a:r>
            <a:r>
              <a:rPr i="1" lang="pt-BR"/>
              <a:t>casting</a:t>
            </a:r>
            <a:r>
              <a:rPr lang="pt-BR"/>
              <a:t>) ocorre quando se deseja atribuir uma variável </a:t>
            </a:r>
            <a:r>
              <a:rPr b="1" lang="pt-BR"/>
              <a:t>A</a:t>
            </a:r>
            <a:r>
              <a:rPr lang="pt-BR"/>
              <a:t> a uma variável </a:t>
            </a:r>
            <a:r>
              <a:rPr b="1" lang="pt-BR"/>
              <a:t>B, sendo A uma superclasse de B</a:t>
            </a:r>
            <a:r>
              <a:rPr lang="pt-BR"/>
              <a:t>.</a:t>
            </a:r>
          </a:p>
        </p:txBody>
      </p:sp>
      <p:sp>
        <p:nvSpPr>
          <p:cNvPr id="608" name="Shape 608"/>
          <p:cNvSpPr txBox="1"/>
          <p:nvPr/>
        </p:nvSpPr>
        <p:spPr>
          <a:xfrm>
            <a:off x="496200" y="3301442"/>
            <a:ext cx="8647800" cy="3705000"/>
          </a:xfrm>
          <a:prstGeom prst="rect">
            <a:avLst/>
          </a:prstGeom>
          <a:noFill/>
          <a:ln>
            <a:noFill/>
          </a:ln>
        </p:spPr>
        <p:txBody>
          <a:bodyPr anchorCtr="0" anchor="t" bIns="91425" lIns="91425" rIns="91425" tIns="91425">
            <a:noAutofit/>
          </a:bodyPr>
          <a:lstStyle/>
          <a:p>
            <a:pPr lvl="0" rtl="0">
              <a:spcBef>
                <a:spcPts val="0"/>
              </a:spcBef>
              <a:buNone/>
            </a:pPr>
            <a:r>
              <a:rPr lang="pt-BR" sz="1800">
                <a:latin typeface="Courier New"/>
                <a:ea typeface="Courier New"/>
                <a:cs typeface="Courier New"/>
                <a:sym typeface="Courier New"/>
              </a:rPr>
              <a:t>public class Application {</a:t>
            </a:r>
          </a:p>
          <a:p>
            <a:pPr lvl="0" rtl="0">
              <a:spcBef>
                <a:spcPts val="0"/>
              </a:spcBef>
              <a:buNone/>
            </a:pPr>
            <a:r>
              <a:rPr lang="pt-BR" sz="1800">
                <a:latin typeface="Courier New"/>
                <a:ea typeface="Courier New"/>
                <a:cs typeface="Courier New"/>
                <a:sym typeface="Courier New"/>
              </a:rPr>
              <a:t>    public static void main(String[] args) {</a:t>
            </a:r>
          </a:p>
          <a:p>
            <a:pPr lvl="0" rtl="0">
              <a:spcBef>
                <a:spcPts val="0"/>
              </a:spcBef>
              <a:buNone/>
            </a:pPr>
            <a:r>
              <a:rPr lang="pt-BR" sz="1800">
                <a:latin typeface="Courier New"/>
                <a:ea typeface="Courier New"/>
                <a:cs typeface="Courier New"/>
                <a:sym typeface="Courier New"/>
              </a:rPr>
              <a:t>        Funcionario ze = new Funcionario();</a:t>
            </a:r>
          </a:p>
          <a:p>
            <a:pPr lvl="0" rtl="0">
              <a:spcBef>
                <a:spcPts val="0"/>
              </a:spcBef>
              <a:buNone/>
            </a:pPr>
            <a:r>
              <a:rPr lang="pt-BR" sz="1800">
                <a:latin typeface="Courier New"/>
                <a:ea typeface="Courier New"/>
                <a:cs typeface="Courier New"/>
                <a:sym typeface="Courier New"/>
              </a:rPr>
              <a:t>        Gerente joao = new Gerente();</a:t>
            </a:r>
          </a:p>
          <a:p>
            <a:pPr lvl="0" rtl="0">
              <a:spcBef>
                <a:spcPts val="0"/>
              </a:spcBef>
              <a:buNone/>
            </a:pPr>
            <a:r>
              <a:rPr lang="pt-BR" sz="1800">
                <a:latin typeface="Courier New"/>
                <a:ea typeface="Courier New"/>
                <a:cs typeface="Courier New"/>
                <a:sym typeface="Courier New"/>
              </a:rPr>
              <a:t>        Gerente claudia = new Gerente();</a:t>
            </a:r>
          </a:p>
          <a:p>
            <a:pPr lvl="0" rtl="0">
              <a:spcBef>
                <a:spcPts val="0"/>
              </a:spcBef>
              <a:buNone/>
            </a:pPr>
            <a:r>
              <a:rPr lang="pt-BR" sz="1800">
                <a:latin typeface="Courier New"/>
                <a:ea typeface="Courier New"/>
                <a:cs typeface="Courier New"/>
                <a:sym typeface="Courier New"/>
              </a:rPr>
              <a:t>        Funcionario ana = new Secretaria();</a:t>
            </a:r>
          </a:p>
          <a:p>
            <a:pPr lvl="0" rtl="0">
              <a:spcBef>
                <a:spcPts val="0"/>
              </a:spcBef>
              <a:buNone/>
            </a:pPr>
            <a:r>
              <a:rPr lang="pt-BR" sz="1800">
                <a:latin typeface="Courier New"/>
                <a:ea typeface="Courier New"/>
                <a:cs typeface="Courier New"/>
                <a:sym typeface="Courier New"/>
              </a:rPr>
              <a:t>        </a:t>
            </a:r>
            <a:r>
              <a:rPr b="1" lang="pt-BR" sz="1800">
                <a:latin typeface="Courier New"/>
                <a:ea typeface="Courier New"/>
                <a:cs typeface="Courier New"/>
                <a:sym typeface="Courier New"/>
              </a:rPr>
              <a:t>Funcionario </a:t>
            </a:r>
            <a:r>
              <a:rPr lang="pt-BR" sz="1800">
                <a:latin typeface="Courier New"/>
                <a:ea typeface="Courier New"/>
                <a:cs typeface="Courier New"/>
                <a:sym typeface="Courier New"/>
              </a:rPr>
              <a:t>roberto = new Programador();</a:t>
            </a:r>
          </a:p>
          <a:p>
            <a:pPr lvl="0" rtl="0">
              <a:spcBef>
                <a:spcPts val="0"/>
              </a:spcBef>
              <a:buNone/>
            </a:pPr>
            <a:r>
              <a:rPr lang="pt-BR" sz="1800">
                <a:latin typeface="Courier New"/>
                <a:ea typeface="Courier New"/>
                <a:cs typeface="Courier New"/>
                <a:sym typeface="Courier New"/>
              </a:rPr>
              <a:t>        Programador auxRoberto = </a:t>
            </a:r>
            <a:r>
              <a:rPr b="1" lang="pt-BR" sz="1800">
                <a:latin typeface="Courier New"/>
                <a:ea typeface="Courier New"/>
                <a:cs typeface="Courier New"/>
                <a:sym typeface="Courier New"/>
              </a:rPr>
              <a:t>(Programador)</a:t>
            </a:r>
            <a:r>
              <a:rPr lang="pt-BR" sz="1800">
                <a:latin typeface="Courier New"/>
                <a:ea typeface="Courier New"/>
                <a:cs typeface="Courier New"/>
                <a:sym typeface="Courier New"/>
              </a:rPr>
              <a:t>roberto;</a:t>
            </a:r>
          </a:p>
          <a:p>
            <a:pPr lvl="0" rtl="0">
              <a:spcBef>
                <a:spcPts val="0"/>
              </a:spcBef>
              <a:buNone/>
            </a:pPr>
            <a:r>
              <a:rPr lang="pt-BR" sz="1800">
                <a:latin typeface="Courier New"/>
                <a:ea typeface="Courier New"/>
                <a:cs typeface="Courier New"/>
                <a:sym typeface="Courier New"/>
              </a:rPr>
              <a:t>    } </a:t>
            </a:r>
          </a:p>
          <a:p>
            <a:pPr lvl="0" rtl="0">
              <a:spcBef>
                <a:spcPts val="0"/>
              </a:spcBef>
              <a:buNone/>
            </a:pPr>
            <a:r>
              <a:rPr lang="pt-BR" sz="1800">
                <a:latin typeface="Courier New"/>
                <a:ea typeface="Courier New"/>
                <a:cs typeface="Courier New"/>
                <a:sym typeface="Courier New"/>
              </a:rPr>
              <a:t>}</a:t>
            </a:r>
          </a:p>
          <a:p>
            <a:pPr lvl="0" rtl="0">
              <a:spcBef>
                <a:spcPts val="0"/>
              </a:spcBef>
              <a:buNone/>
            </a:pPr>
            <a:r>
              <a:t/>
            </a:r>
            <a:endParaRPr sz="1800">
              <a:latin typeface="Courier New"/>
              <a:ea typeface="Courier New"/>
              <a:cs typeface="Courier New"/>
              <a:sym typeface="Courier New"/>
            </a:endParaRPr>
          </a:p>
          <a:p>
            <a:pPr lvl="0" rtl="0">
              <a:spcBef>
                <a:spcPts val="0"/>
              </a:spcBef>
              <a:buNone/>
            </a:pPr>
            <a:r>
              <a:t/>
            </a:r>
            <a:endParaRPr sz="1800">
              <a:latin typeface="Courier New"/>
              <a:ea typeface="Courier New"/>
              <a:cs typeface="Courier New"/>
              <a:sym typeface="Courier New"/>
            </a:endParaRPr>
          </a:p>
          <a:p>
            <a:pPr lvl="0" rtl="0">
              <a:spcBef>
                <a:spcPts val="0"/>
              </a:spcBef>
              <a:buNone/>
            </a:pPr>
            <a:r>
              <a:t/>
            </a:r>
            <a:endParaRPr sz="1800">
              <a:latin typeface="Courier New"/>
              <a:ea typeface="Courier New"/>
              <a:cs typeface="Courier New"/>
              <a:sym typeface="Courier New"/>
            </a:endParaRPr>
          </a:p>
          <a:p>
            <a:pPr lvl="0" rtl="0">
              <a:spcBef>
                <a:spcPts val="0"/>
              </a:spcBef>
              <a:buNone/>
            </a:pPr>
            <a:r>
              <a:t/>
            </a:r>
            <a:endParaRPr sz="1800">
              <a:latin typeface="Courier New"/>
              <a:ea typeface="Courier New"/>
              <a:cs typeface="Courier New"/>
              <a:sym typeface="Courier New"/>
            </a:endParaRPr>
          </a:p>
        </p:txBody>
      </p:sp>
      <p:sp>
        <p:nvSpPr>
          <p:cNvPr id="609" name="Shape 609"/>
          <p:cNvSpPr/>
          <p:nvPr/>
        </p:nvSpPr>
        <p:spPr>
          <a:xfrm>
            <a:off x="6122166" y="3945325"/>
            <a:ext cx="1568400" cy="1000800"/>
          </a:xfrm>
          <a:prstGeom prst="wedgeEllipseCallout">
            <a:avLst>
              <a:gd fmla="val -71241" name="adj1"/>
              <a:gd fmla="val 69883" name="adj2"/>
            </a:avLst>
          </a:prstGeom>
          <a:solidFill>
            <a:srgbClr val="FFFF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i="1" lang="pt-BR" sz="1800"/>
              <a:t>Casting </a:t>
            </a:r>
            <a:r>
              <a:rPr lang="pt-BR" sz="1800"/>
              <a:t>explícito</a:t>
            </a:r>
          </a:p>
        </p:txBody>
      </p:sp>
      <p:sp>
        <p:nvSpPr>
          <p:cNvPr id="610" name="Shape 610"/>
          <p:cNvSpPr/>
          <p:nvPr/>
        </p:nvSpPr>
        <p:spPr>
          <a:xfrm>
            <a:off x="1224483" y="1476783"/>
            <a:ext cx="7191233" cy="4361633"/>
          </a:xfrm>
          <a:prstGeom prst="irregularSeal1">
            <a:avLst/>
          </a:prstGeom>
          <a:solidFill>
            <a:srgbClr val="FFFF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pt-BR" sz="1800"/>
              <a:t>O casting explícito também é útil para converter tipos primitivos:</a:t>
            </a:r>
          </a:p>
          <a:p>
            <a:pPr lvl="0" rtl="0">
              <a:spcBef>
                <a:spcPts val="0"/>
              </a:spcBef>
              <a:buClr>
                <a:srgbClr val="000000"/>
              </a:buClr>
              <a:buSzPct val="61111"/>
              <a:buFont typeface="Arial"/>
              <a:buNone/>
            </a:pPr>
            <a:r>
              <a:rPr lang="pt-BR" sz="1800">
                <a:latin typeface="Courier New"/>
                <a:ea typeface="Courier New"/>
                <a:cs typeface="Courier New"/>
                <a:sym typeface="Courier New"/>
              </a:rPr>
              <a:t>double dDois = 2.0;</a:t>
            </a:r>
          </a:p>
          <a:p>
            <a:pPr lvl="0" rtl="0">
              <a:spcBef>
                <a:spcPts val="0"/>
              </a:spcBef>
              <a:buNone/>
            </a:pPr>
            <a:r>
              <a:rPr lang="pt-BR" sz="1800">
                <a:latin typeface="Courier New"/>
                <a:ea typeface="Courier New"/>
                <a:cs typeface="Courier New"/>
                <a:sym typeface="Courier New"/>
              </a:rPr>
              <a:t>short sDois = (short)dDois;</a:t>
            </a:r>
          </a:p>
          <a:p>
            <a:pPr lvl="0">
              <a:spcBef>
                <a:spcPts val="0"/>
              </a:spcBef>
              <a:buNone/>
            </a:pPr>
            <a:r>
              <a:rPr lang="pt-BR" sz="1800">
                <a:latin typeface="Courier New"/>
                <a:ea typeface="Courier New"/>
                <a:cs typeface="Courier New"/>
                <a:sym typeface="Courier New"/>
              </a:rPr>
              <a:t>float fDois = (float)dDois; </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9"/>
                                        </p:tgtEl>
                                        <p:attrNameLst>
                                          <p:attrName>style.visibility</p:attrName>
                                        </p:attrNameLst>
                                      </p:cBhvr>
                                      <p:to>
                                        <p:strVal val="visible"/>
                                      </p:to>
                                    </p:set>
                                    <p:animEffect filter="fade" transition="in">
                                      <p:cBhvr>
                                        <p:cTn dur="1000"/>
                                        <p:tgtEl>
                                          <p:spTgt spid="6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0"/>
                                        </p:tgtEl>
                                        <p:attrNameLst>
                                          <p:attrName>style.visibility</p:attrName>
                                        </p:attrNameLst>
                                      </p:cBhvr>
                                      <p:to>
                                        <p:strVal val="visible"/>
                                      </p:to>
                                    </p:set>
                                    <p:animEffect filter="fade" transition="in">
                                      <p:cBhvr>
                                        <p:cTn dur="1000"/>
                                        <p:tgtEl>
                                          <p:spTgt spid="6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4" name="Shape 614"/>
        <p:cNvGrpSpPr/>
        <p:nvPr/>
      </p:nvGrpSpPr>
      <p:grpSpPr>
        <a:xfrm>
          <a:off x="0" y="0"/>
          <a:ext cx="0" cy="0"/>
          <a:chOff x="0" y="0"/>
          <a:chExt cx="0" cy="0"/>
        </a:xfrm>
      </p:grpSpPr>
      <p:sp>
        <p:nvSpPr>
          <p:cNvPr id="615" name="Shape 61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pt-BR"/>
              <a:t>Polimorfismo</a:t>
            </a:r>
          </a:p>
        </p:txBody>
      </p:sp>
      <p:sp>
        <p:nvSpPr>
          <p:cNvPr id="616" name="Shape 61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buFont typeface="Arial"/>
              <a:buChar char="●"/>
            </a:pPr>
            <a:r>
              <a:rPr lang="pt-BR"/>
              <a:t>CUIDADO COM O CASTING EXPLÍCITO!</a:t>
            </a:r>
          </a:p>
          <a:p>
            <a:pPr lvl="0" rtl="0">
              <a:spcBef>
                <a:spcPts val="0"/>
              </a:spcBef>
              <a:buNone/>
            </a:pPr>
            <a:r>
              <a:t/>
            </a:r>
            <a:endParaRPr/>
          </a:p>
          <a:p>
            <a:pPr indent="0" lvl="0" marL="0" rtl="0">
              <a:spcBef>
                <a:spcPts val="0"/>
              </a:spcBef>
              <a:buNone/>
            </a:pPr>
            <a:r>
              <a:t/>
            </a:r>
            <a:endParaRPr b="1"/>
          </a:p>
        </p:txBody>
      </p:sp>
      <p:sp>
        <p:nvSpPr>
          <p:cNvPr id="617" name="Shape 617"/>
          <p:cNvSpPr txBox="1"/>
          <p:nvPr/>
        </p:nvSpPr>
        <p:spPr>
          <a:xfrm>
            <a:off x="6441" y="2124325"/>
            <a:ext cx="9098700" cy="4276500"/>
          </a:xfrm>
          <a:prstGeom prst="rect">
            <a:avLst/>
          </a:prstGeom>
          <a:noFill/>
          <a:ln>
            <a:noFill/>
          </a:ln>
        </p:spPr>
        <p:txBody>
          <a:bodyPr anchorCtr="0" anchor="t" bIns="91425" lIns="91425" rIns="91425" tIns="91425">
            <a:noAutofit/>
          </a:bodyPr>
          <a:lstStyle/>
          <a:p>
            <a:pPr lvl="0" rtl="0">
              <a:spcBef>
                <a:spcPts val="0"/>
              </a:spcBef>
              <a:buNone/>
            </a:pPr>
            <a:r>
              <a:rPr lang="pt-BR" sz="1800">
                <a:latin typeface="Courier New"/>
                <a:ea typeface="Courier New"/>
                <a:cs typeface="Courier New"/>
                <a:sym typeface="Courier New"/>
              </a:rPr>
              <a:t>public class Application {</a:t>
            </a:r>
          </a:p>
          <a:p>
            <a:pPr lvl="0" rtl="0">
              <a:spcBef>
                <a:spcPts val="0"/>
              </a:spcBef>
              <a:buNone/>
            </a:pPr>
            <a:r>
              <a:rPr lang="pt-BR" sz="1800">
                <a:latin typeface="Courier New"/>
                <a:ea typeface="Courier New"/>
                <a:cs typeface="Courier New"/>
                <a:sym typeface="Courier New"/>
              </a:rPr>
              <a:t>    public static void main(String[] args) {</a:t>
            </a:r>
          </a:p>
          <a:p>
            <a:pPr lvl="0" rtl="0">
              <a:spcBef>
                <a:spcPts val="0"/>
              </a:spcBef>
              <a:buNone/>
            </a:pPr>
            <a:r>
              <a:rPr lang="pt-BR" sz="1800">
                <a:latin typeface="Courier New"/>
                <a:ea typeface="Courier New"/>
                <a:cs typeface="Courier New"/>
                <a:sym typeface="Courier New"/>
              </a:rPr>
              <a:t>        Funcionario ze = new Funcionario();</a:t>
            </a:r>
          </a:p>
          <a:p>
            <a:pPr lvl="0" rtl="0">
              <a:spcBef>
                <a:spcPts val="0"/>
              </a:spcBef>
              <a:buNone/>
            </a:pPr>
            <a:r>
              <a:rPr lang="pt-BR" sz="1800">
                <a:latin typeface="Courier New"/>
                <a:ea typeface="Courier New"/>
                <a:cs typeface="Courier New"/>
                <a:sym typeface="Courier New"/>
              </a:rPr>
              <a:t>        Funcionario joao = new Gerente();</a:t>
            </a:r>
          </a:p>
          <a:p>
            <a:pPr lvl="0" rtl="0">
              <a:spcBef>
                <a:spcPts val="0"/>
              </a:spcBef>
              <a:buNone/>
            </a:pPr>
            <a:r>
              <a:rPr lang="pt-BR" sz="1800">
                <a:latin typeface="Courier New"/>
                <a:ea typeface="Courier New"/>
                <a:cs typeface="Courier New"/>
                <a:sym typeface="Courier New"/>
              </a:rPr>
              <a:t>        Gerente claudia = new Gerente();</a:t>
            </a:r>
          </a:p>
          <a:p>
            <a:pPr lvl="0" rtl="0">
              <a:spcBef>
                <a:spcPts val="0"/>
              </a:spcBef>
              <a:buNone/>
            </a:pPr>
            <a:r>
              <a:rPr lang="pt-BR" sz="1800">
                <a:latin typeface="Courier New"/>
                <a:ea typeface="Courier New"/>
                <a:cs typeface="Courier New"/>
                <a:sym typeface="Courier New"/>
              </a:rPr>
              <a:t>        Funcionario ana = new Secretaria();</a:t>
            </a:r>
          </a:p>
          <a:p>
            <a:pPr lvl="0" rtl="0">
              <a:spcBef>
                <a:spcPts val="0"/>
              </a:spcBef>
              <a:buNone/>
            </a:pPr>
            <a:r>
              <a:rPr lang="pt-BR" sz="1800">
                <a:latin typeface="Courier New"/>
                <a:ea typeface="Courier New"/>
                <a:cs typeface="Courier New"/>
                <a:sym typeface="Courier New"/>
              </a:rPr>
              <a:t>        Programador roberto = new Programador();</a:t>
            </a:r>
          </a:p>
          <a:p>
            <a:pPr lvl="0" rtl="0">
              <a:spcBef>
                <a:spcPts val="0"/>
              </a:spcBef>
              <a:buNone/>
            </a:pPr>
            <a:r>
              <a:t/>
            </a:r>
            <a:endParaRPr sz="1800">
              <a:latin typeface="Courier New"/>
              <a:ea typeface="Courier New"/>
              <a:cs typeface="Courier New"/>
              <a:sym typeface="Courier New"/>
            </a:endParaRPr>
          </a:p>
          <a:p>
            <a:pPr lvl="0" rtl="0">
              <a:spcBef>
                <a:spcPts val="0"/>
              </a:spcBef>
              <a:buNone/>
            </a:pPr>
            <a:r>
              <a:rPr lang="pt-BR" sz="1800">
                <a:latin typeface="Courier New"/>
                <a:ea typeface="Courier New"/>
                <a:cs typeface="Courier New"/>
                <a:sym typeface="Courier New"/>
              </a:rPr>
              <a:t>        Funcionario auxRoberto = roberto;</a:t>
            </a:r>
          </a:p>
          <a:p>
            <a:pPr lvl="0" rtl="0">
              <a:spcBef>
                <a:spcPts val="0"/>
              </a:spcBef>
              <a:buClr>
                <a:srgbClr val="000000"/>
              </a:buClr>
              <a:buSzPct val="61111"/>
              <a:buFont typeface="Arial"/>
              <a:buNone/>
            </a:pPr>
            <a:r>
              <a:rPr lang="pt-BR" sz="1800">
                <a:latin typeface="Courier New"/>
                <a:ea typeface="Courier New"/>
                <a:cs typeface="Courier New"/>
                <a:sym typeface="Courier New"/>
              </a:rPr>
              <a:t>        Secretaria auxAna = (Secretaria)ana;</a:t>
            </a:r>
          </a:p>
          <a:p>
            <a:pPr lvl="0" rtl="0">
              <a:spcBef>
                <a:spcPts val="0"/>
              </a:spcBef>
              <a:buNone/>
            </a:pPr>
            <a:r>
              <a:rPr lang="pt-BR" sz="1800">
                <a:latin typeface="Courier New"/>
                <a:ea typeface="Courier New"/>
                <a:cs typeface="Courier New"/>
                <a:sym typeface="Courier New"/>
              </a:rPr>
              <a:t>        </a:t>
            </a:r>
            <a:r>
              <a:rPr lang="pt-BR" sz="1800">
                <a:solidFill>
                  <a:srgbClr val="FF0000"/>
                </a:solidFill>
                <a:latin typeface="Courier New"/>
                <a:ea typeface="Courier New"/>
                <a:cs typeface="Courier New"/>
                <a:sym typeface="Courier New"/>
              </a:rPr>
              <a:t>Programador auxClaudia = </a:t>
            </a:r>
          </a:p>
          <a:p>
            <a:pPr lvl="0" rtl="0">
              <a:spcBef>
                <a:spcPts val="0"/>
              </a:spcBef>
              <a:buClr>
                <a:srgbClr val="000000"/>
              </a:buClr>
              <a:buSzPct val="61111"/>
              <a:buFont typeface="Arial"/>
              <a:buNone/>
            </a:pPr>
            <a:r>
              <a:rPr lang="pt-BR" sz="1800">
                <a:solidFill>
                  <a:srgbClr val="FF0000"/>
                </a:solidFill>
                <a:latin typeface="Courier New"/>
                <a:ea typeface="Courier New"/>
                <a:cs typeface="Courier New"/>
                <a:sym typeface="Courier New"/>
              </a:rPr>
              <a:t>            (Programador)claudia;//ERRO DE COMPILAÇÃO!</a:t>
            </a:r>
          </a:p>
          <a:p>
            <a:pPr lvl="0" rtl="0">
              <a:spcBef>
                <a:spcPts val="0"/>
              </a:spcBef>
              <a:buClr>
                <a:srgbClr val="000000"/>
              </a:buClr>
              <a:buSzPct val="61111"/>
              <a:buFont typeface="Arial"/>
              <a:buNone/>
            </a:pPr>
            <a:r>
              <a:rPr lang="pt-BR" sz="1800">
                <a:latin typeface="Courier New"/>
                <a:ea typeface="Courier New"/>
                <a:cs typeface="Courier New"/>
                <a:sym typeface="Courier New"/>
              </a:rPr>
              <a:t>        </a:t>
            </a:r>
            <a:r>
              <a:rPr lang="pt-BR" sz="1800">
                <a:solidFill>
                  <a:srgbClr val="FF0000"/>
                </a:solidFill>
                <a:latin typeface="Courier New"/>
                <a:ea typeface="Courier New"/>
                <a:cs typeface="Courier New"/>
                <a:sym typeface="Courier New"/>
              </a:rPr>
              <a:t>Secretaria auxJoao = (Secretaria)joao;//ERRO DE EXECUÇÃO!</a:t>
            </a:r>
          </a:p>
          <a:p>
            <a:pPr lvl="0" rtl="0">
              <a:spcBef>
                <a:spcPts val="0"/>
              </a:spcBef>
              <a:buClr>
                <a:srgbClr val="000000"/>
              </a:buClr>
              <a:buSzPct val="61111"/>
              <a:buFont typeface="Arial"/>
              <a:buNone/>
            </a:pPr>
            <a:r>
              <a:rPr lang="pt-BR" sz="1800">
                <a:latin typeface="Courier New"/>
                <a:ea typeface="Courier New"/>
                <a:cs typeface="Courier New"/>
                <a:sym typeface="Courier New"/>
              </a:rPr>
              <a:t>        </a:t>
            </a:r>
            <a:r>
              <a:rPr lang="pt-BR" sz="1800">
                <a:solidFill>
                  <a:srgbClr val="FF0000"/>
                </a:solidFill>
                <a:latin typeface="Courier New"/>
                <a:ea typeface="Courier New"/>
                <a:cs typeface="Courier New"/>
                <a:sym typeface="Courier New"/>
              </a:rPr>
              <a:t>Secretaria auxZe = (Secretaria)ze;//ERRO DE EXECUÇÃO!</a:t>
            </a:r>
          </a:p>
          <a:p>
            <a:pPr lvl="0" rtl="0">
              <a:spcBef>
                <a:spcPts val="0"/>
              </a:spcBef>
              <a:buNone/>
            </a:pPr>
            <a:r>
              <a:rPr lang="pt-BR" sz="1800">
                <a:latin typeface="Courier New"/>
                <a:ea typeface="Courier New"/>
                <a:cs typeface="Courier New"/>
                <a:sym typeface="Courier New"/>
              </a:rPr>
              <a:t>    } </a:t>
            </a:r>
          </a:p>
          <a:p>
            <a:pPr lvl="0" rtl="0">
              <a:spcBef>
                <a:spcPts val="0"/>
              </a:spcBef>
              <a:buNone/>
            </a:pPr>
            <a:r>
              <a:rPr lang="pt-BR" sz="1800">
                <a:latin typeface="Courier New"/>
                <a:ea typeface="Courier New"/>
                <a:cs typeface="Courier New"/>
                <a:sym typeface="Courier New"/>
              </a:rPr>
              <a:t>}</a:t>
            </a:r>
          </a:p>
          <a:p>
            <a:pPr lvl="0" rtl="0">
              <a:spcBef>
                <a:spcPts val="0"/>
              </a:spcBef>
              <a:buNone/>
            </a:pPr>
            <a:r>
              <a:t/>
            </a:r>
            <a:endParaRPr sz="1800">
              <a:latin typeface="Courier New"/>
              <a:ea typeface="Courier New"/>
              <a:cs typeface="Courier New"/>
              <a:sym typeface="Courier New"/>
            </a:endParaRPr>
          </a:p>
          <a:p>
            <a:pPr lvl="0" rtl="0">
              <a:spcBef>
                <a:spcPts val="0"/>
              </a:spcBef>
              <a:buNone/>
            </a:pPr>
            <a:r>
              <a:t/>
            </a:r>
            <a:endParaRPr sz="1800">
              <a:latin typeface="Courier New"/>
              <a:ea typeface="Courier New"/>
              <a:cs typeface="Courier New"/>
              <a:sym typeface="Courier New"/>
            </a:endParaRPr>
          </a:p>
          <a:p>
            <a:pPr lvl="0" rtl="0">
              <a:spcBef>
                <a:spcPts val="0"/>
              </a:spcBef>
              <a:buNone/>
            </a:pPr>
            <a:r>
              <a:t/>
            </a:r>
            <a:endParaRPr sz="1800">
              <a:latin typeface="Courier New"/>
              <a:ea typeface="Courier New"/>
              <a:cs typeface="Courier New"/>
              <a:sym typeface="Courier New"/>
            </a:endParaRPr>
          </a:p>
          <a:p>
            <a:pPr lvl="0" rtl="0">
              <a:spcBef>
                <a:spcPts val="0"/>
              </a:spcBef>
              <a:buNone/>
            </a:pPr>
            <a:r>
              <a:t/>
            </a:r>
            <a:endParaRPr sz="1800">
              <a:latin typeface="Courier New"/>
              <a:ea typeface="Courier New"/>
              <a:cs typeface="Courier New"/>
              <a:sym typeface="Courier New"/>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1" name="Shape 621"/>
        <p:cNvGrpSpPr/>
        <p:nvPr/>
      </p:nvGrpSpPr>
      <p:grpSpPr>
        <a:xfrm>
          <a:off x="0" y="0"/>
          <a:ext cx="0" cy="0"/>
          <a:chOff x="0" y="0"/>
          <a:chExt cx="0" cy="0"/>
        </a:xfrm>
      </p:grpSpPr>
      <p:sp>
        <p:nvSpPr>
          <p:cNvPr id="622" name="Shape 62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pt-BR"/>
              <a:t>Polimorfismo</a:t>
            </a:r>
          </a:p>
        </p:txBody>
      </p:sp>
      <p:sp>
        <p:nvSpPr>
          <p:cNvPr id="623" name="Shape 62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buFont typeface="Arial"/>
              <a:buChar char="●"/>
            </a:pPr>
            <a:r>
              <a:rPr lang="pt-BR"/>
              <a:t>Nosso exemplo</a:t>
            </a:r>
          </a:p>
          <a:p>
            <a:pPr indent="0" lvl="0" marL="0" rtl="0">
              <a:spcBef>
                <a:spcPts val="0"/>
              </a:spcBef>
              <a:buNone/>
            </a:pPr>
            <a:r>
              <a:t/>
            </a:r>
            <a:endParaRPr b="1"/>
          </a:p>
        </p:txBody>
      </p:sp>
      <p:pic>
        <p:nvPicPr>
          <p:cNvPr id="624" name="Shape 624"/>
          <p:cNvPicPr preferRelativeResize="0"/>
          <p:nvPr/>
        </p:nvPicPr>
        <p:blipFill>
          <a:blip r:embed="rId3">
            <a:alphaModFix/>
          </a:blip>
          <a:stretch>
            <a:fillRect/>
          </a:stretch>
        </p:blipFill>
        <p:spPr>
          <a:xfrm>
            <a:off x="3100125" y="3648075"/>
            <a:ext cx="3800475" cy="3209925"/>
          </a:xfrm>
          <a:prstGeom prst="rect">
            <a:avLst/>
          </a:prstGeom>
          <a:noFill/>
          <a:ln>
            <a:noFill/>
          </a:ln>
        </p:spPr>
      </p:pic>
      <p:sp>
        <p:nvSpPr>
          <p:cNvPr id="625" name="Shape 625"/>
          <p:cNvSpPr/>
          <p:nvPr/>
        </p:nvSpPr>
        <p:spPr>
          <a:xfrm>
            <a:off x="992600" y="2173192"/>
            <a:ext cx="2338500" cy="1270799"/>
          </a:xfrm>
          <a:prstGeom prst="wedgeRoundRectCallout">
            <a:avLst>
              <a:gd fmla="val 55473" name="adj1"/>
              <a:gd fmla="val 79590" name="adj2"/>
              <a:gd fmla="val 0" name="adj3"/>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pt-BR" sz="1800"/>
              <a:t>Nossa empresa vai contratar todos os gerentes como PJ.</a:t>
            </a:r>
          </a:p>
        </p:txBody>
      </p:sp>
      <p:sp>
        <p:nvSpPr>
          <p:cNvPr id="626" name="Shape 626"/>
          <p:cNvSpPr/>
          <p:nvPr/>
        </p:nvSpPr>
        <p:spPr>
          <a:xfrm>
            <a:off x="5628875" y="1996117"/>
            <a:ext cx="2338500" cy="1270799"/>
          </a:xfrm>
          <a:prstGeom prst="wedgeRoundRectCallout">
            <a:avLst>
              <a:gd fmla="val -66807" name="adj1"/>
              <a:gd fmla="val 117462" name="adj2"/>
              <a:gd fmla="val 0" name="adj3"/>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pt-BR" sz="1800"/>
              <a:t>Chefe, então o custo dos gerentes será igual ao salário?</a:t>
            </a:r>
          </a:p>
        </p:txBody>
      </p:sp>
      <p:sp>
        <p:nvSpPr>
          <p:cNvPr id="627" name="Shape 627"/>
          <p:cNvSpPr/>
          <p:nvPr/>
        </p:nvSpPr>
        <p:spPr>
          <a:xfrm>
            <a:off x="5628875" y="1996117"/>
            <a:ext cx="2338500" cy="1270799"/>
          </a:xfrm>
          <a:prstGeom prst="wedgeRoundRectCallout">
            <a:avLst>
              <a:gd fmla="val -66807" name="adj1"/>
              <a:gd fmla="val 117462" name="adj2"/>
              <a:gd fmla="val 0" name="adj3"/>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pt-BR" sz="1800"/>
              <a:t>Eu acho que vou ter que alterar todo o programa. Qual é o meu </a:t>
            </a:r>
            <a:r>
              <a:rPr i="1" lang="pt-BR" sz="1800"/>
              <a:t>deadline</a:t>
            </a:r>
            <a:r>
              <a:rPr lang="pt-BR" sz="1800"/>
              <a:t>?</a:t>
            </a:r>
          </a:p>
        </p:txBody>
      </p:sp>
      <p:sp>
        <p:nvSpPr>
          <p:cNvPr id="628" name="Shape 628"/>
          <p:cNvSpPr/>
          <p:nvPr/>
        </p:nvSpPr>
        <p:spPr>
          <a:xfrm>
            <a:off x="992600" y="2173192"/>
            <a:ext cx="2338500" cy="1270799"/>
          </a:xfrm>
          <a:prstGeom prst="wedgeRoundRectCallout">
            <a:avLst>
              <a:gd fmla="val 55473" name="adj1"/>
              <a:gd fmla="val 79590" name="adj2"/>
              <a:gd fmla="val 0" name="adj3"/>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pt-BR" sz="1800"/>
              <a:t>Exato!</a:t>
            </a:r>
          </a:p>
        </p:txBody>
      </p:sp>
      <p:sp>
        <p:nvSpPr>
          <p:cNvPr id="629" name="Shape 629"/>
          <p:cNvSpPr/>
          <p:nvPr/>
        </p:nvSpPr>
        <p:spPr>
          <a:xfrm>
            <a:off x="992600" y="2173192"/>
            <a:ext cx="2338500" cy="1270799"/>
          </a:xfrm>
          <a:prstGeom prst="wedgeRoundRectCallout">
            <a:avLst>
              <a:gd fmla="val 55473" name="adj1"/>
              <a:gd fmla="val 79590" name="adj2"/>
              <a:gd fmla="val 0" name="adj3"/>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pt-BR" sz="1800"/>
              <a:t>A folha de ponto vai rodar amanhã de manhã...</a:t>
            </a:r>
          </a:p>
        </p:txBody>
      </p:sp>
      <p:sp>
        <p:nvSpPr>
          <p:cNvPr id="630" name="Shape 630"/>
          <p:cNvSpPr/>
          <p:nvPr/>
        </p:nvSpPr>
        <p:spPr>
          <a:xfrm>
            <a:off x="5628875" y="1996117"/>
            <a:ext cx="2338500" cy="1270799"/>
          </a:xfrm>
          <a:prstGeom prst="wedgeRoundRectCallout">
            <a:avLst>
              <a:gd fmla="val -66807" name="adj1"/>
              <a:gd fmla="val 117462" name="adj2"/>
              <a:gd fmla="val 0" name="adj3"/>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pt-BR" sz="1800"/>
              <a:t>MAS JÁ SÃO 8:30 DA NOITE!!!</a:t>
            </a:r>
          </a:p>
        </p:txBody>
      </p:sp>
      <p:sp>
        <p:nvSpPr>
          <p:cNvPr id="631" name="Shape 631"/>
          <p:cNvSpPr/>
          <p:nvPr/>
        </p:nvSpPr>
        <p:spPr>
          <a:xfrm>
            <a:off x="851025" y="2173192"/>
            <a:ext cx="2249100" cy="1977600"/>
          </a:xfrm>
          <a:prstGeom prst="wedgeRoundRectCallout">
            <a:avLst>
              <a:gd fmla="val 71780" name="adj1"/>
              <a:gd fmla="val 38737" name="adj2"/>
              <a:gd fmla="val 0" name="adj3"/>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pt-BR" sz="1800"/>
              <a:t>Nossa... não havia notado como está tarde. Vou indo que minha mulher está esperando. Boa noite.</a:t>
            </a:r>
          </a:p>
        </p:txBody>
      </p:sp>
      <p:sp>
        <p:nvSpPr>
          <p:cNvPr id="632" name="Shape 632"/>
          <p:cNvSpPr/>
          <p:nvPr/>
        </p:nvSpPr>
        <p:spPr>
          <a:xfrm>
            <a:off x="5183750" y="1484467"/>
            <a:ext cx="2938199" cy="2294099"/>
          </a:xfrm>
          <a:prstGeom prst="cloudCallout">
            <a:avLst>
              <a:gd fmla="val -52740" name="adj1"/>
              <a:gd fmla="val 70551" name="adj2"/>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pt-BR" sz="1800"/>
              <a:t>@#$*&amp;!!</a:t>
            </a:r>
          </a:p>
          <a:p>
            <a:pPr lvl="0" algn="ctr">
              <a:spcBef>
                <a:spcPts val="0"/>
              </a:spcBef>
              <a:buNone/>
            </a:pPr>
            <a:r>
              <a:rPr lang="pt-BR" sz="1800"/>
              <a:t>E agora... como posso alterar rapidamente o programa para ir logo pra casa?</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5"/>
                                        </p:tgtEl>
                                        <p:attrNameLst>
                                          <p:attrName>style.visibility</p:attrName>
                                        </p:attrNameLst>
                                      </p:cBhvr>
                                      <p:to>
                                        <p:strVal val="visible"/>
                                      </p:to>
                                    </p:set>
                                    <p:animEffect filter="fade" transition="in">
                                      <p:cBhvr>
                                        <p:cTn dur="1000"/>
                                        <p:tgtEl>
                                          <p:spTgt spid="6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6"/>
                                        </p:tgtEl>
                                        <p:attrNameLst>
                                          <p:attrName>style.visibility</p:attrName>
                                        </p:attrNameLst>
                                      </p:cBhvr>
                                      <p:to>
                                        <p:strVal val="visible"/>
                                      </p:to>
                                    </p:set>
                                    <p:animEffect filter="fade" transition="in">
                                      <p:cBhvr>
                                        <p:cTn dur="1000"/>
                                        <p:tgtEl>
                                          <p:spTgt spid="626"/>
                                        </p:tgtEl>
                                      </p:cBhvr>
                                    </p:animEffect>
                                  </p:childTnLst>
                                </p:cTn>
                              </p:par>
                              <p:par>
                                <p:cTn fill="hold" nodeType="withEffect" presetClass="exit" presetID="10" presetSubtype="0">
                                  <p:stCondLst>
                                    <p:cond delay="0"/>
                                  </p:stCondLst>
                                  <p:childTnLst>
                                    <p:animEffect filter="fade" transition="out">
                                      <p:cBhvr>
                                        <p:cTn dur="1000"/>
                                        <p:tgtEl>
                                          <p:spTgt spid="625"/>
                                        </p:tgtEl>
                                      </p:cBhvr>
                                    </p:animEffect>
                                    <p:set>
                                      <p:cBhvr>
                                        <p:cTn dur="1" fill="hold">
                                          <p:stCondLst>
                                            <p:cond delay="1000"/>
                                          </p:stCondLst>
                                        </p:cTn>
                                        <p:tgtEl>
                                          <p:spTgt spid="62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8"/>
                                        </p:tgtEl>
                                        <p:attrNameLst>
                                          <p:attrName>style.visibility</p:attrName>
                                        </p:attrNameLst>
                                      </p:cBhvr>
                                      <p:to>
                                        <p:strVal val="visible"/>
                                      </p:to>
                                    </p:set>
                                    <p:animEffect filter="fade" transition="in">
                                      <p:cBhvr>
                                        <p:cTn dur="1000"/>
                                        <p:tgtEl>
                                          <p:spTgt spid="628"/>
                                        </p:tgtEl>
                                      </p:cBhvr>
                                    </p:animEffect>
                                  </p:childTnLst>
                                </p:cTn>
                              </p:par>
                              <p:par>
                                <p:cTn fill="hold" nodeType="withEffect" presetClass="exit" presetID="10" presetSubtype="0">
                                  <p:stCondLst>
                                    <p:cond delay="0"/>
                                  </p:stCondLst>
                                  <p:childTnLst>
                                    <p:animEffect filter="fade" transition="out">
                                      <p:cBhvr>
                                        <p:cTn dur="1000"/>
                                        <p:tgtEl>
                                          <p:spTgt spid="626"/>
                                        </p:tgtEl>
                                      </p:cBhvr>
                                    </p:animEffect>
                                    <p:set>
                                      <p:cBhvr>
                                        <p:cTn dur="1" fill="hold">
                                          <p:stCondLst>
                                            <p:cond delay="1000"/>
                                          </p:stCondLst>
                                        </p:cTn>
                                        <p:tgtEl>
                                          <p:spTgt spid="62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7"/>
                                        </p:tgtEl>
                                        <p:attrNameLst>
                                          <p:attrName>style.visibility</p:attrName>
                                        </p:attrNameLst>
                                      </p:cBhvr>
                                      <p:to>
                                        <p:strVal val="visible"/>
                                      </p:to>
                                    </p:set>
                                    <p:animEffect filter="fade" transition="in">
                                      <p:cBhvr>
                                        <p:cTn dur="1000"/>
                                        <p:tgtEl>
                                          <p:spTgt spid="627"/>
                                        </p:tgtEl>
                                      </p:cBhvr>
                                    </p:animEffect>
                                  </p:childTnLst>
                                </p:cTn>
                              </p:par>
                              <p:par>
                                <p:cTn fill="hold" nodeType="withEffect" presetClass="exit" presetID="10" presetSubtype="0">
                                  <p:stCondLst>
                                    <p:cond delay="0"/>
                                  </p:stCondLst>
                                  <p:childTnLst>
                                    <p:animEffect filter="fade" transition="out">
                                      <p:cBhvr>
                                        <p:cTn dur="1000"/>
                                        <p:tgtEl>
                                          <p:spTgt spid="628"/>
                                        </p:tgtEl>
                                      </p:cBhvr>
                                    </p:animEffect>
                                    <p:set>
                                      <p:cBhvr>
                                        <p:cTn dur="1" fill="hold">
                                          <p:stCondLst>
                                            <p:cond delay="1000"/>
                                          </p:stCondLst>
                                        </p:cTn>
                                        <p:tgtEl>
                                          <p:spTgt spid="62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9"/>
                                        </p:tgtEl>
                                        <p:attrNameLst>
                                          <p:attrName>style.visibility</p:attrName>
                                        </p:attrNameLst>
                                      </p:cBhvr>
                                      <p:to>
                                        <p:strVal val="visible"/>
                                      </p:to>
                                    </p:set>
                                    <p:animEffect filter="fade" transition="in">
                                      <p:cBhvr>
                                        <p:cTn dur="1000"/>
                                        <p:tgtEl>
                                          <p:spTgt spid="629"/>
                                        </p:tgtEl>
                                      </p:cBhvr>
                                    </p:animEffect>
                                  </p:childTnLst>
                                </p:cTn>
                              </p:par>
                              <p:par>
                                <p:cTn fill="hold" nodeType="withEffect" presetClass="exit" presetID="10" presetSubtype="0">
                                  <p:stCondLst>
                                    <p:cond delay="0"/>
                                  </p:stCondLst>
                                  <p:childTnLst>
                                    <p:animEffect filter="fade" transition="out">
                                      <p:cBhvr>
                                        <p:cTn dur="1000"/>
                                        <p:tgtEl>
                                          <p:spTgt spid="627"/>
                                        </p:tgtEl>
                                      </p:cBhvr>
                                    </p:animEffect>
                                    <p:set>
                                      <p:cBhvr>
                                        <p:cTn dur="1" fill="hold">
                                          <p:stCondLst>
                                            <p:cond delay="1000"/>
                                          </p:stCondLst>
                                        </p:cTn>
                                        <p:tgtEl>
                                          <p:spTgt spid="62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0"/>
                                        </p:tgtEl>
                                        <p:attrNameLst>
                                          <p:attrName>style.visibility</p:attrName>
                                        </p:attrNameLst>
                                      </p:cBhvr>
                                      <p:to>
                                        <p:strVal val="visible"/>
                                      </p:to>
                                    </p:set>
                                    <p:animEffect filter="fade" transition="in">
                                      <p:cBhvr>
                                        <p:cTn dur="1000"/>
                                        <p:tgtEl>
                                          <p:spTgt spid="630"/>
                                        </p:tgtEl>
                                      </p:cBhvr>
                                    </p:animEffect>
                                  </p:childTnLst>
                                </p:cTn>
                              </p:par>
                              <p:par>
                                <p:cTn fill="hold" nodeType="withEffect" presetClass="exit" presetID="10" presetSubtype="0">
                                  <p:stCondLst>
                                    <p:cond delay="0"/>
                                  </p:stCondLst>
                                  <p:childTnLst>
                                    <p:animEffect filter="fade" transition="out">
                                      <p:cBhvr>
                                        <p:cTn dur="1000"/>
                                        <p:tgtEl>
                                          <p:spTgt spid="629"/>
                                        </p:tgtEl>
                                      </p:cBhvr>
                                    </p:animEffect>
                                    <p:set>
                                      <p:cBhvr>
                                        <p:cTn dur="1" fill="hold">
                                          <p:stCondLst>
                                            <p:cond delay="1000"/>
                                          </p:stCondLst>
                                        </p:cTn>
                                        <p:tgtEl>
                                          <p:spTgt spid="62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1"/>
                                        </p:tgtEl>
                                        <p:attrNameLst>
                                          <p:attrName>style.visibility</p:attrName>
                                        </p:attrNameLst>
                                      </p:cBhvr>
                                      <p:to>
                                        <p:strVal val="visible"/>
                                      </p:to>
                                    </p:set>
                                    <p:animEffect filter="fade" transition="in">
                                      <p:cBhvr>
                                        <p:cTn dur="1000"/>
                                        <p:tgtEl>
                                          <p:spTgt spid="631"/>
                                        </p:tgtEl>
                                      </p:cBhvr>
                                    </p:animEffect>
                                  </p:childTnLst>
                                </p:cTn>
                              </p:par>
                              <p:par>
                                <p:cTn fill="hold" nodeType="withEffect" presetClass="exit" presetID="10" presetSubtype="0">
                                  <p:stCondLst>
                                    <p:cond delay="0"/>
                                  </p:stCondLst>
                                  <p:childTnLst>
                                    <p:animEffect filter="fade" transition="out">
                                      <p:cBhvr>
                                        <p:cTn dur="1000"/>
                                        <p:tgtEl>
                                          <p:spTgt spid="630"/>
                                        </p:tgtEl>
                                      </p:cBhvr>
                                    </p:animEffect>
                                    <p:set>
                                      <p:cBhvr>
                                        <p:cTn dur="1" fill="hold">
                                          <p:stCondLst>
                                            <p:cond delay="1000"/>
                                          </p:stCondLst>
                                        </p:cTn>
                                        <p:tgtEl>
                                          <p:spTgt spid="63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2"/>
                                        </p:tgtEl>
                                        <p:attrNameLst>
                                          <p:attrName>style.visibility</p:attrName>
                                        </p:attrNameLst>
                                      </p:cBhvr>
                                      <p:to>
                                        <p:strVal val="visible"/>
                                      </p:to>
                                    </p:set>
                                    <p:animEffect filter="fade" transition="in">
                                      <p:cBhvr>
                                        <p:cTn dur="1000"/>
                                        <p:tgtEl>
                                          <p:spTgt spid="632"/>
                                        </p:tgtEl>
                                      </p:cBhvr>
                                    </p:animEffect>
                                  </p:childTnLst>
                                </p:cTn>
                              </p:par>
                              <p:par>
                                <p:cTn fill="hold" nodeType="withEffect" presetClass="exit" presetID="10" presetSubtype="0">
                                  <p:stCondLst>
                                    <p:cond delay="0"/>
                                  </p:stCondLst>
                                  <p:childTnLst>
                                    <p:animEffect filter="fade" transition="out">
                                      <p:cBhvr>
                                        <p:cTn dur="1000"/>
                                        <p:tgtEl>
                                          <p:spTgt spid="631"/>
                                        </p:tgtEl>
                                      </p:cBhvr>
                                    </p:animEffect>
                                    <p:set>
                                      <p:cBhvr>
                                        <p:cTn dur="1" fill="hold">
                                          <p:stCondLst>
                                            <p:cond delay="1000"/>
                                          </p:stCondLst>
                                        </p:cTn>
                                        <p:tgtEl>
                                          <p:spTgt spid="631"/>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6" name="Shape 636"/>
        <p:cNvGrpSpPr/>
        <p:nvPr/>
      </p:nvGrpSpPr>
      <p:grpSpPr>
        <a:xfrm>
          <a:off x="0" y="0"/>
          <a:ext cx="0" cy="0"/>
          <a:chOff x="0" y="0"/>
          <a:chExt cx="0" cy="0"/>
        </a:xfrm>
      </p:grpSpPr>
      <p:sp>
        <p:nvSpPr>
          <p:cNvPr id="637" name="Shape 63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pt-BR"/>
              <a:t>Polimorfismo</a:t>
            </a:r>
          </a:p>
        </p:txBody>
      </p:sp>
      <p:sp>
        <p:nvSpPr>
          <p:cNvPr id="638" name="Shape 63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buFont typeface="Arial"/>
              <a:buChar char="●"/>
            </a:pPr>
            <a:r>
              <a:rPr lang="pt-BR"/>
              <a:t>Nosso exemplo (polimórfico)</a:t>
            </a:r>
          </a:p>
          <a:p>
            <a:pPr indent="0" lvl="0" marL="0" rtl="0">
              <a:spcBef>
                <a:spcPts val="0"/>
              </a:spcBef>
              <a:buNone/>
            </a:pPr>
            <a:r>
              <a:t/>
            </a:r>
            <a:endParaRPr b="1"/>
          </a:p>
        </p:txBody>
      </p:sp>
      <p:sp>
        <p:nvSpPr>
          <p:cNvPr id="639" name="Shape 639"/>
          <p:cNvSpPr txBox="1"/>
          <p:nvPr/>
        </p:nvSpPr>
        <p:spPr>
          <a:xfrm>
            <a:off x="457200" y="2141850"/>
            <a:ext cx="8697300" cy="4331099"/>
          </a:xfrm>
          <a:prstGeom prst="rect">
            <a:avLst/>
          </a:prstGeom>
          <a:noFill/>
          <a:ln>
            <a:noFill/>
          </a:ln>
        </p:spPr>
        <p:txBody>
          <a:bodyPr anchorCtr="0" anchor="t" bIns="91425" lIns="91425" rIns="91425" tIns="91425">
            <a:noAutofit/>
          </a:bodyPr>
          <a:lstStyle/>
          <a:p>
            <a:pPr lvl="0" rtl="0">
              <a:spcBef>
                <a:spcPts val="0"/>
              </a:spcBef>
              <a:buClr>
                <a:srgbClr val="000000"/>
              </a:buClr>
              <a:buSzPct val="61111"/>
              <a:buFont typeface="Arial"/>
              <a:buNone/>
            </a:pPr>
            <a:r>
              <a:rPr lang="pt-BR" sz="1800">
                <a:latin typeface="Courier New"/>
                <a:ea typeface="Courier New"/>
                <a:cs typeface="Courier New"/>
                <a:sym typeface="Courier New"/>
              </a:rPr>
              <a:t>public class Funcionario {</a:t>
            </a:r>
          </a:p>
          <a:p>
            <a:pPr lvl="0" rtl="0">
              <a:spcBef>
                <a:spcPts val="0"/>
              </a:spcBef>
              <a:buNone/>
            </a:pPr>
            <a:r>
              <a:rPr lang="pt-BR" sz="1800">
                <a:latin typeface="Courier New"/>
                <a:ea typeface="Courier New"/>
                <a:cs typeface="Courier New"/>
                <a:sym typeface="Courier New"/>
              </a:rPr>
              <a:t>    ...</a:t>
            </a:r>
          </a:p>
          <a:p>
            <a:pPr lvl="0" rtl="0">
              <a:spcBef>
                <a:spcPts val="0"/>
              </a:spcBef>
              <a:buClr>
                <a:srgbClr val="000000"/>
              </a:buClr>
              <a:buSzPct val="61111"/>
              <a:buFont typeface="Arial"/>
              <a:buNone/>
            </a:pPr>
            <a:r>
              <a:rPr lang="pt-BR" sz="1800">
                <a:latin typeface="Courier New"/>
                <a:ea typeface="Courier New"/>
                <a:cs typeface="Courier New"/>
                <a:sym typeface="Courier New"/>
              </a:rPr>
              <a:t>    public </a:t>
            </a:r>
            <a:r>
              <a:rPr b="1" lang="pt-BR" sz="1800">
                <a:latin typeface="Courier New"/>
                <a:ea typeface="Courier New"/>
                <a:cs typeface="Courier New"/>
                <a:sym typeface="Courier New"/>
              </a:rPr>
              <a:t>final</a:t>
            </a:r>
            <a:r>
              <a:rPr lang="pt-BR" sz="1800">
                <a:latin typeface="Courier New"/>
                <a:ea typeface="Courier New"/>
                <a:cs typeface="Courier New"/>
                <a:sym typeface="Courier New"/>
              </a:rPr>
              <a:t> void setSalario(double salario) {</a:t>
            </a:r>
          </a:p>
          <a:p>
            <a:pPr lvl="0" rtl="0">
              <a:spcBef>
                <a:spcPts val="0"/>
              </a:spcBef>
              <a:buClr>
                <a:schemeClr val="dk1"/>
              </a:buClr>
              <a:buSzPct val="61111"/>
              <a:buFont typeface="Arial"/>
              <a:buNone/>
            </a:pPr>
            <a:r>
              <a:rPr b="1" lang="pt-BR" sz="1800">
                <a:solidFill>
                  <a:schemeClr val="dk1"/>
                </a:solidFill>
                <a:latin typeface="Courier New"/>
                <a:ea typeface="Courier New"/>
                <a:cs typeface="Courier New"/>
                <a:sym typeface="Courier New"/>
              </a:rPr>
              <a:t>        this.salario = salario;</a:t>
            </a:r>
          </a:p>
          <a:p>
            <a:pPr lvl="0" rtl="0">
              <a:spcBef>
                <a:spcPts val="0"/>
              </a:spcBef>
              <a:buClr>
                <a:schemeClr val="dk1"/>
              </a:buClr>
              <a:buSzPct val="61111"/>
              <a:buFont typeface="Arial"/>
              <a:buNone/>
            </a:pPr>
            <a:r>
              <a:rPr b="1" lang="pt-BR" sz="1800">
                <a:solidFill>
                  <a:schemeClr val="dk1"/>
                </a:solidFill>
                <a:latin typeface="Courier New"/>
                <a:ea typeface="Courier New"/>
                <a:cs typeface="Courier New"/>
                <a:sym typeface="Courier New"/>
              </a:rPr>
              <a:t>        this.custo = salario * getPercentualCusto();</a:t>
            </a:r>
          </a:p>
          <a:p>
            <a:pPr lvl="0" rtl="0">
              <a:spcBef>
                <a:spcPts val="0"/>
              </a:spcBef>
              <a:buClr>
                <a:srgbClr val="000000"/>
              </a:buClr>
              <a:buSzPct val="61111"/>
              <a:buFont typeface="Arial"/>
              <a:buNone/>
            </a:pPr>
            <a:r>
              <a:rPr lang="pt-BR" sz="1800">
                <a:latin typeface="Courier New"/>
                <a:ea typeface="Courier New"/>
                <a:cs typeface="Courier New"/>
                <a:sym typeface="Courier New"/>
              </a:rPr>
              <a:t>    }</a:t>
            </a:r>
          </a:p>
          <a:p>
            <a:pPr lvl="0" rtl="0">
              <a:spcBef>
                <a:spcPts val="0"/>
              </a:spcBef>
              <a:buNone/>
            </a:pPr>
            <a:r>
              <a:rPr b="1" lang="pt-BR" sz="1800">
                <a:latin typeface="Courier New"/>
                <a:ea typeface="Courier New"/>
                <a:cs typeface="Courier New"/>
                <a:sym typeface="Courier New"/>
              </a:rPr>
              <a:t>    protected double getPercentualCusto() {</a:t>
            </a:r>
          </a:p>
          <a:p>
            <a:pPr lvl="0" rtl="0">
              <a:spcBef>
                <a:spcPts val="0"/>
              </a:spcBef>
              <a:buClr>
                <a:srgbClr val="000000"/>
              </a:buClr>
              <a:buSzPct val="61111"/>
              <a:buFont typeface="Arial"/>
              <a:buNone/>
            </a:pPr>
            <a:r>
              <a:rPr b="1" lang="pt-BR" sz="1800">
                <a:latin typeface="Courier New"/>
                <a:ea typeface="Courier New"/>
                <a:cs typeface="Courier New"/>
                <a:sym typeface="Courier New"/>
              </a:rPr>
              <a:t>        return 1.8;</a:t>
            </a:r>
          </a:p>
          <a:p>
            <a:pPr indent="0" lvl="0" marL="0" rtl="0">
              <a:spcBef>
                <a:spcPts val="0"/>
              </a:spcBef>
              <a:buNone/>
            </a:pPr>
            <a:r>
              <a:rPr b="1" lang="pt-BR" sz="1800">
                <a:latin typeface="Courier New"/>
                <a:ea typeface="Courier New"/>
                <a:cs typeface="Courier New"/>
                <a:sym typeface="Courier New"/>
              </a:rPr>
              <a:t>    }</a:t>
            </a:r>
          </a:p>
          <a:p>
            <a:pPr lvl="0" rtl="0">
              <a:spcBef>
                <a:spcPts val="0"/>
              </a:spcBef>
              <a:buNone/>
            </a:pPr>
            <a:r>
              <a:rPr lang="pt-BR" sz="1800">
                <a:latin typeface="Courier New"/>
                <a:ea typeface="Courier New"/>
                <a:cs typeface="Courier New"/>
                <a:sym typeface="Courier New"/>
              </a:rPr>
              <a:t>}</a:t>
            </a:r>
          </a:p>
          <a:p>
            <a:pPr lvl="0" rtl="0">
              <a:spcBef>
                <a:spcPts val="0"/>
              </a:spcBef>
              <a:buClr>
                <a:srgbClr val="000000"/>
              </a:buClr>
              <a:buSzPct val="61111"/>
              <a:buFont typeface="Arial"/>
              <a:buNone/>
            </a:pPr>
            <a:r>
              <a:rPr lang="pt-BR" sz="1800">
                <a:latin typeface="Courier New"/>
                <a:ea typeface="Courier New"/>
                <a:cs typeface="Courier New"/>
                <a:sym typeface="Courier New"/>
              </a:rPr>
              <a:t>public class Gerente extends Funcionario {</a:t>
            </a:r>
          </a:p>
          <a:p>
            <a:pPr lvl="0" rtl="0">
              <a:spcBef>
                <a:spcPts val="0"/>
              </a:spcBef>
              <a:buNone/>
            </a:pPr>
            <a:r>
              <a:rPr b="1" lang="pt-BR" sz="1800">
                <a:latin typeface="Courier New"/>
                <a:ea typeface="Courier New"/>
                <a:cs typeface="Courier New"/>
                <a:sym typeface="Courier New"/>
              </a:rPr>
              <a:t>    protected double getPercentualCusto() {</a:t>
            </a:r>
          </a:p>
          <a:p>
            <a:pPr lvl="0" rtl="0">
              <a:spcBef>
                <a:spcPts val="0"/>
              </a:spcBef>
              <a:buClr>
                <a:srgbClr val="000000"/>
              </a:buClr>
              <a:buSzPct val="61111"/>
              <a:buFont typeface="Arial"/>
              <a:buNone/>
            </a:pPr>
            <a:r>
              <a:rPr b="1" lang="pt-BR" sz="1800">
                <a:latin typeface="Courier New"/>
                <a:ea typeface="Courier New"/>
                <a:cs typeface="Courier New"/>
                <a:sym typeface="Courier New"/>
              </a:rPr>
              <a:t>        return 1.0;</a:t>
            </a:r>
          </a:p>
          <a:p>
            <a:pPr lvl="0" rtl="0">
              <a:spcBef>
                <a:spcPts val="0"/>
              </a:spcBef>
              <a:buNone/>
            </a:pPr>
            <a:r>
              <a:rPr b="1" lang="pt-BR" sz="1800">
                <a:latin typeface="Courier New"/>
                <a:ea typeface="Courier New"/>
                <a:cs typeface="Courier New"/>
                <a:sym typeface="Courier New"/>
              </a:rPr>
              <a:t>    }</a:t>
            </a:r>
          </a:p>
          <a:p>
            <a:pPr lvl="0" rtl="0">
              <a:spcBef>
                <a:spcPts val="0"/>
              </a:spcBef>
              <a:buNone/>
            </a:pPr>
            <a:r>
              <a:rPr lang="pt-BR" sz="1800">
                <a:latin typeface="Courier New"/>
                <a:ea typeface="Courier New"/>
                <a:cs typeface="Courier New"/>
                <a:sym typeface="Courier New"/>
              </a:rPr>
              <a:t>}</a:t>
            </a:r>
          </a:p>
          <a:p>
            <a:pPr lvl="0" rtl="0">
              <a:spcBef>
                <a:spcPts val="0"/>
              </a:spcBef>
              <a:buNone/>
            </a:pPr>
            <a:r>
              <a:t/>
            </a:r>
            <a:endParaRPr sz="1800">
              <a:latin typeface="Courier New"/>
              <a:ea typeface="Courier New"/>
              <a:cs typeface="Courier New"/>
              <a:sym typeface="Courier New"/>
            </a:endParaRPr>
          </a:p>
          <a:p>
            <a:pPr lvl="0" rtl="0">
              <a:spcBef>
                <a:spcPts val="0"/>
              </a:spcBef>
              <a:buNone/>
            </a:pPr>
            <a:r>
              <a:t/>
            </a:r>
            <a:endParaRPr sz="1800">
              <a:latin typeface="Courier New"/>
              <a:ea typeface="Courier New"/>
              <a:cs typeface="Courier New"/>
              <a:sym typeface="Courier New"/>
            </a:endParaRPr>
          </a:p>
          <a:p>
            <a:pPr lvl="0" rtl="0">
              <a:spcBef>
                <a:spcPts val="0"/>
              </a:spcBef>
              <a:buNone/>
            </a:pPr>
            <a:r>
              <a:t/>
            </a:r>
            <a:endParaRPr sz="1800">
              <a:latin typeface="Courier New"/>
              <a:ea typeface="Courier New"/>
              <a:cs typeface="Courier New"/>
              <a:sym typeface="Courier New"/>
            </a:endParaRPr>
          </a:p>
          <a:p>
            <a:pPr lvl="0" rtl="0">
              <a:spcBef>
                <a:spcPts val="0"/>
              </a:spcBef>
              <a:buNone/>
            </a:pPr>
            <a:r>
              <a:t/>
            </a:r>
            <a:endParaRPr sz="1800">
              <a:latin typeface="Courier New"/>
              <a:ea typeface="Courier New"/>
              <a:cs typeface="Courier New"/>
              <a:sym typeface="Courier New"/>
            </a:endParaRPr>
          </a:p>
        </p:txBody>
      </p:sp>
      <p:sp>
        <p:nvSpPr>
          <p:cNvPr id="640" name="Shape 640"/>
          <p:cNvSpPr/>
          <p:nvPr/>
        </p:nvSpPr>
        <p:spPr>
          <a:xfrm>
            <a:off x="774575" y="4203775"/>
            <a:ext cx="3989400" cy="645000"/>
          </a:xfrm>
          <a:prstGeom prst="wedgeEllipseCallout">
            <a:avLst>
              <a:gd fmla="val -17163" name="adj1"/>
              <a:gd fmla="val 117167" name="adj2"/>
            </a:avLst>
          </a:prstGeom>
          <a:solidFill>
            <a:srgbClr val="FFFF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pt-BR" sz="1800"/>
              <a:t>O que é esse </a:t>
            </a:r>
            <a:r>
              <a:rPr b="1" lang="pt-BR" sz="1800"/>
              <a:t>protected</a:t>
            </a:r>
            <a:r>
              <a:rPr lang="pt-BR" sz="1800"/>
              <a:t>?</a:t>
            </a:r>
          </a:p>
        </p:txBody>
      </p:sp>
      <p:sp>
        <p:nvSpPr>
          <p:cNvPr id="641" name="Shape 641"/>
          <p:cNvSpPr/>
          <p:nvPr/>
        </p:nvSpPr>
        <p:spPr>
          <a:xfrm>
            <a:off x="2073800" y="274637"/>
            <a:ext cx="7027800" cy="970799"/>
          </a:xfrm>
          <a:prstGeom prst="wedgeEllipseCallout">
            <a:avLst>
              <a:gd fmla="val 19688" name="adj1"/>
              <a:gd fmla="val 275918" name="adj2"/>
            </a:avLst>
          </a:prstGeom>
          <a:solidFill>
            <a:srgbClr val="FFFF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pt-BR" sz="1800"/>
              <a:t>O método </a:t>
            </a:r>
            <a:r>
              <a:rPr b="1" lang="pt-BR" sz="1800"/>
              <a:t>getPercentualCusto </a:t>
            </a:r>
            <a:r>
              <a:rPr lang="pt-BR" sz="1800"/>
              <a:t>está definido nas classes </a:t>
            </a:r>
            <a:r>
              <a:rPr b="1" lang="pt-BR" sz="1800"/>
              <a:t>Funcionario </a:t>
            </a:r>
            <a:r>
              <a:rPr lang="pt-BR" sz="1800"/>
              <a:t>e </a:t>
            </a:r>
            <a:r>
              <a:rPr b="1" lang="pt-BR" sz="1800"/>
              <a:t>Gerente</a:t>
            </a:r>
            <a:r>
              <a:rPr lang="pt-BR" sz="1800"/>
              <a:t>?</a:t>
            </a:r>
          </a:p>
        </p:txBody>
      </p:sp>
      <p:sp>
        <p:nvSpPr>
          <p:cNvPr id="642" name="Shape 642"/>
          <p:cNvSpPr/>
          <p:nvPr/>
        </p:nvSpPr>
        <p:spPr>
          <a:xfrm>
            <a:off x="2993300" y="5615850"/>
            <a:ext cx="5188799" cy="1143000"/>
          </a:xfrm>
          <a:prstGeom prst="wedgeEllipseCallout">
            <a:avLst>
              <a:gd fmla="val -41505" name="adj1"/>
              <a:gd fmla="val -54479" name="adj2"/>
            </a:avLst>
          </a:prstGeom>
          <a:solidFill>
            <a:srgbClr val="FFFF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pt-BR" sz="1800"/>
              <a:t>Por que eu não crio um </a:t>
            </a:r>
            <a:r>
              <a:rPr b="1" lang="pt-BR" sz="1800"/>
              <a:t>setSalario </a:t>
            </a:r>
            <a:r>
              <a:rPr lang="pt-BR" sz="1800"/>
              <a:t>em </a:t>
            </a:r>
            <a:r>
              <a:rPr b="1" lang="pt-BR" sz="1800"/>
              <a:t>Gerente </a:t>
            </a:r>
            <a:r>
              <a:rPr lang="pt-BR" sz="1800"/>
              <a:t>e altero </a:t>
            </a:r>
            <a:r>
              <a:rPr b="1" lang="pt-BR" sz="1800"/>
              <a:t>salario</a:t>
            </a:r>
            <a:r>
              <a:rPr lang="pt-BR" sz="1800"/>
              <a:t> e </a:t>
            </a:r>
            <a:r>
              <a:rPr b="1" lang="pt-BR" sz="1800"/>
              <a:t>custo</a:t>
            </a:r>
            <a:r>
              <a:rPr lang="pt-BR" sz="1800"/>
              <a:t> diretamente?</a:t>
            </a:r>
          </a:p>
        </p:txBody>
      </p:sp>
      <p:pic>
        <p:nvPicPr>
          <p:cNvPr id="643" name="Shape 643"/>
          <p:cNvPicPr preferRelativeResize="0"/>
          <p:nvPr/>
        </p:nvPicPr>
        <p:blipFill>
          <a:blip r:embed="rId3">
            <a:alphaModFix/>
          </a:blip>
          <a:stretch>
            <a:fillRect/>
          </a:stretch>
        </p:blipFill>
        <p:spPr>
          <a:xfrm>
            <a:off x="7659075" y="4434600"/>
            <a:ext cx="1495425" cy="2419350"/>
          </a:xfrm>
          <a:prstGeom prst="rect">
            <a:avLst/>
          </a:prstGeom>
          <a:noFill/>
          <a:ln>
            <a:noFill/>
          </a:ln>
        </p:spPr>
      </p:pic>
      <p:sp>
        <p:nvSpPr>
          <p:cNvPr id="644" name="Shape 644"/>
          <p:cNvSpPr/>
          <p:nvPr/>
        </p:nvSpPr>
        <p:spPr>
          <a:xfrm>
            <a:off x="6355581" y="3874230"/>
            <a:ext cx="1902300" cy="645000"/>
          </a:xfrm>
          <a:prstGeom prst="wedgeEllipseCallout">
            <a:avLst>
              <a:gd fmla="val 42437" name="adj1"/>
              <a:gd fmla="val 75966" name="adj2"/>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pt-BR" sz="1800"/>
              <a:t>Vamos por partes...</a:t>
            </a:r>
          </a:p>
        </p:txBody>
      </p:sp>
      <p:sp>
        <p:nvSpPr>
          <p:cNvPr id="645" name="Shape 645"/>
          <p:cNvSpPr/>
          <p:nvPr/>
        </p:nvSpPr>
        <p:spPr>
          <a:xfrm>
            <a:off x="983650" y="1692325"/>
            <a:ext cx="3989400" cy="645000"/>
          </a:xfrm>
          <a:prstGeom prst="wedgeEllipseCallout">
            <a:avLst>
              <a:gd fmla="val -17163" name="adj1"/>
              <a:gd fmla="val 117167" name="adj2"/>
            </a:avLst>
          </a:prstGeom>
          <a:solidFill>
            <a:srgbClr val="FFFF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pt-BR" sz="1800"/>
              <a:t>O que é esse </a:t>
            </a:r>
            <a:r>
              <a:rPr b="1" lang="pt-BR" sz="1800"/>
              <a:t>final</a:t>
            </a:r>
            <a:r>
              <a:rPr lang="pt-BR" sz="1800"/>
              <a:t>?</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0"/>
                                        </p:tgtEl>
                                        <p:attrNameLst>
                                          <p:attrName>style.visibility</p:attrName>
                                        </p:attrNameLst>
                                      </p:cBhvr>
                                      <p:to>
                                        <p:strVal val="visible"/>
                                      </p:to>
                                    </p:set>
                                    <p:animEffect filter="fade" transition="in">
                                      <p:cBhvr>
                                        <p:cTn dur="1000"/>
                                        <p:tgtEl>
                                          <p:spTgt spid="6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1"/>
                                        </p:tgtEl>
                                        <p:attrNameLst>
                                          <p:attrName>style.visibility</p:attrName>
                                        </p:attrNameLst>
                                      </p:cBhvr>
                                      <p:to>
                                        <p:strVal val="visible"/>
                                      </p:to>
                                    </p:set>
                                    <p:animEffect filter="fade" transition="in">
                                      <p:cBhvr>
                                        <p:cTn dur="1000"/>
                                        <p:tgtEl>
                                          <p:spTgt spid="6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2"/>
                                        </p:tgtEl>
                                        <p:attrNameLst>
                                          <p:attrName>style.visibility</p:attrName>
                                        </p:attrNameLst>
                                      </p:cBhvr>
                                      <p:to>
                                        <p:strVal val="visible"/>
                                      </p:to>
                                    </p:set>
                                    <p:animEffect filter="fade" transition="in">
                                      <p:cBhvr>
                                        <p:cTn dur="1000"/>
                                        <p:tgtEl>
                                          <p:spTgt spid="6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5"/>
                                        </p:tgtEl>
                                        <p:attrNameLst>
                                          <p:attrName>style.visibility</p:attrName>
                                        </p:attrNameLst>
                                      </p:cBhvr>
                                      <p:to>
                                        <p:strVal val="visible"/>
                                      </p:to>
                                    </p:set>
                                    <p:animEffect filter="fade" transition="in">
                                      <p:cBhvr>
                                        <p:cTn dur="1000"/>
                                        <p:tgtEl>
                                          <p:spTgt spid="6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4"/>
                                        </p:tgtEl>
                                        <p:attrNameLst>
                                          <p:attrName>style.visibility</p:attrName>
                                        </p:attrNameLst>
                                      </p:cBhvr>
                                      <p:to>
                                        <p:strVal val="visible"/>
                                      </p:to>
                                    </p:set>
                                    <p:animEffect filter="fade" transition="in">
                                      <p:cBhvr>
                                        <p:cTn dur="1000"/>
                                        <p:tgtEl>
                                          <p:spTgt spid="644"/>
                                        </p:tgtEl>
                                      </p:cBhvr>
                                    </p:animEffect>
                                  </p:childTnLst>
                                </p:cTn>
                              </p:par>
                              <p:par>
                                <p:cTn fill="hold" nodeType="withEffect" presetClass="entr" presetID="10" presetSubtype="0">
                                  <p:stCondLst>
                                    <p:cond delay="0"/>
                                  </p:stCondLst>
                                  <p:childTnLst>
                                    <p:set>
                                      <p:cBhvr>
                                        <p:cTn dur="1" fill="hold">
                                          <p:stCondLst>
                                            <p:cond delay="0"/>
                                          </p:stCondLst>
                                        </p:cTn>
                                        <p:tgtEl>
                                          <p:spTgt spid="643"/>
                                        </p:tgtEl>
                                        <p:attrNameLst>
                                          <p:attrName>style.visibility</p:attrName>
                                        </p:attrNameLst>
                                      </p:cBhvr>
                                      <p:to>
                                        <p:strVal val="visible"/>
                                      </p:to>
                                    </p:set>
                                    <p:animEffect filter="fade" transition="in">
                                      <p:cBhvr>
                                        <p:cTn dur="1000"/>
                                        <p:tgtEl>
                                          <p:spTgt spid="6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9" name="Shape 649"/>
        <p:cNvGrpSpPr/>
        <p:nvPr/>
      </p:nvGrpSpPr>
      <p:grpSpPr>
        <a:xfrm>
          <a:off x="0" y="0"/>
          <a:ext cx="0" cy="0"/>
          <a:chOff x="0" y="0"/>
          <a:chExt cx="0" cy="0"/>
        </a:xfrm>
      </p:grpSpPr>
      <p:sp>
        <p:nvSpPr>
          <p:cNvPr id="650" name="Shape 650"/>
          <p:cNvSpPr txBox="1"/>
          <p:nvPr/>
        </p:nvSpPr>
        <p:spPr>
          <a:xfrm>
            <a:off x="457200" y="1417637"/>
            <a:ext cx="8697300" cy="5417699"/>
          </a:xfrm>
          <a:prstGeom prst="rect">
            <a:avLst/>
          </a:prstGeom>
          <a:noFill/>
          <a:ln>
            <a:noFill/>
          </a:ln>
        </p:spPr>
        <p:txBody>
          <a:bodyPr anchorCtr="0" anchor="t" bIns="91425" lIns="91425" rIns="91425" tIns="91425">
            <a:noAutofit/>
          </a:bodyPr>
          <a:lstStyle/>
          <a:p>
            <a:pPr lvl="0" rtl="0">
              <a:spcBef>
                <a:spcPts val="0"/>
              </a:spcBef>
              <a:buClr>
                <a:schemeClr val="dk1"/>
              </a:buClr>
              <a:buSzPct val="61111"/>
              <a:buFont typeface="Arial"/>
              <a:buNone/>
            </a:pPr>
            <a:r>
              <a:rPr lang="pt-BR" sz="1800"/>
              <a:t>P. </a:t>
            </a:r>
            <a:r>
              <a:rPr lang="pt-BR" sz="1800">
                <a:solidFill>
                  <a:schemeClr val="dk1"/>
                </a:solidFill>
              </a:rPr>
              <a:t>O método </a:t>
            </a:r>
            <a:r>
              <a:rPr b="1" lang="pt-BR" sz="1800">
                <a:solidFill>
                  <a:schemeClr val="dk1"/>
                </a:solidFill>
              </a:rPr>
              <a:t>getPercentualCusto </a:t>
            </a:r>
            <a:r>
              <a:rPr lang="pt-BR" sz="1800">
                <a:solidFill>
                  <a:schemeClr val="dk1"/>
                </a:solidFill>
              </a:rPr>
              <a:t>está definido nas classes </a:t>
            </a:r>
            <a:r>
              <a:rPr b="1" lang="pt-BR" sz="1800">
                <a:solidFill>
                  <a:schemeClr val="dk1"/>
                </a:solidFill>
              </a:rPr>
              <a:t>Funcionario </a:t>
            </a:r>
            <a:r>
              <a:rPr lang="pt-BR" sz="1800">
                <a:solidFill>
                  <a:schemeClr val="dk1"/>
                </a:solidFill>
              </a:rPr>
              <a:t>e </a:t>
            </a:r>
            <a:r>
              <a:rPr b="1" lang="pt-BR" sz="1800">
                <a:solidFill>
                  <a:schemeClr val="dk1"/>
                </a:solidFill>
              </a:rPr>
              <a:t>Gerente</a:t>
            </a:r>
            <a:r>
              <a:rPr lang="pt-BR" sz="1800">
                <a:solidFill>
                  <a:schemeClr val="dk1"/>
                </a:solidFill>
              </a:rPr>
              <a:t>?</a:t>
            </a:r>
          </a:p>
          <a:p>
            <a:pPr lvl="0" rtl="0">
              <a:spcBef>
                <a:spcPts val="0"/>
              </a:spcBef>
              <a:buNone/>
            </a:pPr>
            <a:r>
              <a:rPr lang="pt-BR" sz="1800"/>
              <a:t>R. Sim. Esta é a base do </a:t>
            </a:r>
            <a:r>
              <a:rPr b="1" lang="pt-BR" sz="1800">
                <a:highlight>
                  <a:srgbClr val="FFFF00"/>
                </a:highlight>
              </a:rPr>
              <a:t>polimorfismo de tempo de execução</a:t>
            </a:r>
            <a:r>
              <a:rPr b="1" lang="pt-BR" sz="1800">
                <a:highlight>
                  <a:srgbClr val="FFFFFF"/>
                </a:highlight>
              </a:rPr>
              <a:t> </a:t>
            </a:r>
            <a:r>
              <a:rPr lang="pt-BR" sz="1800">
                <a:highlight>
                  <a:srgbClr val="FFFFFF"/>
                </a:highlight>
              </a:rPr>
              <a:t>(</a:t>
            </a:r>
            <a:r>
              <a:rPr i="1" lang="pt-BR" sz="1800">
                <a:highlight>
                  <a:srgbClr val="FFFFFF"/>
                </a:highlight>
              </a:rPr>
              <a:t>dynamic polymorphism</a:t>
            </a:r>
            <a:r>
              <a:rPr lang="pt-BR" sz="1800">
                <a:highlight>
                  <a:srgbClr val="FFFFFF"/>
                </a:highlight>
              </a:rPr>
              <a:t>):</a:t>
            </a:r>
            <a:r>
              <a:rPr b="1" lang="pt-BR" sz="1800">
                <a:highlight>
                  <a:srgbClr val="FFFFFF"/>
                </a:highlight>
              </a:rPr>
              <a:t> </a:t>
            </a:r>
            <a:r>
              <a:rPr lang="pt-BR" sz="1800"/>
              <a:t>a </a:t>
            </a:r>
            <a:r>
              <a:rPr b="1" lang="pt-BR" sz="1800">
                <a:highlight>
                  <a:srgbClr val="FFFF00"/>
                </a:highlight>
              </a:rPr>
              <a:t>sobrescrita</a:t>
            </a:r>
            <a:r>
              <a:rPr lang="pt-BR" sz="1800">
                <a:highlight>
                  <a:srgbClr val="FFFF00"/>
                </a:highlight>
              </a:rPr>
              <a:t> (</a:t>
            </a:r>
            <a:r>
              <a:rPr i="1" lang="pt-BR" sz="1800">
                <a:highlight>
                  <a:srgbClr val="FFFF00"/>
                </a:highlight>
              </a:rPr>
              <a:t>override</a:t>
            </a:r>
            <a:r>
              <a:rPr lang="pt-BR" sz="1800">
                <a:highlight>
                  <a:srgbClr val="FFFF00"/>
                </a:highlight>
              </a:rPr>
              <a:t>)</a:t>
            </a:r>
            <a:r>
              <a:rPr b="1" lang="pt-BR" sz="1800">
                <a:highlight>
                  <a:srgbClr val="FFFF00"/>
                </a:highlight>
              </a:rPr>
              <a:t> de métodos</a:t>
            </a:r>
            <a:r>
              <a:rPr lang="pt-BR" sz="1800"/>
              <a:t>. Com isso, subclasses podem sobrescrever os métodos das superclasses com o objetivo de alterar o seu comportamento. Isto ocorre devido à </a:t>
            </a:r>
            <a:r>
              <a:rPr b="1" lang="pt-BR" sz="1800"/>
              <a:t>vinculação dinâmica</a:t>
            </a:r>
            <a:r>
              <a:rPr lang="pt-BR" sz="1800"/>
              <a:t> (</a:t>
            </a:r>
            <a:r>
              <a:rPr i="1" lang="pt-BR" sz="1800"/>
              <a:t>dynamic binding</a:t>
            </a:r>
            <a:r>
              <a:rPr lang="pt-BR" sz="1800"/>
              <a:t>). No nosso exemplo, a classe </a:t>
            </a:r>
            <a:r>
              <a:rPr b="1" lang="pt-BR" sz="1800"/>
              <a:t>Gerente</a:t>
            </a:r>
            <a:r>
              <a:rPr lang="pt-BR" sz="1800"/>
              <a:t> sobrescreveu o método </a:t>
            </a:r>
            <a:r>
              <a:rPr b="1" lang="pt-BR" sz="1800"/>
              <a:t>getPercentualCusto </a:t>
            </a:r>
            <a:r>
              <a:rPr lang="pt-BR" sz="1800"/>
              <a:t>da classe </a:t>
            </a:r>
            <a:r>
              <a:rPr b="1" lang="pt-BR" sz="1800"/>
              <a:t>Funcionario </a:t>
            </a:r>
            <a:r>
              <a:rPr lang="pt-BR" sz="1800"/>
              <a:t>com o objetivo de alterar o seu comportamento. Enquanto na classe </a:t>
            </a:r>
            <a:r>
              <a:rPr b="1" lang="pt-BR" sz="1800"/>
              <a:t>Funcionario</a:t>
            </a:r>
            <a:r>
              <a:rPr lang="pt-BR" sz="1800"/>
              <a:t> este método retorna o valor 1,8, na classe </a:t>
            </a:r>
            <a:r>
              <a:rPr b="1" lang="pt-BR" sz="1800"/>
              <a:t>Gerente</a:t>
            </a:r>
            <a:r>
              <a:rPr lang="pt-BR" sz="1800"/>
              <a:t>, este retorna o valor 1,0. Com isso, o cálculo do custo feito dentro do método </a:t>
            </a:r>
            <a:r>
              <a:rPr b="1" lang="pt-BR" sz="1800"/>
              <a:t>setSalario</a:t>
            </a:r>
            <a:r>
              <a:rPr lang="pt-BR" sz="1800"/>
              <a:t>, terá um comportamento diferente caso o funcionário seja um gerente. Desta forma, a classe que chamar o método </a:t>
            </a:r>
            <a:r>
              <a:rPr b="1" lang="pt-BR" sz="1800"/>
              <a:t>setSalario</a:t>
            </a:r>
            <a:r>
              <a:rPr lang="pt-BR" sz="1800"/>
              <a:t> de um objeto, não precisa checar se ele é um gerente ou não, antes de alterar o custo. Esta lógica fica transparente para os "clientes" da classe </a:t>
            </a:r>
            <a:r>
              <a:rPr b="1" lang="pt-BR" sz="1800"/>
              <a:t>Funcionario </a:t>
            </a:r>
            <a:r>
              <a:rPr lang="pt-BR" sz="1800"/>
              <a:t>e suas subclasses.</a:t>
            </a:r>
          </a:p>
        </p:txBody>
      </p:sp>
      <p:sp>
        <p:nvSpPr>
          <p:cNvPr id="651" name="Shape 65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pt-BR"/>
              <a:t>Polimorfismo</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0">
                                            <p:txEl>
                                              <p:pRg end="0" st="0"/>
                                            </p:txEl>
                                          </p:spTgt>
                                        </p:tgtEl>
                                        <p:attrNameLst>
                                          <p:attrName>style.visibility</p:attrName>
                                        </p:attrNameLst>
                                      </p:cBhvr>
                                      <p:to>
                                        <p:strVal val="visible"/>
                                      </p:to>
                                    </p:set>
                                    <p:animEffect filter="fade" transition="in">
                                      <p:cBhvr>
                                        <p:cTn dur="1000"/>
                                        <p:tgtEl>
                                          <p:spTgt spid="65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0">
                                            <p:txEl>
                                              <p:pRg end="1" st="1"/>
                                            </p:txEl>
                                          </p:spTgt>
                                        </p:tgtEl>
                                        <p:attrNameLst>
                                          <p:attrName>style.visibility</p:attrName>
                                        </p:attrNameLst>
                                      </p:cBhvr>
                                      <p:to>
                                        <p:strVal val="visible"/>
                                      </p:to>
                                    </p:set>
                                    <p:animEffect filter="fade" transition="in">
                                      <p:cBhvr>
                                        <p:cTn dur="1000"/>
                                        <p:tgtEl>
                                          <p:spTgt spid="650">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5" name="Shape 655"/>
        <p:cNvGrpSpPr/>
        <p:nvPr/>
      </p:nvGrpSpPr>
      <p:grpSpPr>
        <a:xfrm>
          <a:off x="0" y="0"/>
          <a:ext cx="0" cy="0"/>
          <a:chOff x="0" y="0"/>
          <a:chExt cx="0" cy="0"/>
        </a:xfrm>
      </p:grpSpPr>
      <p:sp>
        <p:nvSpPr>
          <p:cNvPr id="656" name="Shape 656"/>
          <p:cNvSpPr txBox="1"/>
          <p:nvPr/>
        </p:nvSpPr>
        <p:spPr>
          <a:xfrm>
            <a:off x="457200" y="1417637"/>
            <a:ext cx="8697300" cy="5417699"/>
          </a:xfrm>
          <a:prstGeom prst="rect">
            <a:avLst/>
          </a:prstGeom>
          <a:noFill/>
          <a:ln>
            <a:noFill/>
          </a:ln>
        </p:spPr>
        <p:txBody>
          <a:bodyPr anchorCtr="0" anchor="t" bIns="91425" lIns="91425" rIns="91425" tIns="91425">
            <a:noAutofit/>
          </a:bodyPr>
          <a:lstStyle/>
          <a:p>
            <a:pPr lvl="0" rtl="0">
              <a:spcBef>
                <a:spcPts val="0"/>
              </a:spcBef>
              <a:buClr>
                <a:schemeClr val="dk1"/>
              </a:buClr>
              <a:buSzPct val="61111"/>
              <a:buFont typeface="Arial"/>
              <a:buNone/>
            </a:pPr>
            <a:r>
              <a:rPr lang="pt-BR" sz="1800"/>
              <a:t>P. </a:t>
            </a:r>
            <a:r>
              <a:rPr lang="pt-BR" sz="1800">
                <a:solidFill>
                  <a:schemeClr val="dk1"/>
                </a:solidFill>
              </a:rPr>
              <a:t>Por que eu não crio um </a:t>
            </a:r>
            <a:r>
              <a:rPr b="1" lang="pt-BR" sz="1800">
                <a:solidFill>
                  <a:schemeClr val="dk1"/>
                </a:solidFill>
              </a:rPr>
              <a:t>setSalario </a:t>
            </a:r>
            <a:r>
              <a:rPr lang="pt-BR" sz="1800">
                <a:solidFill>
                  <a:schemeClr val="dk1"/>
                </a:solidFill>
              </a:rPr>
              <a:t>em </a:t>
            </a:r>
            <a:r>
              <a:rPr b="1" lang="pt-BR" sz="1800">
                <a:solidFill>
                  <a:schemeClr val="dk1"/>
                </a:solidFill>
              </a:rPr>
              <a:t>Gerente </a:t>
            </a:r>
            <a:r>
              <a:rPr lang="pt-BR" sz="1800">
                <a:solidFill>
                  <a:schemeClr val="dk1"/>
                </a:solidFill>
              </a:rPr>
              <a:t>e altero </a:t>
            </a:r>
            <a:r>
              <a:rPr b="1" lang="pt-BR" sz="1800">
                <a:solidFill>
                  <a:schemeClr val="dk1"/>
                </a:solidFill>
              </a:rPr>
              <a:t>salario</a:t>
            </a:r>
            <a:r>
              <a:rPr lang="pt-BR" sz="1800">
                <a:solidFill>
                  <a:schemeClr val="dk1"/>
                </a:solidFill>
              </a:rPr>
              <a:t> e </a:t>
            </a:r>
            <a:r>
              <a:rPr b="1" lang="pt-BR" sz="1800">
                <a:solidFill>
                  <a:schemeClr val="dk1"/>
                </a:solidFill>
              </a:rPr>
              <a:t>custo</a:t>
            </a:r>
            <a:r>
              <a:rPr lang="pt-BR" sz="1800">
                <a:solidFill>
                  <a:schemeClr val="dk1"/>
                </a:solidFill>
              </a:rPr>
              <a:t> diretamente?</a:t>
            </a:r>
          </a:p>
          <a:p>
            <a:pPr lvl="0" rtl="0">
              <a:spcBef>
                <a:spcPts val="0"/>
              </a:spcBef>
              <a:buNone/>
            </a:pPr>
            <a:r>
              <a:rPr lang="pt-BR" sz="1800"/>
              <a:t>R. Os atributos </a:t>
            </a:r>
            <a:r>
              <a:rPr b="1" lang="pt-BR" sz="1800"/>
              <a:t>salario</a:t>
            </a:r>
            <a:r>
              <a:rPr lang="pt-BR" sz="1800"/>
              <a:t> e </a:t>
            </a:r>
            <a:r>
              <a:rPr b="1" lang="pt-BR" sz="1800"/>
              <a:t>custo </a:t>
            </a:r>
            <a:r>
              <a:rPr lang="pt-BR" sz="1800"/>
              <a:t>são </a:t>
            </a:r>
            <a:r>
              <a:rPr b="1" lang="pt-BR" sz="1800"/>
              <a:t>privados </a:t>
            </a:r>
            <a:r>
              <a:rPr lang="pt-BR" sz="1800"/>
              <a:t>e da classe </a:t>
            </a:r>
            <a:r>
              <a:rPr b="1" lang="pt-BR" sz="1800"/>
              <a:t>Funcionario</a:t>
            </a:r>
            <a:r>
              <a:rPr lang="pt-BR" sz="1800"/>
              <a:t>. Mesmo </a:t>
            </a:r>
            <a:r>
              <a:rPr b="1" lang="pt-BR" sz="1800"/>
              <a:t>Gerente</a:t>
            </a:r>
            <a:r>
              <a:rPr lang="pt-BR" sz="1800"/>
              <a:t> sendo uma </a:t>
            </a:r>
            <a:r>
              <a:rPr b="1" lang="pt-BR" sz="1800"/>
              <a:t>subclasse</a:t>
            </a:r>
            <a:r>
              <a:rPr lang="pt-BR" sz="1800"/>
              <a:t> de funcionário, isto não lhe garante acesso aos membros privados da superclasse. Por isso, foi necessário declarar o método </a:t>
            </a:r>
            <a:r>
              <a:rPr b="1" lang="pt-BR" sz="1800"/>
              <a:t>getPercentualCusto</a:t>
            </a:r>
            <a:r>
              <a:rPr lang="pt-BR" sz="1800"/>
              <a:t> na classe </a:t>
            </a:r>
            <a:r>
              <a:rPr b="1" lang="pt-BR" sz="1800"/>
              <a:t>Funcionario</a:t>
            </a:r>
            <a:r>
              <a:rPr lang="pt-BR" sz="1800"/>
              <a:t> com o objetivo de permitir que este seja redefinido (</a:t>
            </a:r>
            <a:r>
              <a:rPr b="1" lang="pt-BR" sz="1800"/>
              <a:t>sobrescrito</a:t>
            </a:r>
            <a:r>
              <a:rPr lang="pt-BR" sz="1800"/>
              <a:t>) por qualquer subclasse de </a:t>
            </a:r>
            <a:r>
              <a:rPr b="1" lang="pt-BR" sz="1800"/>
              <a:t>Funcionario</a:t>
            </a:r>
            <a:r>
              <a:rPr lang="pt-BR" sz="1800"/>
              <a:t>.</a:t>
            </a:r>
          </a:p>
        </p:txBody>
      </p:sp>
      <p:sp>
        <p:nvSpPr>
          <p:cNvPr id="657" name="Shape 65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pt-BR"/>
              <a:t>Polimorfismo</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6">
                                            <p:txEl>
                                              <p:pRg end="0" st="0"/>
                                            </p:txEl>
                                          </p:spTgt>
                                        </p:tgtEl>
                                        <p:attrNameLst>
                                          <p:attrName>style.visibility</p:attrName>
                                        </p:attrNameLst>
                                      </p:cBhvr>
                                      <p:to>
                                        <p:strVal val="visible"/>
                                      </p:to>
                                    </p:set>
                                    <p:animEffect filter="fade" transition="in">
                                      <p:cBhvr>
                                        <p:cTn dur="1000"/>
                                        <p:tgtEl>
                                          <p:spTgt spid="65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6">
                                            <p:txEl>
                                              <p:pRg end="1" st="1"/>
                                            </p:txEl>
                                          </p:spTgt>
                                        </p:tgtEl>
                                        <p:attrNameLst>
                                          <p:attrName>style.visibility</p:attrName>
                                        </p:attrNameLst>
                                      </p:cBhvr>
                                      <p:to>
                                        <p:strVal val="visible"/>
                                      </p:to>
                                    </p:set>
                                    <p:animEffect filter="fade" transition="in">
                                      <p:cBhvr>
                                        <p:cTn dur="1000"/>
                                        <p:tgtEl>
                                          <p:spTgt spid="656">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sp>
        <p:nvSpPr>
          <p:cNvPr id="73" name="Shape 73"/>
          <p:cNvSpPr txBox="1"/>
          <p:nvPr>
            <p:ph type="ctrTitle"/>
          </p:nvPr>
        </p:nvSpPr>
        <p:spPr>
          <a:xfrm>
            <a:off x="685800" y="2111123"/>
            <a:ext cx="7772400" cy="1546500"/>
          </a:xfrm>
          <a:prstGeom prst="rect">
            <a:avLst/>
          </a:prstGeom>
        </p:spPr>
        <p:txBody>
          <a:bodyPr anchorCtr="0" anchor="b" bIns="91425" lIns="91425" rIns="91425" tIns="91425">
            <a:noAutofit/>
          </a:bodyPr>
          <a:lstStyle/>
          <a:p>
            <a:pPr lvl="0" rtl="0">
              <a:spcBef>
                <a:spcPts val="0"/>
              </a:spcBef>
              <a:buNone/>
            </a:pPr>
            <a:r>
              <a:rPr lang="pt-BR"/>
              <a:t>Os Elementos  Básicos</a:t>
            </a:r>
          </a:p>
        </p:txBody>
      </p:sp>
      <p:sp>
        <p:nvSpPr>
          <p:cNvPr id="74" name="Shape 74"/>
          <p:cNvSpPr txBox="1"/>
          <p:nvPr>
            <p:ph idx="1" type="subTitle"/>
          </p:nvPr>
        </p:nvSpPr>
        <p:spPr>
          <a:xfrm>
            <a:off x="685800" y="3786737"/>
            <a:ext cx="7772400" cy="1046400"/>
          </a:xfrm>
          <a:prstGeom prst="rect">
            <a:avLst/>
          </a:prstGeom>
        </p:spPr>
        <p:txBody>
          <a:bodyPr anchorCtr="0" anchor="t" bIns="91425" lIns="91425" rIns="91425" tIns="91425">
            <a:noAutofit/>
          </a:bodyPr>
          <a:lstStyle/>
          <a:p>
            <a:pPr lvl="0" rtl="0">
              <a:spcBef>
                <a:spcPts val="0"/>
              </a:spcBef>
              <a:buNone/>
            </a:pPr>
            <a:r>
              <a:rPr lang="pt-BR"/>
              <a:t>Objetos, classes e suas interações</a:t>
            </a:r>
          </a:p>
        </p:txBody>
      </p:sp>
      <p:pic>
        <p:nvPicPr>
          <p:cNvPr id="75" name="Shape 75"/>
          <p:cNvPicPr preferRelativeResize="0"/>
          <p:nvPr/>
        </p:nvPicPr>
        <p:blipFill>
          <a:blip r:embed="rId3">
            <a:alphaModFix/>
          </a:blip>
          <a:stretch>
            <a:fillRect/>
          </a:stretch>
        </p:blipFill>
        <p:spPr>
          <a:xfrm>
            <a:off x="6522730" y="5129517"/>
            <a:ext cx="2621269" cy="1728482"/>
          </a:xfrm>
          <a:prstGeom prst="rect">
            <a:avLst/>
          </a:prstGeom>
          <a:noFill/>
          <a:ln>
            <a:noFill/>
          </a:ln>
        </p:spPr>
      </p:pic>
      <p:pic>
        <p:nvPicPr>
          <p:cNvPr id="76" name="Shape 76"/>
          <p:cNvPicPr preferRelativeResize="0"/>
          <p:nvPr/>
        </p:nvPicPr>
        <p:blipFill>
          <a:blip r:embed="rId4">
            <a:alphaModFix/>
          </a:blip>
          <a:stretch>
            <a:fillRect/>
          </a:stretch>
        </p:blipFill>
        <p:spPr>
          <a:xfrm>
            <a:off x="0" y="0"/>
            <a:ext cx="2466975" cy="1847850"/>
          </a:xfrm>
          <a:prstGeom prst="rect">
            <a:avLst/>
          </a:prstGeom>
          <a:noFill/>
          <a:ln>
            <a:noFill/>
          </a:ln>
        </p:spPr>
      </p:pic>
      <p:pic>
        <p:nvPicPr>
          <p:cNvPr id="77" name="Shape 77"/>
          <p:cNvPicPr preferRelativeResize="0"/>
          <p:nvPr/>
        </p:nvPicPr>
        <p:blipFill>
          <a:blip r:embed="rId5">
            <a:alphaModFix/>
          </a:blip>
          <a:stretch>
            <a:fillRect/>
          </a:stretch>
        </p:blipFill>
        <p:spPr>
          <a:xfrm>
            <a:off x="0" y="4867275"/>
            <a:ext cx="2295525" cy="1990725"/>
          </a:xfrm>
          <a:prstGeom prst="rect">
            <a:avLst/>
          </a:prstGeom>
          <a:noFill/>
          <a:ln>
            <a:noFill/>
          </a:ln>
        </p:spPr>
      </p:pic>
      <p:pic>
        <p:nvPicPr>
          <p:cNvPr id="78" name="Shape 78"/>
          <p:cNvPicPr preferRelativeResize="0"/>
          <p:nvPr/>
        </p:nvPicPr>
        <p:blipFill>
          <a:blip r:embed="rId6">
            <a:alphaModFix/>
          </a:blip>
          <a:stretch>
            <a:fillRect/>
          </a:stretch>
        </p:blipFill>
        <p:spPr>
          <a:xfrm>
            <a:off x="6677025" y="0"/>
            <a:ext cx="2466975" cy="1847850"/>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1" name="Shape 661"/>
        <p:cNvGrpSpPr/>
        <p:nvPr/>
      </p:nvGrpSpPr>
      <p:grpSpPr>
        <a:xfrm>
          <a:off x="0" y="0"/>
          <a:ext cx="0" cy="0"/>
          <a:chOff x="0" y="0"/>
          <a:chExt cx="0" cy="0"/>
        </a:xfrm>
      </p:grpSpPr>
      <p:sp>
        <p:nvSpPr>
          <p:cNvPr id="662" name="Shape 662"/>
          <p:cNvSpPr txBox="1"/>
          <p:nvPr/>
        </p:nvSpPr>
        <p:spPr>
          <a:xfrm>
            <a:off x="457200" y="1417637"/>
            <a:ext cx="8697300" cy="5417699"/>
          </a:xfrm>
          <a:prstGeom prst="rect">
            <a:avLst/>
          </a:prstGeom>
          <a:noFill/>
          <a:ln>
            <a:noFill/>
          </a:ln>
        </p:spPr>
        <p:txBody>
          <a:bodyPr anchorCtr="0" anchor="t" bIns="91425" lIns="91425" rIns="91425" tIns="91425">
            <a:noAutofit/>
          </a:bodyPr>
          <a:lstStyle/>
          <a:p>
            <a:pPr lvl="0" rtl="0">
              <a:spcBef>
                <a:spcPts val="0"/>
              </a:spcBef>
              <a:buClr>
                <a:schemeClr val="dk1"/>
              </a:buClr>
              <a:buSzPct val="61111"/>
              <a:buFont typeface="Arial"/>
              <a:buNone/>
            </a:pPr>
            <a:r>
              <a:rPr lang="pt-BR" sz="1800">
                <a:solidFill>
                  <a:schemeClr val="dk1"/>
                </a:solidFill>
              </a:rPr>
              <a:t>P. O que é esse </a:t>
            </a:r>
            <a:r>
              <a:rPr b="1" lang="pt-BR" sz="1800">
                <a:solidFill>
                  <a:schemeClr val="dk1"/>
                </a:solidFill>
              </a:rPr>
              <a:t>protected</a:t>
            </a:r>
            <a:r>
              <a:rPr lang="pt-BR" sz="1800">
                <a:solidFill>
                  <a:schemeClr val="dk1"/>
                </a:solidFill>
              </a:rPr>
              <a:t>?</a:t>
            </a:r>
          </a:p>
          <a:p>
            <a:pPr lvl="0" rtl="0">
              <a:spcBef>
                <a:spcPts val="0"/>
              </a:spcBef>
              <a:buClr>
                <a:schemeClr val="dk1"/>
              </a:buClr>
              <a:buSzPct val="61111"/>
              <a:buFont typeface="Arial"/>
              <a:buNone/>
            </a:pPr>
            <a:r>
              <a:rPr lang="pt-BR" sz="1800">
                <a:solidFill>
                  <a:schemeClr val="dk1"/>
                </a:solidFill>
              </a:rPr>
              <a:t>R. O método </a:t>
            </a:r>
            <a:r>
              <a:rPr b="1" lang="pt-BR" sz="1800">
                <a:solidFill>
                  <a:schemeClr val="dk1"/>
                </a:solidFill>
              </a:rPr>
              <a:t>getPercentualCusto</a:t>
            </a:r>
            <a:r>
              <a:rPr lang="pt-BR" sz="1800">
                <a:solidFill>
                  <a:schemeClr val="dk1"/>
                </a:solidFill>
              </a:rPr>
              <a:t> foi criado com o único objetivo de auxiliar no cálculo do atributo </a:t>
            </a:r>
            <a:r>
              <a:rPr b="1" lang="pt-BR" sz="1800">
                <a:solidFill>
                  <a:schemeClr val="dk1"/>
                </a:solidFill>
              </a:rPr>
              <a:t>custo</a:t>
            </a:r>
            <a:r>
              <a:rPr lang="pt-BR" sz="1800">
                <a:solidFill>
                  <a:schemeClr val="dk1"/>
                </a:solidFill>
              </a:rPr>
              <a:t>, que só deve ser alterado dentro do método </a:t>
            </a:r>
            <a:r>
              <a:rPr b="1" lang="pt-BR" sz="1800">
                <a:solidFill>
                  <a:schemeClr val="dk1"/>
                </a:solidFill>
              </a:rPr>
              <a:t>setSalario</a:t>
            </a:r>
            <a:r>
              <a:rPr lang="pt-BR" sz="1800">
                <a:solidFill>
                  <a:schemeClr val="dk1"/>
                </a:solidFill>
              </a:rPr>
              <a:t>. Por isso, nenhuma classe deve chamá-lo diretamente. Apenas as </a:t>
            </a:r>
            <a:r>
              <a:rPr b="1" lang="pt-BR" sz="1800">
                <a:solidFill>
                  <a:schemeClr val="dk1"/>
                </a:solidFill>
              </a:rPr>
              <a:t>subclasses de Funcionario devem sobrescrevê-lo</a:t>
            </a:r>
            <a:r>
              <a:rPr lang="pt-BR" sz="1800">
                <a:solidFill>
                  <a:schemeClr val="dk1"/>
                </a:solidFill>
              </a:rPr>
              <a:t>, se necessário. O </a:t>
            </a:r>
            <a:r>
              <a:rPr b="1" lang="pt-BR" sz="1800">
                <a:solidFill>
                  <a:schemeClr val="dk1"/>
                </a:solidFill>
              </a:rPr>
              <a:t>modificador de acesso</a:t>
            </a:r>
            <a:r>
              <a:rPr lang="pt-BR" sz="1800">
                <a:solidFill>
                  <a:schemeClr val="dk1"/>
                </a:solidFill>
              </a:rPr>
              <a:t> </a:t>
            </a:r>
            <a:r>
              <a:rPr b="1" lang="pt-BR" sz="1800">
                <a:solidFill>
                  <a:schemeClr val="dk1"/>
                </a:solidFill>
              </a:rPr>
              <a:t>protected</a:t>
            </a:r>
            <a:r>
              <a:rPr lang="pt-BR" sz="1800">
                <a:solidFill>
                  <a:schemeClr val="dk1"/>
                </a:solidFill>
              </a:rPr>
              <a:t> garante que apenas </a:t>
            </a:r>
            <a:r>
              <a:rPr b="1" lang="pt-BR" sz="1800">
                <a:solidFill>
                  <a:schemeClr val="dk1"/>
                </a:solidFill>
              </a:rPr>
              <a:t>subclasses e classes do mesmo pacote</a:t>
            </a:r>
            <a:r>
              <a:rPr lang="pt-BR" sz="1800">
                <a:solidFill>
                  <a:schemeClr val="dk1"/>
                </a:solidFill>
              </a:rPr>
              <a:t> possam chamar o método. Este modificador também pode ser utilizado nos mesmos locais (classes e atributos) que os demais modificadores (private, public e package).</a:t>
            </a:r>
          </a:p>
          <a:p>
            <a:pPr lvl="0" rtl="0">
              <a:spcBef>
                <a:spcPts val="0"/>
              </a:spcBef>
              <a:buNone/>
            </a:pPr>
            <a:r>
              <a:t/>
            </a:r>
            <a:endParaRPr sz="1800"/>
          </a:p>
          <a:p>
            <a:pPr lvl="0" rtl="0">
              <a:spcBef>
                <a:spcPts val="0"/>
              </a:spcBef>
              <a:buClr>
                <a:schemeClr val="dk1"/>
              </a:buClr>
              <a:buSzPct val="61111"/>
              <a:buFont typeface="Arial"/>
              <a:buNone/>
            </a:pPr>
            <a:r>
              <a:rPr lang="pt-BR" sz="1800">
                <a:solidFill>
                  <a:schemeClr val="dk1"/>
                </a:solidFill>
              </a:rPr>
              <a:t>P. O que é esse </a:t>
            </a:r>
            <a:r>
              <a:rPr b="1" lang="pt-BR" sz="1800">
                <a:solidFill>
                  <a:schemeClr val="dk1"/>
                </a:solidFill>
              </a:rPr>
              <a:t>final</a:t>
            </a:r>
            <a:r>
              <a:rPr lang="pt-BR" sz="1800">
                <a:solidFill>
                  <a:schemeClr val="dk1"/>
                </a:solidFill>
              </a:rPr>
              <a:t>?</a:t>
            </a:r>
          </a:p>
          <a:p>
            <a:pPr lvl="0" rtl="0">
              <a:spcBef>
                <a:spcPts val="0"/>
              </a:spcBef>
              <a:buNone/>
            </a:pPr>
            <a:r>
              <a:rPr lang="pt-BR" sz="1800"/>
              <a:t>R. O método </a:t>
            </a:r>
            <a:r>
              <a:rPr b="1" lang="pt-BR" sz="1800"/>
              <a:t>setSalario</a:t>
            </a:r>
            <a:r>
              <a:rPr lang="pt-BR" sz="1800"/>
              <a:t> definido na classe </a:t>
            </a:r>
            <a:r>
              <a:rPr b="1" lang="pt-BR" sz="1800"/>
              <a:t>Funcionario</a:t>
            </a:r>
            <a:r>
              <a:rPr lang="pt-BR" sz="1800"/>
              <a:t> sempre deverá possuir o mesmo comportamento. Sua lógica foi montada para que as subclases sobrescrevessem o método </a:t>
            </a:r>
            <a:r>
              <a:rPr b="1" lang="pt-BR" sz="1800"/>
              <a:t>getPercentualCusto</a:t>
            </a:r>
            <a:r>
              <a:rPr lang="pt-BR" sz="1800"/>
              <a:t> para alterar o valor que é atribuido ao custo sempre com base no salário alterado. Para evitar que qualquer subclasse de </a:t>
            </a:r>
            <a:r>
              <a:rPr b="1" lang="pt-BR" sz="1800"/>
              <a:t>Funcionario </a:t>
            </a:r>
            <a:r>
              <a:rPr lang="pt-BR" sz="1800"/>
              <a:t>altere o comportamento do método </a:t>
            </a:r>
            <a:r>
              <a:rPr b="1" lang="pt-BR" sz="1800"/>
              <a:t>setSalario</a:t>
            </a:r>
            <a:r>
              <a:rPr lang="pt-BR" sz="1800"/>
              <a:t>, utiliza-se a palavra reservada </a:t>
            </a:r>
            <a:r>
              <a:rPr b="1" lang="pt-BR" sz="1800"/>
              <a:t>final</a:t>
            </a:r>
            <a:r>
              <a:rPr lang="pt-BR" sz="1800"/>
              <a:t>. Assim, o método</a:t>
            </a:r>
            <a:r>
              <a:rPr b="1" lang="pt-BR" sz="1800"/>
              <a:t> setSalario não poderá ser sobrescrito</a:t>
            </a:r>
            <a:r>
              <a:rPr lang="pt-BR" sz="1800"/>
              <a:t>.</a:t>
            </a:r>
          </a:p>
        </p:txBody>
      </p:sp>
      <p:sp>
        <p:nvSpPr>
          <p:cNvPr id="663" name="Shape 66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pt-BR"/>
              <a:t>Polimorfismo</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2">
                                            <p:txEl>
                                              <p:pRg end="0" st="0"/>
                                            </p:txEl>
                                          </p:spTgt>
                                        </p:tgtEl>
                                        <p:attrNameLst>
                                          <p:attrName>style.visibility</p:attrName>
                                        </p:attrNameLst>
                                      </p:cBhvr>
                                      <p:to>
                                        <p:strVal val="visible"/>
                                      </p:to>
                                    </p:set>
                                    <p:animEffect filter="fade" transition="in">
                                      <p:cBhvr>
                                        <p:cTn dur="1000"/>
                                        <p:tgtEl>
                                          <p:spTgt spid="66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2">
                                            <p:txEl>
                                              <p:pRg end="1" st="1"/>
                                            </p:txEl>
                                          </p:spTgt>
                                        </p:tgtEl>
                                        <p:attrNameLst>
                                          <p:attrName>style.visibility</p:attrName>
                                        </p:attrNameLst>
                                      </p:cBhvr>
                                      <p:to>
                                        <p:strVal val="visible"/>
                                      </p:to>
                                    </p:set>
                                    <p:animEffect filter="fade" transition="in">
                                      <p:cBhvr>
                                        <p:cTn dur="1000"/>
                                        <p:tgtEl>
                                          <p:spTgt spid="66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2">
                                            <p:txEl>
                                              <p:pRg end="2" st="2"/>
                                            </p:txEl>
                                          </p:spTgt>
                                        </p:tgtEl>
                                        <p:attrNameLst>
                                          <p:attrName>style.visibility</p:attrName>
                                        </p:attrNameLst>
                                      </p:cBhvr>
                                      <p:to>
                                        <p:strVal val="visible"/>
                                      </p:to>
                                    </p:set>
                                    <p:animEffect filter="fade" transition="in">
                                      <p:cBhvr>
                                        <p:cTn dur="1000"/>
                                        <p:tgtEl>
                                          <p:spTgt spid="66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2">
                                            <p:txEl>
                                              <p:pRg end="3" st="3"/>
                                            </p:txEl>
                                          </p:spTgt>
                                        </p:tgtEl>
                                        <p:attrNameLst>
                                          <p:attrName>style.visibility</p:attrName>
                                        </p:attrNameLst>
                                      </p:cBhvr>
                                      <p:to>
                                        <p:strVal val="visible"/>
                                      </p:to>
                                    </p:set>
                                    <p:animEffect filter="fade" transition="in">
                                      <p:cBhvr>
                                        <p:cTn dur="1000"/>
                                        <p:tgtEl>
                                          <p:spTgt spid="66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2">
                                            <p:txEl>
                                              <p:pRg end="4" st="4"/>
                                            </p:txEl>
                                          </p:spTgt>
                                        </p:tgtEl>
                                        <p:attrNameLst>
                                          <p:attrName>style.visibility</p:attrName>
                                        </p:attrNameLst>
                                      </p:cBhvr>
                                      <p:to>
                                        <p:strVal val="visible"/>
                                      </p:to>
                                    </p:set>
                                    <p:animEffect filter="fade" transition="in">
                                      <p:cBhvr>
                                        <p:cTn dur="1000"/>
                                        <p:tgtEl>
                                          <p:spTgt spid="662">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7" name="Shape 667"/>
        <p:cNvGrpSpPr/>
        <p:nvPr/>
      </p:nvGrpSpPr>
      <p:grpSpPr>
        <a:xfrm>
          <a:off x="0" y="0"/>
          <a:ext cx="0" cy="0"/>
          <a:chOff x="0" y="0"/>
          <a:chExt cx="0" cy="0"/>
        </a:xfrm>
      </p:grpSpPr>
      <p:sp>
        <p:nvSpPr>
          <p:cNvPr id="668" name="Shape 66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pt-BR"/>
              <a:t>Polimorfismo</a:t>
            </a:r>
          </a:p>
        </p:txBody>
      </p:sp>
      <p:sp>
        <p:nvSpPr>
          <p:cNvPr id="669" name="Shape 66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buFont typeface="Arial"/>
              <a:buChar char="●"/>
            </a:pPr>
            <a:r>
              <a:rPr lang="pt-BR"/>
              <a:t>Nosso exemplo (polimórfico)</a:t>
            </a:r>
          </a:p>
          <a:p>
            <a:pPr indent="0" lvl="0" marL="0" rtl="0">
              <a:spcBef>
                <a:spcPts val="0"/>
              </a:spcBef>
              <a:buNone/>
            </a:pPr>
            <a:r>
              <a:t/>
            </a:r>
            <a:endParaRPr b="1"/>
          </a:p>
        </p:txBody>
      </p:sp>
      <p:sp>
        <p:nvSpPr>
          <p:cNvPr id="670" name="Shape 670"/>
          <p:cNvSpPr txBox="1"/>
          <p:nvPr/>
        </p:nvSpPr>
        <p:spPr>
          <a:xfrm>
            <a:off x="457200" y="2352925"/>
            <a:ext cx="8647800" cy="4276500"/>
          </a:xfrm>
          <a:prstGeom prst="rect">
            <a:avLst/>
          </a:prstGeom>
          <a:noFill/>
          <a:ln>
            <a:noFill/>
          </a:ln>
        </p:spPr>
        <p:txBody>
          <a:bodyPr anchorCtr="0" anchor="t" bIns="91425" lIns="91425" rIns="91425" tIns="91425">
            <a:noAutofit/>
          </a:bodyPr>
          <a:lstStyle/>
          <a:p>
            <a:pPr lvl="0" rtl="0">
              <a:spcBef>
                <a:spcPts val="0"/>
              </a:spcBef>
              <a:buNone/>
            </a:pPr>
            <a:r>
              <a:rPr lang="pt-BR" sz="1800">
                <a:latin typeface="Courier New"/>
                <a:ea typeface="Courier New"/>
                <a:cs typeface="Courier New"/>
                <a:sym typeface="Courier New"/>
              </a:rPr>
              <a:t>public class Application {</a:t>
            </a:r>
          </a:p>
          <a:p>
            <a:pPr lvl="0" rtl="0">
              <a:spcBef>
                <a:spcPts val="0"/>
              </a:spcBef>
              <a:buNone/>
            </a:pPr>
            <a:r>
              <a:rPr lang="pt-BR" sz="1800">
                <a:latin typeface="Courier New"/>
                <a:ea typeface="Courier New"/>
                <a:cs typeface="Courier New"/>
                <a:sym typeface="Courier New"/>
              </a:rPr>
              <a:t>    public static void main(String[] args) {</a:t>
            </a:r>
          </a:p>
          <a:p>
            <a:pPr lvl="0" rtl="0">
              <a:spcBef>
                <a:spcPts val="0"/>
              </a:spcBef>
              <a:buClr>
                <a:srgbClr val="000000"/>
              </a:buClr>
              <a:buSzPct val="61111"/>
              <a:buFont typeface="Arial"/>
              <a:buNone/>
            </a:pPr>
            <a:r>
              <a:rPr lang="pt-BR" sz="1800">
                <a:latin typeface="Courier New"/>
                <a:ea typeface="Courier New"/>
                <a:cs typeface="Courier New"/>
                <a:sym typeface="Courier New"/>
              </a:rPr>
              <a:t>        Funcionario ze = new Funcionario();</a:t>
            </a:r>
          </a:p>
          <a:p>
            <a:pPr lvl="0" rtl="0">
              <a:spcBef>
                <a:spcPts val="0"/>
              </a:spcBef>
              <a:buClr>
                <a:srgbClr val="000000"/>
              </a:buClr>
              <a:buSzPct val="61111"/>
              <a:buFont typeface="Arial"/>
              <a:buNone/>
            </a:pPr>
            <a:r>
              <a:rPr lang="pt-BR" sz="1800">
                <a:latin typeface="Courier New"/>
                <a:ea typeface="Courier New"/>
                <a:cs typeface="Courier New"/>
                <a:sym typeface="Courier New"/>
              </a:rPr>
              <a:t>        ze.setNome("Zé");</a:t>
            </a:r>
          </a:p>
          <a:p>
            <a:pPr lvl="0" rtl="0">
              <a:spcBef>
                <a:spcPts val="0"/>
              </a:spcBef>
              <a:buClr>
                <a:srgbClr val="000000"/>
              </a:buClr>
              <a:buSzPct val="61111"/>
              <a:buFont typeface="Arial"/>
              <a:buNone/>
            </a:pPr>
            <a:r>
              <a:rPr lang="pt-BR" sz="1800">
                <a:latin typeface="Courier New"/>
                <a:ea typeface="Courier New"/>
                <a:cs typeface="Courier New"/>
                <a:sym typeface="Courier New"/>
              </a:rPr>
              <a:t>        ze.setSalario(1000);</a:t>
            </a:r>
          </a:p>
          <a:p>
            <a:pPr lvl="0" rtl="0">
              <a:spcBef>
                <a:spcPts val="0"/>
              </a:spcBef>
              <a:buClr>
                <a:srgbClr val="000000"/>
              </a:buClr>
              <a:buSzPct val="61111"/>
              <a:buFont typeface="Arial"/>
              <a:buNone/>
            </a:pPr>
            <a:r>
              <a:rPr lang="pt-BR" sz="1800">
                <a:latin typeface="Courier New"/>
                <a:ea typeface="Courier New"/>
                <a:cs typeface="Courier New"/>
                <a:sym typeface="Courier New"/>
              </a:rPr>
              <a:t>        ze.imprimir();</a:t>
            </a:r>
          </a:p>
          <a:p>
            <a:pPr lvl="0" rtl="0">
              <a:spcBef>
                <a:spcPts val="0"/>
              </a:spcBef>
              <a:buClr>
                <a:srgbClr val="000000"/>
              </a:buClr>
              <a:buSzPct val="61111"/>
              <a:buFont typeface="Arial"/>
              <a:buNone/>
            </a:pPr>
            <a:r>
              <a:rPr lang="pt-BR" sz="1800">
                <a:latin typeface="Courier New"/>
                <a:ea typeface="Courier New"/>
                <a:cs typeface="Courier New"/>
                <a:sym typeface="Courier New"/>
              </a:rPr>
              <a:t>        Funcionario joao = </a:t>
            </a:r>
            <a:r>
              <a:rPr b="1" lang="pt-BR" sz="1800">
                <a:latin typeface="Courier New"/>
                <a:ea typeface="Courier New"/>
                <a:cs typeface="Courier New"/>
                <a:sym typeface="Courier New"/>
              </a:rPr>
              <a:t>new Gerente();</a:t>
            </a:r>
          </a:p>
          <a:p>
            <a:pPr lvl="0" rtl="0">
              <a:spcBef>
                <a:spcPts val="0"/>
              </a:spcBef>
              <a:buClr>
                <a:srgbClr val="000000"/>
              </a:buClr>
              <a:buSzPct val="61111"/>
              <a:buFont typeface="Arial"/>
              <a:buNone/>
            </a:pPr>
            <a:r>
              <a:rPr lang="pt-BR" sz="1800">
                <a:latin typeface="Courier New"/>
                <a:ea typeface="Courier New"/>
                <a:cs typeface="Courier New"/>
                <a:sym typeface="Courier New"/>
              </a:rPr>
              <a:t>        joao.setNome("João");</a:t>
            </a:r>
          </a:p>
          <a:p>
            <a:pPr lvl="0" rtl="0">
              <a:spcBef>
                <a:spcPts val="0"/>
              </a:spcBef>
              <a:buClr>
                <a:srgbClr val="000000"/>
              </a:buClr>
              <a:buSzPct val="61111"/>
              <a:buFont typeface="Arial"/>
              <a:buNone/>
            </a:pPr>
            <a:r>
              <a:rPr lang="pt-BR" sz="1800">
                <a:latin typeface="Courier New"/>
                <a:ea typeface="Courier New"/>
                <a:cs typeface="Courier New"/>
                <a:sym typeface="Courier New"/>
              </a:rPr>
              <a:t>        joao.setSalario(3000);</a:t>
            </a:r>
          </a:p>
          <a:p>
            <a:pPr lvl="0" rtl="0">
              <a:spcBef>
                <a:spcPts val="0"/>
              </a:spcBef>
              <a:buClr>
                <a:srgbClr val="000000"/>
              </a:buClr>
              <a:buSzPct val="61111"/>
              <a:buFont typeface="Arial"/>
              <a:buNone/>
            </a:pPr>
            <a:r>
              <a:rPr lang="pt-BR" sz="1800">
                <a:latin typeface="Courier New"/>
                <a:ea typeface="Courier New"/>
                <a:cs typeface="Courier New"/>
                <a:sym typeface="Courier New"/>
              </a:rPr>
              <a:t>        joao.imprimir();</a:t>
            </a:r>
          </a:p>
          <a:p>
            <a:pPr lvl="0" rtl="0">
              <a:spcBef>
                <a:spcPts val="0"/>
              </a:spcBef>
              <a:buNone/>
            </a:pPr>
            <a:r>
              <a:rPr lang="pt-BR" sz="1800">
                <a:latin typeface="Courier New"/>
                <a:ea typeface="Courier New"/>
                <a:cs typeface="Courier New"/>
                <a:sym typeface="Courier New"/>
              </a:rPr>
              <a:t>    } </a:t>
            </a:r>
          </a:p>
          <a:p>
            <a:pPr lvl="0" rtl="0">
              <a:spcBef>
                <a:spcPts val="0"/>
              </a:spcBef>
              <a:buNone/>
            </a:pPr>
            <a:r>
              <a:rPr lang="pt-BR" sz="1800">
                <a:latin typeface="Courier New"/>
                <a:ea typeface="Courier New"/>
                <a:cs typeface="Courier New"/>
                <a:sym typeface="Courier New"/>
              </a:rPr>
              <a:t>}</a:t>
            </a:r>
          </a:p>
          <a:p>
            <a:pPr lvl="0" rtl="0">
              <a:spcBef>
                <a:spcPts val="0"/>
              </a:spcBef>
              <a:buNone/>
            </a:pPr>
            <a:r>
              <a:t/>
            </a:r>
            <a:endParaRPr sz="1800">
              <a:latin typeface="Courier New"/>
              <a:ea typeface="Courier New"/>
              <a:cs typeface="Courier New"/>
              <a:sym typeface="Courier New"/>
            </a:endParaRPr>
          </a:p>
          <a:p>
            <a:pPr lvl="0" rtl="0">
              <a:spcBef>
                <a:spcPts val="0"/>
              </a:spcBef>
              <a:buNone/>
            </a:pPr>
            <a:r>
              <a:t/>
            </a:r>
            <a:endParaRPr sz="1800">
              <a:latin typeface="Courier New"/>
              <a:ea typeface="Courier New"/>
              <a:cs typeface="Courier New"/>
              <a:sym typeface="Courier New"/>
            </a:endParaRPr>
          </a:p>
          <a:p>
            <a:pPr lvl="0" rtl="0">
              <a:spcBef>
                <a:spcPts val="0"/>
              </a:spcBef>
              <a:buNone/>
            </a:pPr>
            <a:r>
              <a:t/>
            </a:r>
            <a:endParaRPr sz="1800">
              <a:latin typeface="Courier New"/>
              <a:ea typeface="Courier New"/>
              <a:cs typeface="Courier New"/>
              <a:sym typeface="Courier New"/>
            </a:endParaRPr>
          </a:p>
          <a:p>
            <a:pPr lvl="0" rtl="0">
              <a:spcBef>
                <a:spcPts val="0"/>
              </a:spcBef>
              <a:buNone/>
            </a:pPr>
            <a:r>
              <a:t/>
            </a:r>
            <a:endParaRPr sz="1800">
              <a:latin typeface="Courier New"/>
              <a:ea typeface="Courier New"/>
              <a:cs typeface="Courier New"/>
              <a:sym typeface="Courier New"/>
            </a:endParaRPr>
          </a:p>
        </p:txBody>
      </p:sp>
      <p:sp>
        <p:nvSpPr>
          <p:cNvPr id="671" name="Shape 671"/>
          <p:cNvSpPr/>
          <p:nvPr/>
        </p:nvSpPr>
        <p:spPr>
          <a:xfrm>
            <a:off x="5507400" y="3387600"/>
            <a:ext cx="3636600" cy="3470400"/>
          </a:xfrm>
          <a:prstGeom prst="rect">
            <a:avLst/>
          </a:prstGeom>
          <a:solidFill>
            <a:srgbClr val="000000"/>
          </a:solidFill>
          <a:ln cap="flat" cmpd="sng" w="19050">
            <a:solidFill>
              <a:schemeClr val="dk2"/>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pt-BR">
                <a:solidFill>
                  <a:srgbClr val="FFFFFF"/>
                </a:solidFill>
              </a:rPr>
              <a:t>&gt;Zé ganha 1000.00 e tem um custo de 1800.00</a:t>
            </a:r>
          </a:p>
          <a:p>
            <a:pPr lvl="0" rtl="0">
              <a:spcBef>
                <a:spcPts val="0"/>
              </a:spcBef>
              <a:buNone/>
            </a:pPr>
            <a:r>
              <a:rPr lang="pt-BR">
                <a:solidFill>
                  <a:srgbClr val="FFFFFF"/>
                </a:solidFill>
              </a:rPr>
              <a:t>&gt;João ganha 3000.00 e tem um custo de 3000.00</a:t>
            </a:r>
          </a:p>
          <a:p>
            <a:pPr lvl="0" rtl="0">
              <a:spcBef>
                <a:spcPts val="0"/>
              </a:spcBef>
              <a:buNone/>
            </a:pPr>
            <a:r>
              <a:rPr lang="pt-BR">
                <a:solidFill>
                  <a:srgbClr val="FFFFFF"/>
                </a:solidFill>
              </a:rPr>
              <a:t>&gt;</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1"/>
                                        </p:tgtEl>
                                        <p:attrNameLst>
                                          <p:attrName>style.visibility</p:attrName>
                                        </p:attrNameLst>
                                      </p:cBhvr>
                                      <p:to>
                                        <p:strVal val="visible"/>
                                      </p:to>
                                    </p:set>
                                    <p:animEffect filter="fade" transition="in">
                                      <p:cBhvr>
                                        <p:cTn dur="1000"/>
                                        <p:tgtEl>
                                          <p:spTgt spid="6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5" name="Shape 675"/>
        <p:cNvGrpSpPr/>
        <p:nvPr/>
      </p:nvGrpSpPr>
      <p:grpSpPr>
        <a:xfrm>
          <a:off x="0" y="0"/>
          <a:ext cx="0" cy="0"/>
          <a:chOff x="0" y="0"/>
          <a:chExt cx="0" cy="0"/>
        </a:xfrm>
      </p:grpSpPr>
      <p:sp>
        <p:nvSpPr>
          <p:cNvPr id="676" name="Shape 67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pt-BR"/>
              <a:t>Polimorfismo</a:t>
            </a:r>
          </a:p>
        </p:txBody>
      </p:sp>
      <p:sp>
        <p:nvSpPr>
          <p:cNvPr id="677" name="Shape 67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buFont typeface="Arial"/>
              <a:buChar char="●"/>
            </a:pPr>
            <a:r>
              <a:rPr lang="pt-BR"/>
              <a:t>Nosso exemplo (polimórfico)</a:t>
            </a:r>
          </a:p>
          <a:p>
            <a:pPr indent="-228600" lvl="1" marL="914400" rtl="0">
              <a:spcBef>
                <a:spcPts val="0"/>
              </a:spcBef>
              <a:buFont typeface="Courier New"/>
              <a:buChar char="o"/>
            </a:pPr>
            <a:r>
              <a:rPr lang="pt-BR"/>
              <a:t>No exemplo anterior, a classe Application cria diretamente os objetos Funcionario e Gerente. Por isso, pode não ficar clara a importância do polimorfismo. Mas e se esses objetos fossem consultados e se desejasse alterar o salário de um deles? Como saber com qual classe estariamos lidando? Precisariamos saber com qual classe estariamos lidando?</a:t>
            </a:r>
          </a:p>
          <a:p>
            <a:pPr indent="0" lvl="0" marL="0" rtl="0">
              <a:spcBef>
                <a:spcPts val="0"/>
              </a:spcBef>
              <a:buNone/>
            </a:pPr>
            <a:r>
              <a:t/>
            </a:r>
            <a:endParaRPr b="1"/>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1" name="Shape 681"/>
        <p:cNvGrpSpPr/>
        <p:nvPr/>
      </p:nvGrpSpPr>
      <p:grpSpPr>
        <a:xfrm>
          <a:off x="0" y="0"/>
          <a:ext cx="0" cy="0"/>
          <a:chOff x="0" y="0"/>
          <a:chExt cx="0" cy="0"/>
        </a:xfrm>
      </p:grpSpPr>
      <p:sp>
        <p:nvSpPr>
          <p:cNvPr id="682" name="Shape 68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pt-BR"/>
              <a:t>Polimorfismo</a:t>
            </a:r>
          </a:p>
        </p:txBody>
      </p:sp>
      <p:sp>
        <p:nvSpPr>
          <p:cNvPr id="683" name="Shape 68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buFont typeface="Arial"/>
              <a:buChar char="●"/>
            </a:pPr>
            <a:r>
              <a:rPr lang="pt-BR"/>
              <a:t>Nosso exemplo (polimórfico com "consulta")</a:t>
            </a:r>
          </a:p>
          <a:p>
            <a:pPr indent="-228600" lvl="1" marL="914400" rtl="0">
              <a:spcBef>
                <a:spcPts val="0"/>
              </a:spcBef>
              <a:buFont typeface="Courier New"/>
              <a:buChar char="o"/>
            </a:pPr>
            <a:r>
              <a:rPr lang="pt-BR"/>
              <a:t>Zé e João vão receber um aumento de 10%...</a:t>
            </a:r>
          </a:p>
          <a:p>
            <a:pPr indent="0" lvl="0" marL="0" rtl="0">
              <a:spcBef>
                <a:spcPts val="0"/>
              </a:spcBef>
              <a:buNone/>
            </a:pPr>
            <a:r>
              <a:t/>
            </a:r>
            <a:endParaRPr b="1"/>
          </a:p>
        </p:txBody>
      </p:sp>
      <p:sp>
        <p:nvSpPr>
          <p:cNvPr id="684" name="Shape 684"/>
          <p:cNvSpPr txBox="1"/>
          <p:nvPr/>
        </p:nvSpPr>
        <p:spPr>
          <a:xfrm>
            <a:off x="457200" y="2581500"/>
            <a:ext cx="8647800" cy="4276500"/>
          </a:xfrm>
          <a:prstGeom prst="rect">
            <a:avLst/>
          </a:prstGeom>
          <a:noFill/>
          <a:ln>
            <a:noFill/>
          </a:ln>
        </p:spPr>
        <p:txBody>
          <a:bodyPr anchorCtr="0" anchor="t" bIns="91425" lIns="91425" rIns="91425" tIns="91425">
            <a:noAutofit/>
          </a:bodyPr>
          <a:lstStyle/>
          <a:p>
            <a:pPr lvl="0" rtl="0">
              <a:spcBef>
                <a:spcPts val="0"/>
              </a:spcBef>
              <a:buNone/>
            </a:pPr>
            <a:r>
              <a:rPr lang="pt-BR" sz="1800">
                <a:latin typeface="Courier New"/>
                <a:ea typeface="Courier New"/>
                <a:cs typeface="Courier New"/>
                <a:sym typeface="Courier New"/>
              </a:rPr>
              <a:t>public class Application {</a:t>
            </a:r>
          </a:p>
          <a:p>
            <a:pPr lvl="0" rtl="0">
              <a:spcBef>
                <a:spcPts val="0"/>
              </a:spcBef>
              <a:buNone/>
            </a:pPr>
            <a:r>
              <a:rPr lang="pt-BR" sz="1800">
                <a:latin typeface="Courier New"/>
                <a:ea typeface="Courier New"/>
                <a:cs typeface="Courier New"/>
                <a:sym typeface="Courier New"/>
              </a:rPr>
              <a:t>    public static void main(String[] args) {</a:t>
            </a:r>
          </a:p>
          <a:p>
            <a:pPr lvl="0" rtl="0">
              <a:spcBef>
                <a:spcPts val="0"/>
              </a:spcBef>
              <a:buNone/>
            </a:pPr>
            <a:r>
              <a:rPr lang="pt-BR" sz="1800">
                <a:latin typeface="Courier New"/>
                <a:ea typeface="Courier New"/>
                <a:cs typeface="Courier New"/>
                <a:sym typeface="Courier New"/>
              </a:rPr>
              <a:t>        ...</a:t>
            </a:r>
          </a:p>
          <a:p>
            <a:pPr lvl="0" rtl="0">
              <a:spcBef>
                <a:spcPts val="0"/>
              </a:spcBef>
              <a:buNone/>
            </a:pPr>
            <a:r>
              <a:rPr lang="pt-BR" sz="1800">
                <a:latin typeface="Courier New"/>
                <a:ea typeface="Courier New"/>
                <a:cs typeface="Courier New"/>
                <a:sym typeface="Courier New"/>
              </a:rPr>
              <a:t>        //a variável </a:t>
            </a:r>
            <a:r>
              <a:rPr b="1" lang="pt-BR" sz="1800">
                <a:latin typeface="Courier New"/>
                <a:ea typeface="Courier New"/>
                <a:cs typeface="Courier New"/>
                <a:sym typeface="Courier New"/>
              </a:rPr>
              <a:t>bd </a:t>
            </a:r>
            <a:r>
              <a:rPr lang="pt-BR" sz="1800">
                <a:latin typeface="Courier New"/>
                <a:ea typeface="Courier New"/>
                <a:cs typeface="Courier New"/>
                <a:sym typeface="Courier New"/>
              </a:rPr>
              <a:t>possui os métodos de acesso aos dados</a:t>
            </a:r>
          </a:p>
          <a:p>
            <a:pPr lvl="0" rtl="0">
              <a:spcBef>
                <a:spcPts val="0"/>
              </a:spcBef>
              <a:buNone/>
            </a:pPr>
            <a:r>
              <a:rPr lang="pt-BR" sz="1800">
                <a:latin typeface="Courier New"/>
                <a:ea typeface="Courier New"/>
                <a:cs typeface="Courier New"/>
                <a:sym typeface="Courier New"/>
              </a:rPr>
              <a:t>        //armazenados. vamos nos abstrair de como ela foi</a:t>
            </a:r>
          </a:p>
          <a:p>
            <a:pPr lvl="0" rtl="0">
              <a:spcBef>
                <a:spcPts val="0"/>
              </a:spcBef>
              <a:buNone/>
            </a:pPr>
            <a:r>
              <a:rPr lang="pt-BR" sz="1800">
                <a:latin typeface="Courier New"/>
                <a:ea typeface="Courier New"/>
                <a:cs typeface="Courier New"/>
                <a:sym typeface="Courier New"/>
              </a:rPr>
              <a:t>        //obtida e como a aplicação armazena seus dados.</a:t>
            </a:r>
          </a:p>
          <a:p>
            <a:pPr lvl="0" rtl="0">
              <a:spcBef>
                <a:spcPts val="0"/>
              </a:spcBef>
              <a:buClr>
                <a:srgbClr val="000000"/>
              </a:buClr>
              <a:buSzPct val="61111"/>
              <a:buFont typeface="Arial"/>
              <a:buNone/>
            </a:pPr>
            <a:r>
              <a:rPr lang="pt-BR" sz="1800">
                <a:latin typeface="Courier New"/>
                <a:ea typeface="Courier New"/>
                <a:cs typeface="Courier New"/>
                <a:sym typeface="Courier New"/>
              </a:rPr>
              <a:t>        Funcionario f = bd.consultarFuncionario("Zé");</a:t>
            </a:r>
          </a:p>
          <a:p>
            <a:pPr lvl="0" rtl="0">
              <a:spcBef>
                <a:spcPts val="0"/>
              </a:spcBef>
              <a:buClr>
                <a:srgbClr val="000000"/>
              </a:buClr>
              <a:buSzPct val="61111"/>
              <a:buFont typeface="Arial"/>
              <a:buNone/>
            </a:pPr>
            <a:r>
              <a:rPr lang="pt-BR" sz="1800">
                <a:latin typeface="Courier New"/>
                <a:ea typeface="Courier New"/>
                <a:cs typeface="Courier New"/>
                <a:sym typeface="Courier New"/>
              </a:rPr>
              <a:t>        f.setSalario(f.getSalario()*1.1);</a:t>
            </a:r>
          </a:p>
          <a:p>
            <a:pPr lvl="0" rtl="0">
              <a:spcBef>
                <a:spcPts val="0"/>
              </a:spcBef>
              <a:buClr>
                <a:srgbClr val="000000"/>
              </a:buClr>
              <a:buSzPct val="61111"/>
              <a:buFont typeface="Arial"/>
              <a:buNone/>
            </a:pPr>
            <a:r>
              <a:rPr lang="pt-BR" sz="1800">
                <a:latin typeface="Courier New"/>
                <a:ea typeface="Courier New"/>
                <a:cs typeface="Courier New"/>
                <a:sym typeface="Courier New"/>
              </a:rPr>
              <a:t>        f.imprimir();</a:t>
            </a:r>
          </a:p>
          <a:p>
            <a:pPr lvl="0" rtl="0">
              <a:spcBef>
                <a:spcPts val="0"/>
              </a:spcBef>
              <a:buClr>
                <a:srgbClr val="000000"/>
              </a:buClr>
              <a:buSzPct val="61111"/>
              <a:buFont typeface="Arial"/>
              <a:buNone/>
            </a:pPr>
            <a:r>
              <a:rPr lang="pt-BR" sz="1800">
                <a:latin typeface="Courier New"/>
                <a:ea typeface="Courier New"/>
                <a:cs typeface="Courier New"/>
                <a:sym typeface="Courier New"/>
              </a:rPr>
              <a:t>        f = bd.consultarFuncionario("João");</a:t>
            </a:r>
          </a:p>
          <a:p>
            <a:pPr lvl="0" rtl="0">
              <a:spcBef>
                <a:spcPts val="0"/>
              </a:spcBef>
              <a:buClr>
                <a:srgbClr val="000000"/>
              </a:buClr>
              <a:buSzPct val="61111"/>
              <a:buFont typeface="Arial"/>
              <a:buNone/>
            </a:pPr>
            <a:r>
              <a:rPr lang="pt-BR" sz="1800">
                <a:latin typeface="Courier New"/>
                <a:ea typeface="Courier New"/>
                <a:cs typeface="Courier New"/>
                <a:sym typeface="Courier New"/>
              </a:rPr>
              <a:t>        f.setSalario(f.getSalario()*1.1);</a:t>
            </a:r>
          </a:p>
          <a:p>
            <a:pPr lvl="0" rtl="0">
              <a:spcBef>
                <a:spcPts val="0"/>
              </a:spcBef>
              <a:buClr>
                <a:srgbClr val="000000"/>
              </a:buClr>
              <a:buSzPct val="61111"/>
              <a:buFont typeface="Arial"/>
              <a:buNone/>
            </a:pPr>
            <a:r>
              <a:rPr lang="pt-BR" sz="1800">
                <a:latin typeface="Courier New"/>
                <a:ea typeface="Courier New"/>
                <a:cs typeface="Courier New"/>
                <a:sym typeface="Courier New"/>
              </a:rPr>
              <a:t>        f.imprimir();</a:t>
            </a:r>
          </a:p>
          <a:p>
            <a:pPr lvl="0" rtl="0">
              <a:spcBef>
                <a:spcPts val="0"/>
              </a:spcBef>
              <a:buNone/>
            </a:pPr>
            <a:r>
              <a:rPr lang="pt-BR" sz="1800">
                <a:latin typeface="Courier New"/>
                <a:ea typeface="Courier New"/>
                <a:cs typeface="Courier New"/>
                <a:sym typeface="Courier New"/>
              </a:rPr>
              <a:t>    } </a:t>
            </a:r>
          </a:p>
          <a:p>
            <a:pPr lvl="0" rtl="0">
              <a:spcBef>
                <a:spcPts val="0"/>
              </a:spcBef>
              <a:buNone/>
            </a:pPr>
            <a:r>
              <a:rPr lang="pt-BR" sz="1800">
                <a:latin typeface="Courier New"/>
                <a:ea typeface="Courier New"/>
                <a:cs typeface="Courier New"/>
                <a:sym typeface="Courier New"/>
              </a:rPr>
              <a:t>}</a:t>
            </a:r>
          </a:p>
          <a:p>
            <a:pPr lvl="0" rtl="0">
              <a:spcBef>
                <a:spcPts val="0"/>
              </a:spcBef>
              <a:buNone/>
            </a:pPr>
            <a:r>
              <a:t/>
            </a:r>
            <a:endParaRPr sz="1800">
              <a:latin typeface="Courier New"/>
              <a:ea typeface="Courier New"/>
              <a:cs typeface="Courier New"/>
              <a:sym typeface="Courier New"/>
            </a:endParaRPr>
          </a:p>
          <a:p>
            <a:pPr lvl="0" rtl="0">
              <a:spcBef>
                <a:spcPts val="0"/>
              </a:spcBef>
              <a:buNone/>
            </a:pPr>
            <a:r>
              <a:t/>
            </a:r>
            <a:endParaRPr sz="1800">
              <a:latin typeface="Courier New"/>
              <a:ea typeface="Courier New"/>
              <a:cs typeface="Courier New"/>
              <a:sym typeface="Courier New"/>
            </a:endParaRPr>
          </a:p>
          <a:p>
            <a:pPr lvl="0" rtl="0">
              <a:spcBef>
                <a:spcPts val="0"/>
              </a:spcBef>
              <a:buNone/>
            </a:pPr>
            <a:r>
              <a:t/>
            </a:r>
            <a:endParaRPr sz="1800">
              <a:latin typeface="Courier New"/>
              <a:ea typeface="Courier New"/>
              <a:cs typeface="Courier New"/>
              <a:sym typeface="Courier New"/>
            </a:endParaRPr>
          </a:p>
          <a:p>
            <a:pPr lvl="0" rtl="0">
              <a:spcBef>
                <a:spcPts val="0"/>
              </a:spcBef>
              <a:buNone/>
            </a:pPr>
            <a:r>
              <a:t/>
            </a:r>
            <a:endParaRPr sz="1800">
              <a:latin typeface="Courier New"/>
              <a:ea typeface="Courier New"/>
              <a:cs typeface="Courier New"/>
              <a:sym typeface="Courier New"/>
            </a:endParaRPr>
          </a:p>
        </p:txBody>
      </p:sp>
      <p:sp>
        <p:nvSpPr>
          <p:cNvPr id="685" name="Shape 685"/>
          <p:cNvSpPr/>
          <p:nvPr/>
        </p:nvSpPr>
        <p:spPr>
          <a:xfrm>
            <a:off x="5507400" y="3387600"/>
            <a:ext cx="3636600" cy="3470400"/>
          </a:xfrm>
          <a:prstGeom prst="rect">
            <a:avLst/>
          </a:prstGeom>
          <a:solidFill>
            <a:srgbClr val="000000"/>
          </a:solidFill>
          <a:ln cap="flat" cmpd="sng" w="19050">
            <a:solidFill>
              <a:schemeClr val="dk2"/>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pt-BR">
                <a:solidFill>
                  <a:srgbClr val="FFFFFF"/>
                </a:solidFill>
              </a:rPr>
              <a:t>&gt;Zé ganha 1100.00 e tem um custo de 1980.00</a:t>
            </a:r>
          </a:p>
          <a:p>
            <a:pPr lvl="0" rtl="0">
              <a:spcBef>
                <a:spcPts val="0"/>
              </a:spcBef>
              <a:buNone/>
            </a:pPr>
            <a:r>
              <a:rPr lang="pt-BR">
                <a:solidFill>
                  <a:srgbClr val="FFFFFF"/>
                </a:solidFill>
              </a:rPr>
              <a:t>&gt;João ganha 3300.00 e tem um custo de 3300.00</a:t>
            </a:r>
          </a:p>
          <a:p>
            <a:pPr lvl="0" rtl="0">
              <a:spcBef>
                <a:spcPts val="0"/>
              </a:spcBef>
              <a:buNone/>
            </a:pPr>
            <a:r>
              <a:rPr lang="pt-BR">
                <a:solidFill>
                  <a:srgbClr val="FFFFFF"/>
                </a:solidFill>
              </a:rPr>
              <a:t>&gt;</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5"/>
                                        </p:tgtEl>
                                        <p:attrNameLst>
                                          <p:attrName>style.visibility</p:attrName>
                                        </p:attrNameLst>
                                      </p:cBhvr>
                                      <p:to>
                                        <p:strVal val="visible"/>
                                      </p:to>
                                    </p:set>
                                    <p:animEffect filter="fade" transition="in">
                                      <p:cBhvr>
                                        <p:cTn dur="1000"/>
                                        <p:tgtEl>
                                          <p:spTgt spid="6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9" name="Shape 689"/>
        <p:cNvGrpSpPr/>
        <p:nvPr/>
      </p:nvGrpSpPr>
      <p:grpSpPr>
        <a:xfrm>
          <a:off x="0" y="0"/>
          <a:ext cx="0" cy="0"/>
          <a:chOff x="0" y="0"/>
          <a:chExt cx="0" cy="0"/>
        </a:xfrm>
      </p:grpSpPr>
      <p:sp>
        <p:nvSpPr>
          <p:cNvPr id="690" name="Shape 69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pt-BR"/>
              <a:t>Polimorfismo</a:t>
            </a:r>
          </a:p>
        </p:txBody>
      </p:sp>
      <p:sp>
        <p:nvSpPr>
          <p:cNvPr id="691" name="Shape 691"/>
          <p:cNvSpPr/>
          <p:nvPr/>
        </p:nvSpPr>
        <p:spPr>
          <a:xfrm>
            <a:off x="525300" y="1600200"/>
            <a:ext cx="8229600" cy="4808099"/>
          </a:xfrm>
          <a:prstGeom prst="foldedCorner">
            <a:avLst>
              <a:gd fmla="val 14818" name="adj"/>
            </a:avLst>
          </a:prstGeom>
          <a:solidFill>
            <a:srgbClr val="FFFF00"/>
          </a:solidFill>
          <a:ln cap="flat" cmpd="sng" w="19050">
            <a:solidFill>
              <a:schemeClr val="dk2"/>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b="1" lang="pt-BR" sz="2400"/>
              <a:t>EXERCÍCIO</a:t>
            </a:r>
          </a:p>
          <a:p>
            <a:pPr lvl="0" rtl="0">
              <a:spcBef>
                <a:spcPts val="0"/>
              </a:spcBef>
              <a:buNone/>
            </a:pPr>
            <a:r>
              <a:t/>
            </a:r>
            <a:endParaRPr sz="2400"/>
          </a:p>
          <a:p>
            <a:pPr lvl="0" rtl="0">
              <a:spcBef>
                <a:spcPts val="0"/>
              </a:spcBef>
              <a:buNone/>
            </a:pPr>
            <a:r>
              <a:rPr lang="pt-BR" sz="2400"/>
              <a:t>1) Sobrescreva o método </a:t>
            </a:r>
            <a:r>
              <a:rPr b="1" lang="pt-BR" sz="2400"/>
              <a:t>imprimir </a:t>
            </a:r>
            <a:r>
              <a:rPr lang="pt-BR" sz="2400"/>
              <a:t>em cada subclasse, para apresentar os dados da subclasse depois do conteúdo impresso pela superclasse.</a:t>
            </a:r>
          </a:p>
          <a:p>
            <a:pPr lvl="0" rtl="0">
              <a:spcBef>
                <a:spcPts val="0"/>
              </a:spcBef>
              <a:buNone/>
            </a:pPr>
            <a:r>
              <a:rPr lang="pt-BR" sz="2400"/>
              <a:t>2) Altere a classe </a:t>
            </a:r>
            <a:r>
              <a:rPr b="1" lang="pt-BR" sz="2400"/>
              <a:t>Application</a:t>
            </a:r>
            <a:r>
              <a:rPr lang="pt-BR" sz="2400"/>
              <a:t> para criar um objeto da classe </a:t>
            </a:r>
            <a:r>
              <a:rPr b="1" lang="pt-BR" sz="2400"/>
              <a:t>Funcionario </a:t>
            </a:r>
            <a:r>
              <a:rPr lang="pt-BR" sz="2400"/>
              <a:t>e </a:t>
            </a:r>
            <a:r>
              <a:rPr b="1" lang="pt-BR" sz="2400"/>
              <a:t>um de cada subclasse</a:t>
            </a:r>
            <a:r>
              <a:rPr lang="pt-BR" sz="2400"/>
              <a:t>, imprimindo os dados de cada um deles.</a:t>
            </a:r>
          </a:p>
          <a:p>
            <a:pPr lvl="0" rtl="0">
              <a:spcBef>
                <a:spcPts val="0"/>
              </a:spcBef>
              <a:buNone/>
            </a:pPr>
            <a:r>
              <a:rPr lang="pt-BR" sz="2400"/>
              <a:t>3) Altere o código da aplicação para:</a:t>
            </a:r>
          </a:p>
          <a:p>
            <a:pPr lvl="0" rtl="0">
              <a:spcBef>
                <a:spcPts val="0"/>
              </a:spcBef>
              <a:buNone/>
            </a:pPr>
            <a:r>
              <a:rPr lang="pt-BR" sz="2400"/>
              <a:t>-Incluir um método com o nome "aumento" que dê um aumento de 10% no salário</a:t>
            </a:r>
          </a:p>
          <a:p>
            <a:pPr lvl="0" rtl="0">
              <a:spcBef>
                <a:spcPts val="0"/>
              </a:spcBef>
              <a:buNone/>
            </a:pPr>
            <a:r>
              <a:rPr lang="pt-BR" sz="2400"/>
              <a:t>-Incluir um método com o nome "aumento" que receba o percentual de aumento do salário</a:t>
            </a: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5" name="Shape 695"/>
        <p:cNvGrpSpPr/>
        <p:nvPr/>
      </p:nvGrpSpPr>
      <p:grpSpPr>
        <a:xfrm>
          <a:off x="0" y="0"/>
          <a:ext cx="0" cy="0"/>
          <a:chOff x="0" y="0"/>
          <a:chExt cx="0" cy="0"/>
        </a:xfrm>
      </p:grpSpPr>
      <p:sp>
        <p:nvSpPr>
          <p:cNvPr id="696" name="Shape 69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buFont typeface="Arial"/>
              <a:buChar char="●"/>
            </a:pPr>
            <a:r>
              <a:rPr b="1" lang="pt-BR"/>
              <a:t>Polimorfismo ad hoc</a:t>
            </a:r>
          </a:p>
          <a:p>
            <a:pPr indent="-228600" lvl="1" marL="914400" rtl="0">
              <a:spcBef>
                <a:spcPts val="0"/>
              </a:spcBef>
              <a:buFont typeface="Courier New"/>
              <a:buChar char="o"/>
            </a:pPr>
            <a:r>
              <a:rPr lang="pt-BR"/>
              <a:t>Também conhecido como polimorfismo de sobrecarga.</a:t>
            </a:r>
          </a:p>
          <a:p>
            <a:pPr indent="-228600" lvl="1" marL="914400" rtl="0">
              <a:spcBef>
                <a:spcPts val="0"/>
              </a:spcBef>
              <a:buFont typeface="Courier New"/>
              <a:buChar char="o"/>
            </a:pPr>
            <a:r>
              <a:rPr lang="pt-BR"/>
              <a:t>No nosso exemplo, utilizamos o operador "+" para concatenar strings no método </a:t>
            </a:r>
            <a:r>
              <a:rPr b="1" lang="pt-BR"/>
              <a:t>imprimir </a:t>
            </a:r>
            <a:r>
              <a:rPr lang="pt-BR"/>
              <a:t>da classe </a:t>
            </a:r>
            <a:r>
              <a:rPr b="1" lang="pt-BR"/>
              <a:t>Funcionario</a:t>
            </a:r>
            <a:r>
              <a:rPr lang="pt-BR"/>
              <a:t>. Este operador também pode ser utilizado para efetuar somas entre tipos numéricos diferentes (int, float, double etc). Neste caso a linguagem Java suporta a </a:t>
            </a:r>
            <a:r>
              <a:rPr b="1" lang="pt-BR"/>
              <a:t>sobrecarga </a:t>
            </a:r>
            <a:r>
              <a:rPr lang="pt-BR"/>
              <a:t>do operador "+".</a:t>
            </a:r>
          </a:p>
          <a:p>
            <a:pPr indent="0" lvl="0" marL="0" rtl="0">
              <a:spcBef>
                <a:spcPts val="0"/>
              </a:spcBef>
              <a:buNone/>
            </a:pPr>
            <a:r>
              <a:t/>
            </a:r>
            <a:endParaRPr b="1"/>
          </a:p>
        </p:txBody>
      </p:sp>
      <p:sp>
        <p:nvSpPr>
          <p:cNvPr id="697" name="Shape 697"/>
          <p:cNvSpPr/>
          <p:nvPr/>
        </p:nvSpPr>
        <p:spPr>
          <a:xfrm>
            <a:off x="466625" y="2163450"/>
            <a:ext cx="8286299" cy="4708799"/>
          </a:xfrm>
          <a:prstGeom prst="rect">
            <a:avLst/>
          </a:prstGeom>
          <a:solidFill>
            <a:srgbClr val="FFFFFF"/>
          </a:solidFill>
          <a:ln cap="flat" cmpd="sng" w="1905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98" name="Shape 69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pt-BR"/>
              <a:t>Polimorfismo</a:t>
            </a:r>
          </a:p>
        </p:txBody>
      </p:sp>
      <p:pic>
        <p:nvPicPr>
          <p:cNvPr id="699" name="Shape 699"/>
          <p:cNvPicPr preferRelativeResize="0"/>
          <p:nvPr/>
        </p:nvPicPr>
        <p:blipFill>
          <a:blip r:embed="rId3">
            <a:alphaModFix/>
          </a:blip>
          <a:stretch>
            <a:fillRect/>
          </a:stretch>
        </p:blipFill>
        <p:spPr>
          <a:xfrm>
            <a:off x="2361416" y="3308025"/>
            <a:ext cx="4421165" cy="3552788"/>
          </a:xfrm>
          <a:prstGeom prst="rect">
            <a:avLst/>
          </a:prstGeom>
          <a:noFill/>
          <a:ln>
            <a:noFill/>
          </a:ln>
        </p:spPr>
      </p:pic>
      <p:sp>
        <p:nvSpPr>
          <p:cNvPr id="700" name="Shape 700"/>
          <p:cNvSpPr/>
          <p:nvPr/>
        </p:nvSpPr>
        <p:spPr>
          <a:xfrm>
            <a:off x="2361416" y="1724325"/>
            <a:ext cx="3167399" cy="1583699"/>
          </a:xfrm>
          <a:prstGeom prst="wedgeEllipseCallout">
            <a:avLst>
              <a:gd fmla="val 35418" name="adj1"/>
              <a:gd fmla="val 89746" name="adj2"/>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pt-BR" sz="1800"/>
              <a:t>Será que eu também posso fazer isso com os métodos das classes??</a:t>
            </a:r>
          </a:p>
        </p:txBody>
      </p:sp>
      <p:sp>
        <p:nvSpPr>
          <p:cNvPr id="701" name="Shape 701"/>
          <p:cNvSpPr/>
          <p:nvPr/>
        </p:nvSpPr>
        <p:spPr>
          <a:xfrm>
            <a:off x="3615182" y="1724325"/>
            <a:ext cx="3167399" cy="1583699"/>
          </a:xfrm>
          <a:prstGeom prst="wedgeEllipseCallout">
            <a:avLst>
              <a:gd fmla="val -35652" name="adj1"/>
              <a:gd fmla="val 86890" name="adj2"/>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pt-BR" sz="1800"/>
              <a:t>Elementar meu caro Watson</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9"/>
                                        </p:tgtEl>
                                        <p:attrNameLst>
                                          <p:attrName>style.visibility</p:attrName>
                                        </p:attrNameLst>
                                      </p:cBhvr>
                                      <p:to>
                                        <p:strVal val="visible"/>
                                      </p:to>
                                    </p:set>
                                    <p:animEffect filter="fade" transition="in">
                                      <p:cBhvr>
                                        <p:cTn dur="1000"/>
                                        <p:tgtEl>
                                          <p:spTgt spid="699"/>
                                        </p:tgtEl>
                                      </p:cBhvr>
                                    </p:animEffect>
                                  </p:childTnLst>
                                </p:cTn>
                              </p:par>
                              <p:par>
                                <p:cTn fill="hold" nodeType="withEffect" presetClass="entr" presetID="10" presetSubtype="0">
                                  <p:stCondLst>
                                    <p:cond delay="0"/>
                                  </p:stCondLst>
                                  <p:childTnLst>
                                    <p:set>
                                      <p:cBhvr>
                                        <p:cTn dur="1" fill="hold">
                                          <p:stCondLst>
                                            <p:cond delay="0"/>
                                          </p:stCondLst>
                                        </p:cTn>
                                        <p:tgtEl>
                                          <p:spTgt spid="697"/>
                                        </p:tgtEl>
                                        <p:attrNameLst>
                                          <p:attrName>style.visibility</p:attrName>
                                        </p:attrNameLst>
                                      </p:cBhvr>
                                      <p:to>
                                        <p:strVal val="visible"/>
                                      </p:to>
                                    </p:set>
                                    <p:animEffect filter="fade" transition="in">
                                      <p:cBhvr>
                                        <p:cTn dur="1000"/>
                                        <p:tgtEl>
                                          <p:spTgt spid="697"/>
                                        </p:tgtEl>
                                      </p:cBhvr>
                                    </p:animEffect>
                                  </p:childTnLst>
                                </p:cTn>
                              </p:par>
                              <p:par>
                                <p:cTn fill="hold" nodeType="withEffect" presetClass="entr" presetID="10" presetSubtype="0">
                                  <p:stCondLst>
                                    <p:cond delay="0"/>
                                  </p:stCondLst>
                                  <p:childTnLst>
                                    <p:set>
                                      <p:cBhvr>
                                        <p:cTn dur="1" fill="hold">
                                          <p:stCondLst>
                                            <p:cond delay="0"/>
                                          </p:stCondLst>
                                        </p:cTn>
                                        <p:tgtEl>
                                          <p:spTgt spid="700"/>
                                        </p:tgtEl>
                                        <p:attrNameLst>
                                          <p:attrName>style.visibility</p:attrName>
                                        </p:attrNameLst>
                                      </p:cBhvr>
                                      <p:to>
                                        <p:strVal val="visible"/>
                                      </p:to>
                                    </p:set>
                                    <p:animEffect filter="fade" transition="in">
                                      <p:cBhvr>
                                        <p:cTn dur="1000"/>
                                        <p:tgtEl>
                                          <p:spTgt spid="7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1"/>
                                        </p:tgtEl>
                                        <p:attrNameLst>
                                          <p:attrName>style.visibility</p:attrName>
                                        </p:attrNameLst>
                                      </p:cBhvr>
                                      <p:to>
                                        <p:strVal val="visible"/>
                                      </p:to>
                                    </p:set>
                                    <p:animEffect filter="fade" transition="in">
                                      <p:cBhvr>
                                        <p:cTn dur="1000"/>
                                        <p:tgtEl>
                                          <p:spTgt spid="701"/>
                                        </p:tgtEl>
                                      </p:cBhvr>
                                    </p:animEffect>
                                  </p:childTnLst>
                                </p:cTn>
                              </p:par>
                              <p:par>
                                <p:cTn fill="hold" nodeType="withEffect" presetClass="exit" presetID="10" presetSubtype="0">
                                  <p:stCondLst>
                                    <p:cond delay="0"/>
                                  </p:stCondLst>
                                  <p:childTnLst>
                                    <p:animEffect filter="fade" transition="out">
                                      <p:cBhvr>
                                        <p:cTn dur="1000"/>
                                        <p:tgtEl>
                                          <p:spTgt spid="700"/>
                                        </p:tgtEl>
                                      </p:cBhvr>
                                    </p:animEffect>
                                    <p:set>
                                      <p:cBhvr>
                                        <p:cTn dur="1" fill="hold">
                                          <p:stCondLst>
                                            <p:cond delay="1000"/>
                                          </p:stCondLst>
                                        </p:cTn>
                                        <p:tgtEl>
                                          <p:spTgt spid="700"/>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5" name="Shape 705"/>
        <p:cNvGrpSpPr/>
        <p:nvPr/>
      </p:nvGrpSpPr>
      <p:grpSpPr>
        <a:xfrm>
          <a:off x="0" y="0"/>
          <a:ext cx="0" cy="0"/>
          <a:chOff x="0" y="0"/>
          <a:chExt cx="0" cy="0"/>
        </a:xfrm>
      </p:grpSpPr>
      <p:sp>
        <p:nvSpPr>
          <p:cNvPr id="706" name="Shape 70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pt-BR"/>
              <a:t>Polimorfismo</a:t>
            </a:r>
          </a:p>
        </p:txBody>
      </p:sp>
      <p:sp>
        <p:nvSpPr>
          <p:cNvPr id="707" name="Shape 707"/>
          <p:cNvSpPr txBox="1"/>
          <p:nvPr>
            <p:ph idx="1" type="body"/>
          </p:nvPr>
        </p:nvSpPr>
        <p:spPr>
          <a:xfrm>
            <a:off x="457200" y="1371600"/>
            <a:ext cx="8229600" cy="4967700"/>
          </a:xfrm>
          <a:prstGeom prst="rect">
            <a:avLst/>
          </a:prstGeom>
        </p:spPr>
        <p:txBody>
          <a:bodyPr anchorCtr="0" anchor="t" bIns="91425" lIns="91425" rIns="91425" tIns="91425">
            <a:noAutofit/>
          </a:bodyPr>
          <a:lstStyle/>
          <a:p>
            <a:pPr indent="-228600" lvl="0" marL="457200" rtl="0">
              <a:spcBef>
                <a:spcPts val="0"/>
              </a:spcBef>
              <a:buFont typeface="Arial"/>
              <a:buChar char="●"/>
            </a:pPr>
            <a:r>
              <a:rPr lang="pt-BR"/>
              <a:t>Nosso exemplo (com polimorfismo ad hoc)</a:t>
            </a:r>
          </a:p>
          <a:p>
            <a:pPr indent="0" lvl="0" marL="0" rtl="0">
              <a:spcBef>
                <a:spcPts val="0"/>
              </a:spcBef>
              <a:buNone/>
            </a:pPr>
            <a:r>
              <a:t/>
            </a:r>
            <a:endParaRPr b="1"/>
          </a:p>
        </p:txBody>
      </p:sp>
      <p:sp>
        <p:nvSpPr>
          <p:cNvPr id="708" name="Shape 708"/>
          <p:cNvSpPr/>
          <p:nvPr/>
        </p:nvSpPr>
        <p:spPr>
          <a:xfrm>
            <a:off x="113125" y="2500800"/>
            <a:ext cx="8964900" cy="3197699"/>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09" name="Shape 709"/>
          <p:cNvSpPr txBox="1"/>
          <p:nvPr/>
        </p:nvSpPr>
        <p:spPr>
          <a:xfrm>
            <a:off x="457200" y="1837050"/>
            <a:ext cx="8697300" cy="4881299"/>
          </a:xfrm>
          <a:prstGeom prst="rect">
            <a:avLst/>
          </a:prstGeom>
          <a:noFill/>
          <a:ln>
            <a:noFill/>
          </a:ln>
        </p:spPr>
        <p:txBody>
          <a:bodyPr anchorCtr="0" anchor="t" bIns="91425" lIns="91425" rIns="91425" tIns="91425">
            <a:noAutofit/>
          </a:bodyPr>
          <a:lstStyle/>
          <a:p>
            <a:pPr lvl="0" rtl="0">
              <a:spcBef>
                <a:spcPts val="0"/>
              </a:spcBef>
              <a:buClr>
                <a:schemeClr val="dk1"/>
              </a:buClr>
              <a:buSzPct val="61111"/>
              <a:buFont typeface="Arial"/>
              <a:buNone/>
            </a:pPr>
            <a:r>
              <a:rPr lang="pt-BR" sz="1800">
                <a:latin typeface="Courier New"/>
                <a:ea typeface="Courier New"/>
                <a:cs typeface="Courier New"/>
                <a:sym typeface="Courier New"/>
              </a:rPr>
              <a:t>public class Funcionario {</a:t>
            </a:r>
          </a:p>
          <a:p>
            <a:pPr lvl="0" rtl="0">
              <a:spcBef>
                <a:spcPts val="0"/>
              </a:spcBef>
              <a:buClr>
                <a:schemeClr val="dk1"/>
              </a:buClr>
              <a:buSzPct val="61111"/>
              <a:buFont typeface="Arial"/>
              <a:buNone/>
            </a:pPr>
            <a:r>
              <a:rPr lang="pt-BR" sz="1800">
                <a:solidFill>
                  <a:schemeClr val="dk1"/>
                </a:solidFill>
                <a:latin typeface="Courier New"/>
                <a:ea typeface="Courier New"/>
                <a:cs typeface="Courier New"/>
                <a:sym typeface="Courier New"/>
              </a:rPr>
              <a:t>    ...</a:t>
            </a:r>
          </a:p>
          <a:p>
            <a:pPr lvl="0" rtl="0">
              <a:spcBef>
                <a:spcPts val="0"/>
              </a:spcBef>
              <a:buNone/>
            </a:pPr>
            <a:r>
              <a:rPr b="1" lang="pt-BR" sz="1800">
                <a:latin typeface="Courier New"/>
                <a:ea typeface="Courier New"/>
                <a:cs typeface="Courier New"/>
                <a:sym typeface="Courier New"/>
              </a:rPr>
              <a:t>    public void setAumento(double percentual) {</a:t>
            </a:r>
          </a:p>
          <a:p>
            <a:pPr lvl="0" rtl="0">
              <a:spcBef>
                <a:spcPts val="0"/>
              </a:spcBef>
              <a:buNone/>
            </a:pPr>
            <a:r>
              <a:rPr b="1" lang="pt-BR" sz="1800">
                <a:latin typeface="Courier New"/>
                <a:ea typeface="Courier New"/>
                <a:cs typeface="Courier New"/>
                <a:sym typeface="Courier New"/>
              </a:rPr>
              <a:t>        double mult = (100.0+percentual)/100.0;</a:t>
            </a:r>
          </a:p>
          <a:p>
            <a:pPr lvl="0" rtl="0">
              <a:spcBef>
                <a:spcPts val="0"/>
              </a:spcBef>
              <a:buClr>
                <a:srgbClr val="000000"/>
              </a:buClr>
              <a:buSzPct val="61111"/>
              <a:buFont typeface="Arial"/>
              <a:buNone/>
            </a:pPr>
            <a:r>
              <a:rPr b="1" lang="pt-BR" sz="1800">
                <a:latin typeface="Courier New"/>
                <a:ea typeface="Courier New"/>
                <a:cs typeface="Courier New"/>
                <a:sym typeface="Courier New"/>
              </a:rPr>
              <a:t>        this.setSalario(this.getSalario()*mult);</a:t>
            </a:r>
          </a:p>
          <a:p>
            <a:pPr lvl="0" rtl="0">
              <a:spcBef>
                <a:spcPts val="0"/>
              </a:spcBef>
              <a:buClr>
                <a:srgbClr val="000000"/>
              </a:buClr>
              <a:buSzPct val="61111"/>
              <a:buFont typeface="Arial"/>
              <a:buNone/>
            </a:pPr>
            <a:r>
              <a:rPr b="1" lang="pt-BR" sz="1800">
                <a:latin typeface="Courier New"/>
                <a:ea typeface="Courier New"/>
                <a:cs typeface="Courier New"/>
                <a:sym typeface="Courier New"/>
              </a:rPr>
              <a:t>    }</a:t>
            </a:r>
          </a:p>
          <a:p>
            <a:pPr lvl="0" rtl="0">
              <a:spcBef>
                <a:spcPts val="0"/>
              </a:spcBef>
              <a:buClr>
                <a:schemeClr val="dk1"/>
              </a:buClr>
              <a:buSzPct val="61111"/>
              <a:buFont typeface="Arial"/>
              <a:buNone/>
            </a:pPr>
            <a:r>
              <a:rPr b="1" lang="pt-BR" sz="1800">
                <a:solidFill>
                  <a:schemeClr val="dk1"/>
                </a:solidFill>
                <a:latin typeface="Courier New"/>
                <a:ea typeface="Courier New"/>
                <a:cs typeface="Courier New"/>
                <a:sym typeface="Courier New"/>
              </a:rPr>
              <a:t>    public void setAumento(String percentual) {</a:t>
            </a:r>
          </a:p>
          <a:p>
            <a:pPr lvl="0" rtl="0">
              <a:spcBef>
                <a:spcPts val="0"/>
              </a:spcBef>
              <a:buClr>
                <a:schemeClr val="dk1"/>
              </a:buClr>
              <a:buSzPct val="61111"/>
              <a:buFont typeface="Arial"/>
              <a:buNone/>
            </a:pPr>
            <a:r>
              <a:rPr b="1" lang="pt-BR" sz="1800">
                <a:solidFill>
                  <a:schemeClr val="dk1"/>
                </a:solidFill>
                <a:latin typeface="Courier New"/>
                <a:ea typeface="Courier New"/>
                <a:cs typeface="Courier New"/>
                <a:sym typeface="Courier New"/>
              </a:rPr>
              <a:t>		double d = Double.parseDouble(percentual);</a:t>
            </a:r>
          </a:p>
          <a:p>
            <a:pPr lvl="0" rtl="0">
              <a:spcBef>
                <a:spcPts val="0"/>
              </a:spcBef>
              <a:buClr>
                <a:schemeClr val="dk1"/>
              </a:buClr>
              <a:buSzPct val="61111"/>
              <a:buFont typeface="Arial"/>
              <a:buNone/>
            </a:pPr>
            <a:r>
              <a:rPr b="1" lang="pt-BR" sz="1800">
                <a:solidFill>
                  <a:schemeClr val="dk1"/>
                </a:solidFill>
                <a:latin typeface="Courier New"/>
                <a:ea typeface="Courier New"/>
                <a:cs typeface="Courier New"/>
                <a:sym typeface="Courier New"/>
              </a:rPr>
              <a:t>		this.setAumento(d);</a:t>
            </a:r>
          </a:p>
          <a:p>
            <a:pPr lvl="0" rtl="0">
              <a:spcBef>
                <a:spcPts val="0"/>
              </a:spcBef>
              <a:buClr>
                <a:schemeClr val="dk1"/>
              </a:buClr>
              <a:buSzPct val="61111"/>
              <a:buFont typeface="Arial"/>
              <a:buNone/>
            </a:pPr>
            <a:r>
              <a:rPr b="1" lang="pt-BR" sz="1800">
                <a:solidFill>
                  <a:schemeClr val="dk1"/>
                </a:solidFill>
                <a:latin typeface="Courier New"/>
                <a:ea typeface="Courier New"/>
                <a:cs typeface="Courier New"/>
                <a:sym typeface="Courier New"/>
              </a:rPr>
              <a:t>    }</a:t>
            </a:r>
          </a:p>
          <a:p>
            <a:pPr lvl="0" rtl="0">
              <a:spcBef>
                <a:spcPts val="0"/>
              </a:spcBef>
              <a:buClr>
                <a:srgbClr val="000000"/>
              </a:buClr>
              <a:buSzPct val="61111"/>
              <a:buFont typeface="Arial"/>
              <a:buNone/>
            </a:pPr>
            <a:r>
              <a:rPr b="1" lang="pt-BR" sz="1800">
                <a:latin typeface="Courier New"/>
                <a:ea typeface="Courier New"/>
                <a:cs typeface="Courier New"/>
                <a:sym typeface="Courier New"/>
              </a:rPr>
              <a:t>    public void setAumento() {</a:t>
            </a:r>
          </a:p>
          <a:p>
            <a:pPr lvl="0" rtl="0">
              <a:spcBef>
                <a:spcPts val="0"/>
              </a:spcBef>
              <a:buClr>
                <a:srgbClr val="000000"/>
              </a:buClr>
              <a:buSzPct val="61111"/>
              <a:buFont typeface="Arial"/>
              <a:buNone/>
            </a:pPr>
            <a:r>
              <a:rPr b="1" lang="pt-BR" sz="1800">
                <a:latin typeface="Courier New"/>
                <a:ea typeface="Courier New"/>
                <a:cs typeface="Courier New"/>
                <a:sym typeface="Courier New"/>
              </a:rPr>
              <a:t>        this.setAumento(10.0);</a:t>
            </a:r>
          </a:p>
          <a:p>
            <a:pPr lvl="0" rtl="0">
              <a:spcBef>
                <a:spcPts val="0"/>
              </a:spcBef>
              <a:buNone/>
            </a:pPr>
            <a:r>
              <a:rPr b="1" lang="pt-BR" sz="1800">
                <a:latin typeface="Courier New"/>
                <a:ea typeface="Courier New"/>
                <a:cs typeface="Courier New"/>
                <a:sym typeface="Courier New"/>
              </a:rPr>
              <a:t>    }</a:t>
            </a:r>
          </a:p>
          <a:p>
            <a:pPr lvl="0" rtl="0">
              <a:spcBef>
                <a:spcPts val="0"/>
              </a:spcBef>
              <a:buNone/>
            </a:pPr>
            <a:r>
              <a:rPr lang="pt-BR" sz="1800">
                <a:latin typeface="Courier New"/>
                <a:ea typeface="Courier New"/>
                <a:cs typeface="Courier New"/>
                <a:sym typeface="Courier New"/>
              </a:rPr>
              <a:t>} </a:t>
            </a:r>
            <a:r>
              <a:rPr i="1" lang="pt-BR" sz="1800">
                <a:latin typeface="Courier New"/>
                <a:ea typeface="Courier New"/>
                <a:cs typeface="Courier New"/>
                <a:sym typeface="Courier New"/>
              </a:rPr>
              <a:t>                                                  </a:t>
            </a:r>
          </a:p>
        </p:txBody>
      </p:sp>
      <p:sp>
        <p:nvSpPr>
          <p:cNvPr id="710" name="Shape 710"/>
          <p:cNvSpPr txBox="1"/>
          <p:nvPr/>
        </p:nvSpPr>
        <p:spPr>
          <a:xfrm rot="-5400000">
            <a:off x="-76374" y="2972842"/>
            <a:ext cx="1253699" cy="811500"/>
          </a:xfrm>
          <a:prstGeom prst="rect">
            <a:avLst/>
          </a:prstGeom>
          <a:noFill/>
          <a:ln>
            <a:noFill/>
          </a:ln>
        </p:spPr>
        <p:txBody>
          <a:bodyPr anchorCtr="0" anchor="t" bIns="91425" lIns="91425" rIns="91425" tIns="91425">
            <a:noAutofit/>
          </a:bodyPr>
          <a:lstStyle/>
          <a:p>
            <a:pPr lvl="0" rtl="0" algn="ctr">
              <a:spcBef>
                <a:spcPts val="0"/>
              </a:spcBef>
              <a:buNone/>
            </a:pPr>
            <a:r>
              <a:rPr b="1" lang="pt-BR"/>
              <a:t>Sobrecarga </a:t>
            </a:r>
            <a:r>
              <a:rPr b="1" i="1" lang="pt-BR"/>
              <a:t>do</a:t>
            </a:r>
            <a:r>
              <a:rPr b="1" lang="pt-BR"/>
              <a:t> método setAumento</a:t>
            </a:r>
          </a:p>
        </p:txBody>
      </p:sp>
      <p:sp>
        <p:nvSpPr>
          <p:cNvPr id="711" name="Shape 711"/>
          <p:cNvSpPr txBox="1"/>
          <p:nvPr/>
        </p:nvSpPr>
        <p:spPr>
          <a:xfrm>
            <a:off x="7681391" y="6365987"/>
            <a:ext cx="1396800" cy="457200"/>
          </a:xfrm>
          <a:prstGeom prst="rect">
            <a:avLst/>
          </a:prstGeom>
          <a:noFill/>
          <a:ln>
            <a:noFill/>
          </a:ln>
        </p:spPr>
        <p:txBody>
          <a:bodyPr anchorCtr="0" anchor="t" bIns="91425" lIns="91425" rIns="91425" tIns="91425">
            <a:noAutofit/>
          </a:bodyPr>
          <a:lstStyle/>
          <a:p>
            <a:pPr lvl="0">
              <a:spcBef>
                <a:spcPts val="0"/>
              </a:spcBef>
              <a:buNone/>
            </a:pPr>
            <a:r>
              <a:rPr b="1" i="1" lang="pt-BR" sz="1800"/>
              <a:t>continua...</a:t>
            </a:r>
          </a:p>
        </p:txBody>
      </p:sp>
      <p:sp>
        <p:nvSpPr>
          <p:cNvPr id="712" name="Shape 712"/>
          <p:cNvSpPr/>
          <p:nvPr/>
        </p:nvSpPr>
        <p:spPr>
          <a:xfrm>
            <a:off x="0" y="5266800"/>
            <a:ext cx="7376699" cy="1556400"/>
          </a:xfrm>
          <a:prstGeom prst="wedgeRoundRectCallout">
            <a:avLst>
              <a:gd fmla="val -6580" name="adj1"/>
              <a:gd fmla="val -83330" name="adj2"/>
              <a:gd fmla="val 0" name="adj3"/>
            </a:avLst>
          </a:prstGeom>
          <a:solidFill>
            <a:srgbClr val="FFFF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pt-BR" sz="1600"/>
              <a:t>Reaproveitamento!</a:t>
            </a:r>
            <a:r>
              <a:rPr lang="pt-BR" sz="1600"/>
              <a:t> Caso a lógica para dar o aumento seja alterada, não será necessário alterar os dois métodos. Alguns ficariam tentados a fazer:</a:t>
            </a:r>
          </a:p>
          <a:p>
            <a:pPr lvl="0" rtl="0">
              <a:spcBef>
                <a:spcPts val="0"/>
              </a:spcBef>
              <a:buClr>
                <a:schemeClr val="dk1"/>
              </a:buClr>
              <a:buSzPct val="68750"/>
              <a:buFont typeface="Arial"/>
              <a:buNone/>
            </a:pPr>
            <a:r>
              <a:rPr b="1" lang="pt-BR" sz="1600">
                <a:solidFill>
                  <a:schemeClr val="dk1"/>
                </a:solidFill>
                <a:latin typeface="Courier New"/>
                <a:ea typeface="Courier New"/>
                <a:cs typeface="Courier New"/>
                <a:sym typeface="Courier New"/>
              </a:rPr>
              <a:t>    public void setAumento() {</a:t>
            </a:r>
          </a:p>
          <a:p>
            <a:pPr lvl="0" rtl="0">
              <a:spcBef>
                <a:spcPts val="0"/>
              </a:spcBef>
              <a:buClr>
                <a:schemeClr val="dk1"/>
              </a:buClr>
              <a:buSzPct val="68750"/>
              <a:buFont typeface="Arial"/>
              <a:buNone/>
            </a:pPr>
            <a:r>
              <a:rPr b="1" lang="pt-BR" sz="1600">
                <a:solidFill>
                  <a:schemeClr val="dk1"/>
                </a:solidFill>
                <a:latin typeface="Courier New"/>
                <a:ea typeface="Courier New"/>
                <a:cs typeface="Courier New"/>
                <a:sym typeface="Courier New"/>
              </a:rPr>
              <a:t>        this.setSalario(this.getSalario()*1.1);</a:t>
            </a:r>
          </a:p>
          <a:p>
            <a:pPr lvl="0" rtl="0">
              <a:spcBef>
                <a:spcPts val="0"/>
              </a:spcBef>
              <a:buNone/>
            </a:pPr>
            <a:r>
              <a:rPr b="1" lang="pt-BR" sz="1600">
                <a:solidFill>
                  <a:schemeClr val="dk1"/>
                </a:solidFill>
                <a:latin typeface="Courier New"/>
                <a:ea typeface="Courier New"/>
                <a:cs typeface="Courier New"/>
                <a:sym typeface="Courier New"/>
              </a:rPr>
              <a:t>    }</a:t>
            </a:r>
          </a:p>
          <a:p>
            <a:pPr lvl="0" rtl="0">
              <a:spcBef>
                <a:spcPts val="0"/>
              </a:spcBef>
              <a:buNone/>
            </a:pPr>
            <a:r>
              <a:rPr b="1" lang="pt-BR" sz="1600">
                <a:solidFill>
                  <a:srgbClr val="FF0000"/>
                </a:solidFill>
              </a:rPr>
              <a:t>REAPROVEITAMENTO CTRL+C, CTRL+V NÃO É REAPROVEITAMENTO!</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2"/>
                                        </p:tgtEl>
                                        <p:attrNameLst>
                                          <p:attrName>style.visibility</p:attrName>
                                        </p:attrNameLst>
                                      </p:cBhvr>
                                      <p:to>
                                        <p:strVal val="visible"/>
                                      </p:to>
                                    </p:set>
                                    <p:animEffect filter="fade" transition="in">
                                      <p:cBhvr>
                                        <p:cTn dur="1000"/>
                                        <p:tgtEl>
                                          <p:spTgt spid="7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6" name="Shape 716"/>
        <p:cNvGrpSpPr/>
        <p:nvPr/>
      </p:nvGrpSpPr>
      <p:grpSpPr>
        <a:xfrm>
          <a:off x="0" y="0"/>
          <a:ext cx="0" cy="0"/>
          <a:chOff x="0" y="0"/>
          <a:chExt cx="0" cy="0"/>
        </a:xfrm>
      </p:grpSpPr>
      <p:sp>
        <p:nvSpPr>
          <p:cNvPr id="717" name="Shape 71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pt-BR"/>
              <a:t>Polimorfismo</a:t>
            </a:r>
          </a:p>
        </p:txBody>
      </p:sp>
      <p:sp>
        <p:nvSpPr>
          <p:cNvPr id="718" name="Shape 71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buFont typeface="Arial"/>
              <a:buChar char="●"/>
            </a:pPr>
            <a:r>
              <a:rPr lang="pt-BR"/>
              <a:t>Nosso exemplo (com polimorfismo ad hoc)</a:t>
            </a:r>
          </a:p>
          <a:p>
            <a:pPr indent="0" lvl="0" marL="0" rtl="0">
              <a:spcBef>
                <a:spcPts val="0"/>
              </a:spcBef>
              <a:buNone/>
            </a:pPr>
            <a:r>
              <a:t/>
            </a:r>
            <a:endParaRPr b="1"/>
          </a:p>
        </p:txBody>
      </p:sp>
      <p:sp>
        <p:nvSpPr>
          <p:cNvPr id="719" name="Shape 719"/>
          <p:cNvSpPr txBox="1"/>
          <p:nvPr/>
        </p:nvSpPr>
        <p:spPr>
          <a:xfrm>
            <a:off x="457200" y="2218050"/>
            <a:ext cx="8697300" cy="4331099"/>
          </a:xfrm>
          <a:prstGeom prst="rect">
            <a:avLst/>
          </a:prstGeom>
          <a:noFill/>
          <a:ln>
            <a:noFill/>
          </a:ln>
        </p:spPr>
        <p:txBody>
          <a:bodyPr anchorCtr="0" anchor="t" bIns="91425" lIns="91425" rIns="91425" tIns="91425">
            <a:noAutofit/>
          </a:bodyPr>
          <a:lstStyle/>
          <a:p>
            <a:pPr lvl="0" rtl="0">
              <a:spcBef>
                <a:spcPts val="0"/>
              </a:spcBef>
              <a:buClr>
                <a:srgbClr val="000000"/>
              </a:buClr>
              <a:buFont typeface="Arial"/>
              <a:buNone/>
            </a:pPr>
            <a:r>
              <a:t/>
            </a:r>
            <a:endParaRPr i="1" sz="1800">
              <a:latin typeface="Courier New"/>
              <a:ea typeface="Courier New"/>
              <a:cs typeface="Courier New"/>
              <a:sym typeface="Courier New"/>
            </a:endParaRPr>
          </a:p>
          <a:p>
            <a:pPr lvl="0" rtl="0">
              <a:spcBef>
                <a:spcPts val="0"/>
              </a:spcBef>
              <a:buClr>
                <a:srgbClr val="000000"/>
              </a:buClr>
              <a:buSzPct val="61111"/>
              <a:buFont typeface="Arial"/>
              <a:buNone/>
            </a:pPr>
            <a:r>
              <a:rPr lang="pt-BR" sz="1800">
                <a:latin typeface="Courier New"/>
                <a:ea typeface="Courier New"/>
                <a:cs typeface="Courier New"/>
                <a:sym typeface="Courier New"/>
              </a:rPr>
              <a:t>public class Application {</a:t>
            </a:r>
          </a:p>
          <a:p>
            <a:pPr lvl="0" rtl="0">
              <a:spcBef>
                <a:spcPts val="0"/>
              </a:spcBef>
              <a:buClr>
                <a:srgbClr val="000000"/>
              </a:buClr>
              <a:buSzPct val="61111"/>
              <a:buFont typeface="Arial"/>
              <a:buNone/>
            </a:pPr>
            <a:r>
              <a:rPr lang="pt-BR" sz="1800">
                <a:latin typeface="Courier New"/>
                <a:ea typeface="Courier New"/>
                <a:cs typeface="Courier New"/>
                <a:sym typeface="Courier New"/>
              </a:rPr>
              <a:t>    public static void main(String[] args) {</a:t>
            </a:r>
          </a:p>
          <a:p>
            <a:pPr lvl="0" rtl="0">
              <a:spcBef>
                <a:spcPts val="0"/>
              </a:spcBef>
              <a:buClr>
                <a:srgbClr val="000000"/>
              </a:buClr>
              <a:buSzPct val="61111"/>
              <a:buFont typeface="Arial"/>
              <a:buNone/>
            </a:pPr>
            <a:r>
              <a:rPr b="1" lang="pt-BR" sz="1800">
                <a:latin typeface="Courier New"/>
                <a:ea typeface="Courier New"/>
                <a:cs typeface="Courier New"/>
                <a:sym typeface="Courier New"/>
              </a:rPr>
              <a:t>        Funcionario ze = new Funcionario();</a:t>
            </a:r>
          </a:p>
          <a:p>
            <a:pPr lvl="0" rtl="0">
              <a:spcBef>
                <a:spcPts val="0"/>
              </a:spcBef>
              <a:buClr>
                <a:srgbClr val="000000"/>
              </a:buClr>
              <a:buSzPct val="61111"/>
              <a:buFont typeface="Arial"/>
              <a:buNone/>
            </a:pPr>
            <a:r>
              <a:rPr b="1" lang="pt-BR" sz="1800">
                <a:latin typeface="Courier New"/>
                <a:ea typeface="Courier New"/>
                <a:cs typeface="Courier New"/>
                <a:sym typeface="Courier New"/>
              </a:rPr>
              <a:t>        ze.setNome("Zé")</a:t>
            </a:r>
          </a:p>
          <a:p>
            <a:pPr lvl="0" rtl="0">
              <a:spcBef>
                <a:spcPts val="0"/>
              </a:spcBef>
              <a:buClr>
                <a:srgbClr val="000000"/>
              </a:buClr>
              <a:buSzPct val="61111"/>
              <a:buFont typeface="Arial"/>
              <a:buNone/>
            </a:pPr>
            <a:r>
              <a:rPr b="1" lang="pt-BR" sz="1800">
                <a:latin typeface="Courier New"/>
                <a:ea typeface="Courier New"/>
                <a:cs typeface="Courier New"/>
                <a:sym typeface="Courier New"/>
              </a:rPr>
              <a:t>        ze.setSalario(1000.0);</a:t>
            </a:r>
          </a:p>
          <a:p>
            <a:pPr lvl="0" rtl="0">
              <a:spcBef>
                <a:spcPts val="0"/>
              </a:spcBef>
              <a:buClr>
                <a:srgbClr val="000000"/>
              </a:buClr>
              <a:buSzPct val="61111"/>
              <a:buFont typeface="Arial"/>
              <a:buNone/>
            </a:pPr>
            <a:r>
              <a:rPr b="1" lang="pt-BR" sz="1800">
                <a:latin typeface="Courier New"/>
                <a:ea typeface="Courier New"/>
                <a:cs typeface="Courier New"/>
                <a:sym typeface="Courier New"/>
              </a:rPr>
              <a:t>        ze.setAumento();</a:t>
            </a:r>
          </a:p>
          <a:p>
            <a:pPr lvl="0" rtl="0">
              <a:spcBef>
                <a:spcPts val="0"/>
              </a:spcBef>
              <a:buClr>
                <a:srgbClr val="000000"/>
              </a:buClr>
              <a:buSzPct val="61111"/>
              <a:buFont typeface="Arial"/>
              <a:buNone/>
            </a:pPr>
            <a:r>
              <a:rPr b="1" lang="pt-BR" sz="1800">
                <a:latin typeface="Courier New"/>
                <a:ea typeface="Courier New"/>
                <a:cs typeface="Courier New"/>
                <a:sym typeface="Courier New"/>
              </a:rPr>
              <a:t>        ze.imprimir();</a:t>
            </a:r>
          </a:p>
          <a:p>
            <a:pPr lvl="0" rtl="0">
              <a:spcBef>
                <a:spcPts val="0"/>
              </a:spcBef>
              <a:buClr>
                <a:srgbClr val="000000"/>
              </a:buClr>
              <a:buSzPct val="61111"/>
              <a:buFont typeface="Arial"/>
              <a:buNone/>
            </a:pPr>
            <a:r>
              <a:rPr b="1" lang="pt-BR" sz="1800">
                <a:latin typeface="Courier New"/>
                <a:ea typeface="Courier New"/>
                <a:cs typeface="Courier New"/>
                <a:sym typeface="Courier New"/>
              </a:rPr>
              <a:t>        Funcionario joao = new Funcionario();</a:t>
            </a:r>
          </a:p>
          <a:p>
            <a:pPr lvl="0" rtl="0">
              <a:spcBef>
                <a:spcPts val="0"/>
              </a:spcBef>
              <a:buClr>
                <a:srgbClr val="000000"/>
              </a:buClr>
              <a:buSzPct val="61111"/>
              <a:buFont typeface="Arial"/>
              <a:buNone/>
            </a:pPr>
            <a:r>
              <a:rPr b="1" lang="pt-BR" sz="1800">
                <a:latin typeface="Courier New"/>
                <a:ea typeface="Courier New"/>
                <a:cs typeface="Courier New"/>
                <a:sym typeface="Courier New"/>
              </a:rPr>
              <a:t>        joao.setNome("João")</a:t>
            </a:r>
          </a:p>
          <a:p>
            <a:pPr lvl="0" rtl="0">
              <a:spcBef>
                <a:spcPts val="0"/>
              </a:spcBef>
              <a:buClr>
                <a:srgbClr val="000000"/>
              </a:buClr>
              <a:buSzPct val="61111"/>
              <a:buFont typeface="Arial"/>
              <a:buNone/>
            </a:pPr>
            <a:r>
              <a:rPr b="1" lang="pt-BR" sz="1800">
                <a:latin typeface="Courier New"/>
                <a:ea typeface="Courier New"/>
                <a:cs typeface="Courier New"/>
                <a:sym typeface="Courier New"/>
              </a:rPr>
              <a:t>        joao.setSalario(1000.0);</a:t>
            </a:r>
          </a:p>
          <a:p>
            <a:pPr lvl="0" rtl="0">
              <a:spcBef>
                <a:spcPts val="0"/>
              </a:spcBef>
              <a:buClr>
                <a:srgbClr val="000000"/>
              </a:buClr>
              <a:buSzPct val="61111"/>
              <a:buFont typeface="Arial"/>
              <a:buNone/>
            </a:pPr>
            <a:r>
              <a:rPr b="1" lang="pt-BR" sz="1800">
                <a:latin typeface="Courier New"/>
                <a:ea typeface="Courier New"/>
                <a:cs typeface="Courier New"/>
                <a:sym typeface="Courier New"/>
              </a:rPr>
              <a:t>        joao.setAumento(15.0);</a:t>
            </a:r>
          </a:p>
          <a:p>
            <a:pPr lvl="0" rtl="0">
              <a:spcBef>
                <a:spcPts val="0"/>
              </a:spcBef>
              <a:buClr>
                <a:srgbClr val="000000"/>
              </a:buClr>
              <a:buSzPct val="61111"/>
              <a:buFont typeface="Arial"/>
              <a:buNone/>
            </a:pPr>
            <a:r>
              <a:rPr b="1" lang="pt-BR" sz="1800">
                <a:latin typeface="Courier New"/>
                <a:ea typeface="Courier New"/>
                <a:cs typeface="Courier New"/>
                <a:sym typeface="Courier New"/>
              </a:rPr>
              <a:t>        joao.imprimir();</a:t>
            </a:r>
          </a:p>
          <a:p>
            <a:pPr lvl="0" rtl="0">
              <a:spcBef>
                <a:spcPts val="0"/>
              </a:spcBef>
              <a:buClr>
                <a:srgbClr val="000000"/>
              </a:buClr>
              <a:buSzPct val="61111"/>
              <a:buFont typeface="Arial"/>
              <a:buNone/>
            </a:pPr>
            <a:r>
              <a:rPr lang="pt-BR" sz="1800">
                <a:latin typeface="Courier New"/>
                <a:ea typeface="Courier New"/>
                <a:cs typeface="Courier New"/>
                <a:sym typeface="Courier New"/>
              </a:rPr>
              <a:t>    } </a:t>
            </a:r>
          </a:p>
          <a:p>
            <a:pPr lvl="0" rtl="0">
              <a:spcBef>
                <a:spcPts val="0"/>
              </a:spcBef>
              <a:buClr>
                <a:srgbClr val="000000"/>
              </a:buClr>
              <a:buSzPct val="61111"/>
              <a:buFont typeface="Arial"/>
              <a:buNone/>
            </a:pPr>
            <a:r>
              <a:rPr lang="pt-BR" sz="1800">
                <a:latin typeface="Courier New"/>
                <a:ea typeface="Courier New"/>
                <a:cs typeface="Courier New"/>
                <a:sym typeface="Courier New"/>
              </a:rPr>
              <a:t>}</a:t>
            </a:r>
          </a:p>
          <a:p>
            <a:pPr lvl="0" rtl="0">
              <a:spcBef>
                <a:spcPts val="0"/>
              </a:spcBef>
              <a:buNone/>
            </a:pPr>
            <a:r>
              <a:t/>
            </a:r>
            <a:endParaRPr sz="1800">
              <a:latin typeface="Courier New"/>
              <a:ea typeface="Courier New"/>
              <a:cs typeface="Courier New"/>
              <a:sym typeface="Courier New"/>
            </a:endParaRPr>
          </a:p>
          <a:p>
            <a:pPr lvl="0" rtl="0">
              <a:spcBef>
                <a:spcPts val="0"/>
              </a:spcBef>
              <a:buNone/>
            </a:pPr>
            <a:r>
              <a:t/>
            </a:r>
            <a:endParaRPr sz="1800">
              <a:latin typeface="Courier New"/>
              <a:ea typeface="Courier New"/>
              <a:cs typeface="Courier New"/>
              <a:sym typeface="Courier New"/>
            </a:endParaRPr>
          </a:p>
          <a:p>
            <a:pPr lvl="0" rtl="0">
              <a:spcBef>
                <a:spcPts val="0"/>
              </a:spcBef>
              <a:buNone/>
            </a:pPr>
            <a:r>
              <a:t/>
            </a:r>
            <a:endParaRPr sz="1800">
              <a:latin typeface="Courier New"/>
              <a:ea typeface="Courier New"/>
              <a:cs typeface="Courier New"/>
              <a:sym typeface="Courier New"/>
            </a:endParaRPr>
          </a:p>
        </p:txBody>
      </p:sp>
      <p:sp>
        <p:nvSpPr>
          <p:cNvPr id="720" name="Shape 720"/>
          <p:cNvSpPr txBox="1"/>
          <p:nvPr/>
        </p:nvSpPr>
        <p:spPr>
          <a:xfrm>
            <a:off x="457200" y="2116850"/>
            <a:ext cx="1849200" cy="457200"/>
          </a:xfrm>
          <a:prstGeom prst="rect">
            <a:avLst/>
          </a:prstGeom>
          <a:noFill/>
          <a:ln>
            <a:noFill/>
          </a:ln>
        </p:spPr>
        <p:txBody>
          <a:bodyPr anchorCtr="0" anchor="t" bIns="91425" lIns="91425" rIns="91425" tIns="91425">
            <a:noAutofit/>
          </a:bodyPr>
          <a:lstStyle/>
          <a:p>
            <a:pPr lvl="0" rtl="0">
              <a:spcBef>
                <a:spcPts val="0"/>
              </a:spcBef>
              <a:buNone/>
            </a:pPr>
            <a:r>
              <a:rPr b="1" i="1" lang="pt-BR" sz="1800"/>
              <a:t>...continuação</a:t>
            </a:r>
          </a:p>
        </p:txBody>
      </p:sp>
      <p:sp>
        <p:nvSpPr>
          <p:cNvPr id="721" name="Shape 721"/>
          <p:cNvSpPr/>
          <p:nvPr/>
        </p:nvSpPr>
        <p:spPr>
          <a:xfrm>
            <a:off x="5507400" y="3387600"/>
            <a:ext cx="3636600" cy="3470400"/>
          </a:xfrm>
          <a:prstGeom prst="rect">
            <a:avLst/>
          </a:prstGeom>
          <a:solidFill>
            <a:srgbClr val="000000"/>
          </a:solidFill>
          <a:ln cap="flat" cmpd="sng" w="19050">
            <a:solidFill>
              <a:schemeClr val="dk2"/>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pt-BR">
                <a:solidFill>
                  <a:srgbClr val="FFFFFF"/>
                </a:solidFill>
              </a:rPr>
              <a:t>&gt;Zé ganha 1100.00 e tem um custo de 1980.00</a:t>
            </a:r>
          </a:p>
          <a:p>
            <a:pPr lvl="0" rtl="0">
              <a:spcBef>
                <a:spcPts val="0"/>
              </a:spcBef>
              <a:buNone/>
            </a:pPr>
            <a:r>
              <a:rPr lang="pt-BR">
                <a:solidFill>
                  <a:srgbClr val="FFFFFF"/>
                </a:solidFill>
              </a:rPr>
              <a:t>&gt;João ganha 1150.00 e tem um custo de 2070.00</a:t>
            </a:r>
          </a:p>
          <a:p>
            <a:pPr lvl="0" rtl="0">
              <a:spcBef>
                <a:spcPts val="0"/>
              </a:spcBef>
              <a:buNone/>
            </a:pPr>
            <a:r>
              <a:rPr lang="pt-BR">
                <a:solidFill>
                  <a:srgbClr val="FFFFFF"/>
                </a:solidFill>
              </a:rPr>
              <a:t>&gt;</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1"/>
                                        </p:tgtEl>
                                        <p:attrNameLst>
                                          <p:attrName>style.visibility</p:attrName>
                                        </p:attrNameLst>
                                      </p:cBhvr>
                                      <p:to>
                                        <p:strVal val="visible"/>
                                      </p:to>
                                    </p:set>
                                    <p:animEffect filter="fade" transition="in">
                                      <p:cBhvr>
                                        <p:cTn dur="1000"/>
                                        <p:tgtEl>
                                          <p:spTgt spid="7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5" name="Shape 725"/>
        <p:cNvGrpSpPr/>
        <p:nvPr/>
      </p:nvGrpSpPr>
      <p:grpSpPr>
        <a:xfrm>
          <a:off x="0" y="0"/>
          <a:ext cx="0" cy="0"/>
          <a:chOff x="0" y="0"/>
          <a:chExt cx="0" cy="0"/>
        </a:xfrm>
      </p:grpSpPr>
      <p:sp>
        <p:nvSpPr>
          <p:cNvPr id="726" name="Shape 72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pt-BR"/>
              <a:t>Polimorfismo</a:t>
            </a:r>
          </a:p>
        </p:txBody>
      </p:sp>
      <p:sp>
        <p:nvSpPr>
          <p:cNvPr id="727" name="Shape 72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buFont typeface="Arial"/>
              <a:buChar char="●"/>
            </a:pPr>
            <a:r>
              <a:rPr lang="pt-BR"/>
              <a:t>Na </a:t>
            </a:r>
            <a:r>
              <a:rPr b="1" lang="pt-BR"/>
              <a:t>sobrescrita</a:t>
            </a:r>
            <a:r>
              <a:rPr lang="pt-BR"/>
              <a:t> (</a:t>
            </a:r>
            <a:r>
              <a:rPr i="1" lang="pt-BR"/>
              <a:t>override</a:t>
            </a:r>
            <a:r>
              <a:rPr lang="pt-BR"/>
              <a:t>) está para </a:t>
            </a:r>
            <a:r>
              <a:rPr b="1" lang="pt-BR"/>
              <a:t>polimorfismo de subtipo</a:t>
            </a:r>
            <a:r>
              <a:rPr lang="pt-BR"/>
              <a:t> assim como a </a:t>
            </a:r>
            <a:r>
              <a:rPr b="1" lang="pt-BR"/>
              <a:t>sobrecarga</a:t>
            </a:r>
            <a:r>
              <a:rPr lang="pt-BR"/>
              <a:t> (</a:t>
            </a:r>
            <a:r>
              <a:rPr i="1" lang="pt-BR"/>
              <a:t>overload</a:t>
            </a:r>
            <a:r>
              <a:rPr lang="pt-BR"/>
              <a:t>) está para o </a:t>
            </a:r>
            <a:r>
              <a:rPr b="1" lang="pt-BR"/>
              <a:t>polimorfismo ad hoc</a:t>
            </a:r>
            <a:r>
              <a:rPr lang="pt-BR"/>
              <a:t>.</a:t>
            </a:r>
          </a:p>
          <a:p>
            <a:pPr indent="-228600" lvl="0" marL="457200" rtl="0">
              <a:spcBef>
                <a:spcPts val="0"/>
              </a:spcBef>
              <a:buFont typeface="Arial"/>
              <a:buChar char="●"/>
            </a:pPr>
            <a:r>
              <a:rPr lang="pt-BR"/>
              <a:t>Na </a:t>
            </a:r>
            <a:r>
              <a:rPr b="1" lang="pt-BR"/>
              <a:t>sobrescrita</a:t>
            </a:r>
            <a:r>
              <a:rPr lang="pt-BR"/>
              <a:t>, o método tem mesma </a:t>
            </a:r>
            <a:r>
              <a:rPr b="1" lang="pt-BR"/>
              <a:t>assinatura</a:t>
            </a:r>
            <a:r>
              <a:rPr lang="pt-BR"/>
              <a:t> (nome, tipo e ordem dos parâmetros) e </a:t>
            </a:r>
            <a:r>
              <a:rPr b="1" lang="pt-BR"/>
              <a:t>tipo de retorno.</a:t>
            </a:r>
          </a:p>
          <a:p>
            <a:pPr indent="-228600" lvl="0" marL="457200" rtl="0">
              <a:spcBef>
                <a:spcPts val="0"/>
              </a:spcBef>
              <a:buFont typeface="Arial"/>
              <a:buChar char="●"/>
            </a:pPr>
            <a:r>
              <a:rPr lang="pt-BR"/>
              <a:t>Na </a:t>
            </a:r>
            <a:r>
              <a:rPr b="1" lang="pt-BR"/>
              <a:t>sobrecarga</a:t>
            </a:r>
            <a:r>
              <a:rPr lang="pt-BR"/>
              <a:t>, o método tem o </a:t>
            </a:r>
            <a:r>
              <a:rPr b="1" lang="pt-BR"/>
              <a:t>mesmo nome</a:t>
            </a:r>
            <a:r>
              <a:rPr lang="pt-BR"/>
              <a:t>, mas </a:t>
            </a:r>
            <a:r>
              <a:rPr b="1" lang="pt-BR"/>
              <a:t>tipo e/ou ordem dos parâmetros diferentes</a:t>
            </a:r>
            <a:r>
              <a:rPr lang="pt-BR"/>
              <a:t>. </a:t>
            </a:r>
          </a:p>
          <a:p>
            <a:pPr indent="-228600" lvl="1" marL="914400" rtl="0">
              <a:spcBef>
                <a:spcPts val="0"/>
              </a:spcBef>
              <a:buFont typeface="Courier New"/>
              <a:buChar char="o"/>
            </a:pPr>
            <a:r>
              <a:rPr lang="pt-BR"/>
              <a:t>O tipo de retorno pode mudar ou não.</a:t>
            </a: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1" name="Shape 731"/>
        <p:cNvGrpSpPr/>
        <p:nvPr/>
      </p:nvGrpSpPr>
      <p:grpSpPr>
        <a:xfrm>
          <a:off x="0" y="0"/>
          <a:ext cx="0" cy="0"/>
          <a:chOff x="0" y="0"/>
          <a:chExt cx="0" cy="0"/>
        </a:xfrm>
      </p:grpSpPr>
      <p:sp>
        <p:nvSpPr>
          <p:cNvPr id="732" name="Shape 73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pt-BR"/>
              <a:t>Polimorfismo</a:t>
            </a:r>
          </a:p>
        </p:txBody>
      </p:sp>
      <p:sp>
        <p:nvSpPr>
          <p:cNvPr id="733" name="Shape 733"/>
          <p:cNvSpPr/>
          <p:nvPr/>
        </p:nvSpPr>
        <p:spPr>
          <a:xfrm>
            <a:off x="525300" y="1600200"/>
            <a:ext cx="8093399" cy="5130000"/>
          </a:xfrm>
          <a:prstGeom prst="foldedCorner">
            <a:avLst>
              <a:gd fmla="val 14818" name="adj"/>
            </a:avLst>
          </a:prstGeom>
          <a:solidFill>
            <a:srgbClr val="FFFF00"/>
          </a:solidFill>
          <a:ln cap="flat" cmpd="sng" w="19050">
            <a:solidFill>
              <a:schemeClr val="dk2"/>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b="1" lang="pt-BR" sz="2400"/>
              <a:t>EXERCÍCIO</a:t>
            </a:r>
          </a:p>
          <a:p>
            <a:pPr lvl="0" rtl="0">
              <a:spcBef>
                <a:spcPts val="0"/>
              </a:spcBef>
              <a:buNone/>
            </a:pPr>
            <a:r>
              <a:t/>
            </a:r>
            <a:endParaRPr sz="2400"/>
          </a:p>
          <a:p>
            <a:pPr lvl="0" rtl="0">
              <a:spcBef>
                <a:spcPts val="0"/>
              </a:spcBef>
              <a:buClr>
                <a:srgbClr val="000000"/>
              </a:buClr>
              <a:buSzPct val="55000"/>
              <a:buFont typeface="Arial"/>
              <a:buNone/>
            </a:pPr>
            <a:r>
              <a:rPr lang="pt-BR" sz="2000"/>
              <a:t>1) Faça uma </a:t>
            </a:r>
            <a:r>
              <a:rPr b="1" lang="pt-BR" sz="2000"/>
              <a:t>sobrecarga </a:t>
            </a:r>
            <a:r>
              <a:rPr lang="pt-BR" sz="2000"/>
              <a:t>do método </a:t>
            </a:r>
            <a:r>
              <a:rPr b="1" lang="pt-BR" sz="2000"/>
              <a:t>imprimir </a:t>
            </a:r>
            <a:r>
              <a:rPr lang="pt-BR" sz="2000"/>
              <a:t>que inclua um </a:t>
            </a:r>
            <a:r>
              <a:rPr b="1" lang="pt-BR" sz="2000"/>
              <a:t>cabeçalho</a:t>
            </a:r>
            <a:r>
              <a:rPr b="1" baseline="30000" lang="pt-BR" sz="2000"/>
              <a:t>1</a:t>
            </a:r>
            <a:r>
              <a:rPr lang="pt-BR" sz="2000"/>
              <a:t> (passado como parâmetro) antes do conteúdo do método atual.</a:t>
            </a:r>
          </a:p>
          <a:p>
            <a:pPr lvl="0" rtl="0">
              <a:spcBef>
                <a:spcPts val="0"/>
              </a:spcBef>
              <a:buClr>
                <a:srgbClr val="000000"/>
              </a:buClr>
              <a:buSzPct val="55000"/>
              <a:buFont typeface="Arial"/>
              <a:buNone/>
            </a:pPr>
            <a:r>
              <a:rPr lang="pt-BR" sz="2000"/>
              <a:t>2) Faça uma </a:t>
            </a:r>
            <a:r>
              <a:rPr b="1" lang="pt-BR" sz="2000"/>
              <a:t>sobrecarga </a:t>
            </a:r>
            <a:r>
              <a:rPr lang="pt-BR" sz="2000"/>
              <a:t>do método </a:t>
            </a:r>
            <a:r>
              <a:rPr b="1" lang="pt-BR" sz="2000"/>
              <a:t>imprimir </a:t>
            </a:r>
            <a:r>
              <a:rPr lang="pt-BR" sz="2000"/>
              <a:t>que inclua um </a:t>
            </a:r>
            <a:r>
              <a:rPr b="1" lang="pt-BR" sz="2000"/>
              <a:t>rodapé</a:t>
            </a:r>
            <a:r>
              <a:rPr b="1" baseline="30000" lang="pt-BR" sz="2000"/>
              <a:t>2</a:t>
            </a:r>
            <a:r>
              <a:rPr lang="pt-BR" sz="2000"/>
              <a:t> (passado como parâmetro) depois do conteúdo do método atual.</a:t>
            </a:r>
          </a:p>
          <a:p>
            <a:pPr lvl="0" rtl="0">
              <a:spcBef>
                <a:spcPts val="0"/>
              </a:spcBef>
              <a:buClr>
                <a:srgbClr val="000000"/>
              </a:buClr>
              <a:buSzPct val="55000"/>
              <a:buFont typeface="Arial"/>
              <a:buNone/>
            </a:pPr>
            <a:r>
              <a:rPr lang="pt-BR" sz="2000"/>
              <a:t>3) Faça uma </a:t>
            </a:r>
            <a:r>
              <a:rPr b="1" lang="pt-BR" sz="2000"/>
              <a:t>sobrecarga </a:t>
            </a:r>
            <a:r>
              <a:rPr lang="pt-BR" sz="2000"/>
              <a:t>do método </a:t>
            </a:r>
            <a:r>
              <a:rPr b="1" lang="pt-BR" sz="2000"/>
              <a:t>imprimir </a:t>
            </a:r>
            <a:r>
              <a:rPr lang="pt-BR" sz="2000"/>
              <a:t>que inclua um </a:t>
            </a:r>
            <a:r>
              <a:rPr b="1" lang="pt-BR" sz="2000"/>
              <a:t>cabeçalho</a:t>
            </a:r>
            <a:r>
              <a:rPr b="1" baseline="30000" lang="pt-BR" sz="2000"/>
              <a:t>1</a:t>
            </a:r>
            <a:r>
              <a:rPr b="1" lang="pt-BR" sz="2000"/>
              <a:t> </a:t>
            </a:r>
            <a:r>
              <a:rPr lang="pt-BR" sz="2000"/>
              <a:t>e um </a:t>
            </a:r>
            <a:r>
              <a:rPr b="1" lang="pt-BR" sz="2000"/>
              <a:t>rodapé</a:t>
            </a:r>
            <a:r>
              <a:rPr b="1" baseline="30000" lang="pt-BR" sz="2000"/>
              <a:t>2</a:t>
            </a:r>
            <a:r>
              <a:rPr lang="pt-BR" sz="2000"/>
              <a:t> (passados como parâmetro) antes e depois, respectivamente, do conteúdo do método atual.</a:t>
            </a:r>
          </a:p>
          <a:p>
            <a:pPr lvl="0" rtl="0">
              <a:spcBef>
                <a:spcPts val="0"/>
              </a:spcBef>
              <a:buClr>
                <a:srgbClr val="000000"/>
              </a:buClr>
              <a:buFont typeface="Arial"/>
              <a:buNone/>
            </a:pPr>
            <a:r>
              <a:t/>
            </a:r>
            <a:endParaRPr/>
          </a:p>
          <a:p>
            <a:pPr lvl="0" rtl="0">
              <a:spcBef>
                <a:spcPts val="0"/>
              </a:spcBef>
              <a:buClr>
                <a:srgbClr val="000000"/>
              </a:buClr>
              <a:buFont typeface="Arial"/>
              <a:buNone/>
            </a:pPr>
            <a:r>
              <a:rPr lang="pt-BR"/>
              <a:t>Obs.: Por fim, deverá haver 4 métodos: um que imprime apenas o texto; um que imprime o cabeçalho e o texto; um que imprime o cabeçalho, o texto e o rodapé, e; um que imprime o texto e o rodapé.</a:t>
            </a:r>
          </a:p>
          <a:p>
            <a:pPr lvl="0" rtl="0">
              <a:spcBef>
                <a:spcPts val="0"/>
              </a:spcBef>
              <a:buClr>
                <a:srgbClr val="000000"/>
              </a:buClr>
              <a:buFont typeface="Arial"/>
              <a:buNone/>
            </a:pPr>
            <a:r>
              <a:t/>
            </a:r>
            <a:endParaRPr/>
          </a:p>
          <a:p>
            <a:pPr lvl="0" rtl="0">
              <a:spcBef>
                <a:spcPts val="0"/>
              </a:spcBef>
              <a:buClr>
                <a:srgbClr val="000000"/>
              </a:buClr>
              <a:buFont typeface="Arial"/>
              <a:buNone/>
            </a:pPr>
            <a:r>
              <a:rPr lang="pt-BR"/>
              <a:t>1. Texto a ser incluído antes do texto originalmente exibido pelo método imprimir.</a:t>
            </a:r>
          </a:p>
          <a:p>
            <a:pPr lvl="0" rtl="0">
              <a:spcBef>
                <a:spcPts val="0"/>
              </a:spcBef>
              <a:buClr>
                <a:srgbClr val="000000"/>
              </a:buClr>
              <a:buFont typeface="Arial"/>
              <a:buNone/>
            </a:pPr>
            <a:r>
              <a:rPr lang="pt-BR"/>
              <a:t>2. Texto a ser incluído após o texto originalmente exibido pelo método imprimir.</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x="0" y="0"/>
          <a:ext cx="0" cy="0"/>
          <a:chOff x="0" y="0"/>
          <a:chExt cx="0" cy="0"/>
        </a:xfrm>
      </p:grpSpPr>
      <p:sp>
        <p:nvSpPr>
          <p:cNvPr id="83" name="Shape 8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pt-BR"/>
              <a:t>Os Elementos Básicos</a:t>
            </a:r>
          </a:p>
        </p:txBody>
      </p:sp>
      <p:sp>
        <p:nvSpPr>
          <p:cNvPr id="84" name="Shape 8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rtl="0">
              <a:spcBef>
                <a:spcPts val="0"/>
              </a:spcBef>
              <a:buSzPct val="100000"/>
              <a:buFont typeface="Arial"/>
              <a:buChar char="●"/>
            </a:pPr>
            <a:r>
              <a:rPr lang="pt-BR" sz="2400">
                <a:solidFill>
                  <a:srgbClr val="000000"/>
                </a:solidFill>
              </a:rPr>
              <a:t>Os 4 elementos básicos da OO são os </a:t>
            </a:r>
            <a:r>
              <a:rPr b="1" lang="pt-BR" sz="2400">
                <a:solidFill>
                  <a:srgbClr val="000000"/>
                </a:solidFill>
              </a:rPr>
              <a:t>objetos</a:t>
            </a:r>
            <a:r>
              <a:rPr lang="pt-BR" sz="2400">
                <a:solidFill>
                  <a:srgbClr val="000000"/>
                </a:solidFill>
              </a:rPr>
              <a:t>, as </a:t>
            </a:r>
            <a:r>
              <a:rPr b="1" lang="pt-BR" sz="2400">
                <a:solidFill>
                  <a:srgbClr val="000000"/>
                </a:solidFill>
              </a:rPr>
              <a:t>classes</a:t>
            </a:r>
            <a:r>
              <a:rPr lang="pt-BR" sz="2400">
                <a:solidFill>
                  <a:srgbClr val="000000"/>
                </a:solidFill>
              </a:rPr>
              <a:t>, os </a:t>
            </a:r>
            <a:r>
              <a:rPr b="1" lang="pt-BR" sz="2400">
                <a:solidFill>
                  <a:srgbClr val="000000"/>
                </a:solidFill>
              </a:rPr>
              <a:t>atributos</a:t>
            </a:r>
            <a:r>
              <a:rPr lang="pt-BR" sz="2400">
                <a:solidFill>
                  <a:srgbClr val="000000"/>
                </a:solidFill>
              </a:rPr>
              <a:t> e os </a:t>
            </a:r>
            <a:r>
              <a:rPr b="1" lang="pt-BR" sz="2400">
                <a:solidFill>
                  <a:srgbClr val="000000"/>
                </a:solidFill>
              </a:rPr>
              <a:t>métodos</a:t>
            </a:r>
            <a:r>
              <a:rPr lang="pt-BR" sz="2400">
                <a:solidFill>
                  <a:srgbClr val="000000"/>
                </a:solidFill>
              </a:rPr>
              <a:t>.</a:t>
            </a:r>
          </a:p>
          <a:p>
            <a:pPr indent="-381000" lvl="0" marL="457200" rtl="0">
              <a:spcBef>
                <a:spcPts val="0"/>
              </a:spcBef>
              <a:buSzPct val="100000"/>
              <a:buFont typeface="Arial"/>
              <a:buChar char="●"/>
            </a:pPr>
            <a:r>
              <a:rPr lang="pt-BR" sz="2400">
                <a:solidFill>
                  <a:srgbClr val="000000"/>
                </a:solidFill>
              </a:rPr>
              <a:t>A orientação  a  objetos  consiste  em  considerar  os  sistemas computacionais não como uma coleção estruturada de processos, mas sim como uma coleção de objetos que interagem entre si.</a:t>
            </a:r>
          </a:p>
          <a:p>
            <a:pPr indent="-228600" lvl="1" marL="914400" rtl="0">
              <a:spcBef>
                <a:spcPts val="0"/>
              </a:spcBef>
              <a:buFont typeface="Courier New"/>
              <a:buChar char="o"/>
            </a:pPr>
            <a:r>
              <a:rPr lang="pt-BR"/>
              <a:t>A interação entre os objetos é feita através de trocas de </a:t>
            </a:r>
            <a:r>
              <a:rPr b="1" lang="pt-BR"/>
              <a:t>mensagens</a:t>
            </a: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7" name="Shape 737"/>
        <p:cNvGrpSpPr/>
        <p:nvPr/>
      </p:nvGrpSpPr>
      <p:grpSpPr>
        <a:xfrm>
          <a:off x="0" y="0"/>
          <a:ext cx="0" cy="0"/>
          <a:chOff x="0" y="0"/>
          <a:chExt cx="0" cy="0"/>
        </a:xfrm>
      </p:grpSpPr>
      <p:sp>
        <p:nvSpPr>
          <p:cNvPr id="738" name="Shape 73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buFont typeface="Arial"/>
              <a:buChar char="●"/>
            </a:pPr>
            <a:r>
              <a:rPr lang="pt-BR"/>
              <a:t>Polimorfismo paramétrico</a:t>
            </a:r>
          </a:p>
          <a:p>
            <a:pPr indent="-228600" lvl="1" marL="914400" rtl="0">
              <a:spcBef>
                <a:spcPts val="0"/>
              </a:spcBef>
              <a:buFont typeface="Courier New"/>
              <a:buChar char="o"/>
            </a:pPr>
            <a:r>
              <a:rPr b="1" lang="pt-BR">
                <a:solidFill>
                  <a:srgbClr val="000000"/>
                </a:solidFill>
                <a:highlight>
                  <a:srgbClr val="FFFFFF"/>
                </a:highlight>
              </a:rPr>
              <a:t>Funções </a:t>
            </a:r>
            <a:r>
              <a:rPr lang="pt-BR">
                <a:solidFill>
                  <a:srgbClr val="000000"/>
                </a:solidFill>
                <a:highlight>
                  <a:srgbClr val="FFFFFF"/>
                </a:highlight>
              </a:rPr>
              <a:t>ou </a:t>
            </a:r>
            <a:r>
              <a:rPr b="1" lang="pt-BR">
                <a:solidFill>
                  <a:srgbClr val="000000"/>
                </a:solidFill>
                <a:highlight>
                  <a:srgbClr val="FFFFFF"/>
                </a:highlight>
              </a:rPr>
              <a:t>tipos de dados </a:t>
            </a:r>
            <a:r>
              <a:rPr lang="pt-BR">
                <a:solidFill>
                  <a:srgbClr val="000000"/>
                </a:solidFill>
                <a:highlight>
                  <a:srgbClr val="FFFFFF"/>
                </a:highlight>
              </a:rPr>
              <a:t>podem ser definidos genericamente para que possam suportar valores </a:t>
            </a:r>
            <a:r>
              <a:rPr i="1" lang="pt-BR">
                <a:solidFill>
                  <a:srgbClr val="000000"/>
                </a:solidFill>
                <a:highlight>
                  <a:srgbClr val="FFFFFF"/>
                </a:highlight>
              </a:rPr>
              <a:t>idênticos</a:t>
            </a:r>
            <a:r>
              <a:rPr lang="pt-BR">
                <a:solidFill>
                  <a:srgbClr val="000000"/>
                </a:solidFill>
                <a:highlight>
                  <a:srgbClr val="FFFFFF"/>
                </a:highlight>
              </a:rPr>
              <a:t> sem depender de seu tipo.</a:t>
            </a:r>
          </a:p>
          <a:p>
            <a:pPr indent="-228600" lvl="1" marL="914400" rtl="0">
              <a:spcBef>
                <a:spcPts val="0"/>
              </a:spcBef>
              <a:buFont typeface="Courier New"/>
              <a:buChar char="o"/>
            </a:pPr>
            <a:r>
              <a:rPr lang="pt-BR">
                <a:solidFill>
                  <a:srgbClr val="000000"/>
                </a:solidFill>
                <a:highlight>
                  <a:srgbClr val="FFFFFF"/>
                </a:highlight>
              </a:rPr>
              <a:t>Essas funções e tipos de dados são chamados </a:t>
            </a:r>
            <a:r>
              <a:rPr b="1" lang="pt-BR">
                <a:solidFill>
                  <a:srgbClr val="000000"/>
                </a:solidFill>
                <a:highlight>
                  <a:srgbClr val="FFFFFF"/>
                </a:highlight>
              </a:rPr>
              <a:t>funções genéricas</a:t>
            </a:r>
            <a:r>
              <a:rPr lang="pt-BR">
                <a:solidFill>
                  <a:srgbClr val="000000"/>
                </a:solidFill>
                <a:highlight>
                  <a:srgbClr val="FFFFFF"/>
                </a:highlight>
              </a:rPr>
              <a:t> e </a:t>
            </a:r>
            <a:r>
              <a:rPr b="1" lang="pt-BR">
                <a:solidFill>
                  <a:srgbClr val="000000"/>
                </a:solidFill>
                <a:highlight>
                  <a:srgbClr val="FFFFFF"/>
                </a:highlight>
              </a:rPr>
              <a:t>tipos de dados genéricos</a:t>
            </a:r>
            <a:r>
              <a:rPr lang="pt-BR">
                <a:solidFill>
                  <a:srgbClr val="000000"/>
                </a:solidFill>
                <a:highlight>
                  <a:srgbClr val="FFFFFF"/>
                </a:highlight>
              </a:rPr>
              <a:t> respectivamente e formam a base da </a:t>
            </a:r>
            <a:r>
              <a:rPr b="1" lang="pt-BR">
                <a:solidFill>
                  <a:srgbClr val="000000"/>
                </a:solidFill>
                <a:highlight>
                  <a:srgbClr val="FFFFFF"/>
                </a:highlight>
              </a:rPr>
              <a:t>programação genérica</a:t>
            </a:r>
            <a:r>
              <a:rPr lang="pt-BR">
                <a:solidFill>
                  <a:srgbClr val="000000"/>
                </a:solidFill>
                <a:highlight>
                  <a:srgbClr val="FFFFFF"/>
                </a:highlight>
              </a:rPr>
              <a:t>.</a:t>
            </a:r>
          </a:p>
          <a:p>
            <a:pPr indent="-228600" lvl="1" marL="914400" rtl="0">
              <a:spcBef>
                <a:spcPts val="0"/>
              </a:spcBef>
              <a:buFont typeface="Courier New"/>
              <a:buChar char="o"/>
            </a:pPr>
            <a:r>
              <a:rPr lang="pt-BR"/>
              <a:t>Permite a checagem de tipos em tempo de compilação.</a:t>
            </a:r>
          </a:p>
        </p:txBody>
      </p:sp>
      <p:sp>
        <p:nvSpPr>
          <p:cNvPr id="739" name="Shape 73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pt-BR"/>
              <a:t>Polimorfismo</a:t>
            </a: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3" name="Shape 743"/>
        <p:cNvGrpSpPr/>
        <p:nvPr/>
      </p:nvGrpSpPr>
      <p:grpSpPr>
        <a:xfrm>
          <a:off x="0" y="0"/>
          <a:ext cx="0" cy="0"/>
          <a:chOff x="0" y="0"/>
          <a:chExt cx="0" cy="0"/>
        </a:xfrm>
      </p:grpSpPr>
      <p:sp>
        <p:nvSpPr>
          <p:cNvPr id="744" name="Shape 74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pt-BR"/>
              <a:t>Polimorfismo</a:t>
            </a:r>
          </a:p>
        </p:txBody>
      </p:sp>
      <p:sp>
        <p:nvSpPr>
          <p:cNvPr id="745" name="Shape 74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buFont typeface="Arial"/>
              <a:buChar char="●"/>
            </a:pPr>
            <a:r>
              <a:rPr lang="pt-BR"/>
              <a:t>Um exemplo em Java</a:t>
            </a:r>
          </a:p>
          <a:p>
            <a:pPr indent="0" lvl="0" marL="0" rtl="0">
              <a:spcBef>
                <a:spcPts val="0"/>
              </a:spcBef>
              <a:buNone/>
            </a:pPr>
            <a:r>
              <a:t/>
            </a:r>
            <a:endParaRPr b="1"/>
          </a:p>
        </p:txBody>
      </p:sp>
      <p:sp>
        <p:nvSpPr>
          <p:cNvPr id="746" name="Shape 746"/>
          <p:cNvSpPr txBox="1"/>
          <p:nvPr/>
        </p:nvSpPr>
        <p:spPr>
          <a:xfrm>
            <a:off x="457200" y="2065650"/>
            <a:ext cx="8697300" cy="4331099"/>
          </a:xfrm>
          <a:prstGeom prst="rect">
            <a:avLst/>
          </a:prstGeom>
          <a:noFill/>
          <a:ln>
            <a:noFill/>
          </a:ln>
        </p:spPr>
        <p:txBody>
          <a:bodyPr anchorCtr="0" anchor="t" bIns="91425" lIns="91425" rIns="91425" tIns="91425">
            <a:noAutofit/>
          </a:bodyPr>
          <a:lstStyle/>
          <a:p>
            <a:pPr lvl="0" rtl="0">
              <a:spcBef>
                <a:spcPts val="0"/>
              </a:spcBef>
              <a:buClr>
                <a:srgbClr val="000000"/>
              </a:buClr>
              <a:buSzPct val="61111"/>
              <a:buFont typeface="Arial"/>
              <a:buNone/>
            </a:pPr>
            <a:r>
              <a:rPr lang="pt-BR" sz="1800">
                <a:latin typeface="Courier New"/>
                <a:ea typeface="Courier New"/>
                <a:cs typeface="Courier New"/>
                <a:sym typeface="Courier New"/>
              </a:rPr>
              <a:t>public class Application {</a:t>
            </a:r>
          </a:p>
          <a:p>
            <a:pPr lvl="0" rtl="0">
              <a:spcBef>
                <a:spcPts val="0"/>
              </a:spcBef>
              <a:buClr>
                <a:srgbClr val="000000"/>
              </a:buClr>
              <a:buSzPct val="61111"/>
              <a:buFont typeface="Arial"/>
              <a:buNone/>
            </a:pPr>
            <a:r>
              <a:rPr lang="pt-BR" sz="1800">
                <a:latin typeface="Courier New"/>
                <a:ea typeface="Courier New"/>
                <a:cs typeface="Courier New"/>
                <a:sym typeface="Courier New"/>
              </a:rPr>
              <a:t>    public static void main(String[] args) {</a:t>
            </a:r>
          </a:p>
          <a:p>
            <a:pPr lvl="0" rtl="0">
              <a:spcBef>
                <a:spcPts val="0"/>
              </a:spcBef>
              <a:buClr>
                <a:srgbClr val="000000"/>
              </a:buClr>
              <a:buSzPct val="61111"/>
              <a:buFont typeface="Arial"/>
              <a:buNone/>
            </a:pPr>
            <a:r>
              <a:rPr lang="pt-BR" sz="1800">
                <a:latin typeface="Courier New"/>
                <a:ea typeface="Courier New"/>
                <a:cs typeface="Courier New"/>
                <a:sym typeface="Courier New"/>
              </a:rPr>
              <a:t>        ArrayList strings1 = new ArrayList();</a:t>
            </a:r>
          </a:p>
          <a:p>
            <a:pPr lvl="0" rtl="0">
              <a:spcBef>
                <a:spcPts val="0"/>
              </a:spcBef>
              <a:buClr>
                <a:srgbClr val="000000"/>
              </a:buClr>
              <a:buSzPct val="61111"/>
              <a:buFont typeface="Arial"/>
              <a:buNone/>
            </a:pPr>
            <a:r>
              <a:rPr lang="pt-BR" sz="1800">
                <a:latin typeface="Courier New"/>
                <a:ea typeface="Courier New"/>
                <a:cs typeface="Courier New"/>
                <a:sym typeface="Courier New"/>
              </a:rPr>
              <a:t>        strings1.add("Zé");</a:t>
            </a:r>
          </a:p>
          <a:p>
            <a:pPr lvl="0" rtl="0">
              <a:spcBef>
                <a:spcPts val="0"/>
              </a:spcBef>
              <a:buClr>
                <a:srgbClr val="000000"/>
              </a:buClr>
              <a:buSzPct val="61111"/>
              <a:buFont typeface="Arial"/>
              <a:buNone/>
            </a:pPr>
            <a:r>
              <a:rPr lang="pt-BR" sz="1800">
                <a:latin typeface="Courier New"/>
                <a:ea typeface="Courier New"/>
                <a:cs typeface="Courier New"/>
                <a:sym typeface="Courier New"/>
              </a:rPr>
              <a:t>        strings1.add("João");</a:t>
            </a:r>
          </a:p>
          <a:p>
            <a:pPr lvl="0" rtl="0">
              <a:spcBef>
                <a:spcPts val="0"/>
              </a:spcBef>
              <a:buClr>
                <a:srgbClr val="000000"/>
              </a:buClr>
              <a:buSzPct val="61111"/>
              <a:buFont typeface="Arial"/>
              <a:buNone/>
            </a:pPr>
            <a:r>
              <a:rPr lang="pt-BR" sz="1800">
                <a:latin typeface="Courier New"/>
                <a:ea typeface="Courier New"/>
                <a:cs typeface="Courier New"/>
                <a:sym typeface="Courier New"/>
              </a:rPr>
              <a:t>        strings1.add("José");</a:t>
            </a:r>
          </a:p>
          <a:p>
            <a:pPr lvl="0" rtl="0">
              <a:spcBef>
                <a:spcPts val="0"/>
              </a:spcBef>
              <a:buClr>
                <a:srgbClr val="000000"/>
              </a:buClr>
              <a:buSzPct val="61111"/>
              <a:buFont typeface="Arial"/>
              <a:buNone/>
            </a:pPr>
            <a:r>
              <a:rPr lang="pt-BR" sz="1800">
                <a:latin typeface="Courier New"/>
                <a:ea typeface="Courier New"/>
                <a:cs typeface="Courier New"/>
                <a:sym typeface="Courier New"/>
              </a:rPr>
              <a:t>        strings1.add(1000);//Não ocorre nenhum erro</a:t>
            </a:r>
          </a:p>
          <a:p>
            <a:pPr lvl="0" rtl="0">
              <a:spcBef>
                <a:spcPts val="0"/>
              </a:spcBef>
              <a:buClr>
                <a:srgbClr val="000000"/>
              </a:buClr>
              <a:buSzPct val="61111"/>
              <a:buFont typeface="Arial"/>
              <a:buNone/>
            </a:pPr>
            <a:r>
              <a:rPr b="1" lang="pt-BR" sz="1800">
                <a:latin typeface="Courier New"/>
                <a:ea typeface="Courier New"/>
                <a:cs typeface="Courier New"/>
                <a:sym typeface="Courier New"/>
              </a:rPr>
              <a:t>        ArrayList&lt;String&gt; strings2 = new ArrayList&lt;String&gt;();</a:t>
            </a:r>
          </a:p>
          <a:p>
            <a:pPr lvl="0" rtl="0">
              <a:spcBef>
                <a:spcPts val="0"/>
              </a:spcBef>
              <a:buClr>
                <a:srgbClr val="000000"/>
              </a:buClr>
              <a:buSzPct val="61111"/>
              <a:buFont typeface="Arial"/>
              <a:buNone/>
            </a:pPr>
            <a:r>
              <a:rPr b="1" lang="pt-BR" sz="1800">
                <a:latin typeface="Courier New"/>
                <a:ea typeface="Courier New"/>
                <a:cs typeface="Courier New"/>
                <a:sym typeface="Courier New"/>
              </a:rPr>
              <a:t>        strings2.add("Zé");</a:t>
            </a:r>
          </a:p>
          <a:p>
            <a:pPr lvl="0" rtl="0">
              <a:spcBef>
                <a:spcPts val="0"/>
              </a:spcBef>
              <a:buClr>
                <a:srgbClr val="000000"/>
              </a:buClr>
              <a:buSzPct val="61111"/>
              <a:buFont typeface="Arial"/>
              <a:buNone/>
            </a:pPr>
            <a:r>
              <a:rPr b="1" lang="pt-BR" sz="1800">
                <a:latin typeface="Courier New"/>
                <a:ea typeface="Courier New"/>
                <a:cs typeface="Courier New"/>
                <a:sym typeface="Courier New"/>
              </a:rPr>
              <a:t>        strings2.add("João");</a:t>
            </a:r>
          </a:p>
          <a:p>
            <a:pPr lvl="0" rtl="0">
              <a:spcBef>
                <a:spcPts val="0"/>
              </a:spcBef>
              <a:buClr>
                <a:srgbClr val="000000"/>
              </a:buClr>
              <a:buSzPct val="61111"/>
              <a:buFont typeface="Arial"/>
              <a:buNone/>
            </a:pPr>
            <a:r>
              <a:rPr b="1" lang="pt-BR" sz="1800">
                <a:latin typeface="Courier New"/>
                <a:ea typeface="Courier New"/>
                <a:cs typeface="Courier New"/>
                <a:sym typeface="Courier New"/>
              </a:rPr>
              <a:t>        strings2.add("José");</a:t>
            </a:r>
          </a:p>
          <a:p>
            <a:pPr lvl="0" rtl="0">
              <a:spcBef>
                <a:spcPts val="0"/>
              </a:spcBef>
              <a:buClr>
                <a:srgbClr val="000000"/>
              </a:buClr>
              <a:buSzPct val="61111"/>
              <a:buFont typeface="Arial"/>
              <a:buNone/>
            </a:pPr>
            <a:r>
              <a:rPr b="1" lang="pt-BR" sz="1800">
                <a:solidFill>
                  <a:srgbClr val="FF0000"/>
                </a:solidFill>
                <a:latin typeface="Courier New"/>
                <a:ea typeface="Courier New"/>
                <a:cs typeface="Courier New"/>
                <a:sym typeface="Courier New"/>
              </a:rPr>
              <a:t>        strings2.add(1000);//ERRO DE COMPILAÇÃO!</a:t>
            </a:r>
          </a:p>
          <a:p>
            <a:pPr lvl="0" rtl="0">
              <a:spcBef>
                <a:spcPts val="0"/>
              </a:spcBef>
              <a:buClr>
                <a:srgbClr val="000000"/>
              </a:buClr>
              <a:buSzPct val="61111"/>
              <a:buFont typeface="Arial"/>
              <a:buNone/>
            </a:pPr>
            <a:r>
              <a:rPr lang="pt-BR" sz="1800">
                <a:latin typeface="Courier New"/>
                <a:ea typeface="Courier New"/>
                <a:cs typeface="Courier New"/>
                <a:sym typeface="Courier New"/>
              </a:rPr>
              <a:t>    } </a:t>
            </a:r>
          </a:p>
          <a:p>
            <a:pPr lvl="0" rtl="0">
              <a:spcBef>
                <a:spcPts val="0"/>
              </a:spcBef>
              <a:buClr>
                <a:srgbClr val="000000"/>
              </a:buClr>
              <a:buSzPct val="61111"/>
              <a:buFont typeface="Arial"/>
              <a:buNone/>
            </a:pPr>
            <a:r>
              <a:rPr lang="pt-BR" sz="1800">
                <a:latin typeface="Courier New"/>
                <a:ea typeface="Courier New"/>
                <a:cs typeface="Courier New"/>
                <a:sym typeface="Courier New"/>
              </a:rPr>
              <a:t>}</a:t>
            </a:r>
          </a:p>
          <a:p>
            <a:pPr lvl="0" rtl="0">
              <a:spcBef>
                <a:spcPts val="0"/>
              </a:spcBef>
              <a:buNone/>
            </a:pPr>
            <a:r>
              <a:t/>
            </a:r>
            <a:endParaRPr sz="1800">
              <a:latin typeface="Courier New"/>
              <a:ea typeface="Courier New"/>
              <a:cs typeface="Courier New"/>
              <a:sym typeface="Courier New"/>
            </a:endParaRPr>
          </a:p>
          <a:p>
            <a:pPr lvl="0" rtl="0">
              <a:spcBef>
                <a:spcPts val="0"/>
              </a:spcBef>
              <a:buNone/>
            </a:pPr>
            <a:r>
              <a:t/>
            </a:r>
            <a:endParaRPr sz="1800">
              <a:latin typeface="Courier New"/>
              <a:ea typeface="Courier New"/>
              <a:cs typeface="Courier New"/>
              <a:sym typeface="Courier New"/>
            </a:endParaRPr>
          </a:p>
          <a:p>
            <a:pPr lvl="0" rtl="0">
              <a:spcBef>
                <a:spcPts val="0"/>
              </a:spcBef>
              <a:buNone/>
            </a:pPr>
            <a:r>
              <a:t/>
            </a:r>
            <a:endParaRPr sz="1800">
              <a:latin typeface="Courier New"/>
              <a:ea typeface="Courier New"/>
              <a:cs typeface="Courier New"/>
              <a:sym typeface="Courier New"/>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0" name="Shape 750"/>
        <p:cNvGrpSpPr/>
        <p:nvPr/>
      </p:nvGrpSpPr>
      <p:grpSpPr>
        <a:xfrm>
          <a:off x="0" y="0"/>
          <a:ext cx="0" cy="0"/>
          <a:chOff x="0" y="0"/>
          <a:chExt cx="0" cy="0"/>
        </a:xfrm>
      </p:grpSpPr>
      <p:sp>
        <p:nvSpPr>
          <p:cNvPr id="751" name="Shape 751"/>
          <p:cNvSpPr txBox="1"/>
          <p:nvPr>
            <p:ph type="ctrTitle"/>
          </p:nvPr>
        </p:nvSpPr>
        <p:spPr>
          <a:xfrm>
            <a:off x="685800" y="1000650"/>
            <a:ext cx="7772400" cy="2418300"/>
          </a:xfrm>
          <a:prstGeom prst="rect">
            <a:avLst/>
          </a:prstGeom>
        </p:spPr>
        <p:txBody>
          <a:bodyPr anchorCtr="0" anchor="b" bIns="91425" lIns="91425" rIns="91425" tIns="91425">
            <a:noAutofit/>
          </a:bodyPr>
          <a:lstStyle/>
          <a:p>
            <a:pPr lvl="0" rtl="0">
              <a:spcBef>
                <a:spcPts val="0"/>
              </a:spcBef>
              <a:buNone/>
            </a:pPr>
            <a:r>
              <a:rPr lang="pt-BR"/>
              <a:t>Os 3 4 pilares da programação orientada a objetos</a:t>
            </a:r>
          </a:p>
        </p:txBody>
      </p:sp>
      <p:cxnSp>
        <p:nvCxnSpPr>
          <p:cNvPr id="752" name="Shape 752"/>
          <p:cNvCxnSpPr/>
          <p:nvPr/>
        </p:nvCxnSpPr>
        <p:spPr>
          <a:xfrm flipH="1" rot="10800000">
            <a:off x="3035950" y="1199450"/>
            <a:ext cx="548099" cy="614399"/>
          </a:xfrm>
          <a:prstGeom prst="straightConnector1">
            <a:avLst/>
          </a:prstGeom>
          <a:noFill/>
          <a:ln cap="flat" cmpd="sng" w="76200">
            <a:solidFill>
              <a:srgbClr val="FF0000"/>
            </a:solidFill>
            <a:prstDash val="solid"/>
            <a:round/>
            <a:headEnd len="lg" w="lg" type="none"/>
            <a:tailEnd len="lg" w="lg" type="none"/>
          </a:ln>
        </p:spPr>
      </p:cxnSp>
      <p:pic>
        <p:nvPicPr>
          <p:cNvPr id="753" name="Shape 753"/>
          <p:cNvPicPr preferRelativeResize="0"/>
          <p:nvPr/>
        </p:nvPicPr>
        <p:blipFill>
          <a:blip r:embed="rId3">
            <a:alphaModFix/>
          </a:blip>
          <a:stretch>
            <a:fillRect/>
          </a:stretch>
        </p:blipFill>
        <p:spPr>
          <a:xfrm>
            <a:off x="5902486" y="2542829"/>
            <a:ext cx="3241513" cy="4315170"/>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7" name="Shape 757"/>
        <p:cNvGrpSpPr/>
        <p:nvPr/>
      </p:nvGrpSpPr>
      <p:grpSpPr>
        <a:xfrm>
          <a:off x="0" y="0"/>
          <a:ext cx="0" cy="0"/>
          <a:chOff x="0" y="0"/>
          <a:chExt cx="0" cy="0"/>
        </a:xfrm>
      </p:grpSpPr>
      <p:sp>
        <p:nvSpPr>
          <p:cNvPr id="758" name="Shape 758"/>
          <p:cNvSpPr txBox="1"/>
          <p:nvPr>
            <p:ph type="ctrTitle"/>
          </p:nvPr>
        </p:nvSpPr>
        <p:spPr>
          <a:xfrm>
            <a:off x="685800" y="2111123"/>
            <a:ext cx="7772400" cy="1546500"/>
          </a:xfrm>
          <a:prstGeom prst="rect">
            <a:avLst/>
          </a:prstGeom>
        </p:spPr>
        <p:txBody>
          <a:bodyPr anchorCtr="0" anchor="b" bIns="91425" lIns="91425" rIns="91425" tIns="91425">
            <a:noAutofit/>
          </a:bodyPr>
          <a:lstStyle/>
          <a:p>
            <a:pPr lvl="0" rtl="0">
              <a:spcBef>
                <a:spcPts val="0"/>
              </a:spcBef>
              <a:buNone/>
            </a:pPr>
            <a:r>
              <a:rPr lang="pt-BR"/>
              <a:t>Prólogo</a:t>
            </a: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2" name="Shape 762"/>
        <p:cNvGrpSpPr/>
        <p:nvPr/>
      </p:nvGrpSpPr>
      <p:grpSpPr>
        <a:xfrm>
          <a:off x="0" y="0"/>
          <a:ext cx="0" cy="0"/>
          <a:chOff x="0" y="0"/>
          <a:chExt cx="0" cy="0"/>
        </a:xfrm>
      </p:grpSpPr>
      <p:pic>
        <p:nvPicPr>
          <p:cNvPr id="763" name="Shape 763"/>
          <p:cNvPicPr preferRelativeResize="0"/>
          <p:nvPr/>
        </p:nvPicPr>
        <p:blipFill>
          <a:blip r:embed="rId3">
            <a:alphaModFix/>
          </a:blip>
          <a:stretch>
            <a:fillRect/>
          </a:stretch>
        </p:blipFill>
        <p:spPr>
          <a:xfrm>
            <a:off x="152400" y="381000"/>
            <a:ext cx="4312975" cy="3657599"/>
          </a:xfrm>
          <a:prstGeom prst="rect">
            <a:avLst/>
          </a:prstGeom>
          <a:noFill/>
          <a:ln>
            <a:noFill/>
          </a:ln>
        </p:spPr>
      </p:pic>
      <p:sp>
        <p:nvSpPr>
          <p:cNvPr id="764" name="Shape 764"/>
          <p:cNvSpPr/>
          <p:nvPr/>
        </p:nvSpPr>
        <p:spPr>
          <a:xfrm>
            <a:off x="497300" y="4053625"/>
            <a:ext cx="2224799" cy="494400"/>
          </a:xfrm>
          <a:prstGeom prst="wedgeRectCallout">
            <a:avLst>
              <a:gd fmla="val 1109" name="adj1"/>
              <a:gd fmla="val -231437" name="adj2"/>
            </a:avLst>
          </a:prstGeom>
          <a:solidFill>
            <a:srgbClr val="FFFF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pt-BR"/>
              <a:t>Isto não é um cachimbo.</a:t>
            </a:r>
          </a:p>
        </p:txBody>
      </p:sp>
      <p:pic>
        <p:nvPicPr>
          <p:cNvPr id="765" name="Shape 765"/>
          <p:cNvPicPr preferRelativeResize="0"/>
          <p:nvPr/>
        </p:nvPicPr>
        <p:blipFill>
          <a:blip r:embed="rId4">
            <a:alphaModFix/>
          </a:blip>
          <a:stretch>
            <a:fillRect/>
          </a:stretch>
        </p:blipFill>
        <p:spPr>
          <a:xfrm>
            <a:off x="6800850" y="3810000"/>
            <a:ext cx="2343150" cy="3048000"/>
          </a:xfrm>
          <a:prstGeom prst="rect">
            <a:avLst/>
          </a:prstGeom>
          <a:noFill/>
          <a:ln>
            <a:noFill/>
          </a:ln>
        </p:spPr>
      </p:pic>
      <p:pic>
        <p:nvPicPr>
          <p:cNvPr id="766" name="Shape 766"/>
          <p:cNvPicPr preferRelativeResize="0"/>
          <p:nvPr/>
        </p:nvPicPr>
        <p:blipFill>
          <a:blip r:embed="rId5">
            <a:alphaModFix/>
          </a:blip>
          <a:stretch>
            <a:fillRect/>
          </a:stretch>
        </p:blipFill>
        <p:spPr>
          <a:xfrm>
            <a:off x="5010150" y="4352925"/>
            <a:ext cx="1790700" cy="2490765"/>
          </a:xfrm>
          <a:prstGeom prst="rect">
            <a:avLst/>
          </a:prstGeom>
          <a:noFill/>
          <a:ln>
            <a:noFill/>
          </a:ln>
        </p:spPr>
      </p:pic>
      <p:sp>
        <p:nvSpPr>
          <p:cNvPr id="767" name="Shape 767"/>
          <p:cNvSpPr/>
          <p:nvPr/>
        </p:nvSpPr>
        <p:spPr>
          <a:xfrm>
            <a:off x="5989525" y="2312285"/>
            <a:ext cx="2914799" cy="1401000"/>
          </a:xfrm>
          <a:prstGeom prst="wedgeEllipseCallout">
            <a:avLst>
              <a:gd fmla="val -36147" name="adj1"/>
              <a:gd fmla="val 101762" name="adj2"/>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pt-BR" sz="1800"/>
              <a:t>René, como você pode dizer que isto não é um cachimbo?</a:t>
            </a:r>
          </a:p>
        </p:txBody>
      </p:sp>
      <p:sp>
        <p:nvSpPr>
          <p:cNvPr id="768" name="Shape 768"/>
          <p:cNvSpPr/>
          <p:nvPr/>
        </p:nvSpPr>
        <p:spPr>
          <a:xfrm>
            <a:off x="4465367" y="1943740"/>
            <a:ext cx="3459600" cy="1769700"/>
          </a:xfrm>
          <a:prstGeom prst="wedgeEllipseCallout">
            <a:avLst>
              <a:gd fmla="val 24323" name="adj1"/>
              <a:gd fmla="val 96043" name="adj2"/>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pt-BR" sz="1800"/>
              <a:t>CLARO QUE NÃO É UM CACHIMBO! Tente encher ele com fumo...</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7"/>
                                        </p:tgtEl>
                                        <p:attrNameLst>
                                          <p:attrName>style.visibility</p:attrName>
                                        </p:attrNameLst>
                                      </p:cBhvr>
                                      <p:to>
                                        <p:strVal val="visible"/>
                                      </p:to>
                                    </p:set>
                                    <p:animEffect filter="fade" transition="in">
                                      <p:cBhvr>
                                        <p:cTn dur="1000"/>
                                        <p:tgtEl>
                                          <p:spTgt spid="7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8"/>
                                        </p:tgtEl>
                                        <p:attrNameLst>
                                          <p:attrName>style.visibility</p:attrName>
                                        </p:attrNameLst>
                                      </p:cBhvr>
                                      <p:to>
                                        <p:strVal val="visible"/>
                                      </p:to>
                                    </p:set>
                                    <p:animEffect filter="fade" transition="in">
                                      <p:cBhvr>
                                        <p:cTn dur="1000"/>
                                        <p:tgtEl>
                                          <p:spTgt spid="7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2" name="Shape 772"/>
        <p:cNvGrpSpPr/>
        <p:nvPr/>
      </p:nvGrpSpPr>
      <p:grpSpPr>
        <a:xfrm>
          <a:off x="0" y="0"/>
          <a:ext cx="0" cy="0"/>
          <a:chOff x="0" y="0"/>
          <a:chExt cx="0" cy="0"/>
        </a:xfrm>
      </p:grpSpPr>
      <p:pic>
        <p:nvPicPr>
          <p:cNvPr id="773" name="Shape 773"/>
          <p:cNvPicPr preferRelativeResize="0"/>
          <p:nvPr/>
        </p:nvPicPr>
        <p:blipFill>
          <a:blip r:embed="rId3">
            <a:alphaModFix/>
          </a:blip>
          <a:stretch>
            <a:fillRect/>
          </a:stretch>
        </p:blipFill>
        <p:spPr>
          <a:xfrm>
            <a:off x="-9501" y="458912"/>
            <a:ext cx="9153501" cy="6399086"/>
          </a:xfrm>
          <a:prstGeom prst="rect">
            <a:avLst/>
          </a:prstGeom>
          <a:noFill/>
          <a:ln>
            <a:noFill/>
          </a:ln>
        </p:spPr>
      </p:pic>
      <p:sp>
        <p:nvSpPr>
          <p:cNvPr id="774" name="Shape 774"/>
          <p:cNvSpPr txBox="1"/>
          <p:nvPr>
            <p:ph type="ctrTitle"/>
          </p:nvPr>
        </p:nvSpPr>
        <p:spPr>
          <a:xfrm>
            <a:off x="685800" y="2111123"/>
            <a:ext cx="7772400" cy="1546500"/>
          </a:xfrm>
          <a:prstGeom prst="rect">
            <a:avLst/>
          </a:prstGeom>
        </p:spPr>
        <p:txBody>
          <a:bodyPr anchorCtr="0" anchor="b" bIns="91425" lIns="91425" rIns="91425" tIns="91425">
            <a:noAutofit/>
          </a:bodyPr>
          <a:lstStyle/>
          <a:p>
            <a:pPr lvl="0" rtl="0">
              <a:spcBef>
                <a:spcPts val="0"/>
              </a:spcBef>
              <a:buNone/>
            </a:pPr>
            <a:r>
              <a:rPr lang="pt-BR"/>
              <a:t>Abstração</a:t>
            </a:r>
          </a:p>
        </p:txBody>
      </p:sp>
      <p:sp>
        <p:nvSpPr>
          <p:cNvPr id="775" name="Shape 775"/>
          <p:cNvSpPr txBox="1"/>
          <p:nvPr>
            <p:ph idx="1" type="subTitle"/>
          </p:nvPr>
        </p:nvSpPr>
        <p:spPr>
          <a:xfrm>
            <a:off x="685800" y="3786737"/>
            <a:ext cx="7772400" cy="1046400"/>
          </a:xfrm>
          <a:prstGeom prst="rect">
            <a:avLst/>
          </a:prstGeom>
        </p:spPr>
        <p:txBody>
          <a:bodyPr anchorCtr="0" anchor="t" bIns="91425" lIns="91425" rIns="91425" tIns="91425">
            <a:noAutofit/>
          </a:bodyPr>
          <a:lstStyle/>
          <a:p>
            <a:pPr lvl="0" rtl="0">
              <a:spcBef>
                <a:spcPts val="0"/>
              </a:spcBef>
              <a:buNone/>
            </a:pPr>
            <a:r>
              <a:rPr i="1" lang="pt-BR"/>
              <a:t>Representando o imprescindível e protegendo o que for possível</a:t>
            </a:r>
          </a:p>
        </p:txBody>
      </p:sp>
      <p:pic>
        <p:nvPicPr>
          <p:cNvPr id="776" name="Shape 776"/>
          <p:cNvPicPr preferRelativeResize="0"/>
          <p:nvPr/>
        </p:nvPicPr>
        <p:blipFill>
          <a:blip r:embed="rId4">
            <a:alphaModFix/>
          </a:blip>
          <a:stretch>
            <a:fillRect/>
          </a:stretch>
        </p:blipFill>
        <p:spPr>
          <a:xfrm>
            <a:off x="0" y="0"/>
            <a:ext cx="1049613" cy="1404879"/>
          </a:xfrm>
          <a:prstGeom prst="rect">
            <a:avLst/>
          </a:prstGeom>
          <a:noFill/>
          <a:ln>
            <a:noFill/>
          </a:ln>
        </p:spPr>
      </p:pic>
      <p:sp>
        <p:nvSpPr>
          <p:cNvPr id="777" name="Shape 777"/>
          <p:cNvSpPr txBox="1"/>
          <p:nvPr/>
        </p:nvSpPr>
        <p:spPr>
          <a:xfrm>
            <a:off x="1049613" y="0"/>
            <a:ext cx="4630799" cy="457200"/>
          </a:xfrm>
          <a:prstGeom prst="rect">
            <a:avLst/>
          </a:prstGeom>
          <a:noFill/>
          <a:ln>
            <a:noFill/>
          </a:ln>
        </p:spPr>
        <p:txBody>
          <a:bodyPr anchorCtr="0" anchor="t" bIns="91425" lIns="91425" rIns="91425" tIns="91425">
            <a:noAutofit/>
          </a:bodyPr>
          <a:lstStyle/>
          <a:p>
            <a:pPr lvl="0" rtl="0">
              <a:spcBef>
                <a:spcPts val="0"/>
              </a:spcBef>
              <a:buNone/>
            </a:pPr>
            <a:r>
              <a:rPr b="1" lang="pt-BR" sz="3000"/>
              <a:t>Os 3 4 Pilares da POO</a:t>
            </a:r>
          </a:p>
        </p:txBody>
      </p:sp>
      <p:cxnSp>
        <p:nvCxnSpPr>
          <p:cNvPr id="778" name="Shape 778"/>
          <p:cNvCxnSpPr/>
          <p:nvPr/>
        </p:nvCxnSpPr>
        <p:spPr>
          <a:xfrm flipH="1" rot="10800000">
            <a:off x="1719597" y="160721"/>
            <a:ext cx="288300" cy="270000"/>
          </a:xfrm>
          <a:prstGeom prst="straightConnector1">
            <a:avLst/>
          </a:prstGeom>
          <a:noFill/>
          <a:ln cap="flat" cmpd="sng" w="38100">
            <a:solidFill>
              <a:srgbClr val="FF0000"/>
            </a:solidFill>
            <a:prstDash val="solid"/>
            <a:round/>
            <a:headEnd len="lg" w="lg" type="none"/>
            <a:tailEnd len="lg" w="lg" type="none"/>
          </a:ln>
        </p:spPr>
      </p:cxn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2" name="Shape 782"/>
        <p:cNvGrpSpPr/>
        <p:nvPr/>
      </p:nvGrpSpPr>
      <p:grpSpPr>
        <a:xfrm>
          <a:off x="0" y="0"/>
          <a:ext cx="0" cy="0"/>
          <a:chOff x="0" y="0"/>
          <a:chExt cx="0" cy="0"/>
        </a:xfrm>
      </p:grpSpPr>
      <p:sp>
        <p:nvSpPr>
          <p:cNvPr id="783" name="Shape 78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pt-BR"/>
              <a:t>Abstração</a:t>
            </a:r>
          </a:p>
        </p:txBody>
      </p:sp>
      <p:sp>
        <p:nvSpPr>
          <p:cNvPr id="784" name="Shape 784"/>
          <p:cNvSpPr txBox="1"/>
          <p:nvPr/>
        </p:nvSpPr>
        <p:spPr>
          <a:xfrm>
            <a:off x="469050" y="1417637"/>
            <a:ext cx="8205900" cy="5154899"/>
          </a:xfrm>
          <a:prstGeom prst="rect">
            <a:avLst/>
          </a:prstGeom>
          <a:noFill/>
          <a:ln>
            <a:noFill/>
          </a:ln>
        </p:spPr>
        <p:txBody>
          <a:bodyPr anchorCtr="0" anchor="ctr" bIns="91425" lIns="91425" rIns="91425" tIns="91425">
            <a:noAutofit/>
          </a:bodyPr>
          <a:lstStyle/>
          <a:p>
            <a:pPr lvl="0" rtl="0">
              <a:spcBef>
                <a:spcPts val="0"/>
              </a:spcBef>
              <a:buNone/>
            </a:pPr>
            <a:r>
              <a:rPr b="1" lang="pt-BR" sz="1800">
                <a:solidFill>
                  <a:srgbClr val="0000FF"/>
                </a:solidFill>
                <a:highlight>
                  <a:srgbClr val="FFFFFF"/>
                </a:highlight>
                <a:latin typeface="Verdana"/>
                <a:ea typeface="Verdana"/>
                <a:cs typeface="Verdana"/>
                <a:sym typeface="Verdana"/>
              </a:rPr>
              <a:t>abstração </a:t>
            </a:r>
          </a:p>
          <a:p>
            <a:pPr lvl="0" rtl="0">
              <a:spcBef>
                <a:spcPts val="0"/>
              </a:spcBef>
              <a:buNone/>
            </a:pPr>
            <a:r>
              <a:rPr lang="pt-BR" sz="1800">
                <a:highlight>
                  <a:srgbClr val="FFFFFF"/>
                </a:highlight>
                <a:latin typeface="Verdana"/>
                <a:ea typeface="Verdana"/>
                <a:cs typeface="Verdana"/>
                <a:sym typeface="Verdana"/>
              </a:rPr>
              <a:t>abs.tra.ção </a:t>
            </a:r>
          </a:p>
          <a:p>
            <a:pPr lvl="0" rtl="0">
              <a:spcBef>
                <a:spcPts val="0"/>
              </a:spcBef>
              <a:buNone/>
            </a:pPr>
            <a:r>
              <a:rPr b="1" i="1" lang="pt-BR" sz="1800">
                <a:highlight>
                  <a:srgbClr val="FFFFFF"/>
                </a:highlight>
                <a:latin typeface="Verdana"/>
                <a:ea typeface="Verdana"/>
                <a:cs typeface="Verdana"/>
                <a:sym typeface="Verdana"/>
              </a:rPr>
              <a:t>sf</a:t>
            </a:r>
            <a:r>
              <a:rPr lang="pt-BR" sz="1800">
                <a:highlight>
                  <a:srgbClr val="FFFFFF"/>
                </a:highlight>
                <a:latin typeface="Verdana"/>
                <a:ea typeface="Verdana"/>
                <a:cs typeface="Verdana"/>
                <a:sym typeface="Verdana"/>
              </a:rPr>
              <a:t> (</a:t>
            </a:r>
            <a:r>
              <a:rPr b="1" i="1" lang="pt-BR" sz="1800">
                <a:highlight>
                  <a:srgbClr val="FFFFFF"/>
                </a:highlight>
                <a:latin typeface="Verdana"/>
                <a:ea typeface="Verdana"/>
                <a:cs typeface="Verdana"/>
                <a:sym typeface="Verdana"/>
              </a:rPr>
              <a:t>lat abstractione</a:t>
            </a:r>
            <a:r>
              <a:rPr lang="pt-BR" sz="1800">
                <a:highlight>
                  <a:srgbClr val="FFFFFF"/>
                </a:highlight>
                <a:latin typeface="Verdana"/>
                <a:ea typeface="Verdana"/>
                <a:cs typeface="Verdana"/>
                <a:sym typeface="Verdana"/>
              </a:rPr>
              <a:t>) </a:t>
            </a:r>
            <a:r>
              <a:rPr b="1" lang="pt-BR" sz="1800">
                <a:highlight>
                  <a:srgbClr val="FFFFFF"/>
                </a:highlight>
                <a:latin typeface="Verdana"/>
                <a:ea typeface="Verdana"/>
                <a:cs typeface="Verdana"/>
                <a:sym typeface="Verdana"/>
              </a:rPr>
              <a:t>1</a:t>
            </a:r>
            <a:r>
              <a:rPr lang="pt-BR" sz="1800">
                <a:highlight>
                  <a:srgbClr val="FFFFFF"/>
                </a:highlight>
                <a:latin typeface="Verdana"/>
                <a:ea typeface="Verdana"/>
                <a:cs typeface="Verdana"/>
                <a:sym typeface="Verdana"/>
              </a:rPr>
              <a:t> Ato ou efeito de abstrair ou abstrair-se. </a:t>
            </a:r>
            <a:r>
              <a:rPr b="1" lang="pt-BR" sz="1800">
                <a:highlight>
                  <a:srgbClr val="FFFF00"/>
                </a:highlight>
                <a:latin typeface="Verdana"/>
                <a:ea typeface="Verdana"/>
                <a:cs typeface="Verdana"/>
                <a:sym typeface="Verdana"/>
              </a:rPr>
              <a:t>2</a:t>
            </a:r>
            <a:r>
              <a:rPr lang="pt-BR" sz="1800">
                <a:highlight>
                  <a:srgbClr val="FFFF00"/>
                </a:highlight>
                <a:latin typeface="Verdana"/>
                <a:ea typeface="Verdana"/>
                <a:cs typeface="Verdana"/>
                <a:sym typeface="Verdana"/>
              </a:rPr>
              <a:t> Consideração das qualidades independentemente dos objetos a que pertencem.</a:t>
            </a:r>
            <a:r>
              <a:rPr lang="pt-BR" sz="1800">
                <a:highlight>
                  <a:srgbClr val="FFFFFF"/>
                </a:highlight>
                <a:latin typeface="Verdana"/>
                <a:ea typeface="Verdana"/>
                <a:cs typeface="Verdana"/>
                <a:sym typeface="Verdana"/>
              </a:rPr>
              <a:t> </a:t>
            </a:r>
            <a:r>
              <a:rPr b="1" lang="pt-BR" sz="1800">
                <a:highlight>
                  <a:srgbClr val="FFFFFF"/>
                </a:highlight>
                <a:latin typeface="Verdana"/>
                <a:ea typeface="Verdana"/>
                <a:cs typeface="Verdana"/>
                <a:sym typeface="Verdana"/>
              </a:rPr>
              <a:t>3</a:t>
            </a:r>
            <a:r>
              <a:rPr lang="pt-BR" sz="1800">
                <a:highlight>
                  <a:srgbClr val="FFFFFF"/>
                </a:highlight>
                <a:latin typeface="Verdana"/>
                <a:ea typeface="Verdana"/>
                <a:cs typeface="Verdana"/>
                <a:sym typeface="Verdana"/>
              </a:rPr>
              <a:t> Ideia metafísica, teoria demasiado vaga que não pode receber aplicação. </a:t>
            </a:r>
            <a:r>
              <a:rPr b="1" lang="pt-BR" sz="1800">
                <a:highlight>
                  <a:srgbClr val="FFFFFF"/>
                </a:highlight>
                <a:latin typeface="Verdana"/>
                <a:ea typeface="Verdana"/>
                <a:cs typeface="Verdana"/>
                <a:sym typeface="Verdana"/>
              </a:rPr>
              <a:t>4</a:t>
            </a:r>
            <a:r>
              <a:rPr lang="pt-BR" sz="1800">
                <a:highlight>
                  <a:srgbClr val="FFFFFF"/>
                </a:highlight>
                <a:latin typeface="Verdana"/>
                <a:ea typeface="Verdana"/>
                <a:cs typeface="Verdana"/>
                <a:sym typeface="Verdana"/>
              </a:rPr>
              <a:t>Concentração, meditação; alheamento do espírito. </a:t>
            </a:r>
            <a:r>
              <a:rPr b="1" lang="pt-BR" sz="1800">
                <a:highlight>
                  <a:srgbClr val="FFFF00"/>
                </a:highlight>
                <a:latin typeface="Verdana"/>
                <a:ea typeface="Verdana"/>
                <a:cs typeface="Verdana"/>
                <a:sym typeface="Verdana"/>
              </a:rPr>
              <a:t>5 </a:t>
            </a:r>
            <a:r>
              <a:rPr b="1" i="1" lang="pt-BR" sz="1800">
                <a:highlight>
                  <a:srgbClr val="FFFF00"/>
                </a:highlight>
                <a:latin typeface="Verdana"/>
                <a:ea typeface="Verdana"/>
                <a:cs typeface="Verdana"/>
                <a:sym typeface="Verdana"/>
              </a:rPr>
              <a:t>Psicol</a:t>
            </a:r>
            <a:r>
              <a:rPr lang="pt-BR" sz="1800">
                <a:highlight>
                  <a:srgbClr val="FFFF00"/>
                </a:highlight>
                <a:latin typeface="Verdana"/>
                <a:ea typeface="Verdana"/>
                <a:cs typeface="Verdana"/>
                <a:sym typeface="Verdana"/>
              </a:rPr>
              <a:t> Processo pelo qual se isolam atributos de um objeto, considerando os que certos grupos de objetos tenham em comum. </a:t>
            </a:r>
            <a:r>
              <a:rPr b="1" lang="pt-BR" sz="1800">
                <a:highlight>
                  <a:srgbClr val="FFFF00"/>
                </a:highlight>
                <a:latin typeface="Verdana"/>
                <a:ea typeface="Verdana"/>
                <a:cs typeface="Verdana"/>
                <a:sym typeface="Verdana"/>
              </a:rPr>
              <a:t>6 </a:t>
            </a:r>
            <a:r>
              <a:rPr b="1" i="1" lang="pt-BR" sz="1800">
                <a:highlight>
                  <a:srgbClr val="FFFF00"/>
                </a:highlight>
                <a:latin typeface="Verdana"/>
                <a:ea typeface="Verdana"/>
                <a:cs typeface="Verdana"/>
                <a:sym typeface="Verdana"/>
              </a:rPr>
              <a:t>Filos</a:t>
            </a:r>
            <a:r>
              <a:rPr lang="pt-BR" sz="1800">
                <a:highlight>
                  <a:srgbClr val="FFFF00"/>
                </a:highlight>
                <a:latin typeface="Verdana"/>
                <a:ea typeface="Verdana"/>
                <a:cs typeface="Verdana"/>
                <a:sym typeface="Verdana"/>
              </a:rPr>
              <a:t> Operação pela qual o espírito considera separadamente coisas inseparáveis na natureza.</a:t>
            </a:r>
            <a:r>
              <a:rPr lang="pt-BR" sz="1800">
                <a:highlight>
                  <a:srgbClr val="FFFFFF"/>
                </a:highlight>
                <a:latin typeface="Verdana"/>
                <a:ea typeface="Verdana"/>
                <a:cs typeface="Verdana"/>
                <a:sym typeface="Verdana"/>
              </a:rPr>
              <a:t> </a:t>
            </a:r>
            <a:r>
              <a:rPr b="1" lang="pt-BR" sz="1800">
                <a:highlight>
                  <a:srgbClr val="FFFFFF"/>
                </a:highlight>
                <a:latin typeface="Verdana"/>
                <a:ea typeface="Verdana"/>
                <a:cs typeface="Verdana"/>
                <a:sym typeface="Verdana"/>
              </a:rPr>
              <a:t>7 </a:t>
            </a:r>
            <a:r>
              <a:rPr b="1" i="1" lang="pt-BR" sz="1800">
                <a:highlight>
                  <a:srgbClr val="FFFFFF"/>
                </a:highlight>
                <a:latin typeface="Verdana"/>
                <a:ea typeface="Verdana"/>
                <a:cs typeface="Verdana"/>
                <a:sym typeface="Verdana"/>
              </a:rPr>
              <a:t>Quím</a:t>
            </a:r>
            <a:r>
              <a:rPr lang="pt-BR" sz="1800">
                <a:highlight>
                  <a:srgbClr val="FFFFFF"/>
                </a:highlight>
                <a:latin typeface="Verdana"/>
                <a:ea typeface="Verdana"/>
                <a:cs typeface="Verdana"/>
                <a:sym typeface="Verdana"/>
              </a:rPr>
              <a:t> Extração ou separação por meio de evaporação, de princípios que estavam unidos quimicamente a outra substância. </a:t>
            </a:r>
            <a:r>
              <a:rPr b="1" i="1" lang="pt-BR" sz="1800">
                <a:highlight>
                  <a:srgbClr val="FFFFFF"/>
                </a:highlight>
                <a:latin typeface="Verdana"/>
                <a:ea typeface="Verdana"/>
                <a:cs typeface="Verdana"/>
                <a:sym typeface="Verdana"/>
              </a:rPr>
              <a:t>sf pl</a:t>
            </a:r>
            <a:r>
              <a:rPr lang="pt-BR" sz="1800">
                <a:highlight>
                  <a:srgbClr val="FFFFFF"/>
                </a:highlight>
                <a:latin typeface="Verdana"/>
                <a:ea typeface="Verdana"/>
                <a:cs typeface="Verdana"/>
                <a:sym typeface="Verdana"/>
              </a:rPr>
              <a:t> Conjeturas sem fundamento real; devaneios, quimeras, sonhos, utopias; descuidos, esquecimentos.</a:t>
            </a: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8" name="Shape 788"/>
        <p:cNvGrpSpPr/>
        <p:nvPr/>
      </p:nvGrpSpPr>
      <p:grpSpPr>
        <a:xfrm>
          <a:off x="0" y="0"/>
          <a:ext cx="0" cy="0"/>
          <a:chOff x="0" y="0"/>
          <a:chExt cx="0" cy="0"/>
        </a:xfrm>
      </p:grpSpPr>
      <p:sp>
        <p:nvSpPr>
          <p:cNvPr id="789" name="Shape 78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pt-BR"/>
              <a:t>Abstração</a:t>
            </a:r>
          </a:p>
        </p:txBody>
      </p:sp>
      <p:sp>
        <p:nvSpPr>
          <p:cNvPr id="790" name="Shape 79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rtl="0">
              <a:spcBef>
                <a:spcPts val="0"/>
              </a:spcBef>
              <a:buSzPct val="100000"/>
              <a:buFont typeface="Arial"/>
              <a:buChar char="●"/>
            </a:pPr>
            <a:r>
              <a:rPr lang="pt-BR" sz="2400">
                <a:solidFill>
                  <a:srgbClr val="000000"/>
                </a:solidFill>
              </a:rPr>
              <a:t>...é uma visão ou representação de uma entidade, que inclui apenas seus atributos mais importantes(...) ela permite que se colete instâncias de entidades em grupos cujos atributos comuns das mesmas não precisam ser considerados(...) Dentro dos grupos, somente os atributos que distinguem os elementos individuais precisam ser considerados. - </a:t>
            </a:r>
            <a:r>
              <a:rPr b="1" lang="pt-BR" sz="2400">
                <a:solidFill>
                  <a:srgbClr val="000000"/>
                </a:solidFill>
              </a:rPr>
              <a:t>Conceitos de linguagens de programação (R. SEBESTA)</a:t>
            </a:r>
          </a:p>
          <a:p>
            <a:pPr indent="-381000" lvl="0" marL="457200" rtl="0">
              <a:spcBef>
                <a:spcPts val="0"/>
              </a:spcBef>
              <a:buSzPct val="100000"/>
              <a:buFont typeface="Arial"/>
              <a:buChar char="●"/>
            </a:pPr>
            <a:r>
              <a:rPr lang="pt-BR" sz="2400"/>
              <a:t>É a capacidade de recriar os objetos do mundo real em um programa, mas levando em consideração somente o relevante ao mesmo.</a:t>
            </a:r>
            <a:r>
              <a:rPr b="1" lang="pt-BR" sz="2400"/>
              <a:t> - DevMedia (http://www.devmedia.com.br/programacao-orientada-a-objeto-parte-i/16521#ixzz2SnIMNuyB) </a:t>
            </a: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4" name="Shape 794"/>
        <p:cNvGrpSpPr/>
        <p:nvPr/>
      </p:nvGrpSpPr>
      <p:grpSpPr>
        <a:xfrm>
          <a:off x="0" y="0"/>
          <a:ext cx="0" cy="0"/>
          <a:chOff x="0" y="0"/>
          <a:chExt cx="0" cy="0"/>
        </a:xfrm>
      </p:grpSpPr>
      <p:sp>
        <p:nvSpPr>
          <p:cNvPr id="795" name="Shape 79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pt-BR"/>
              <a:t>Abstração</a:t>
            </a:r>
          </a:p>
        </p:txBody>
      </p:sp>
      <p:sp>
        <p:nvSpPr>
          <p:cNvPr id="796" name="Shape 79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rtl="0">
              <a:spcBef>
                <a:spcPts val="0"/>
              </a:spcBef>
              <a:buSzPct val="100000"/>
              <a:buFont typeface="Arial"/>
              <a:buChar char="●"/>
            </a:pPr>
            <a:r>
              <a:rPr lang="pt-BR">
                <a:solidFill>
                  <a:srgbClr val="000000"/>
                </a:solidFill>
              </a:rPr>
              <a:t>Existem dois tipos principais de abstração: </a:t>
            </a:r>
            <a:r>
              <a:rPr b="1" lang="pt-BR">
                <a:solidFill>
                  <a:srgbClr val="000000"/>
                </a:solidFill>
              </a:rPr>
              <a:t>abstração de processos</a:t>
            </a:r>
            <a:r>
              <a:rPr lang="pt-BR">
                <a:solidFill>
                  <a:srgbClr val="000000"/>
                </a:solidFill>
              </a:rPr>
              <a:t> e </a:t>
            </a:r>
            <a:r>
              <a:rPr b="1" lang="pt-BR">
                <a:solidFill>
                  <a:srgbClr val="000000"/>
                </a:solidFill>
              </a:rPr>
              <a:t>abstração de dados.</a:t>
            </a:r>
          </a:p>
          <a:p>
            <a:pPr indent="-419100" lvl="0" marL="457200" rtl="0">
              <a:spcBef>
                <a:spcPts val="0"/>
              </a:spcBef>
              <a:buSzPct val="100000"/>
              <a:buFont typeface="Arial"/>
              <a:buChar char="●"/>
            </a:pPr>
            <a:r>
              <a:rPr lang="pt-BR"/>
              <a:t>A </a:t>
            </a:r>
            <a:r>
              <a:rPr b="1" lang="pt-BR"/>
              <a:t>abstração de processos </a:t>
            </a:r>
            <a:r>
              <a:rPr lang="pt-BR"/>
              <a:t>se refere aos </a:t>
            </a:r>
            <a:r>
              <a:rPr b="1" lang="pt-BR"/>
              <a:t>subprogramas </a:t>
            </a:r>
            <a:r>
              <a:rPr lang="pt-BR"/>
              <a:t>(ex.: funções, procedimentos e métodos) e manipuladores de exceção que </a:t>
            </a:r>
            <a:r>
              <a:rPr b="1" lang="pt-BR"/>
              <a:t>fornecem uma funcionalidade sem expor como ela é feita.</a:t>
            </a: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0" name="Shape 800"/>
        <p:cNvGrpSpPr/>
        <p:nvPr/>
      </p:nvGrpSpPr>
      <p:grpSpPr>
        <a:xfrm>
          <a:off x="0" y="0"/>
          <a:ext cx="0" cy="0"/>
          <a:chOff x="0" y="0"/>
          <a:chExt cx="0" cy="0"/>
        </a:xfrm>
      </p:grpSpPr>
      <p:sp>
        <p:nvSpPr>
          <p:cNvPr id="801" name="Shape 80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pt-BR"/>
              <a:t>Abstração</a:t>
            </a:r>
          </a:p>
        </p:txBody>
      </p:sp>
      <p:sp>
        <p:nvSpPr>
          <p:cNvPr id="802" name="Shape 80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rtl="0">
              <a:spcBef>
                <a:spcPts val="0"/>
              </a:spcBef>
              <a:buSzPct val="100000"/>
              <a:buFont typeface="Arial"/>
              <a:buChar char="●"/>
            </a:pPr>
            <a:r>
              <a:rPr lang="pt-BR"/>
              <a:t>A </a:t>
            </a:r>
            <a:r>
              <a:rPr b="1" lang="pt-BR"/>
              <a:t>abstração de dados </a:t>
            </a:r>
            <a:r>
              <a:rPr lang="pt-BR"/>
              <a:t>se refere aos </a:t>
            </a:r>
            <a:r>
              <a:rPr b="1" lang="pt-BR"/>
              <a:t>tipos abstratos de dados (TAD) </a:t>
            </a:r>
            <a:r>
              <a:rPr lang="pt-BR"/>
              <a:t>(ex.: filas, pilhas e classes)/</a:t>
            </a:r>
            <a:r>
              <a:rPr b="1" lang="pt-BR"/>
              <a:t>estruturas de dados</a:t>
            </a:r>
            <a:r>
              <a:rPr lang="pt-BR"/>
              <a:t> que encapsulam os dados e fornecem operações para acessá-los.</a:t>
            </a:r>
          </a:p>
          <a:p>
            <a:pPr indent="-228600" lvl="1" marL="914400" rtl="0">
              <a:spcBef>
                <a:spcPts val="0"/>
              </a:spcBef>
              <a:buFont typeface="Courier New"/>
              <a:buChar char="o"/>
            </a:pPr>
            <a:r>
              <a:rPr lang="pt-BR"/>
              <a:t>A abstração de dados está diretamente ligada à abstração de processos, já que os TADs precisam de subprogramas que forneçam funcionalidades (ex.: incluir elemento, excluir elemento e alterar atributo).</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