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76" r:id="rId4"/>
    <p:sldId id="27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235" y="360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FF-56C3-4453-9BAD-A02FE717F83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16AF48-2AA8-4B78-82AB-CE8B9E71F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812896"/>
            <a:ext cx="7785219" cy="345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4CCBA-12AD-4433-A381-A03661E3D927}"/>
              </a:ext>
            </a:extLst>
          </p:cNvPr>
          <p:cNvSpPr txBox="1"/>
          <p:nvPr/>
        </p:nvSpPr>
        <p:spPr>
          <a:xfrm>
            <a:off x="63659" y="2327963"/>
            <a:ext cx="7875384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Customer Behavior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AEBA89-B616-43ED-A91E-61105E1C9DD6}"/>
              </a:ext>
            </a:extLst>
          </p:cNvPr>
          <p:cNvSpPr txBox="1"/>
          <p:nvPr/>
        </p:nvSpPr>
        <p:spPr>
          <a:xfrm>
            <a:off x="157666" y="4155650"/>
            <a:ext cx="5786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Mining Project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BAC4DC87-4412-47EA-869B-E290F40E5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C4CCBA-12AD-4433-A381-A03661E3D927}"/>
              </a:ext>
            </a:extLst>
          </p:cNvPr>
          <p:cNvSpPr txBox="1"/>
          <p:nvPr/>
        </p:nvSpPr>
        <p:spPr>
          <a:xfrm>
            <a:off x="4891888" y="4781036"/>
            <a:ext cx="578666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By – Group No. 24</a:t>
            </a:r>
          </a:p>
        </p:txBody>
      </p:sp>
    </p:spTree>
    <p:extLst>
      <p:ext uri="{BB962C8B-B14F-4D97-AF65-F5344CB8AC3E}">
        <p14:creationId xmlns:p14="http://schemas.microsoft.com/office/powerpoint/2010/main" val="36236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5D2A43-E613-4861-B777-A0FBFF4745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8E9E76-0170-4D84-BCC3-07E8CC1CF3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9B326F38-4E3F-467E-B912-22D5333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scorecard slide 2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98" y="1117233"/>
            <a:ext cx="10169804" cy="490642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C92C2E-8888-42AB-A36D-D6F2B362B0CD}"/>
              </a:ext>
            </a:extLst>
          </p:cNvPr>
          <p:cNvSpPr txBox="1"/>
          <p:nvPr/>
        </p:nvSpPr>
        <p:spPr>
          <a:xfrm>
            <a:off x="1463904" y="292102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Introduction</a:t>
            </a:r>
            <a:endParaRPr lang="en-US" sz="3600" dirty="0">
              <a:latin typeface="+mj-lt"/>
            </a:endParaRPr>
          </a:p>
        </p:txBody>
      </p:sp>
      <p:grpSp>
        <p:nvGrpSpPr>
          <p:cNvPr id="75" name="Group 74" descr="This image is an icon of a human being. ">
            <a:extLst>
              <a:ext uri="{FF2B5EF4-FFF2-40B4-BE49-F238E27FC236}">
                <a16:creationId xmlns:a16="http://schemas.microsoft.com/office/drawing/2014/main" xmlns="" id="{03658782-57B9-4C48-9C71-07695163187A}"/>
              </a:ext>
            </a:extLst>
          </p:cNvPr>
          <p:cNvGrpSpPr/>
          <p:nvPr/>
        </p:nvGrpSpPr>
        <p:grpSpPr>
          <a:xfrm>
            <a:off x="7284682" y="2522553"/>
            <a:ext cx="345758" cy="301578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76" name="Freeform 3445">
              <a:extLst>
                <a:ext uri="{FF2B5EF4-FFF2-40B4-BE49-F238E27FC236}">
                  <a16:creationId xmlns:a16="http://schemas.microsoft.com/office/drawing/2014/main" xmlns="" id="{7542754E-CB96-41C7-B68A-87941CFD3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446">
              <a:extLst>
                <a:ext uri="{FF2B5EF4-FFF2-40B4-BE49-F238E27FC236}">
                  <a16:creationId xmlns:a16="http://schemas.microsoft.com/office/drawing/2014/main" xmlns="" id="{334072C5-8E7E-4A65-ABAD-8FD2AA02B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 descr="This image is an icon of a bar chart. ">
            <a:extLst>
              <a:ext uri="{FF2B5EF4-FFF2-40B4-BE49-F238E27FC236}">
                <a16:creationId xmlns:a16="http://schemas.microsoft.com/office/drawing/2014/main" xmlns="" id="{ABB60BDA-D4C1-4C07-BE44-8158EF962C92}"/>
              </a:ext>
            </a:extLst>
          </p:cNvPr>
          <p:cNvGrpSpPr/>
          <p:nvPr/>
        </p:nvGrpSpPr>
        <p:grpSpPr>
          <a:xfrm>
            <a:off x="7283722" y="4934265"/>
            <a:ext cx="347679" cy="336153"/>
            <a:chOff x="4892675" y="2501900"/>
            <a:chExt cx="287338" cy="277813"/>
          </a:xfrm>
          <a:solidFill>
            <a:schemeClr val="bg1"/>
          </a:solidFill>
        </p:grpSpPr>
        <p:sp>
          <p:nvSpPr>
            <p:cNvPr id="79" name="Freeform 300">
              <a:extLst>
                <a:ext uri="{FF2B5EF4-FFF2-40B4-BE49-F238E27FC236}">
                  <a16:creationId xmlns:a16="http://schemas.microsoft.com/office/drawing/2014/main" xmlns="" id="{079F1AF8-61FC-4E38-A00F-4F8AC7B2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01">
              <a:extLst>
                <a:ext uri="{FF2B5EF4-FFF2-40B4-BE49-F238E27FC236}">
                  <a16:creationId xmlns:a16="http://schemas.microsoft.com/office/drawing/2014/main" xmlns="" id="{12F6D320-A2D7-49AA-A59C-B7DFD83E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80" descr="This image is an icon of gears. ">
            <a:extLst>
              <a:ext uri="{FF2B5EF4-FFF2-40B4-BE49-F238E27FC236}">
                <a16:creationId xmlns:a16="http://schemas.microsoft.com/office/drawing/2014/main" xmlns="" id="{CF7442ED-E503-49F5-9126-27F11E0DE074}"/>
              </a:ext>
            </a:extLst>
          </p:cNvPr>
          <p:cNvGrpSpPr/>
          <p:nvPr/>
        </p:nvGrpSpPr>
        <p:grpSpPr>
          <a:xfrm>
            <a:off x="4567322" y="4930423"/>
            <a:ext cx="334234" cy="343837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82" name="Freeform 4357">
              <a:extLst>
                <a:ext uri="{FF2B5EF4-FFF2-40B4-BE49-F238E27FC236}">
                  <a16:creationId xmlns:a16="http://schemas.microsoft.com/office/drawing/2014/main" xmlns="" id="{5D20C8D8-9E27-4678-9329-87F88DA47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358">
              <a:extLst>
                <a:ext uri="{FF2B5EF4-FFF2-40B4-BE49-F238E27FC236}">
                  <a16:creationId xmlns:a16="http://schemas.microsoft.com/office/drawing/2014/main" xmlns="" id="{51F64262-4CAE-411C-BA9D-7B6EC8255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0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5D2A43-E613-4861-B777-A0FBFF4745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8E9E76-0170-4D84-BCC3-07E8CC1CF3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9B326F38-4E3F-467E-B912-22D5333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scorecard slide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study who buys where what when and how.</a:t>
            </a:r>
          </a:p>
          <a:p>
            <a:r>
              <a:rPr lang="en-IN" dirty="0" smtClean="0"/>
              <a:t>Learn about customer response to sales promotion.</a:t>
            </a:r>
            <a:endParaRPr lang="en-IN" dirty="0" smtClean="0"/>
          </a:p>
          <a:p>
            <a:r>
              <a:rPr lang="en-IN" dirty="0" smtClean="0"/>
              <a:t>Identification of customers and their buying behaviour pattern.</a:t>
            </a:r>
          </a:p>
          <a:p>
            <a:r>
              <a:rPr lang="en-IN" dirty="0" smtClean="0"/>
              <a:t>Increasing the profit by smart strategies.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C92C2E-8888-42AB-A36D-D6F2B362B0CD}"/>
              </a:ext>
            </a:extLst>
          </p:cNvPr>
          <p:cNvSpPr txBox="1"/>
          <p:nvPr/>
        </p:nvSpPr>
        <p:spPr>
          <a:xfrm>
            <a:off x="1463904" y="292102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Problem Statement</a:t>
            </a:r>
            <a:endParaRPr lang="en-US" sz="3600" dirty="0">
              <a:latin typeface="+mj-lt"/>
            </a:endParaRPr>
          </a:p>
        </p:txBody>
      </p:sp>
      <p:grpSp>
        <p:nvGrpSpPr>
          <p:cNvPr id="78" name="Group 77" descr="This image is an icon of a bar chart. ">
            <a:extLst>
              <a:ext uri="{FF2B5EF4-FFF2-40B4-BE49-F238E27FC236}">
                <a16:creationId xmlns:a16="http://schemas.microsoft.com/office/drawing/2014/main" xmlns="" id="{ABB60BDA-D4C1-4C07-BE44-8158EF962C92}"/>
              </a:ext>
            </a:extLst>
          </p:cNvPr>
          <p:cNvGrpSpPr/>
          <p:nvPr/>
        </p:nvGrpSpPr>
        <p:grpSpPr>
          <a:xfrm>
            <a:off x="7283722" y="4934265"/>
            <a:ext cx="347679" cy="336153"/>
            <a:chOff x="4892675" y="2501900"/>
            <a:chExt cx="287338" cy="277813"/>
          </a:xfrm>
          <a:solidFill>
            <a:schemeClr val="bg1"/>
          </a:solidFill>
        </p:grpSpPr>
        <p:sp>
          <p:nvSpPr>
            <p:cNvPr id="79" name="Freeform 300">
              <a:extLst>
                <a:ext uri="{FF2B5EF4-FFF2-40B4-BE49-F238E27FC236}">
                  <a16:creationId xmlns:a16="http://schemas.microsoft.com/office/drawing/2014/main" xmlns="" id="{079F1AF8-61FC-4E38-A00F-4F8AC7B2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01">
              <a:extLst>
                <a:ext uri="{FF2B5EF4-FFF2-40B4-BE49-F238E27FC236}">
                  <a16:creationId xmlns:a16="http://schemas.microsoft.com/office/drawing/2014/main" xmlns="" id="{12F6D320-A2D7-49AA-A59C-B7DFD83E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80" descr="This image is an icon of gears. ">
            <a:extLst>
              <a:ext uri="{FF2B5EF4-FFF2-40B4-BE49-F238E27FC236}">
                <a16:creationId xmlns:a16="http://schemas.microsoft.com/office/drawing/2014/main" xmlns="" id="{CF7442ED-E503-49F5-9126-27F11E0DE074}"/>
              </a:ext>
            </a:extLst>
          </p:cNvPr>
          <p:cNvGrpSpPr/>
          <p:nvPr/>
        </p:nvGrpSpPr>
        <p:grpSpPr>
          <a:xfrm>
            <a:off x="4567322" y="4930423"/>
            <a:ext cx="334234" cy="343837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82" name="Freeform 4357">
              <a:extLst>
                <a:ext uri="{FF2B5EF4-FFF2-40B4-BE49-F238E27FC236}">
                  <a16:creationId xmlns:a16="http://schemas.microsoft.com/office/drawing/2014/main" xmlns="" id="{5D20C8D8-9E27-4678-9329-87F88DA47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358">
              <a:extLst>
                <a:ext uri="{FF2B5EF4-FFF2-40B4-BE49-F238E27FC236}">
                  <a16:creationId xmlns:a16="http://schemas.microsoft.com/office/drawing/2014/main" xmlns="" id="{51F64262-4CAE-411C-BA9D-7B6EC8255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5D2A43-E613-4861-B777-A0FBFF4745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8E9E76-0170-4D84-BCC3-07E8CC1CF3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273800"/>
            <a:ext cx="584200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9B326F38-4E3F-467E-B912-22D5333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scorecard slide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C92C2E-8888-42AB-A36D-D6F2B362B0CD}"/>
              </a:ext>
            </a:extLst>
          </p:cNvPr>
          <p:cNvSpPr txBox="1"/>
          <p:nvPr/>
        </p:nvSpPr>
        <p:spPr>
          <a:xfrm>
            <a:off x="1463904" y="292102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Solution</a:t>
            </a:r>
            <a:endParaRPr lang="en-US" sz="3600" dirty="0">
              <a:latin typeface="+mj-lt"/>
            </a:endParaRPr>
          </a:p>
        </p:txBody>
      </p:sp>
      <p:grpSp>
        <p:nvGrpSpPr>
          <p:cNvPr id="75" name="Group 74" descr="This image is an icon of a human being. ">
            <a:extLst>
              <a:ext uri="{FF2B5EF4-FFF2-40B4-BE49-F238E27FC236}">
                <a16:creationId xmlns:a16="http://schemas.microsoft.com/office/drawing/2014/main" xmlns="" id="{03658782-57B9-4C48-9C71-07695163187A}"/>
              </a:ext>
            </a:extLst>
          </p:cNvPr>
          <p:cNvGrpSpPr/>
          <p:nvPr/>
        </p:nvGrpSpPr>
        <p:grpSpPr>
          <a:xfrm>
            <a:off x="7284682" y="2522553"/>
            <a:ext cx="345758" cy="301578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76" name="Freeform 3445">
              <a:extLst>
                <a:ext uri="{FF2B5EF4-FFF2-40B4-BE49-F238E27FC236}">
                  <a16:creationId xmlns:a16="http://schemas.microsoft.com/office/drawing/2014/main" xmlns="" id="{7542754E-CB96-41C7-B68A-87941CFD3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446">
              <a:extLst>
                <a:ext uri="{FF2B5EF4-FFF2-40B4-BE49-F238E27FC236}">
                  <a16:creationId xmlns:a16="http://schemas.microsoft.com/office/drawing/2014/main" xmlns="" id="{334072C5-8E7E-4A65-ABAD-8FD2AA02B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 descr="This image is an icon of a bar chart. ">
            <a:extLst>
              <a:ext uri="{FF2B5EF4-FFF2-40B4-BE49-F238E27FC236}">
                <a16:creationId xmlns:a16="http://schemas.microsoft.com/office/drawing/2014/main" xmlns="" id="{ABB60BDA-D4C1-4C07-BE44-8158EF962C92}"/>
              </a:ext>
            </a:extLst>
          </p:cNvPr>
          <p:cNvGrpSpPr/>
          <p:nvPr/>
        </p:nvGrpSpPr>
        <p:grpSpPr>
          <a:xfrm>
            <a:off x="7283722" y="4934265"/>
            <a:ext cx="347679" cy="336153"/>
            <a:chOff x="4892675" y="2501900"/>
            <a:chExt cx="287338" cy="277813"/>
          </a:xfrm>
          <a:solidFill>
            <a:schemeClr val="bg1"/>
          </a:solidFill>
        </p:grpSpPr>
        <p:sp>
          <p:nvSpPr>
            <p:cNvPr id="79" name="Freeform 300">
              <a:extLst>
                <a:ext uri="{FF2B5EF4-FFF2-40B4-BE49-F238E27FC236}">
                  <a16:creationId xmlns:a16="http://schemas.microsoft.com/office/drawing/2014/main" xmlns="" id="{079F1AF8-61FC-4E38-A00F-4F8AC7B2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01">
              <a:extLst>
                <a:ext uri="{FF2B5EF4-FFF2-40B4-BE49-F238E27FC236}">
                  <a16:creationId xmlns:a16="http://schemas.microsoft.com/office/drawing/2014/main" xmlns="" id="{12F6D320-A2D7-49AA-A59C-B7DFD83E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80" descr="This image is an icon of gears. ">
            <a:extLst>
              <a:ext uri="{FF2B5EF4-FFF2-40B4-BE49-F238E27FC236}">
                <a16:creationId xmlns:a16="http://schemas.microsoft.com/office/drawing/2014/main" xmlns="" id="{CF7442ED-E503-49F5-9126-27F11E0DE074}"/>
              </a:ext>
            </a:extLst>
          </p:cNvPr>
          <p:cNvGrpSpPr/>
          <p:nvPr/>
        </p:nvGrpSpPr>
        <p:grpSpPr>
          <a:xfrm>
            <a:off x="4567322" y="4930423"/>
            <a:ext cx="334234" cy="343837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82" name="Freeform 4357">
              <a:extLst>
                <a:ext uri="{FF2B5EF4-FFF2-40B4-BE49-F238E27FC236}">
                  <a16:creationId xmlns:a16="http://schemas.microsoft.com/office/drawing/2014/main" xmlns="" id="{5D20C8D8-9E27-4678-9329-87F88DA47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358">
              <a:extLst>
                <a:ext uri="{FF2B5EF4-FFF2-40B4-BE49-F238E27FC236}">
                  <a16:creationId xmlns:a16="http://schemas.microsoft.com/office/drawing/2014/main" xmlns="" id="{51F64262-4CAE-411C-BA9D-7B6EC8255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xmlns="" id="{231049EC-B4F3-4123-B271-2B1BE53FD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67322" y="2475123"/>
            <a:ext cx="533625" cy="5336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/>
          <a:stretch/>
        </p:blipFill>
        <p:spPr>
          <a:xfrm>
            <a:off x="2021299" y="1076584"/>
            <a:ext cx="8149402" cy="4987727"/>
          </a:xfrm>
        </p:spPr>
      </p:pic>
    </p:spTree>
    <p:extLst>
      <p:ext uri="{BB962C8B-B14F-4D97-AF65-F5344CB8AC3E}">
        <p14:creationId xmlns:p14="http://schemas.microsoft.com/office/powerpoint/2010/main" val="13701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16AF48-2AA8-4B78-82AB-CE8B9E71F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01800"/>
            <a:ext cx="12192000" cy="345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C4CCBA-12AD-4433-A381-A03661E3D927}"/>
              </a:ext>
            </a:extLst>
          </p:cNvPr>
          <p:cNvSpPr txBox="1"/>
          <p:nvPr/>
        </p:nvSpPr>
        <p:spPr>
          <a:xfrm>
            <a:off x="3202669" y="2967335"/>
            <a:ext cx="5786662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YOU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xmlns="" id="{FD739A43-7308-4A45-800C-2B124CABFA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18100" y="0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1D692F-8C4B-47E6-B367-1CB302E31A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1810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7E347D20-83CF-4765-A959-68F510CE9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10</a:t>
            </a:r>
          </a:p>
        </p:txBody>
      </p:sp>
    </p:spTree>
    <p:extLst>
      <p:ext uri="{BB962C8B-B14F-4D97-AF65-F5344CB8AC3E}">
        <p14:creationId xmlns:p14="http://schemas.microsoft.com/office/powerpoint/2010/main" val="26092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Balanced_Scorecard.pptx" id="{10ED7897-4190-42E8-9E5A-9BA30033AB56}" vid="{5E997269-9069-4613-A476-408DDBC8C5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78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Balanced scorecard slide 1</vt:lpstr>
      <vt:lpstr>Balanced scorecard slide 2</vt:lpstr>
      <vt:lpstr>Balanced scorecard slide 2</vt:lpstr>
      <vt:lpstr>Balanced scorecard slide 2</vt:lpstr>
      <vt:lpstr>Balanced scorecard slide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2019-02-26T05:22:35Z</dcterms:created>
  <dcterms:modified xsi:type="dcterms:W3CDTF">2019-09-19T09:01:38Z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2018-11-28T18:24:19.6333999Z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