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86" r:id="rId6"/>
    <p:sldId id="297" r:id="rId7"/>
    <p:sldId id="287" r:id="rId8"/>
    <p:sldId id="298" r:id="rId9"/>
    <p:sldId id="302" r:id="rId10"/>
    <p:sldId id="296" r:id="rId11"/>
    <p:sldId id="292" r:id="rId12"/>
    <p:sldId id="299" r:id="rId13"/>
    <p:sldId id="306" r:id="rId14"/>
    <p:sldId id="293" r:id="rId15"/>
    <p:sldId id="300" r:id="rId16"/>
    <p:sldId id="301" r:id="rId17"/>
    <p:sldId id="303" r:id="rId18"/>
    <p:sldId id="305" r:id="rId19"/>
    <p:sldId id="294" r:id="rId20"/>
    <p:sldId id="288" r:id="rId21"/>
    <p:sldId id="289"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BE8"/>
    <a:srgbClr val="ECC4BF"/>
    <a:srgbClr val="E9C46A"/>
    <a:srgbClr val="97EFD3"/>
    <a:srgbClr val="F15574"/>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98F82-712C-46E1-5F2F-532170203632}" v="243" dt="2024-06-05T06:15:48.273"/>
    <p1510:client id="{1D7B70B8-20BA-37DA-973B-A993E6FA79AB}" v="472" dt="2024-06-05T10:02:33.103"/>
    <p1510:client id="{88E2379D-C7D5-DD61-9714-E7F0204DFC0B}" v="148" dt="2024-06-06T17:06:37.621"/>
    <p1510:client id="{AC1C4D4B-C35D-5726-FAC3-604ECFE219A0}" v="631" dt="2024-06-05T17:56:36.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endParaRPr lang="en-US" noProof="0"/>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endParaRPr lang="en-US" noProof="0"/>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endParaRPr lang="en-US"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46634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endParaRPr lang="en-US" noProof="0"/>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endParaRPr lang="en-US" noProof="0"/>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endParaRPr lang="en-US" noProof="0"/>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endParaRPr lang="en-US" noProof="0"/>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endParaRPr lang="en-US" noProof="0"/>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53898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EleutherAI/gpt-neo"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github.com/Swamibhuvanesan/LLM-project"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4000" dirty="0">
                <a:ea typeface="+mj-lt"/>
                <a:cs typeface="+mj-lt"/>
              </a:rPr>
              <a:t>CUSTOM KNOWLEDGE BASE CHATBOT </a:t>
            </a:r>
            <a:endParaRPr lang="en-US" sz="40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vert="horz" lIns="91440" tIns="45720" rIns="91440" bIns="45720" rtlCol="0" anchor="t">
            <a:noAutofit/>
          </a:bodyPr>
          <a:lstStyle/>
          <a:p>
            <a:pPr marL="397510" indent="-342900">
              <a:buFontTx/>
              <a:buChar char="-"/>
            </a:pPr>
            <a:r>
              <a:rPr lang="en-US" dirty="0"/>
              <a:t>B N Swaminathan</a:t>
            </a:r>
          </a:p>
          <a:p>
            <a:pPr marL="54610"/>
            <a:r>
              <a:rPr lang="en-US" dirty="0"/>
              <a:t>	​</a:t>
            </a:r>
          </a:p>
          <a:p>
            <a:pPr marL="54610"/>
            <a:endParaRPr lang="en-US" dirty="0"/>
          </a:p>
          <a:p>
            <a:pPr marL="54610"/>
            <a:endParaRPr lang="en-US" dirty="0"/>
          </a:p>
        </p:txBody>
      </p:sp>
      <p:pic>
        <p:nvPicPr>
          <p:cNvPr id="37" name="Picture Placeholder 36" descr="A cartoon of a robot in front of a bookshelf&#10;&#10;Description automatically generated">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rotWithShape="1">
          <a:blip r:embed="rId2"/>
          <a:srcRect l="11098" r="11098"/>
          <a:stretch/>
        </p:blipFill>
        <p:spPr>
          <a:xfrm>
            <a:off x="7246779"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8F3A9F-9E1B-18C0-D1F8-BF6F4654BD9B}"/>
              </a:ext>
            </a:extLst>
          </p:cNvPr>
          <p:cNvSpPr>
            <a:spLocks noGrp="1"/>
          </p:cNvSpPr>
          <p:nvPr>
            <p:ph type="title"/>
          </p:nvPr>
        </p:nvSpPr>
        <p:spPr/>
        <p:txBody>
          <a:bodyPr/>
          <a:lstStyle/>
          <a:p>
            <a:r>
              <a:rPr lang="en-IN" dirty="0"/>
              <a:t>Technology Stack</a:t>
            </a:r>
          </a:p>
        </p:txBody>
      </p:sp>
      <p:sp>
        <p:nvSpPr>
          <p:cNvPr id="8" name="Text Placeholder 7">
            <a:extLst>
              <a:ext uri="{FF2B5EF4-FFF2-40B4-BE49-F238E27FC236}">
                <a16:creationId xmlns:a16="http://schemas.microsoft.com/office/drawing/2014/main" id="{359A327D-392A-0C88-F2E1-762FA431454F}"/>
              </a:ext>
            </a:extLst>
          </p:cNvPr>
          <p:cNvSpPr>
            <a:spLocks noGrp="1"/>
          </p:cNvSpPr>
          <p:nvPr>
            <p:ph type="body" sz="quarter" idx="14"/>
          </p:nvPr>
        </p:nvSpPr>
        <p:spPr/>
        <p:txBody>
          <a:bodyPr/>
          <a:lstStyle/>
          <a:p>
            <a:r>
              <a:rPr lang="en-IN" sz="1500" dirty="0"/>
              <a:t>Programming language</a:t>
            </a:r>
          </a:p>
          <a:p>
            <a:endParaRPr lang="en-IN" sz="1500" dirty="0"/>
          </a:p>
        </p:txBody>
      </p:sp>
      <p:pic>
        <p:nvPicPr>
          <p:cNvPr id="32" name="Picture Placeholder 31">
            <a:extLst>
              <a:ext uri="{FF2B5EF4-FFF2-40B4-BE49-F238E27FC236}">
                <a16:creationId xmlns:a16="http://schemas.microsoft.com/office/drawing/2014/main" id="{51078DC2-F3B9-F84B-9F14-7CFE05046C3C}"/>
              </a:ext>
            </a:extLst>
          </p:cNvPr>
          <p:cNvPicPr>
            <a:picLocks noGrp="1" noChangeAspect="1"/>
          </p:cNvPicPr>
          <p:nvPr>
            <p:ph type="pic" sz="quarter" idx="13"/>
          </p:nvPr>
        </p:nvPicPr>
        <p:blipFill rotWithShape="1">
          <a:blip r:embed="rId2"/>
          <a:srcRect l="-47142" r="-47142"/>
          <a:stretch/>
        </p:blipFill>
        <p:spPr/>
      </p:pic>
      <p:sp>
        <p:nvSpPr>
          <p:cNvPr id="9" name="Text Placeholder 8">
            <a:extLst>
              <a:ext uri="{FF2B5EF4-FFF2-40B4-BE49-F238E27FC236}">
                <a16:creationId xmlns:a16="http://schemas.microsoft.com/office/drawing/2014/main" id="{AD496864-430A-2A30-E7AC-96E3994D928A}"/>
              </a:ext>
            </a:extLst>
          </p:cNvPr>
          <p:cNvSpPr>
            <a:spLocks noGrp="1"/>
          </p:cNvSpPr>
          <p:nvPr>
            <p:ph type="body" sz="quarter" idx="15"/>
          </p:nvPr>
        </p:nvSpPr>
        <p:spPr/>
        <p:txBody>
          <a:bodyPr/>
          <a:lstStyle/>
          <a:p>
            <a:r>
              <a:rPr lang="en-IN" dirty="0"/>
              <a:t>Python</a:t>
            </a:r>
          </a:p>
        </p:txBody>
      </p:sp>
      <p:sp>
        <p:nvSpPr>
          <p:cNvPr id="19" name="Text Placeholder 18">
            <a:extLst>
              <a:ext uri="{FF2B5EF4-FFF2-40B4-BE49-F238E27FC236}">
                <a16:creationId xmlns:a16="http://schemas.microsoft.com/office/drawing/2014/main" id="{46548C79-5389-A734-FF41-65B18EDEEB5D}"/>
              </a:ext>
            </a:extLst>
          </p:cNvPr>
          <p:cNvSpPr>
            <a:spLocks noGrp="1"/>
          </p:cNvSpPr>
          <p:nvPr>
            <p:ph type="body" sz="quarter" idx="25"/>
          </p:nvPr>
        </p:nvSpPr>
        <p:spPr/>
        <p:txBody>
          <a:bodyPr/>
          <a:lstStyle/>
          <a:p>
            <a:r>
              <a:rPr lang="en-IN" sz="1600" dirty="0"/>
              <a:t>Document Processing</a:t>
            </a:r>
            <a:endParaRPr lang="en-IN" sz="1500" dirty="0"/>
          </a:p>
        </p:txBody>
      </p:sp>
      <p:pic>
        <p:nvPicPr>
          <p:cNvPr id="42" name="Picture Placeholder 41">
            <a:extLst>
              <a:ext uri="{FF2B5EF4-FFF2-40B4-BE49-F238E27FC236}">
                <a16:creationId xmlns:a16="http://schemas.microsoft.com/office/drawing/2014/main" id="{869D3E69-86E7-795D-E3FB-1AF075DBA5E0}"/>
              </a:ext>
            </a:extLst>
          </p:cNvPr>
          <p:cNvPicPr>
            <a:picLocks noGrp="1" noChangeAspect="1"/>
          </p:cNvPicPr>
          <p:nvPr>
            <p:ph type="pic" sz="quarter" idx="36"/>
          </p:nvPr>
        </p:nvPicPr>
        <p:blipFill>
          <a:blip r:embed="rId3"/>
          <a:srcRect t="24282" b="24282"/>
          <a:stretch>
            <a:fillRect/>
          </a:stretch>
        </p:blipFill>
        <p:spPr/>
      </p:pic>
      <p:sp>
        <p:nvSpPr>
          <p:cNvPr id="20" name="Text Placeholder 19">
            <a:extLst>
              <a:ext uri="{FF2B5EF4-FFF2-40B4-BE49-F238E27FC236}">
                <a16:creationId xmlns:a16="http://schemas.microsoft.com/office/drawing/2014/main" id="{C54E1008-71E4-26B4-99FD-8987C5442263}"/>
              </a:ext>
            </a:extLst>
          </p:cNvPr>
          <p:cNvSpPr>
            <a:spLocks noGrp="1"/>
          </p:cNvSpPr>
          <p:nvPr>
            <p:ph type="body" sz="quarter" idx="26"/>
          </p:nvPr>
        </p:nvSpPr>
        <p:spPr/>
        <p:txBody>
          <a:bodyPr/>
          <a:lstStyle/>
          <a:p>
            <a:r>
              <a:rPr lang="en-IN" dirty="0" err="1"/>
              <a:t>LangChain</a:t>
            </a:r>
            <a:endParaRPr lang="en-IN" dirty="0"/>
          </a:p>
        </p:txBody>
      </p:sp>
      <p:sp>
        <p:nvSpPr>
          <p:cNvPr id="10" name="Text Placeholder 9">
            <a:extLst>
              <a:ext uri="{FF2B5EF4-FFF2-40B4-BE49-F238E27FC236}">
                <a16:creationId xmlns:a16="http://schemas.microsoft.com/office/drawing/2014/main" id="{1C9BD966-14D0-53C3-3283-682CB4A59665}"/>
              </a:ext>
            </a:extLst>
          </p:cNvPr>
          <p:cNvSpPr>
            <a:spLocks noGrp="1"/>
          </p:cNvSpPr>
          <p:nvPr>
            <p:ph type="body" sz="quarter" idx="16"/>
          </p:nvPr>
        </p:nvSpPr>
        <p:spPr/>
        <p:txBody>
          <a:bodyPr/>
          <a:lstStyle/>
          <a:p>
            <a:r>
              <a:rPr lang="en-IN" dirty="0"/>
              <a:t>Web Framework</a:t>
            </a:r>
          </a:p>
          <a:p>
            <a:endParaRPr lang="en-IN" dirty="0"/>
          </a:p>
        </p:txBody>
      </p:sp>
      <p:pic>
        <p:nvPicPr>
          <p:cNvPr id="34" name="Picture Placeholder 33">
            <a:extLst>
              <a:ext uri="{FF2B5EF4-FFF2-40B4-BE49-F238E27FC236}">
                <a16:creationId xmlns:a16="http://schemas.microsoft.com/office/drawing/2014/main" id="{BCA29C75-F14F-5F8C-15BE-C17E50AB815D}"/>
              </a:ext>
            </a:extLst>
          </p:cNvPr>
          <p:cNvPicPr>
            <a:picLocks noGrp="1" noChangeAspect="1"/>
          </p:cNvPicPr>
          <p:nvPr>
            <p:ph type="pic" sz="quarter" idx="17"/>
          </p:nvPr>
        </p:nvPicPr>
        <p:blipFill>
          <a:blip r:embed="rId4"/>
          <a:srcRect t="24282" b="24282"/>
          <a:stretch>
            <a:fillRect/>
          </a:stretch>
        </p:blipFill>
        <p:spPr/>
      </p:pic>
      <p:sp>
        <p:nvSpPr>
          <p:cNvPr id="12" name="Text Placeholder 11">
            <a:extLst>
              <a:ext uri="{FF2B5EF4-FFF2-40B4-BE49-F238E27FC236}">
                <a16:creationId xmlns:a16="http://schemas.microsoft.com/office/drawing/2014/main" id="{2C8D1838-40F0-048D-6F60-E11241B36F0C}"/>
              </a:ext>
            </a:extLst>
          </p:cNvPr>
          <p:cNvSpPr>
            <a:spLocks noGrp="1"/>
          </p:cNvSpPr>
          <p:nvPr>
            <p:ph type="body" sz="quarter" idx="18"/>
          </p:nvPr>
        </p:nvSpPr>
        <p:spPr/>
        <p:txBody>
          <a:bodyPr/>
          <a:lstStyle/>
          <a:p>
            <a:r>
              <a:rPr lang="en-IN" dirty="0" err="1"/>
              <a:t>Streamlit</a:t>
            </a:r>
            <a:endParaRPr lang="en-IN" dirty="0"/>
          </a:p>
        </p:txBody>
      </p:sp>
      <p:sp>
        <p:nvSpPr>
          <p:cNvPr id="21" name="Text Placeholder 20">
            <a:extLst>
              <a:ext uri="{FF2B5EF4-FFF2-40B4-BE49-F238E27FC236}">
                <a16:creationId xmlns:a16="http://schemas.microsoft.com/office/drawing/2014/main" id="{B275CBA5-E18C-C71C-DE8C-FEB35FDFB5C7}"/>
              </a:ext>
            </a:extLst>
          </p:cNvPr>
          <p:cNvSpPr>
            <a:spLocks noGrp="1"/>
          </p:cNvSpPr>
          <p:nvPr>
            <p:ph type="body" sz="quarter" idx="27"/>
          </p:nvPr>
        </p:nvSpPr>
        <p:spPr/>
        <p:txBody>
          <a:bodyPr/>
          <a:lstStyle/>
          <a:p>
            <a:r>
              <a:rPr lang="en-IN" dirty="0"/>
              <a:t>Similarity Search</a:t>
            </a:r>
          </a:p>
        </p:txBody>
      </p:sp>
      <p:pic>
        <p:nvPicPr>
          <p:cNvPr id="44" name="Picture Placeholder 43">
            <a:extLst>
              <a:ext uri="{FF2B5EF4-FFF2-40B4-BE49-F238E27FC236}">
                <a16:creationId xmlns:a16="http://schemas.microsoft.com/office/drawing/2014/main" id="{ED40E824-6BF3-98E5-1894-3F081159EAE7}"/>
              </a:ext>
            </a:extLst>
          </p:cNvPr>
          <p:cNvPicPr>
            <a:picLocks noGrp="1" noChangeAspect="1"/>
          </p:cNvPicPr>
          <p:nvPr>
            <p:ph type="pic" sz="quarter" idx="28"/>
          </p:nvPr>
        </p:nvPicPr>
        <p:blipFill>
          <a:blip r:embed="rId5"/>
          <a:srcRect t="24282" b="24282"/>
          <a:stretch>
            <a:fillRect/>
          </a:stretch>
        </p:blipFill>
        <p:spPr/>
      </p:pic>
      <p:sp>
        <p:nvSpPr>
          <p:cNvPr id="23" name="Text Placeholder 22">
            <a:extLst>
              <a:ext uri="{FF2B5EF4-FFF2-40B4-BE49-F238E27FC236}">
                <a16:creationId xmlns:a16="http://schemas.microsoft.com/office/drawing/2014/main" id="{0C165679-9372-09F3-60B8-EE6EF37AA84A}"/>
              </a:ext>
            </a:extLst>
          </p:cNvPr>
          <p:cNvSpPr>
            <a:spLocks noGrp="1"/>
          </p:cNvSpPr>
          <p:nvPr>
            <p:ph type="body" sz="quarter" idx="29"/>
          </p:nvPr>
        </p:nvSpPr>
        <p:spPr/>
        <p:txBody>
          <a:bodyPr/>
          <a:lstStyle/>
          <a:p>
            <a:r>
              <a:rPr lang="en-IN" dirty="0"/>
              <a:t>FAISS</a:t>
            </a:r>
          </a:p>
        </p:txBody>
      </p:sp>
      <p:sp>
        <p:nvSpPr>
          <p:cNvPr id="13" name="Text Placeholder 12">
            <a:extLst>
              <a:ext uri="{FF2B5EF4-FFF2-40B4-BE49-F238E27FC236}">
                <a16:creationId xmlns:a16="http://schemas.microsoft.com/office/drawing/2014/main" id="{F7945294-8641-F057-391C-58F3B2217DB6}"/>
              </a:ext>
            </a:extLst>
          </p:cNvPr>
          <p:cNvSpPr>
            <a:spLocks noGrp="1"/>
          </p:cNvSpPr>
          <p:nvPr>
            <p:ph type="body" sz="quarter" idx="19"/>
          </p:nvPr>
        </p:nvSpPr>
        <p:spPr/>
        <p:txBody>
          <a:bodyPr/>
          <a:lstStyle/>
          <a:p>
            <a:r>
              <a:rPr lang="en-IN" dirty="0"/>
              <a:t>NLP Libraries</a:t>
            </a:r>
          </a:p>
        </p:txBody>
      </p:sp>
      <p:pic>
        <p:nvPicPr>
          <p:cNvPr id="38" name="Picture Placeholder 37">
            <a:extLst>
              <a:ext uri="{FF2B5EF4-FFF2-40B4-BE49-F238E27FC236}">
                <a16:creationId xmlns:a16="http://schemas.microsoft.com/office/drawing/2014/main" id="{AE5EB9EC-53F9-8C8D-0C62-07C58657BA93}"/>
              </a:ext>
            </a:extLst>
          </p:cNvPr>
          <p:cNvPicPr>
            <a:picLocks noGrp="1" noChangeAspect="1"/>
          </p:cNvPicPr>
          <p:nvPr>
            <p:ph type="pic" sz="quarter" idx="20"/>
          </p:nvPr>
        </p:nvPicPr>
        <p:blipFill>
          <a:blip r:embed="rId6"/>
          <a:srcRect l="1429" r="1429"/>
          <a:stretch/>
        </p:blipFill>
        <p:spPr/>
      </p:pic>
      <p:sp>
        <p:nvSpPr>
          <p:cNvPr id="15" name="Text Placeholder 14">
            <a:extLst>
              <a:ext uri="{FF2B5EF4-FFF2-40B4-BE49-F238E27FC236}">
                <a16:creationId xmlns:a16="http://schemas.microsoft.com/office/drawing/2014/main" id="{DBDD5169-9A64-EA51-0891-DCD3819A2F95}"/>
              </a:ext>
            </a:extLst>
          </p:cNvPr>
          <p:cNvSpPr>
            <a:spLocks noGrp="1"/>
          </p:cNvSpPr>
          <p:nvPr>
            <p:ph type="body" sz="quarter" idx="21"/>
          </p:nvPr>
        </p:nvSpPr>
        <p:spPr/>
        <p:txBody>
          <a:bodyPr/>
          <a:lstStyle/>
          <a:p>
            <a:r>
              <a:rPr lang="en-IN" dirty="0"/>
              <a:t>Sentence Transformers</a:t>
            </a:r>
          </a:p>
        </p:txBody>
      </p:sp>
      <p:sp>
        <p:nvSpPr>
          <p:cNvPr id="24" name="Text Placeholder 23">
            <a:extLst>
              <a:ext uri="{FF2B5EF4-FFF2-40B4-BE49-F238E27FC236}">
                <a16:creationId xmlns:a16="http://schemas.microsoft.com/office/drawing/2014/main" id="{CBD988D2-6D08-1D26-8429-0EF2C6969F41}"/>
              </a:ext>
            </a:extLst>
          </p:cNvPr>
          <p:cNvSpPr>
            <a:spLocks noGrp="1"/>
          </p:cNvSpPr>
          <p:nvPr>
            <p:ph type="body" sz="quarter" idx="30"/>
          </p:nvPr>
        </p:nvSpPr>
        <p:spPr/>
        <p:txBody>
          <a:bodyPr/>
          <a:lstStyle/>
          <a:p>
            <a:r>
              <a:rPr lang="en-IN" dirty="0"/>
              <a:t>Version Control</a:t>
            </a:r>
          </a:p>
        </p:txBody>
      </p:sp>
      <p:pic>
        <p:nvPicPr>
          <p:cNvPr id="46" name="Picture Placeholder 45">
            <a:extLst>
              <a:ext uri="{FF2B5EF4-FFF2-40B4-BE49-F238E27FC236}">
                <a16:creationId xmlns:a16="http://schemas.microsoft.com/office/drawing/2014/main" id="{05620F65-EF66-9B52-49C5-FB92D3482086}"/>
              </a:ext>
            </a:extLst>
          </p:cNvPr>
          <p:cNvPicPr>
            <a:picLocks noGrp="1" noChangeAspect="1"/>
          </p:cNvPicPr>
          <p:nvPr>
            <p:ph type="pic" sz="quarter" idx="31"/>
          </p:nvPr>
        </p:nvPicPr>
        <p:blipFill rotWithShape="1">
          <a:blip r:embed="rId7"/>
          <a:srcRect l="-47142" r="-47142"/>
          <a:stretch/>
        </p:blipFill>
        <p:spPr/>
      </p:pic>
      <p:sp>
        <p:nvSpPr>
          <p:cNvPr id="26" name="Text Placeholder 25">
            <a:extLst>
              <a:ext uri="{FF2B5EF4-FFF2-40B4-BE49-F238E27FC236}">
                <a16:creationId xmlns:a16="http://schemas.microsoft.com/office/drawing/2014/main" id="{801BE22D-82A9-6C8A-71B9-B06D59F15738}"/>
              </a:ext>
            </a:extLst>
          </p:cNvPr>
          <p:cNvSpPr>
            <a:spLocks noGrp="1"/>
          </p:cNvSpPr>
          <p:nvPr>
            <p:ph type="body" sz="quarter" idx="32"/>
          </p:nvPr>
        </p:nvSpPr>
        <p:spPr/>
        <p:txBody>
          <a:bodyPr/>
          <a:lstStyle/>
          <a:p>
            <a:r>
              <a:rPr lang="en-IN" dirty="0"/>
              <a:t>Git</a:t>
            </a:r>
          </a:p>
        </p:txBody>
      </p:sp>
      <p:sp>
        <p:nvSpPr>
          <p:cNvPr id="16" name="Text Placeholder 15">
            <a:extLst>
              <a:ext uri="{FF2B5EF4-FFF2-40B4-BE49-F238E27FC236}">
                <a16:creationId xmlns:a16="http://schemas.microsoft.com/office/drawing/2014/main" id="{B3DFA032-657A-405B-6E13-FA5A589C60CF}"/>
              </a:ext>
            </a:extLst>
          </p:cNvPr>
          <p:cNvSpPr>
            <a:spLocks noGrp="1"/>
          </p:cNvSpPr>
          <p:nvPr>
            <p:ph type="body" sz="quarter" idx="22"/>
          </p:nvPr>
        </p:nvSpPr>
        <p:spPr/>
        <p:txBody>
          <a:bodyPr/>
          <a:lstStyle/>
          <a:p>
            <a:r>
              <a:rPr lang="en-IN" dirty="0"/>
              <a:t>NLP Libraries</a:t>
            </a:r>
          </a:p>
        </p:txBody>
      </p:sp>
      <p:pic>
        <p:nvPicPr>
          <p:cNvPr id="40" name="Picture Placeholder 39">
            <a:extLst>
              <a:ext uri="{FF2B5EF4-FFF2-40B4-BE49-F238E27FC236}">
                <a16:creationId xmlns:a16="http://schemas.microsoft.com/office/drawing/2014/main" id="{BAF33378-A7A1-4C97-80BF-C21FB5677154}"/>
              </a:ext>
            </a:extLst>
          </p:cNvPr>
          <p:cNvPicPr>
            <a:picLocks noGrp="1" noChangeAspect="1"/>
          </p:cNvPicPr>
          <p:nvPr>
            <p:ph type="pic" sz="quarter" idx="23"/>
          </p:nvPr>
        </p:nvPicPr>
        <p:blipFill>
          <a:blip r:embed="rId8"/>
          <a:srcRect t="24266" b="24266"/>
          <a:stretch>
            <a:fillRect/>
          </a:stretch>
        </p:blipFill>
        <p:spPr/>
      </p:pic>
      <p:sp>
        <p:nvSpPr>
          <p:cNvPr id="18" name="Text Placeholder 17">
            <a:extLst>
              <a:ext uri="{FF2B5EF4-FFF2-40B4-BE49-F238E27FC236}">
                <a16:creationId xmlns:a16="http://schemas.microsoft.com/office/drawing/2014/main" id="{180EBF55-56D9-63A7-FF4A-DEB5A9C584A5}"/>
              </a:ext>
            </a:extLst>
          </p:cNvPr>
          <p:cNvSpPr>
            <a:spLocks noGrp="1"/>
          </p:cNvSpPr>
          <p:nvPr>
            <p:ph type="body" sz="quarter" idx="24"/>
          </p:nvPr>
        </p:nvSpPr>
        <p:spPr/>
        <p:txBody>
          <a:bodyPr/>
          <a:lstStyle/>
          <a:p>
            <a:r>
              <a:rPr lang="en-IN" dirty="0"/>
              <a:t>Hugging Face Transformers</a:t>
            </a:r>
          </a:p>
        </p:txBody>
      </p:sp>
      <p:sp>
        <p:nvSpPr>
          <p:cNvPr id="27" name="Text Placeholder 26">
            <a:extLst>
              <a:ext uri="{FF2B5EF4-FFF2-40B4-BE49-F238E27FC236}">
                <a16:creationId xmlns:a16="http://schemas.microsoft.com/office/drawing/2014/main" id="{69778AF1-2990-EF08-0789-83E81D44C5AE}"/>
              </a:ext>
            </a:extLst>
          </p:cNvPr>
          <p:cNvSpPr>
            <a:spLocks noGrp="1"/>
          </p:cNvSpPr>
          <p:nvPr>
            <p:ph type="body" sz="quarter" idx="33"/>
          </p:nvPr>
        </p:nvSpPr>
        <p:spPr/>
        <p:txBody>
          <a:bodyPr/>
          <a:lstStyle/>
          <a:p>
            <a:r>
              <a:rPr lang="en-IN" dirty="0"/>
              <a:t>Deployment</a:t>
            </a:r>
          </a:p>
        </p:txBody>
      </p:sp>
      <p:pic>
        <p:nvPicPr>
          <p:cNvPr id="36" name="Picture Placeholder 35">
            <a:extLst>
              <a:ext uri="{FF2B5EF4-FFF2-40B4-BE49-F238E27FC236}">
                <a16:creationId xmlns:a16="http://schemas.microsoft.com/office/drawing/2014/main" id="{5BBFC5DD-A58F-CE86-0B6C-4D9CF562EB1F}"/>
              </a:ext>
            </a:extLst>
          </p:cNvPr>
          <p:cNvPicPr>
            <a:picLocks noGrp="1" noChangeAspect="1"/>
          </p:cNvPicPr>
          <p:nvPr>
            <p:ph type="pic" sz="quarter" idx="34"/>
          </p:nvPr>
        </p:nvPicPr>
        <p:blipFill>
          <a:blip r:embed="rId4"/>
          <a:srcRect t="24266" b="24266"/>
          <a:stretch>
            <a:fillRect/>
          </a:stretch>
        </p:blipFill>
        <p:spPr/>
      </p:pic>
      <p:sp>
        <p:nvSpPr>
          <p:cNvPr id="29" name="Text Placeholder 28">
            <a:extLst>
              <a:ext uri="{FF2B5EF4-FFF2-40B4-BE49-F238E27FC236}">
                <a16:creationId xmlns:a16="http://schemas.microsoft.com/office/drawing/2014/main" id="{73D1BA9B-2C49-AA33-B276-64C78A23BC42}"/>
              </a:ext>
            </a:extLst>
          </p:cNvPr>
          <p:cNvSpPr>
            <a:spLocks noGrp="1"/>
          </p:cNvSpPr>
          <p:nvPr>
            <p:ph type="body" sz="quarter" idx="35"/>
          </p:nvPr>
        </p:nvSpPr>
        <p:spPr/>
        <p:txBody>
          <a:bodyPr/>
          <a:lstStyle/>
          <a:p>
            <a:r>
              <a:rPr lang="en-IN" dirty="0" err="1"/>
              <a:t>Streamlit</a:t>
            </a:r>
            <a:endParaRPr lang="en-IN" dirty="0"/>
          </a:p>
        </p:txBody>
      </p:sp>
      <p:sp>
        <p:nvSpPr>
          <p:cNvPr id="4" name="Slide Number Placeholder 3">
            <a:extLst>
              <a:ext uri="{FF2B5EF4-FFF2-40B4-BE49-F238E27FC236}">
                <a16:creationId xmlns:a16="http://schemas.microsoft.com/office/drawing/2014/main" id="{984965B6-4B32-7460-6D17-BB94515BC07D}"/>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F74721ED-C05E-621C-A7B6-9F5CE66F87D9}"/>
              </a:ext>
            </a:extLst>
          </p:cNvPr>
          <p:cNvSpPr>
            <a:spLocks noGrp="1"/>
          </p:cNvSpPr>
          <p:nvPr>
            <p:ph type="ftr" sz="quarter" idx="4294967295"/>
          </p:nvPr>
        </p:nvSpPr>
        <p:spPr>
          <a:xfrm>
            <a:off x="5531802" y="6522057"/>
            <a:ext cx="1463675" cy="247650"/>
          </a:xfrm>
        </p:spPr>
        <p:txBody>
          <a:bodyPr/>
          <a:lstStyle/>
          <a:p>
            <a:r>
              <a:rPr lang="en-US" dirty="0">
                <a:ea typeface="+mj-lt"/>
                <a:cs typeface="+mj-lt"/>
              </a:rPr>
              <a:t>custom knowledge base chatbot</a:t>
            </a:r>
            <a:endParaRPr lang="en-US" dirty="0"/>
          </a:p>
          <a:p>
            <a:endParaRPr lang="en-US" noProof="0" dirty="0"/>
          </a:p>
        </p:txBody>
      </p:sp>
    </p:spTree>
    <p:extLst>
      <p:ext uri="{BB962C8B-B14F-4D97-AF65-F5344CB8AC3E}">
        <p14:creationId xmlns:p14="http://schemas.microsoft.com/office/powerpoint/2010/main" val="283439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Project design</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vert="horz" lIns="320040" tIns="502920" rIns="91440" bIns="45720" rtlCol="0" anchor="t">
            <a:noAutofit/>
          </a:bodyPr>
          <a:lstStyle/>
          <a:p>
            <a:r>
              <a:rPr lang="en-US" b="1" dirty="0">
                <a:ea typeface="+mj-lt"/>
                <a:cs typeface="+mj-lt"/>
              </a:rPr>
              <a:t>Document Processing</a:t>
            </a:r>
            <a:r>
              <a:rPr lang="en-US" dirty="0">
                <a:ea typeface="+mj-lt"/>
                <a:cs typeface="+mj-lt"/>
              </a:rPr>
              <a:t>:</a:t>
            </a:r>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pPr marL="285750" indent="-285750">
              <a:buFont typeface="Arial"/>
              <a:buChar char="•"/>
            </a:pPr>
            <a:r>
              <a:rPr lang="en-US" dirty="0">
                <a:ea typeface="+mn-lt"/>
                <a:cs typeface="+mn-lt"/>
              </a:rPr>
              <a:t>Documents are ingested from various sources and converted into embeddings using the </a:t>
            </a:r>
            <a:r>
              <a:rPr lang="en-US" dirty="0" err="1">
                <a:latin typeface="Consolas"/>
              </a:rPr>
              <a:t>SentenceTransformer</a:t>
            </a:r>
            <a:r>
              <a:rPr lang="en-US" dirty="0">
                <a:ea typeface="+mn-lt"/>
                <a:cs typeface="+mn-lt"/>
              </a:rPr>
              <a:t> model.</a:t>
            </a:r>
            <a:endParaRPr lang="en-US" dirty="0"/>
          </a:p>
          <a:p>
            <a:endParaRPr lang="en-US" dirty="0">
              <a:ea typeface="+mn-lt"/>
              <a:cs typeface="+mn-lt"/>
            </a:endParaRPr>
          </a:p>
          <a:p>
            <a:pPr marL="285750" indent="-285750">
              <a:buFont typeface="Arial"/>
              <a:buChar char="•"/>
            </a:pPr>
            <a:r>
              <a:rPr lang="en-US" dirty="0">
                <a:ea typeface="+mn-lt"/>
                <a:cs typeface="+mn-lt"/>
              </a:rPr>
              <a:t>Embeddings are stored in a FAISS index to enable quick and relevant retrieval.</a:t>
            </a:r>
            <a:endParaRPr lang="en-US" dirty="0"/>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vert="horz" lIns="320040" tIns="502920" rIns="91440" bIns="45720" rtlCol="0" anchor="t">
            <a:noAutofit/>
          </a:bodyPr>
          <a:lstStyle/>
          <a:p>
            <a:r>
              <a:rPr lang="en-US" b="1" dirty="0">
                <a:ea typeface="+mj-lt"/>
                <a:cs typeface="+mj-lt"/>
              </a:rPr>
              <a:t>Model Pipelines</a:t>
            </a:r>
            <a:r>
              <a:rPr lang="en-US" dirty="0">
                <a:ea typeface="+mj-lt"/>
                <a:cs typeface="+mj-lt"/>
              </a:rPr>
              <a:t>:</a:t>
            </a:r>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pPr marL="285750" indent="-285750">
              <a:buFont typeface="Arial"/>
              <a:buChar char="•"/>
            </a:pPr>
            <a:r>
              <a:rPr lang="en-US" dirty="0">
                <a:ea typeface="+mn-lt"/>
                <a:cs typeface="+mn-lt"/>
              </a:rPr>
              <a:t>The QA pipeline, powered by </a:t>
            </a:r>
            <a:r>
              <a:rPr lang="en-US" dirty="0">
                <a:latin typeface="Consolas"/>
              </a:rPr>
              <a:t>roberta-base-squad2</a:t>
            </a:r>
            <a:r>
              <a:rPr lang="en-US" dirty="0">
                <a:ea typeface="+mn-lt"/>
                <a:cs typeface="+mn-lt"/>
              </a:rPr>
              <a:t>, focuses on providing precise answers.</a:t>
            </a:r>
            <a:endParaRPr lang="en-US" dirty="0"/>
          </a:p>
          <a:p>
            <a:endParaRPr lang="en-US" dirty="0">
              <a:ea typeface="+mn-lt"/>
              <a:cs typeface="+mn-lt"/>
            </a:endParaRPr>
          </a:p>
          <a:p>
            <a:pPr marL="285750" indent="-285750">
              <a:buFont typeface="Arial"/>
              <a:buChar char="•"/>
            </a:pPr>
            <a:r>
              <a:rPr lang="en-US" dirty="0">
                <a:ea typeface="+mn-lt"/>
                <a:cs typeface="+mn-lt"/>
              </a:rPr>
              <a:t>The generative pipeline, using </a:t>
            </a:r>
            <a:r>
              <a:rPr lang="en-US" dirty="0">
                <a:latin typeface="Consolas"/>
              </a:rPr>
              <a:t>gpt-neo-2.7B</a:t>
            </a:r>
            <a:r>
              <a:rPr lang="en-US" dirty="0">
                <a:ea typeface="+mn-lt"/>
                <a:cs typeface="+mn-lt"/>
              </a:rPr>
              <a:t>, handles more conversational and detailed responses.</a:t>
            </a:r>
            <a:endParaRPr lang="en-US" dirty="0"/>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vert="horz" lIns="320040" tIns="502920" rIns="91440" bIns="45720" rtlCol="0" anchor="t">
            <a:noAutofit/>
          </a:bodyPr>
          <a:lstStyle/>
          <a:p>
            <a:r>
              <a:rPr lang="en-US" b="1" dirty="0" err="1">
                <a:ea typeface="+mj-lt"/>
                <a:cs typeface="+mj-lt"/>
              </a:rPr>
              <a:t>Streamlit</a:t>
            </a:r>
            <a:r>
              <a:rPr lang="en-US" b="1" dirty="0">
                <a:ea typeface="+mj-lt"/>
                <a:cs typeface="+mj-lt"/>
              </a:rPr>
              <a:t> Interface</a:t>
            </a:r>
            <a:r>
              <a:rPr lang="en-US" dirty="0">
                <a:ea typeface="+mj-lt"/>
                <a:cs typeface="+mj-lt"/>
              </a:rPr>
              <a:t>:</a:t>
            </a:r>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pPr marL="285750" indent="-285750">
              <a:buFont typeface="Arial"/>
              <a:buChar char="•"/>
            </a:pPr>
            <a:r>
              <a:rPr lang="en-US" dirty="0">
                <a:ea typeface="+mn-lt"/>
                <a:cs typeface="+mn-lt"/>
              </a:rPr>
              <a:t>The front-end interface is built using </a:t>
            </a:r>
            <a:r>
              <a:rPr lang="en-US" dirty="0" err="1">
                <a:ea typeface="+mn-lt"/>
                <a:cs typeface="+mn-lt"/>
              </a:rPr>
              <a:t>Streamlit</a:t>
            </a:r>
            <a:r>
              <a:rPr lang="en-US" dirty="0">
                <a:ea typeface="+mn-lt"/>
                <a:cs typeface="+mn-lt"/>
              </a:rPr>
              <a:t>, allowing users to input queries and receive responses in real time.</a:t>
            </a:r>
            <a:endParaRPr lang="en-US" dirty="0"/>
          </a:p>
          <a:p>
            <a:endParaRPr lang="en-US" dirty="0">
              <a:ea typeface="+mn-lt"/>
              <a:cs typeface="+mn-lt"/>
            </a:endParaRPr>
          </a:p>
          <a:p>
            <a:pPr marL="285750" indent="-285750">
              <a:buFont typeface="Arial"/>
              <a:buChar char="•"/>
            </a:pPr>
            <a:r>
              <a:rPr lang="en-US" dirty="0">
                <a:ea typeface="+mn-lt"/>
                <a:cs typeface="+mn-lt"/>
              </a:rPr>
              <a:t>The interface supports displaying retrieved documents and model-generated answers, ensuring transparency and user engagement.</a:t>
            </a:r>
            <a:endParaRPr lang="en-US" dirty="0"/>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11</a:t>
            </a:fld>
            <a:endParaRPr lang="en-US"/>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309524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BC6D925-5762-0911-6811-19A29276301C}"/>
              </a:ext>
            </a:extLst>
          </p:cNvPr>
          <p:cNvSpPr>
            <a:spLocks noGrp="1"/>
          </p:cNvSpPr>
          <p:nvPr>
            <p:ph type="sldNum" sz="quarter" idx="12"/>
          </p:nvPr>
        </p:nvSpPr>
        <p:spPr/>
        <p:txBody>
          <a:bodyPr/>
          <a:lstStyle/>
          <a:p>
            <a:fld id="{8D0AFDD5-844D-364D-8AEC-50CF4D36D55D}" type="slidenum">
              <a:rPr lang="en-US" noProof="0" smtClean="0"/>
              <a:pPr/>
              <a:t>12</a:t>
            </a:fld>
            <a:endParaRPr lang="en-US" noProof="0"/>
          </a:p>
        </p:txBody>
      </p:sp>
      <p:sp>
        <p:nvSpPr>
          <p:cNvPr id="10" name="Footer Placeholder 9">
            <a:extLst>
              <a:ext uri="{FF2B5EF4-FFF2-40B4-BE49-F238E27FC236}">
                <a16:creationId xmlns:a16="http://schemas.microsoft.com/office/drawing/2014/main" id="{B21643C1-D679-2BD8-473C-D7006FBEAA05}"/>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pic>
        <p:nvPicPr>
          <p:cNvPr id="21" name="Picture 20" descr="A blue and green head with a gear inside&#10;&#10;Description automatically generated">
            <a:extLst>
              <a:ext uri="{FF2B5EF4-FFF2-40B4-BE49-F238E27FC236}">
                <a16:creationId xmlns:a16="http://schemas.microsoft.com/office/drawing/2014/main" id="{1D1CBE90-8973-5DBC-06D8-2CC12BF86EF4}"/>
              </a:ext>
            </a:extLst>
          </p:cNvPr>
          <p:cNvPicPr>
            <a:picLocks noChangeAspect="1"/>
          </p:cNvPicPr>
          <p:nvPr/>
        </p:nvPicPr>
        <p:blipFill>
          <a:blip r:embed="rId2"/>
          <a:stretch>
            <a:fillRect/>
          </a:stretch>
        </p:blipFill>
        <p:spPr>
          <a:xfrm>
            <a:off x="4658010" y="333556"/>
            <a:ext cx="1442582" cy="1379952"/>
          </a:xfrm>
          <a:prstGeom prst="rect">
            <a:avLst/>
          </a:prstGeom>
        </p:spPr>
      </p:pic>
      <p:pic>
        <p:nvPicPr>
          <p:cNvPr id="22" name="Picture 21" descr="A colorful icons of a document and a gear&#10;&#10;Description automatically generated">
            <a:extLst>
              <a:ext uri="{FF2B5EF4-FFF2-40B4-BE49-F238E27FC236}">
                <a16:creationId xmlns:a16="http://schemas.microsoft.com/office/drawing/2014/main" id="{77DAEA44-20A4-7579-8A35-332F7172C840}"/>
              </a:ext>
            </a:extLst>
          </p:cNvPr>
          <p:cNvPicPr>
            <a:picLocks noChangeAspect="1"/>
          </p:cNvPicPr>
          <p:nvPr/>
        </p:nvPicPr>
        <p:blipFill>
          <a:blip r:embed="rId3"/>
          <a:stretch>
            <a:fillRect/>
          </a:stretch>
        </p:blipFill>
        <p:spPr>
          <a:xfrm>
            <a:off x="2285853" y="3886224"/>
            <a:ext cx="1254689" cy="1369509"/>
          </a:xfrm>
          <a:prstGeom prst="rect">
            <a:avLst/>
          </a:prstGeom>
        </p:spPr>
      </p:pic>
      <p:pic>
        <p:nvPicPr>
          <p:cNvPr id="23" name="Picture 22" descr="A computer with a gear&#10;&#10;Description automatically generated">
            <a:extLst>
              <a:ext uri="{FF2B5EF4-FFF2-40B4-BE49-F238E27FC236}">
                <a16:creationId xmlns:a16="http://schemas.microsoft.com/office/drawing/2014/main" id="{7381D682-C7AA-9AF7-AA75-EA226BAD9441}"/>
              </a:ext>
            </a:extLst>
          </p:cNvPr>
          <p:cNvPicPr>
            <a:picLocks noChangeAspect="1"/>
          </p:cNvPicPr>
          <p:nvPr/>
        </p:nvPicPr>
        <p:blipFill>
          <a:blip r:embed="rId4"/>
          <a:stretch>
            <a:fillRect/>
          </a:stretch>
        </p:blipFill>
        <p:spPr>
          <a:xfrm>
            <a:off x="566745" y="330742"/>
            <a:ext cx="1286007" cy="1369514"/>
          </a:xfrm>
          <a:prstGeom prst="rect">
            <a:avLst/>
          </a:prstGeom>
        </p:spPr>
      </p:pic>
      <p:pic>
        <p:nvPicPr>
          <p:cNvPr id="24" name="Picture 23" descr="A computer chip with a brain and a blue square&#10;&#10;Description automatically generated">
            <a:extLst>
              <a:ext uri="{FF2B5EF4-FFF2-40B4-BE49-F238E27FC236}">
                <a16:creationId xmlns:a16="http://schemas.microsoft.com/office/drawing/2014/main" id="{875767D7-DE6E-5A8B-F775-F7DFEEA784B9}"/>
              </a:ext>
            </a:extLst>
          </p:cNvPr>
          <p:cNvPicPr>
            <a:picLocks noChangeAspect="1"/>
          </p:cNvPicPr>
          <p:nvPr/>
        </p:nvPicPr>
        <p:blipFill>
          <a:blip r:embed="rId5"/>
          <a:stretch>
            <a:fillRect/>
          </a:stretch>
        </p:blipFill>
        <p:spPr>
          <a:xfrm>
            <a:off x="6166311" y="3897968"/>
            <a:ext cx="1317325" cy="1369514"/>
          </a:xfrm>
          <a:prstGeom prst="rect">
            <a:avLst/>
          </a:prstGeom>
        </p:spPr>
      </p:pic>
      <p:pic>
        <p:nvPicPr>
          <p:cNvPr id="25" name="Picture 24" descr="A group of colorful speech bubbles&#10;&#10;Description automatically generated">
            <a:extLst>
              <a:ext uri="{FF2B5EF4-FFF2-40B4-BE49-F238E27FC236}">
                <a16:creationId xmlns:a16="http://schemas.microsoft.com/office/drawing/2014/main" id="{8DE458DC-3DBC-CB35-066E-58F63CA0E16A}"/>
              </a:ext>
            </a:extLst>
          </p:cNvPr>
          <p:cNvPicPr>
            <a:picLocks noChangeAspect="1"/>
          </p:cNvPicPr>
          <p:nvPr/>
        </p:nvPicPr>
        <p:blipFill>
          <a:blip r:embed="rId6"/>
          <a:stretch>
            <a:fillRect/>
          </a:stretch>
        </p:blipFill>
        <p:spPr>
          <a:xfrm>
            <a:off x="8521832" y="343136"/>
            <a:ext cx="1296445" cy="1369513"/>
          </a:xfrm>
          <a:prstGeom prst="rect">
            <a:avLst/>
          </a:prstGeom>
        </p:spPr>
      </p:pic>
      <p:pic>
        <p:nvPicPr>
          <p:cNvPr id="26" name="Picture 25" descr="A yellow chat bubble with a clock&#10;&#10;Description automatically generated">
            <a:extLst>
              <a:ext uri="{FF2B5EF4-FFF2-40B4-BE49-F238E27FC236}">
                <a16:creationId xmlns:a16="http://schemas.microsoft.com/office/drawing/2014/main" id="{9362321A-09F6-38BA-AC46-54F1D266D24B}"/>
              </a:ext>
            </a:extLst>
          </p:cNvPr>
          <p:cNvPicPr>
            <a:picLocks noChangeAspect="1"/>
          </p:cNvPicPr>
          <p:nvPr/>
        </p:nvPicPr>
        <p:blipFill>
          <a:blip r:embed="rId7"/>
          <a:stretch>
            <a:fillRect/>
          </a:stretch>
        </p:blipFill>
        <p:spPr>
          <a:xfrm>
            <a:off x="10112663" y="3918192"/>
            <a:ext cx="1296445" cy="1348636"/>
          </a:xfrm>
          <a:prstGeom prst="rect">
            <a:avLst/>
          </a:prstGeom>
        </p:spPr>
      </p:pic>
      <p:sp>
        <p:nvSpPr>
          <p:cNvPr id="27" name="TextBox 26">
            <a:extLst>
              <a:ext uri="{FF2B5EF4-FFF2-40B4-BE49-F238E27FC236}">
                <a16:creationId xmlns:a16="http://schemas.microsoft.com/office/drawing/2014/main" id="{6E44D198-44B6-A0D3-1E06-A0CEC61EFB66}"/>
              </a:ext>
            </a:extLst>
          </p:cNvPr>
          <p:cNvSpPr txBox="1"/>
          <p:nvPr/>
        </p:nvSpPr>
        <p:spPr>
          <a:xfrm>
            <a:off x="241738" y="1953029"/>
            <a:ext cx="19394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User Interface</a:t>
            </a:r>
            <a:endParaRPr lang="en-US" b="1" dirty="0"/>
          </a:p>
          <a:p>
            <a:pPr algn="ctr"/>
            <a:r>
              <a:rPr lang="en-US" dirty="0">
                <a:ea typeface="+mn-lt"/>
                <a:cs typeface="+mn-lt"/>
              </a:rPr>
              <a:t>(</a:t>
            </a:r>
            <a:r>
              <a:rPr lang="en-US" err="1">
                <a:ea typeface="+mn-lt"/>
                <a:cs typeface="+mn-lt"/>
              </a:rPr>
              <a:t>Streamlit</a:t>
            </a:r>
            <a:r>
              <a:rPr lang="en-US" dirty="0">
                <a:ea typeface="+mn-lt"/>
                <a:cs typeface="+mn-lt"/>
              </a:rPr>
              <a:t> Frontend) </a:t>
            </a:r>
            <a:endParaRPr lang="en-US"/>
          </a:p>
        </p:txBody>
      </p:sp>
      <p:sp>
        <p:nvSpPr>
          <p:cNvPr id="30" name="TextBox 29">
            <a:extLst>
              <a:ext uri="{FF2B5EF4-FFF2-40B4-BE49-F238E27FC236}">
                <a16:creationId xmlns:a16="http://schemas.microsoft.com/office/drawing/2014/main" id="{0759D0D1-5F12-C34B-CB0D-635940A94E0F}"/>
              </a:ext>
            </a:extLst>
          </p:cNvPr>
          <p:cNvSpPr txBox="1"/>
          <p:nvPr/>
        </p:nvSpPr>
        <p:spPr>
          <a:xfrm>
            <a:off x="4166560" y="1953028"/>
            <a:ext cx="24196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Model Initialization</a:t>
            </a:r>
            <a:r>
              <a:rPr lang="en-US" dirty="0">
                <a:ea typeface="+mn-lt"/>
                <a:cs typeface="+mn-lt"/>
              </a:rPr>
              <a:t> (Sentence, QA, Generative)</a:t>
            </a:r>
          </a:p>
        </p:txBody>
      </p:sp>
      <p:sp>
        <p:nvSpPr>
          <p:cNvPr id="31" name="TextBox 30">
            <a:extLst>
              <a:ext uri="{FF2B5EF4-FFF2-40B4-BE49-F238E27FC236}">
                <a16:creationId xmlns:a16="http://schemas.microsoft.com/office/drawing/2014/main" id="{DEA899EB-9D90-9FD8-5119-F5CD5CB7E8C4}"/>
              </a:ext>
            </a:extLst>
          </p:cNvPr>
          <p:cNvSpPr txBox="1"/>
          <p:nvPr/>
        </p:nvSpPr>
        <p:spPr>
          <a:xfrm>
            <a:off x="1849244" y="5575138"/>
            <a:ext cx="20855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Document Processing</a:t>
            </a:r>
            <a:endParaRPr lang="en-US" b="1" dirty="0"/>
          </a:p>
          <a:p>
            <a:pPr algn="ctr"/>
            <a:r>
              <a:rPr lang="en-US" dirty="0">
                <a:ea typeface="+mn-lt"/>
                <a:cs typeface="+mn-lt"/>
              </a:rPr>
              <a:t>(URL Loader, Splitter)</a:t>
            </a:r>
            <a:endParaRPr lang="en-US" dirty="0"/>
          </a:p>
        </p:txBody>
      </p:sp>
      <p:sp>
        <p:nvSpPr>
          <p:cNvPr id="32" name="TextBox 31">
            <a:extLst>
              <a:ext uri="{FF2B5EF4-FFF2-40B4-BE49-F238E27FC236}">
                <a16:creationId xmlns:a16="http://schemas.microsoft.com/office/drawing/2014/main" id="{1DBA8787-949A-0321-D121-5FADE7A04558}"/>
              </a:ext>
            </a:extLst>
          </p:cNvPr>
          <p:cNvSpPr txBox="1"/>
          <p:nvPr/>
        </p:nvSpPr>
        <p:spPr>
          <a:xfrm>
            <a:off x="5241711" y="5575138"/>
            <a:ext cx="3160732" cy="93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Embedding &amp; Retrieval</a:t>
            </a:r>
            <a:endParaRPr lang="en-US"/>
          </a:p>
          <a:p>
            <a:pPr algn="ctr"/>
            <a:r>
              <a:rPr lang="en-US" dirty="0">
                <a:ea typeface="+mn-lt"/>
                <a:cs typeface="+mn-lt"/>
              </a:rPr>
              <a:t>(Compute Embeddings, FAISS Index)</a:t>
            </a:r>
            <a:endParaRPr lang="en-US"/>
          </a:p>
        </p:txBody>
      </p:sp>
      <p:sp>
        <p:nvSpPr>
          <p:cNvPr id="33" name="TextBox 32">
            <a:extLst>
              <a:ext uri="{FF2B5EF4-FFF2-40B4-BE49-F238E27FC236}">
                <a16:creationId xmlns:a16="http://schemas.microsoft.com/office/drawing/2014/main" id="{052E0142-DAC0-F34A-CBFC-3DAFAF106637}"/>
              </a:ext>
            </a:extLst>
          </p:cNvPr>
          <p:cNvSpPr txBox="1"/>
          <p:nvPr/>
        </p:nvSpPr>
        <p:spPr>
          <a:xfrm>
            <a:off x="9792833" y="5575138"/>
            <a:ext cx="19394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Chat Logging</a:t>
            </a:r>
          </a:p>
          <a:p>
            <a:pPr algn="ctr"/>
            <a:r>
              <a:rPr lang="en-US" dirty="0">
                <a:ea typeface="+mn-lt"/>
                <a:cs typeface="+mn-lt"/>
              </a:rPr>
              <a:t>(Log to JSON) </a:t>
            </a:r>
            <a:endParaRPr lang="en-US"/>
          </a:p>
        </p:txBody>
      </p:sp>
      <p:sp>
        <p:nvSpPr>
          <p:cNvPr id="34" name="TextBox 33">
            <a:extLst>
              <a:ext uri="{FF2B5EF4-FFF2-40B4-BE49-F238E27FC236}">
                <a16:creationId xmlns:a16="http://schemas.microsoft.com/office/drawing/2014/main" id="{F10EF512-B6F6-2A75-A67D-85657CC3B7D3}"/>
              </a:ext>
            </a:extLst>
          </p:cNvPr>
          <p:cNvSpPr txBox="1"/>
          <p:nvPr/>
        </p:nvSpPr>
        <p:spPr>
          <a:xfrm>
            <a:off x="7803715" y="195823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Answer Generation</a:t>
            </a:r>
          </a:p>
          <a:p>
            <a:pPr algn="ctr"/>
            <a:r>
              <a:rPr lang="en-US" dirty="0"/>
              <a:t>(QA Mode, Generative Mode)</a:t>
            </a:r>
            <a:endParaRPr lang="en-US"/>
          </a:p>
        </p:txBody>
      </p:sp>
      <p:cxnSp>
        <p:nvCxnSpPr>
          <p:cNvPr id="36" name="Straight Arrow Connector 35">
            <a:extLst>
              <a:ext uri="{FF2B5EF4-FFF2-40B4-BE49-F238E27FC236}">
                <a16:creationId xmlns:a16="http://schemas.microsoft.com/office/drawing/2014/main" id="{F11E6A1D-625E-EEA4-BE7B-62012E9F09DE}"/>
              </a:ext>
            </a:extLst>
          </p:cNvPr>
          <p:cNvCxnSpPr>
            <a:cxnSpLocks/>
          </p:cNvCxnSpPr>
          <p:nvPr/>
        </p:nvCxnSpPr>
        <p:spPr>
          <a:xfrm flipV="1">
            <a:off x="4124757" y="2650308"/>
            <a:ext cx="1221288" cy="92901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BC34D0C-13AA-5EB0-825C-0B42F03FBD64}"/>
              </a:ext>
            </a:extLst>
          </p:cNvPr>
          <p:cNvCxnSpPr>
            <a:cxnSpLocks/>
          </p:cNvCxnSpPr>
          <p:nvPr/>
        </p:nvCxnSpPr>
        <p:spPr>
          <a:xfrm>
            <a:off x="5416660" y="2645064"/>
            <a:ext cx="1002082" cy="9394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CA4B6C7-2027-6008-CA12-0384B54C97F8}"/>
              </a:ext>
            </a:extLst>
          </p:cNvPr>
          <p:cNvCxnSpPr>
            <a:cxnSpLocks/>
          </p:cNvCxnSpPr>
          <p:nvPr/>
        </p:nvCxnSpPr>
        <p:spPr>
          <a:xfrm>
            <a:off x="9205782" y="2645063"/>
            <a:ext cx="1002082" cy="9394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73C7A56-9391-431E-554F-AC672DB24F79}"/>
              </a:ext>
            </a:extLst>
          </p:cNvPr>
          <p:cNvCxnSpPr>
            <a:cxnSpLocks/>
          </p:cNvCxnSpPr>
          <p:nvPr/>
        </p:nvCxnSpPr>
        <p:spPr>
          <a:xfrm flipV="1">
            <a:off x="7913879" y="2650308"/>
            <a:ext cx="1221288" cy="92901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F458C7E-7C4F-D716-31C6-FDBC00A5C1A4}"/>
              </a:ext>
            </a:extLst>
          </p:cNvPr>
          <p:cNvCxnSpPr>
            <a:cxnSpLocks/>
          </p:cNvCxnSpPr>
          <p:nvPr/>
        </p:nvCxnSpPr>
        <p:spPr>
          <a:xfrm>
            <a:off x="1857179" y="2645063"/>
            <a:ext cx="1002082" cy="9394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706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2A285E-FC6A-AA20-B9C0-3A63A95938F1}"/>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9637E60C-EFB5-B749-C53C-BAF8719D0E80}"/>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
        <p:nvSpPr>
          <p:cNvPr id="4" name="Rectangle: Rounded Corners 3">
            <a:extLst>
              <a:ext uri="{FF2B5EF4-FFF2-40B4-BE49-F238E27FC236}">
                <a16:creationId xmlns:a16="http://schemas.microsoft.com/office/drawing/2014/main" id="{8ACF42F7-F4F9-0C5B-D798-B2C642586D29}"/>
              </a:ext>
            </a:extLst>
          </p:cNvPr>
          <p:cNvSpPr/>
          <p:nvPr/>
        </p:nvSpPr>
        <p:spPr>
          <a:xfrm>
            <a:off x="153538" y="141909"/>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err="1">
                <a:solidFill>
                  <a:schemeClr val="tx1"/>
                </a:solidFill>
                <a:ea typeface="+mn-lt"/>
                <a:cs typeface="+mn-lt"/>
              </a:rPr>
              <a:t>Streamlit</a:t>
            </a:r>
            <a:r>
              <a:rPr lang="en-US" sz="2000" b="1" dirty="0">
                <a:solidFill>
                  <a:schemeClr val="tx1"/>
                </a:solidFill>
                <a:ea typeface="+mn-lt"/>
                <a:cs typeface="+mn-lt"/>
              </a:rPr>
              <a:t> Interface</a:t>
            </a:r>
          </a:p>
          <a:p>
            <a:pPr algn="ctr"/>
            <a:r>
              <a:rPr lang="en-US" i="1" dirty="0">
                <a:solidFill>
                  <a:schemeClr val="tx1"/>
                </a:solidFill>
                <a:ea typeface="+mn-lt"/>
                <a:cs typeface="+mn-lt"/>
              </a:rPr>
              <a:t>- Text Input (URLs)</a:t>
            </a:r>
          </a:p>
          <a:p>
            <a:pPr algn="ctr"/>
            <a:r>
              <a:rPr lang="en-US" i="1" dirty="0">
                <a:solidFill>
                  <a:schemeClr val="tx1"/>
                </a:solidFill>
                <a:ea typeface="+mn-lt"/>
                <a:cs typeface="+mn-lt"/>
              </a:rPr>
              <a:t>- Radio (Mode Select)</a:t>
            </a:r>
          </a:p>
          <a:p>
            <a:pPr algn="ctr"/>
            <a:r>
              <a:rPr lang="en-US" i="1" dirty="0">
                <a:solidFill>
                  <a:schemeClr val="tx1"/>
                </a:solidFill>
                <a:ea typeface="+mn-lt"/>
                <a:cs typeface="+mn-lt"/>
              </a:rPr>
              <a:t>- Text Input (Ques.)</a:t>
            </a:r>
          </a:p>
          <a:p>
            <a:pPr algn="ctr"/>
            <a:r>
              <a:rPr lang="en-US" i="1" dirty="0">
                <a:solidFill>
                  <a:schemeClr val="tx1"/>
                </a:solidFill>
                <a:ea typeface="+mn-lt"/>
                <a:cs typeface="+mn-lt"/>
              </a:rPr>
              <a:t>- Display (Answer)</a:t>
            </a:r>
            <a:endParaRPr lang="en-US" i="1">
              <a:solidFill>
                <a:schemeClr val="tx1"/>
              </a:solidFill>
            </a:endParaRPr>
          </a:p>
        </p:txBody>
      </p:sp>
      <p:sp>
        <p:nvSpPr>
          <p:cNvPr id="5" name="Rectangle: Rounded Corners 4">
            <a:extLst>
              <a:ext uri="{FF2B5EF4-FFF2-40B4-BE49-F238E27FC236}">
                <a16:creationId xmlns:a16="http://schemas.microsoft.com/office/drawing/2014/main" id="{A10685F6-4E1C-76AA-AFBC-FB9FD1B2F13C}"/>
              </a:ext>
            </a:extLst>
          </p:cNvPr>
          <p:cNvSpPr/>
          <p:nvPr/>
        </p:nvSpPr>
        <p:spPr>
          <a:xfrm>
            <a:off x="3921784" y="4463386"/>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Chat Logging</a:t>
            </a:r>
            <a:r>
              <a:rPr lang="en-US" sz="2000" dirty="0">
                <a:solidFill>
                  <a:schemeClr val="tx1"/>
                </a:solidFill>
                <a:ea typeface="+mn-lt"/>
                <a:cs typeface="+mn-lt"/>
              </a:rPr>
              <a:t> </a:t>
            </a:r>
            <a:endParaRPr lang="en-US"/>
          </a:p>
          <a:p>
            <a:pPr algn="ctr"/>
            <a:r>
              <a:rPr lang="en-US" i="1" dirty="0">
                <a:solidFill>
                  <a:schemeClr val="tx1"/>
                </a:solidFill>
                <a:ea typeface="+mn-lt"/>
                <a:cs typeface="+mn-lt"/>
              </a:rPr>
              <a:t>- Log to JSON</a:t>
            </a:r>
            <a:endParaRPr lang="en-US" i="1" dirty="0">
              <a:solidFill>
                <a:schemeClr val="tx1"/>
              </a:solidFill>
            </a:endParaRPr>
          </a:p>
        </p:txBody>
      </p:sp>
      <p:sp>
        <p:nvSpPr>
          <p:cNvPr id="6" name="Rectangle: Rounded Corners 5">
            <a:extLst>
              <a:ext uri="{FF2B5EF4-FFF2-40B4-BE49-F238E27FC236}">
                <a16:creationId xmlns:a16="http://schemas.microsoft.com/office/drawing/2014/main" id="{128A72DD-53BB-59B6-5ED5-5A796990C328}"/>
              </a:ext>
            </a:extLst>
          </p:cNvPr>
          <p:cNvSpPr/>
          <p:nvPr/>
        </p:nvSpPr>
        <p:spPr>
          <a:xfrm>
            <a:off x="3921785" y="141908"/>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Document Processing</a:t>
            </a:r>
            <a:endParaRPr lang="en-US" b="1" dirty="0">
              <a:solidFill>
                <a:schemeClr val="tx1"/>
              </a:solidFill>
            </a:endParaRPr>
          </a:p>
          <a:p>
            <a:pPr algn="ctr"/>
            <a:r>
              <a:rPr lang="en-US" i="1" dirty="0">
                <a:solidFill>
                  <a:schemeClr val="tx1"/>
                </a:solidFill>
                <a:ea typeface="+mn-lt"/>
                <a:cs typeface="+mn-lt"/>
              </a:rPr>
              <a:t>- URL Loader</a:t>
            </a:r>
            <a:endParaRPr lang="en-US" i="1">
              <a:solidFill>
                <a:schemeClr val="tx1"/>
              </a:solidFill>
            </a:endParaRPr>
          </a:p>
          <a:p>
            <a:pPr algn="ctr"/>
            <a:r>
              <a:rPr lang="en-US" i="1" dirty="0">
                <a:solidFill>
                  <a:schemeClr val="tx1"/>
                </a:solidFill>
                <a:ea typeface="+mn-lt"/>
                <a:cs typeface="+mn-lt"/>
              </a:rPr>
              <a:t>- Text Splitter </a:t>
            </a:r>
            <a:endParaRPr lang="en-US" i="1">
              <a:solidFill>
                <a:schemeClr val="tx1"/>
              </a:solidFill>
            </a:endParaRPr>
          </a:p>
        </p:txBody>
      </p:sp>
      <p:sp>
        <p:nvSpPr>
          <p:cNvPr id="7" name="Rectangle: Rounded Corners 6">
            <a:extLst>
              <a:ext uri="{FF2B5EF4-FFF2-40B4-BE49-F238E27FC236}">
                <a16:creationId xmlns:a16="http://schemas.microsoft.com/office/drawing/2014/main" id="{4873DBA9-1028-8FE6-3042-A14E1D7A1F70}"/>
              </a:ext>
            </a:extLst>
          </p:cNvPr>
          <p:cNvSpPr/>
          <p:nvPr/>
        </p:nvSpPr>
        <p:spPr>
          <a:xfrm>
            <a:off x="6823647" y="2250456"/>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Embedding &amp; Retrieval</a:t>
            </a:r>
            <a:endParaRPr lang="en-US" b="1" dirty="0">
              <a:solidFill>
                <a:schemeClr val="tx1"/>
              </a:solidFill>
            </a:endParaRPr>
          </a:p>
          <a:p>
            <a:pPr algn="ctr"/>
            <a:r>
              <a:rPr lang="en-US" i="1" dirty="0">
                <a:solidFill>
                  <a:schemeClr val="tx1"/>
                </a:solidFill>
                <a:ea typeface="+mn-lt"/>
                <a:cs typeface="+mn-lt"/>
              </a:rPr>
              <a:t>- Compute Embeddings</a:t>
            </a:r>
            <a:endParaRPr lang="en-US" i="1">
              <a:solidFill>
                <a:schemeClr val="tx1"/>
              </a:solidFill>
            </a:endParaRPr>
          </a:p>
          <a:p>
            <a:pPr algn="ctr"/>
            <a:r>
              <a:rPr lang="en-US" i="1" dirty="0">
                <a:solidFill>
                  <a:schemeClr val="tx1"/>
                </a:solidFill>
                <a:ea typeface="+mn-lt"/>
                <a:cs typeface="+mn-lt"/>
              </a:rPr>
              <a:t>- FAISS Index </a:t>
            </a:r>
            <a:endParaRPr lang="en-US" i="1">
              <a:solidFill>
                <a:schemeClr val="tx1"/>
              </a:solidFill>
            </a:endParaRPr>
          </a:p>
          <a:p>
            <a:pPr algn="ctr"/>
            <a:endParaRPr lang="en-US" i="1" dirty="0">
              <a:solidFill>
                <a:schemeClr val="tx1"/>
              </a:solidFill>
            </a:endParaRPr>
          </a:p>
        </p:txBody>
      </p:sp>
      <p:sp>
        <p:nvSpPr>
          <p:cNvPr id="8" name="Rectangle: Rounded Corners 7">
            <a:extLst>
              <a:ext uri="{FF2B5EF4-FFF2-40B4-BE49-F238E27FC236}">
                <a16:creationId xmlns:a16="http://schemas.microsoft.com/office/drawing/2014/main" id="{711E00D5-AC8C-CCF2-FB39-E029A3753181}"/>
              </a:ext>
            </a:extLst>
          </p:cNvPr>
          <p:cNvSpPr/>
          <p:nvPr/>
        </p:nvSpPr>
        <p:spPr>
          <a:xfrm>
            <a:off x="9568935" y="141908"/>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Model Initialization</a:t>
            </a:r>
            <a:endParaRPr lang="en-US" b="1" dirty="0">
              <a:solidFill>
                <a:schemeClr val="tx1"/>
              </a:solidFill>
            </a:endParaRPr>
          </a:p>
          <a:p>
            <a:pPr algn="ctr"/>
            <a:r>
              <a:rPr lang="en-US" i="1" dirty="0">
                <a:solidFill>
                  <a:schemeClr val="tx1"/>
                </a:solidFill>
                <a:ea typeface="+mn-lt"/>
                <a:cs typeface="+mn-lt"/>
              </a:rPr>
              <a:t>- Sentence Model</a:t>
            </a:r>
            <a:endParaRPr lang="en-US" i="1" dirty="0">
              <a:solidFill>
                <a:schemeClr val="tx1"/>
              </a:solidFill>
            </a:endParaRPr>
          </a:p>
          <a:p>
            <a:pPr algn="ctr"/>
            <a:r>
              <a:rPr lang="en-US" i="1" dirty="0">
                <a:solidFill>
                  <a:schemeClr val="tx1"/>
                </a:solidFill>
                <a:ea typeface="+mn-lt"/>
                <a:cs typeface="+mn-lt"/>
              </a:rPr>
              <a:t>- QA Pipeline</a:t>
            </a:r>
            <a:endParaRPr lang="en-US" i="1" dirty="0">
              <a:solidFill>
                <a:schemeClr val="tx1"/>
              </a:solidFill>
            </a:endParaRPr>
          </a:p>
          <a:p>
            <a:pPr algn="ctr"/>
            <a:r>
              <a:rPr lang="en-US" i="1" dirty="0">
                <a:solidFill>
                  <a:schemeClr val="tx1"/>
                </a:solidFill>
                <a:ea typeface="+mn-lt"/>
                <a:cs typeface="+mn-lt"/>
              </a:rPr>
              <a:t>- Generative Pipeline </a:t>
            </a:r>
            <a:endParaRPr lang="en-US"/>
          </a:p>
        </p:txBody>
      </p:sp>
      <p:sp>
        <p:nvSpPr>
          <p:cNvPr id="9" name="Rectangle: Rounded Corners 8">
            <a:extLst>
              <a:ext uri="{FF2B5EF4-FFF2-40B4-BE49-F238E27FC236}">
                <a16:creationId xmlns:a16="http://schemas.microsoft.com/office/drawing/2014/main" id="{1FB3CA24-F906-9EED-2876-74C3866C7C06}"/>
              </a:ext>
            </a:extLst>
          </p:cNvPr>
          <p:cNvSpPr/>
          <p:nvPr/>
        </p:nvSpPr>
        <p:spPr>
          <a:xfrm>
            <a:off x="9568934" y="4463388"/>
            <a:ext cx="2473889" cy="1764081"/>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Answer Generation</a:t>
            </a:r>
            <a:endParaRPr lang="en-US" b="1" dirty="0">
              <a:solidFill>
                <a:schemeClr val="tx1"/>
              </a:solidFill>
            </a:endParaRPr>
          </a:p>
          <a:p>
            <a:pPr algn="ctr"/>
            <a:r>
              <a:rPr lang="en-US" i="1" dirty="0">
                <a:solidFill>
                  <a:schemeClr val="tx1"/>
                </a:solidFill>
                <a:ea typeface="+mn-lt"/>
                <a:cs typeface="+mn-lt"/>
              </a:rPr>
              <a:t>- QA Mode </a:t>
            </a:r>
            <a:endParaRPr lang="en-US" i="1">
              <a:solidFill>
                <a:schemeClr val="tx1"/>
              </a:solidFill>
            </a:endParaRPr>
          </a:p>
          <a:p>
            <a:pPr algn="ctr"/>
            <a:r>
              <a:rPr lang="en-US" i="1" dirty="0">
                <a:solidFill>
                  <a:schemeClr val="tx1"/>
                </a:solidFill>
                <a:ea typeface="+mn-lt"/>
                <a:cs typeface="+mn-lt"/>
              </a:rPr>
              <a:t>- Generative Mode</a:t>
            </a:r>
            <a:r>
              <a:rPr lang="en-US" dirty="0">
                <a:solidFill>
                  <a:schemeClr val="tx1"/>
                </a:solidFill>
                <a:ea typeface="+mn-lt"/>
                <a:cs typeface="+mn-lt"/>
              </a:rPr>
              <a:t> </a:t>
            </a:r>
            <a:endParaRPr lang="en-US" i="1">
              <a:solidFill>
                <a:schemeClr val="tx1"/>
              </a:solidFill>
            </a:endParaRPr>
          </a:p>
        </p:txBody>
      </p:sp>
      <p:sp>
        <p:nvSpPr>
          <p:cNvPr id="10" name="Rectangle: Rounded Corners 9">
            <a:extLst>
              <a:ext uri="{FF2B5EF4-FFF2-40B4-BE49-F238E27FC236}">
                <a16:creationId xmlns:a16="http://schemas.microsoft.com/office/drawing/2014/main" id="{733B6428-B3C7-B682-C011-D630661F638D}"/>
              </a:ext>
            </a:extLst>
          </p:cNvPr>
          <p:cNvSpPr/>
          <p:nvPr/>
        </p:nvSpPr>
        <p:spPr>
          <a:xfrm>
            <a:off x="153537" y="3429990"/>
            <a:ext cx="2473889" cy="2797478"/>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chemeClr val="tx1"/>
                </a:solidFill>
                <a:ea typeface="+mn-lt"/>
                <a:cs typeface="+mn-lt"/>
              </a:rPr>
              <a:t>Utility Functions</a:t>
            </a:r>
            <a:endParaRPr lang="en-US" b="1" dirty="0">
              <a:solidFill>
                <a:schemeClr val="tx1"/>
              </a:solidFill>
            </a:endParaRPr>
          </a:p>
          <a:p>
            <a:pPr algn="ctr"/>
            <a:r>
              <a:rPr lang="en-US" i="1" dirty="0" err="1">
                <a:solidFill>
                  <a:schemeClr val="tx1"/>
                </a:solidFill>
                <a:ea typeface="+mn-lt"/>
                <a:cs typeface="+mn-lt"/>
              </a:rPr>
              <a:t>load_sentence_model</a:t>
            </a:r>
            <a:r>
              <a:rPr lang="en-US" i="1" dirty="0">
                <a:solidFill>
                  <a:schemeClr val="tx1"/>
                </a:solidFill>
                <a:ea typeface="+mn-lt"/>
                <a:cs typeface="+mn-lt"/>
              </a:rPr>
              <a:t>()</a:t>
            </a:r>
            <a:endParaRPr lang="en-US" i="1">
              <a:solidFill>
                <a:schemeClr val="tx1"/>
              </a:solidFill>
            </a:endParaRPr>
          </a:p>
          <a:p>
            <a:pPr algn="ctr"/>
            <a:r>
              <a:rPr lang="en-US" i="1" dirty="0" err="1">
                <a:solidFill>
                  <a:schemeClr val="tx1"/>
                </a:solidFill>
                <a:ea typeface="+mn-lt"/>
                <a:cs typeface="+mn-lt"/>
              </a:rPr>
              <a:t>load_qa_pipeline</a:t>
            </a:r>
            <a:r>
              <a:rPr lang="en-US" i="1" dirty="0">
                <a:solidFill>
                  <a:schemeClr val="tx1"/>
                </a:solidFill>
                <a:ea typeface="+mn-lt"/>
                <a:cs typeface="+mn-lt"/>
              </a:rPr>
              <a:t>()</a:t>
            </a:r>
            <a:endParaRPr lang="en-US" i="1">
              <a:solidFill>
                <a:schemeClr val="tx1"/>
              </a:solidFill>
            </a:endParaRPr>
          </a:p>
          <a:p>
            <a:pPr algn="ctr"/>
            <a:r>
              <a:rPr lang="en-US" i="1" dirty="0" err="1">
                <a:solidFill>
                  <a:schemeClr val="tx1"/>
                </a:solidFill>
                <a:ea typeface="+mn-lt"/>
                <a:cs typeface="+mn-lt"/>
              </a:rPr>
              <a:t>load_generative_pipe</a:t>
            </a:r>
            <a:r>
              <a:rPr lang="en-US" i="1" dirty="0">
                <a:solidFill>
                  <a:schemeClr val="tx1"/>
                </a:solidFill>
                <a:ea typeface="+mn-lt"/>
                <a:cs typeface="+mn-lt"/>
              </a:rPr>
              <a:t>.</a:t>
            </a:r>
            <a:endParaRPr lang="en-US" i="1">
              <a:solidFill>
                <a:schemeClr val="tx1"/>
              </a:solidFill>
            </a:endParaRPr>
          </a:p>
          <a:p>
            <a:pPr algn="ctr"/>
            <a:r>
              <a:rPr lang="en-US" i="1" err="1">
                <a:solidFill>
                  <a:schemeClr val="tx1"/>
                </a:solidFill>
                <a:ea typeface="+mn-lt"/>
                <a:cs typeface="+mn-lt"/>
              </a:rPr>
              <a:t>compute_embeddings</a:t>
            </a:r>
            <a:r>
              <a:rPr lang="en-US" i="1" dirty="0">
                <a:solidFill>
                  <a:schemeClr val="tx1"/>
                </a:solidFill>
                <a:ea typeface="+mn-lt"/>
                <a:cs typeface="+mn-lt"/>
              </a:rPr>
              <a:t>()</a:t>
            </a:r>
          </a:p>
          <a:p>
            <a:pPr algn="ctr"/>
            <a:r>
              <a:rPr lang="en-US" i="1" dirty="0" err="1">
                <a:solidFill>
                  <a:schemeClr val="tx1"/>
                </a:solidFill>
                <a:ea typeface="+mn-lt"/>
                <a:cs typeface="+mn-lt"/>
              </a:rPr>
              <a:t>initialize_faiss_index</a:t>
            </a:r>
            <a:endParaRPr lang="en-US" i="1" dirty="0">
              <a:solidFill>
                <a:schemeClr val="tx1"/>
              </a:solidFill>
              <a:ea typeface="+mn-lt"/>
              <a:cs typeface="+mn-lt"/>
            </a:endParaRPr>
          </a:p>
          <a:p>
            <a:pPr algn="ctr"/>
            <a:r>
              <a:rPr lang="en-US" i="1" err="1">
                <a:solidFill>
                  <a:schemeClr val="tx1"/>
                </a:solidFill>
                <a:ea typeface="+mn-lt"/>
                <a:cs typeface="+mn-lt"/>
              </a:rPr>
              <a:t>retrieve_rel_docs</a:t>
            </a:r>
            <a:r>
              <a:rPr lang="en-US" i="1" dirty="0">
                <a:solidFill>
                  <a:schemeClr val="tx1"/>
                </a:solidFill>
                <a:ea typeface="+mn-lt"/>
                <a:cs typeface="+mn-lt"/>
              </a:rPr>
              <a:t>()</a:t>
            </a:r>
          </a:p>
          <a:p>
            <a:pPr algn="ctr"/>
            <a:r>
              <a:rPr lang="en-US" i="1" err="1">
                <a:solidFill>
                  <a:schemeClr val="tx1"/>
                </a:solidFill>
                <a:ea typeface="+mn-lt"/>
                <a:cs typeface="+mn-lt"/>
              </a:rPr>
              <a:t>generate_answer</a:t>
            </a:r>
            <a:r>
              <a:rPr lang="en-US" i="1" dirty="0">
                <a:solidFill>
                  <a:schemeClr val="tx1"/>
                </a:solidFill>
                <a:ea typeface="+mn-lt"/>
                <a:cs typeface="+mn-lt"/>
              </a:rPr>
              <a:t>() </a:t>
            </a:r>
          </a:p>
          <a:p>
            <a:pPr algn="ctr"/>
            <a:r>
              <a:rPr lang="en-US" i="1" err="1">
                <a:solidFill>
                  <a:schemeClr val="tx1"/>
                </a:solidFill>
                <a:ea typeface="+mn-lt"/>
                <a:cs typeface="+mn-lt"/>
              </a:rPr>
              <a:t>log_chat</a:t>
            </a:r>
            <a:r>
              <a:rPr lang="en-US" i="1" dirty="0">
                <a:solidFill>
                  <a:schemeClr val="tx1"/>
                </a:solidFill>
                <a:ea typeface="+mn-lt"/>
                <a:cs typeface="+mn-lt"/>
              </a:rPr>
              <a:t>()</a:t>
            </a:r>
            <a:endParaRPr lang="en-US" i="1" dirty="0">
              <a:solidFill>
                <a:schemeClr val="tx1"/>
              </a:solidFill>
            </a:endParaRPr>
          </a:p>
        </p:txBody>
      </p:sp>
      <p:cxnSp>
        <p:nvCxnSpPr>
          <p:cNvPr id="11" name="Straight Arrow Connector 10">
            <a:extLst>
              <a:ext uri="{FF2B5EF4-FFF2-40B4-BE49-F238E27FC236}">
                <a16:creationId xmlns:a16="http://schemas.microsoft.com/office/drawing/2014/main" id="{10953106-83D3-21AB-F4A9-87901FA15B04}"/>
              </a:ext>
            </a:extLst>
          </p:cNvPr>
          <p:cNvCxnSpPr/>
          <p:nvPr/>
        </p:nvCxnSpPr>
        <p:spPr>
          <a:xfrm>
            <a:off x="1385131" y="2087344"/>
            <a:ext cx="20878" cy="11586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41FD582-7A9B-D3A7-BCF0-EDDE7789DA6F}"/>
              </a:ext>
            </a:extLst>
          </p:cNvPr>
          <p:cNvCxnSpPr/>
          <p:nvPr/>
        </p:nvCxnSpPr>
        <p:spPr>
          <a:xfrm>
            <a:off x="2889181" y="966208"/>
            <a:ext cx="699370" cy="10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626E6C-C5FC-FC37-B009-B6289DD739F8}"/>
              </a:ext>
            </a:extLst>
          </p:cNvPr>
          <p:cNvCxnSpPr>
            <a:cxnSpLocks/>
          </p:cNvCxnSpPr>
          <p:nvPr/>
        </p:nvCxnSpPr>
        <p:spPr>
          <a:xfrm>
            <a:off x="7711702" y="914015"/>
            <a:ext cx="699370" cy="10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292223-700C-DE80-DB53-C12A44366478}"/>
              </a:ext>
            </a:extLst>
          </p:cNvPr>
          <p:cNvCxnSpPr>
            <a:cxnSpLocks/>
          </p:cNvCxnSpPr>
          <p:nvPr/>
        </p:nvCxnSpPr>
        <p:spPr>
          <a:xfrm flipH="1" flipV="1">
            <a:off x="7711701" y="5402508"/>
            <a:ext cx="699370" cy="104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CE25CA-4190-9D5B-2873-32E2040DD3CA}"/>
              </a:ext>
            </a:extLst>
          </p:cNvPr>
          <p:cNvCxnSpPr>
            <a:cxnSpLocks/>
          </p:cNvCxnSpPr>
          <p:nvPr/>
        </p:nvCxnSpPr>
        <p:spPr>
          <a:xfrm flipH="1">
            <a:off x="10185592" y="2490207"/>
            <a:ext cx="594985" cy="3444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1DC216-B8F4-AA35-F34C-E47E7C50874C}"/>
              </a:ext>
            </a:extLst>
          </p:cNvPr>
          <p:cNvCxnSpPr>
            <a:cxnSpLocks/>
          </p:cNvCxnSpPr>
          <p:nvPr/>
        </p:nvCxnSpPr>
        <p:spPr>
          <a:xfrm>
            <a:off x="10185590" y="3179139"/>
            <a:ext cx="605425" cy="302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55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C23545-C57A-CAB6-5677-979FA6729AE5}"/>
              </a:ext>
            </a:extLst>
          </p:cNvPr>
          <p:cNvSpPr>
            <a:spLocks noGrp="1"/>
          </p:cNvSpPr>
          <p:nvPr>
            <p:ph type="title"/>
          </p:nvPr>
        </p:nvSpPr>
        <p:spPr>
          <a:xfrm>
            <a:off x="2172" y="365927"/>
            <a:ext cx="12177218" cy="1014984"/>
          </a:xfrm>
        </p:spPr>
        <p:txBody>
          <a:bodyPr/>
          <a:lstStyle/>
          <a:p>
            <a:r>
              <a:rPr lang="en-US" sz="5000" dirty="0"/>
              <a:t>Sample Output: QA mode</a:t>
            </a:r>
          </a:p>
        </p:txBody>
      </p:sp>
      <p:pic>
        <p:nvPicPr>
          <p:cNvPr id="6" name="Content Placeholder 5" descr="A screenshot of a chatbot&#10;&#10;Description automatically generated">
            <a:extLst>
              <a:ext uri="{FF2B5EF4-FFF2-40B4-BE49-F238E27FC236}">
                <a16:creationId xmlns:a16="http://schemas.microsoft.com/office/drawing/2014/main" id="{5EF07754-8E91-6E18-BED5-C7ECE2392795}"/>
              </a:ext>
            </a:extLst>
          </p:cNvPr>
          <p:cNvPicPr>
            <a:picLocks noGrp="1" noChangeAspect="1"/>
          </p:cNvPicPr>
          <p:nvPr>
            <p:ph idx="1"/>
          </p:nvPr>
        </p:nvPicPr>
        <p:blipFill>
          <a:blip r:embed="rId2"/>
          <a:stretch>
            <a:fillRect/>
          </a:stretch>
        </p:blipFill>
        <p:spPr>
          <a:xfrm>
            <a:off x="3570" y="1377447"/>
            <a:ext cx="12181561" cy="5475496"/>
          </a:xfrm>
        </p:spPr>
      </p:pic>
      <p:sp>
        <p:nvSpPr>
          <p:cNvPr id="2" name="Slide Number Placeholder 1">
            <a:extLst>
              <a:ext uri="{FF2B5EF4-FFF2-40B4-BE49-F238E27FC236}">
                <a16:creationId xmlns:a16="http://schemas.microsoft.com/office/drawing/2014/main" id="{73D2F75E-FEF4-FB62-AB27-439C14E3473F}"/>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Tree>
    <p:extLst>
      <p:ext uri="{BB962C8B-B14F-4D97-AF65-F5344CB8AC3E}">
        <p14:creationId xmlns:p14="http://schemas.microsoft.com/office/powerpoint/2010/main" val="1035588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C23545-C57A-CAB6-5677-979FA6729AE5}"/>
              </a:ext>
            </a:extLst>
          </p:cNvPr>
          <p:cNvSpPr>
            <a:spLocks noGrp="1"/>
          </p:cNvSpPr>
          <p:nvPr>
            <p:ph type="title"/>
          </p:nvPr>
        </p:nvSpPr>
        <p:spPr>
          <a:xfrm>
            <a:off x="2172" y="365927"/>
            <a:ext cx="12177218" cy="1014984"/>
          </a:xfrm>
        </p:spPr>
        <p:txBody>
          <a:bodyPr/>
          <a:lstStyle/>
          <a:p>
            <a:r>
              <a:rPr lang="en-US" sz="5000" dirty="0"/>
              <a:t>Sample Output: Generative mode</a:t>
            </a:r>
          </a:p>
        </p:txBody>
      </p:sp>
      <p:pic>
        <p:nvPicPr>
          <p:cNvPr id="6" name="Content Placeholder 5" descr="A screenshot of a chatbot&#10;&#10;Description automatically generated">
            <a:extLst>
              <a:ext uri="{FF2B5EF4-FFF2-40B4-BE49-F238E27FC236}">
                <a16:creationId xmlns:a16="http://schemas.microsoft.com/office/drawing/2014/main" id="{5EF07754-8E91-6E18-BED5-C7ECE2392795}"/>
              </a:ext>
            </a:extLst>
          </p:cNvPr>
          <p:cNvPicPr>
            <a:picLocks noGrp="1" noChangeAspect="1"/>
          </p:cNvPicPr>
          <p:nvPr>
            <p:ph idx="1"/>
          </p:nvPr>
        </p:nvPicPr>
        <p:blipFill>
          <a:blip r:embed="rId2"/>
          <a:stretch>
            <a:fillRect/>
          </a:stretch>
        </p:blipFill>
        <p:spPr>
          <a:xfrm>
            <a:off x="27678" y="1377447"/>
            <a:ext cx="12133345" cy="5475496"/>
          </a:xfrm>
        </p:spPr>
      </p:pic>
      <p:sp>
        <p:nvSpPr>
          <p:cNvPr id="2" name="Slide Number Placeholder 1">
            <a:extLst>
              <a:ext uri="{FF2B5EF4-FFF2-40B4-BE49-F238E27FC236}">
                <a16:creationId xmlns:a16="http://schemas.microsoft.com/office/drawing/2014/main" id="{73D2F75E-FEF4-FB62-AB27-439C14E3473F}"/>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Tree>
    <p:extLst>
      <p:ext uri="{BB962C8B-B14F-4D97-AF65-F5344CB8AC3E}">
        <p14:creationId xmlns:p14="http://schemas.microsoft.com/office/powerpoint/2010/main" val="405828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ea typeface="+mj-lt"/>
                <a:cs typeface="+mj-lt"/>
              </a:rPr>
              <a:t>Conclusion</a:t>
            </a:r>
            <a:br>
              <a:rPr lang="en-US" dirty="0"/>
            </a:br>
            <a:endParaRPr lang="en-US"/>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18277" r="18277"/>
          <a:stretch/>
        </p:blipFill>
        <p:spPr>
          <a:xfrm>
            <a:off x="0" y="0"/>
            <a:ext cx="4351128" cy="6858000"/>
          </a:xfrm>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vert="horz" lIns="91440" tIns="45720" rIns="91440" bIns="45720" rtlCol="0" anchor="t">
            <a:noAutofit/>
          </a:bodyPr>
          <a:lstStyle/>
          <a:p>
            <a:r>
              <a:rPr lang="en-US" dirty="0">
                <a:ea typeface="+mn-lt"/>
                <a:cs typeface="+mn-lt"/>
              </a:rPr>
              <a:t>The Custom Knowledge Base Chatbot represents a significant advancement in information retrieval and user interaction. By integrating cutting-edge NLP models for both question answering and text generation, the chatbot offers a powerful tool for accessing information quickly and accurately. This project not only enhances user experience but also sets a foundation for continuous improvement and scalability in intelligent information systems.</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16</a:t>
            </a:fld>
            <a:endParaRPr lang="en-US"/>
          </a:p>
        </p:txBody>
      </p:sp>
    </p:spTree>
    <p:extLst>
      <p:ext uri="{BB962C8B-B14F-4D97-AF65-F5344CB8AC3E}">
        <p14:creationId xmlns:p14="http://schemas.microsoft.com/office/powerpoint/2010/main" val="59172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dirty="0">
                <a:ea typeface="+mj-lt"/>
                <a:cs typeface="+mj-lt"/>
              </a:rPr>
              <a:t>Empowering knowledge through intelligent conversations.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17</a:t>
            </a:fld>
            <a:endParaRPr lang="en-US"/>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61328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References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vert="horz" lIns="91440" tIns="274320" rIns="91440" bIns="45720" rtlCol="0" anchor="t">
            <a:noAutofit/>
          </a:bodyPr>
          <a:lstStyle/>
          <a:p>
            <a:r>
              <a:rPr lang="en-US" sz="1100" dirty="0">
                <a:ea typeface="+mj-lt"/>
                <a:cs typeface="+mj-lt"/>
              </a:rPr>
              <a:t>Devlin, J., Chang, M.-W., Lee, K., &amp; Toutanova, K. (2018). BERT: Pre-training of Deep Bidirectional Transformers for Language Understanding. </a:t>
            </a:r>
            <a:r>
              <a:rPr lang="en-US" sz="1100" err="1">
                <a:ea typeface="+mj-lt"/>
                <a:cs typeface="+mj-lt"/>
              </a:rPr>
              <a:t>arXiv</a:t>
            </a:r>
            <a:r>
              <a:rPr lang="en-US" sz="1100" dirty="0">
                <a:ea typeface="+mj-lt"/>
                <a:cs typeface="+mj-lt"/>
              </a:rPr>
              <a:t> preprint arXiv:1810.04805.</a:t>
            </a:r>
            <a:endParaRPr lang="en-US" sz="1100"/>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vert="horz" lIns="91440" tIns="274320" rIns="91440" bIns="45720" rtlCol="0" anchor="t">
            <a:noAutofit/>
          </a:bodyPr>
          <a:lstStyle/>
          <a:p>
            <a:r>
              <a:rPr lang="en-US" sz="1100" dirty="0">
                <a:ea typeface="+mj-lt"/>
                <a:cs typeface="+mj-lt"/>
              </a:rPr>
              <a:t>Reimers, N., &amp; </a:t>
            </a:r>
            <a:r>
              <a:rPr lang="en-US" sz="1100" dirty="0" err="1">
                <a:ea typeface="+mj-lt"/>
                <a:cs typeface="+mj-lt"/>
              </a:rPr>
              <a:t>Gurevych</a:t>
            </a:r>
            <a:r>
              <a:rPr lang="en-US" sz="1100" dirty="0">
                <a:ea typeface="+mj-lt"/>
                <a:cs typeface="+mj-lt"/>
              </a:rPr>
              <a:t>, I. (2019). Sentence-BERT: Sentence Embeddings using Siamese BERT-Networks. </a:t>
            </a:r>
            <a:r>
              <a:rPr lang="en-US" sz="1100" dirty="0" err="1">
                <a:ea typeface="+mj-lt"/>
                <a:cs typeface="+mj-lt"/>
              </a:rPr>
              <a:t>arXiv</a:t>
            </a:r>
            <a:r>
              <a:rPr lang="en-US" sz="1100" dirty="0">
                <a:ea typeface="+mj-lt"/>
                <a:cs typeface="+mj-lt"/>
              </a:rPr>
              <a:t> preprint arXiv:1908.10084.</a:t>
            </a:r>
            <a:endParaRPr lang="en-US" sz="1100"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vert="horz" lIns="91440" tIns="274320" rIns="91440" bIns="45720" rtlCol="0" anchor="t">
            <a:noAutofit/>
          </a:bodyPr>
          <a:lstStyle/>
          <a:p>
            <a:r>
              <a:rPr lang="en-US" sz="1100" dirty="0" err="1">
                <a:ea typeface="+mj-lt"/>
                <a:cs typeface="+mj-lt"/>
              </a:rPr>
              <a:t>EleutherAI</a:t>
            </a:r>
            <a:r>
              <a:rPr lang="en-US" sz="1100" dirty="0">
                <a:ea typeface="+mj-lt"/>
                <a:cs typeface="+mj-lt"/>
              </a:rPr>
              <a:t>. (2021). GPT-Neo. Retrieved from </a:t>
            </a:r>
            <a:r>
              <a:rPr lang="en-US" sz="1100" dirty="0">
                <a:ea typeface="+mj-lt"/>
                <a:cs typeface="+mj-lt"/>
                <a:hlinkClick r:id="rId2"/>
              </a:rPr>
              <a:t>https://github.com/EleutherAI/gpt-neo</a:t>
            </a:r>
            <a:endParaRPr lang="en-US" sz="110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vert="horz" lIns="91440" tIns="274320" rIns="91440" bIns="45720" rtlCol="0" anchor="t">
            <a:noAutofit/>
          </a:bodyPr>
          <a:lstStyle/>
          <a:p>
            <a:r>
              <a:rPr lang="en-US" sz="1100" dirty="0">
                <a:ea typeface="+mj-lt"/>
                <a:cs typeface="+mj-lt"/>
              </a:rPr>
              <a:t>Radford, A., Wu, J., Child, R., Luan, D., Amodei, D., &amp; </a:t>
            </a:r>
            <a:r>
              <a:rPr lang="en-US" sz="1100" err="1">
                <a:ea typeface="+mj-lt"/>
                <a:cs typeface="+mj-lt"/>
              </a:rPr>
              <a:t>Sutskever</a:t>
            </a:r>
            <a:r>
              <a:rPr lang="en-US" sz="1100" dirty="0">
                <a:ea typeface="+mj-lt"/>
                <a:cs typeface="+mj-lt"/>
              </a:rPr>
              <a:t>, I. (2019). Language Models are Unsupervised Multitask Learners. OpenAI Blog.</a:t>
            </a:r>
            <a:endParaRPr lang="en-US" sz="1100"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vert="horz" lIns="91440" tIns="274320" rIns="91440" bIns="45720" rtlCol="0" anchor="t">
            <a:noAutofit/>
          </a:bodyPr>
          <a:lstStyle/>
          <a:p>
            <a:r>
              <a:rPr lang="en-US" sz="1100" dirty="0">
                <a:ea typeface="+mj-lt"/>
                <a:cs typeface="+mj-lt"/>
              </a:rPr>
              <a:t>Johnson, J., Douze, M., &amp; Jégou, H. (2017). Billion-scale similarity search with GPUs. IEEE Transactions on Big Data, 7(3), 535-547.</a:t>
            </a:r>
            <a:endParaRPr lang="en-US" sz="1100" dirty="0"/>
          </a:p>
        </p:txBody>
      </p:sp>
    </p:spTree>
    <p:extLst>
      <p:ext uri="{BB962C8B-B14F-4D97-AF65-F5344CB8AC3E}">
        <p14:creationId xmlns:p14="http://schemas.microsoft.com/office/powerpoint/2010/main" val="559354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vert="horz" lIns="91440" tIns="45720" rIns="91440" bIns="45720" rtlCol="0" anchor="t">
            <a:noAutofit/>
          </a:bodyPr>
          <a:lstStyle/>
          <a:p>
            <a:r>
              <a:rPr lang="en-US" dirty="0"/>
              <a:t>B N Swaminathan</a:t>
            </a:r>
          </a:p>
          <a:p>
            <a:r>
              <a:rPr lang="en-US" dirty="0"/>
              <a:t>Swamibhuvanesan@gmail.com</a:t>
            </a:r>
          </a:p>
          <a:p>
            <a:r>
              <a:rPr lang="en-US" dirty="0"/>
              <a:t>8825803793</a:t>
            </a:r>
          </a:p>
          <a:p>
            <a:r>
              <a:rPr lang="en-US" dirty="0" err="1">
                <a:hlinkClick r:id="rId2"/>
              </a:rPr>
              <a:t>Github</a:t>
            </a:r>
            <a:endParaRPr lang="en-US" dirty="0"/>
          </a:p>
          <a:p>
            <a:endParaRPr lang="en-US" dirty="0"/>
          </a:p>
          <a:p>
            <a:endParaRPr lang="en-US" dirty="0"/>
          </a:p>
        </p:txBody>
      </p:sp>
      <p:pic>
        <p:nvPicPr>
          <p:cNvPr id="33" name="Picture Placeholder 32" descr="A robot with a smile on its face&#10;&#10;Description automatically generated">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3"/>
          <a:srcRect l="2968" r="2968"/>
          <a:stretch/>
        </p:blipFill>
        <p:spPr>
          <a:xfrm>
            <a:off x="6443482" y="812292"/>
            <a:ext cx="4636008" cy="4928616"/>
          </a:xfr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vert="horz" lIns="91440" tIns="45720" rIns="91440" bIns="45720" rtlCol="0" anchor="t">
            <a:noAutofit/>
          </a:bodyPr>
          <a:lstStyle/>
          <a:p>
            <a:r>
              <a:rPr lang="en-US" dirty="0"/>
              <a:t>Abstract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vert="horz" lIns="91440" tIns="45720" rIns="91440" bIns="45720" rtlCol="0" anchor="t">
            <a:noAutofit/>
          </a:bodyPr>
          <a:lstStyle/>
          <a:p>
            <a:r>
              <a:rPr lang="en-US"/>
              <a:t>Introduction</a:t>
            </a:r>
          </a:p>
          <a:p>
            <a:endParaRPr lang="en-US"/>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vert="horz" lIns="91440" tIns="45720" rIns="91440" bIns="45720" rtlCol="0" anchor="t">
            <a:noAutofit/>
          </a:bodyPr>
          <a:lstStyle/>
          <a:p>
            <a:r>
              <a:rPr lang="en-US"/>
              <a:t>Details about the training</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vert="horz" lIns="91440" tIns="45720" rIns="91440" bIns="45720" rtlCol="0" anchor="t">
            <a:noAutofit/>
          </a:bodyPr>
          <a:lstStyle/>
          <a:p>
            <a:r>
              <a:rPr lang="en-US"/>
              <a:t>Project Description</a:t>
            </a:r>
          </a:p>
          <a:p>
            <a:endParaRPr lang="en-US"/>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vert="horz" lIns="91440" tIns="45720" rIns="91440" bIns="45720" rtlCol="0" anchor="t">
            <a:noAutofit/>
          </a:bodyPr>
          <a:lstStyle/>
          <a:p>
            <a:r>
              <a:rPr lang="en-US"/>
              <a:t>Project Design</a:t>
            </a:r>
          </a:p>
          <a:p>
            <a:endParaRPr lang="en-US"/>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a:t>6</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a:t>6.1</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a:t>6.2</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a:t>7</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a:t>8</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vert="horz" lIns="91440" tIns="45720" rIns="91440" bIns="45720" rtlCol="0" anchor="t">
            <a:noAutofit/>
          </a:bodyPr>
          <a:lstStyle/>
          <a:p>
            <a:r>
              <a:rPr lang="en-US" dirty="0"/>
              <a:t>Sample output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vert="horz" lIns="91440" tIns="45720" rIns="91440" bIns="45720" rtlCol="0" anchor="t">
            <a:noAutofit/>
          </a:bodyPr>
          <a:lstStyle/>
          <a:p>
            <a:r>
              <a:rPr lang="en-US" dirty="0"/>
              <a:t>High level Overview</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vert="horz" lIns="91440" tIns="45720" rIns="91440" bIns="45720" rtlCol="0" anchor="t">
            <a:noAutofit/>
          </a:bodyPr>
          <a:lstStyle/>
          <a:p>
            <a:r>
              <a:rPr lang="en-US"/>
              <a:t>Low level Overview</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vert="horz" lIns="91440" tIns="45720" rIns="91440" bIns="45720" rtlCol="0" anchor="t">
            <a:noAutofit/>
          </a:bodyPr>
          <a:lstStyle/>
          <a:p>
            <a:r>
              <a:rPr lang="en-US"/>
              <a:t>Conclusion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vert="horz" lIns="91440" tIns="45720" rIns="91440" bIns="45720" rtlCol="0" anchor="t">
            <a:noAutofit/>
          </a:bodyPr>
          <a:lstStyle/>
          <a:p>
            <a:r>
              <a:rPr lang="en-US"/>
              <a:t>References</a:t>
            </a:r>
          </a:p>
          <a:p>
            <a:endParaRPr lang="en-US"/>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313609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a:t>Abstract</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vert="horz" lIns="91440" tIns="45720" rIns="91440" bIns="45720" rtlCol="0" anchor="t">
            <a:noAutofit/>
          </a:bodyPr>
          <a:lstStyle/>
          <a:p>
            <a:pPr marL="54610"/>
            <a:r>
              <a:rPr lang="en-US">
                <a:ea typeface="+mn-lt"/>
                <a:cs typeface="+mn-lt"/>
              </a:rPr>
              <a:t>The Custom Knowledge Base Chatbot project aims to develop an intelligent system that efficiently retrieves and provides accurate answers to user queries from a vast knowledge base. Utilizing advanced natural language processing (NLP) techniques, this chatbot combines state-of-the-art models for question answering (QA) and text generation. By integrating these technologies, the chatbot ensures precise, contextually relevant responses, enhancing user interaction and information accessibility.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a:p>
        </p:txBody>
      </p:sp>
      <p:pic>
        <p:nvPicPr>
          <p:cNvPr id="6" name="Picture Placeholder 5" descr="A close up of a computer&#10;&#10;Description automatically generated">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l="21600" r="21600"/>
          <a:stretch/>
        </p:blipFill>
        <p:spPr>
          <a:xfrm>
            <a:off x="8296656" y="0"/>
            <a:ext cx="3895344" cy="6858000"/>
          </a:xfrm>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a:t>Introduction</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vert="horz" lIns="91440" tIns="45720" rIns="91440" bIns="45720" rtlCol="0" anchor="t">
            <a:noAutofit/>
          </a:bodyPr>
          <a:lstStyle/>
          <a:p>
            <a:pPr marL="54610"/>
            <a:r>
              <a:rPr lang="en-US">
                <a:ea typeface="+mn-lt"/>
                <a:cs typeface="+mn-lt"/>
              </a:rPr>
              <a:t>In the modern digital landscape, quick and accurate access to information is essential. Traditional search methods often fall short in providing immediate, relevant answers. The Custom Knowledge Base Chatbot addresses this gap by leveraging advanced NLP models to understand and respond to user queries naturally. This project integrates robust document retrieval mechanisms, a QA pipeline, and a generative text model to deliver a seamless user experience, capable of handling both straightforward and complex queries.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5</a:t>
            </a:fld>
            <a:endParaRPr lang="en-US"/>
          </a:p>
        </p:txBody>
      </p:sp>
      <p:pic>
        <p:nvPicPr>
          <p:cNvPr id="6" name="Picture Placeholder 5" descr="A close up of a mannequin&#10;&#10;Description automatically generated">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l="21600" r="21600"/>
          <a:stretch/>
        </p:blipFill>
        <p:spPr>
          <a:xfrm>
            <a:off x="8296656" y="0"/>
            <a:ext cx="3895344" cy="6858000"/>
          </a:xfrm>
        </p:spPr>
      </p:pic>
    </p:spTree>
    <p:extLst>
      <p:ext uri="{BB962C8B-B14F-4D97-AF65-F5344CB8AC3E}">
        <p14:creationId xmlns:p14="http://schemas.microsoft.com/office/powerpoint/2010/main" val="276275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B0E7-0152-15B0-598A-CFF9521DDF99}"/>
              </a:ext>
            </a:extLst>
          </p:cNvPr>
          <p:cNvSpPr>
            <a:spLocks noGrp="1"/>
          </p:cNvSpPr>
          <p:nvPr>
            <p:ph type="title"/>
          </p:nvPr>
        </p:nvSpPr>
        <p:spPr/>
        <p:txBody>
          <a:bodyPr/>
          <a:lstStyle/>
          <a:p>
            <a:r>
              <a:rPr lang="en-US" dirty="0">
                <a:ea typeface="+mj-lt"/>
                <a:cs typeface="+mj-lt"/>
              </a:rPr>
              <a:t>Training</a:t>
            </a:r>
            <a:br>
              <a:rPr lang="en-US" dirty="0">
                <a:ea typeface="+mj-lt"/>
                <a:cs typeface="+mj-lt"/>
              </a:rPr>
            </a:br>
            <a:r>
              <a:rPr lang="en-US" dirty="0">
                <a:ea typeface="+mj-lt"/>
                <a:cs typeface="+mj-lt"/>
              </a:rPr>
              <a:t>details</a:t>
            </a:r>
            <a:endParaRPr lang="en-US" dirty="0" err="1"/>
          </a:p>
        </p:txBody>
      </p:sp>
      <p:sp>
        <p:nvSpPr>
          <p:cNvPr id="3" name="Text Placeholder 2">
            <a:extLst>
              <a:ext uri="{FF2B5EF4-FFF2-40B4-BE49-F238E27FC236}">
                <a16:creationId xmlns:a16="http://schemas.microsoft.com/office/drawing/2014/main" id="{167265FC-786B-8AF1-22D4-281D120CF5F5}"/>
              </a:ext>
            </a:extLst>
          </p:cNvPr>
          <p:cNvSpPr>
            <a:spLocks noGrp="1"/>
          </p:cNvSpPr>
          <p:nvPr>
            <p:ph type="body" idx="1"/>
          </p:nvPr>
        </p:nvSpPr>
        <p:spPr/>
        <p:txBody>
          <a:bodyPr vert="horz" lIns="91440" tIns="45720" rIns="91440" bIns="45720" rtlCol="0" anchor="t">
            <a:noAutofit/>
          </a:bodyPr>
          <a:lstStyle/>
          <a:p>
            <a:r>
              <a:rPr lang="en-US" dirty="0">
                <a:ea typeface="+mn-lt"/>
                <a:cs typeface="+mn-lt"/>
              </a:rPr>
              <a:t>D4 Insight</a:t>
            </a:r>
          </a:p>
          <a:p>
            <a:endParaRPr lang="en-US" dirty="0"/>
          </a:p>
        </p:txBody>
      </p:sp>
      <p:pic>
        <p:nvPicPr>
          <p:cNvPr id="5" name="Picture Placeholder 4" descr="A group of laptops on a table&#10;&#10;Description automatically generated">
            <a:extLst>
              <a:ext uri="{FF2B5EF4-FFF2-40B4-BE49-F238E27FC236}">
                <a16:creationId xmlns:a16="http://schemas.microsoft.com/office/drawing/2014/main" id="{76129184-2BBD-DD85-94F8-BD09E2EBDFF9}"/>
              </a:ext>
            </a:extLst>
          </p:cNvPr>
          <p:cNvPicPr>
            <a:picLocks noGrp="1" noChangeAspect="1"/>
          </p:cNvPicPr>
          <p:nvPr>
            <p:ph type="pic" sz="quarter" idx="10"/>
          </p:nvPr>
        </p:nvPicPr>
        <p:blipFill>
          <a:blip r:embed="rId2"/>
          <a:srcRect/>
          <a:stretch/>
        </p:blipFill>
        <p:spPr>
          <a:xfrm>
            <a:off x="5001768" y="420624"/>
            <a:ext cx="5897880" cy="5897880"/>
          </a:xfrm>
        </p:spPr>
      </p:pic>
    </p:spTree>
    <p:extLst>
      <p:ext uri="{BB962C8B-B14F-4D97-AF65-F5344CB8AC3E}">
        <p14:creationId xmlns:p14="http://schemas.microsoft.com/office/powerpoint/2010/main" val="280405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a:t>Project </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a:t>Planning</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vert="horz" lIns="91440" tIns="45720" rIns="91440" bIns="45720" rtlCol="0" anchor="t">
            <a:noAutofit/>
          </a:bodyPr>
          <a:lstStyle/>
          <a:p>
            <a:r>
              <a:rPr lang="en-US">
                <a:ea typeface="+mn-lt"/>
                <a:cs typeface="+mn-lt"/>
              </a:rPr>
              <a:t>Define project objectives, scope, and success criteria.</a:t>
            </a:r>
            <a:endParaRPr lang="en-US"/>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vert="horz" lIns="91440" tIns="45720" rIns="91440" bIns="45720" rtlCol="0" anchor="t">
            <a:noAutofit/>
          </a:bodyPr>
          <a:lstStyle/>
          <a:p>
            <a:r>
              <a:rPr lang="en-US">
                <a:ea typeface="+mj-lt"/>
                <a:cs typeface="+mj-lt"/>
              </a:rPr>
              <a:t>Environmental Setup</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p:txBody>
          <a:bodyPr vert="horz" lIns="91440" tIns="45720" rIns="91440" bIns="45720" rtlCol="0" anchor="t">
            <a:noAutofit/>
          </a:bodyPr>
          <a:lstStyle/>
          <a:p>
            <a:r>
              <a:rPr lang="en-US">
                <a:ea typeface="+mn-lt"/>
                <a:cs typeface="+mn-lt"/>
              </a:rPr>
              <a:t>Prepare the development environment and install necessary tools.</a:t>
            </a:r>
            <a:endParaRPr lang="en-US"/>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a:t>Design</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vert="horz" lIns="91440" tIns="45720" rIns="91440" bIns="45720" rtlCol="0" anchor="t">
            <a:noAutofit/>
          </a:bodyPr>
          <a:lstStyle/>
          <a:p>
            <a:r>
              <a:rPr lang="en-US">
                <a:ea typeface="+mn-lt"/>
                <a:cs typeface="+mn-lt"/>
              </a:rPr>
              <a:t>Outline system architecture and design</a:t>
            </a:r>
            <a:r>
              <a:rPr lang="en-US" altLang="zh-CN">
                <a:ea typeface="+mn-lt"/>
                <a:cs typeface="+mn-lt"/>
              </a:rPr>
              <a:t> </a:t>
            </a:r>
            <a:r>
              <a:rPr lang="en-US">
                <a:ea typeface="+mn-lt"/>
                <a:cs typeface="+mn-lt"/>
              </a:rPr>
              <a:t>the chatbot components.</a:t>
            </a:r>
            <a:endParaRPr lang="en-US"/>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vert="horz" lIns="91440" tIns="45720" rIns="91440" bIns="45720" rtlCol="0" anchor="t">
            <a:noAutofit/>
          </a:bodyPr>
          <a:lstStyle/>
          <a:p>
            <a:r>
              <a:rPr lang="en-US"/>
              <a:t>Testing/Enhancements</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4" y="4658992"/>
            <a:ext cx="5488487" cy="327890"/>
          </a:xfrm>
        </p:spPr>
        <p:txBody>
          <a:bodyPr vert="horz" lIns="91440" tIns="45720" rIns="91440" bIns="45720" rtlCol="0" anchor="t">
            <a:noAutofit/>
          </a:bodyPr>
          <a:lstStyle/>
          <a:p>
            <a:r>
              <a:rPr lang="en-US">
                <a:ea typeface="+mn-lt"/>
                <a:cs typeface="+mn-lt"/>
              </a:rPr>
              <a:t>Conduct tests to ensure functionality and iteratively improve the system.</a:t>
            </a:r>
            <a:endParaRPr lang="en-US"/>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vert="horz" lIns="91440" tIns="45720" rIns="91440" bIns="45720" rtlCol="0" anchor="t">
            <a:noAutofit/>
          </a:bodyPr>
          <a:lstStyle/>
          <a:p>
            <a:r>
              <a:rPr lang="en-US">
                <a:ea typeface="+mj-lt"/>
                <a:cs typeface="+mj-lt"/>
              </a:rPr>
              <a:t>Deployment</a:t>
            </a:r>
            <a:endParaRPr lang="en-US"/>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vert="horz" lIns="91440" tIns="45720" rIns="91440" bIns="45720" rtlCol="0" anchor="t">
            <a:noAutofit/>
          </a:bodyPr>
          <a:lstStyle/>
          <a:p>
            <a:r>
              <a:rPr lang="en-US">
                <a:ea typeface="+mn-lt"/>
                <a:cs typeface="+mn-lt"/>
              </a:rPr>
              <a:t>Launch the chatbot application in a production environment.</a:t>
            </a:r>
            <a:endParaRPr lang="en-US"/>
          </a:p>
        </p:txBody>
      </p:sp>
    </p:spTree>
    <p:extLst>
      <p:ext uri="{BB962C8B-B14F-4D97-AF65-F5344CB8AC3E}">
        <p14:creationId xmlns:p14="http://schemas.microsoft.com/office/powerpoint/2010/main" val="86653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a:ea typeface="+mj-lt"/>
                <a:cs typeface="+mj-lt"/>
              </a:rPr>
              <a:t>Additional Learnings</a:t>
            </a:r>
            <a:endParaRPr lang="en-US"/>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ea typeface="+mj-lt"/>
                <a:cs typeface="+mj-lt"/>
              </a:rPr>
              <a:t>DevOps Basics</a:t>
            </a:r>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b="1" dirty="0">
                <a:ea typeface="+mn-lt"/>
                <a:cs typeface="+mn-lt"/>
              </a:rPr>
              <a:t>CI/CD</a:t>
            </a:r>
            <a:r>
              <a:rPr lang="en-US" dirty="0">
                <a:ea typeface="+mn-lt"/>
                <a:cs typeface="+mn-lt"/>
              </a:rPr>
              <a:t>: Automating build and deploy processes.</a:t>
            </a:r>
            <a:endParaRPr lang="en-US" dirty="0"/>
          </a:p>
          <a:p>
            <a:r>
              <a:rPr lang="en-US" b="1" dirty="0">
                <a:ea typeface="+mn-lt"/>
                <a:cs typeface="+mn-lt"/>
              </a:rPr>
              <a:t>Version Control</a:t>
            </a:r>
            <a:r>
              <a:rPr lang="en-US" dirty="0">
                <a:ea typeface="+mn-lt"/>
                <a:cs typeface="+mn-lt"/>
              </a:rPr>
              <a:t>: Managing code changes with Git.</a:t>
            </a:r>
            <a:endParaRPr lang="en-US"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ea typeface="+mj-lt"/>
                <a:cs typeface="+mj-lt"/>
              </a:rPr>
              <a:t>Azure Essentials</a:t>
            </a:r>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b="1" dirty="0">
                <a:ea typeface="+mn-lt"/>
                <a:cs typeface="+mn-lt"/>
              </a:rPr>
              <a:t>Azure Portal</a:t>
            </a:r>
            <a:r>
              <a:rPr lang="en-US" dirty="0">
                <a:ea typeface="+mn-lt"/>
                <a:cs typeface="+mn-lt"/>
              </a:rPr>
              <a:t>: Managing resources and services.</a:t>
            </a:r>
            <a:endParaRPr lang="en-US" dirty="0"/>
          </a:p>
          <a:p>
            <a:r>
              <a:rPr lang="en-US" b="1" dirty="0">
                <a:ea typeface="+mn-lt"/>
                <a:cs typeface="+mn-lt"/>
              </a:rPr>
              <a:t>Virtual Machines</a:t>
            </a:r>
            <a:r>
              <a:rPr lang="en-US" dirty="0">
                <a:ea typeface="+mn-lt"/>
                <a:cs typeface="+mn-lt"/>
              </a:rPr>
              <a:t>: Running applications on Azure VMs.</a:t>
            </a:r>
            <a:endParaRPr lang="en-US" dirty="0"/>
          </a:p>
          <a:p>
            <a:r>
              <a:rPr lang="en-US" b="1" dirty="0">
                <a:ea typeface="+mn-lt"/>
                <a:cs typeface="+mn-lt"/>
              </a:rPr>
              <a:t>Azure Storage</a:t>
            </a:r>
            <a:r>
              <a:rPr lang="en-US" dirty="0">
                <a:ea typeface="+mn-lt"/>
                <a:cs typeface="+mn-lt"/>
              </a:rPr>
              <a:t>: Storing data securely in the cloud.</a:t>
            </a:r>
            <a:endParaRPr lang="en-US" dirty="0"/>
          </a:p>
          <a:p>
            <a:r>
              <a:rPr lang="en-US" b="1" dirty="0">
                <a:ea typeface="+mn-lt"/>
                <a:cs typeface="+mn-lt"/>
              </a:rPr>
              <a:t>App Service: </a:t>
            </a:r>
            <a:r>
              <a:rPr lang="en-US" dirty="0">
                <a:ea typeface="+mn-lt"/>
                <a:cs typeface="+mn-lt"/>
              </a:rPr>
              <a:t>Deploy, manage and termination of an application.</a:t>
            </a:r>
            <a:endParaRPr lang="en-US" dirty="0"/>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8</a:t>
            </a:fld>
            <a:endParaRPr lang="en-US"/>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164672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131B-A223-205A-68AD-2CEE0B308076}"/>
              </a:ext>
            </a:extLst>
          </p:cNvPr>
          <p:cNvSpPr>
            <a:spLocks noGrp="1"/>
          </p:cNvSpPr>
          <p:nvPr>
            <p:ph type="title"/>
          </p:nvPr>
        </p:nvSpPr>
        <p:spPr/>
        <p:txBody>
          <a:bodyPr/>
          <a:lstStyle/>
          <a:p>
            <a:r>
              <a:rPr lang="en-US" dirty="0">
                <a:ea typeface="+mj-lt"/>
                <a:cs typeface="+mj-lt"/>
              </a:rPr>
              <a:t>Project Description</a:t>
            </a:r>
            <a:endParaRPr lang="en-US" dirty="0"/>
          </a:p>
        </p:txBody>
      </p:sp>
      <p:sp>
        <p:nvSpPr>
          <p:cNvPr id="4" name="Content Placeholder 3">
            <a:extLst>
              <a:ext uri="{FF2B5EF4-FFF2-40B4-BE49-F238E27FC236}">
                <a16:creationId xmlns:a16="http://schemas.microsoft.com/office/drawing/2014/main" id="{66D35624-190D-7EDA-B750-0C22F67FD119}"/>
              </a:ext>
            </a:extLst>
          </p:cNvPr>
          <p:cNvSpPr>
            <a:spLocks noGrp="1"/>
          </p:cNvSpPr>
          <p:nvPr>
            <p:ph idx="1"/>
          </p:nvPr>
        </p:nvSpPr>
        <p:spPr/>
        <p:txBody>
          <a:bodyPr vert="horz" lIns="91440" tIns="45720" rIns="91440" bIns="45720" rtlCol="0" anchor="t">
            <a:noAutofit/>
          </a:bodyPr>
          <a:lstStyle/>
          <a:p>
            <a:pPr marL="0" indent="0">
              <a:buNone/>
            </a:pPr>
            <a:r>
              <a:rPr lang="en-US" sz="2500" dirty="0">
                <a:ea typeface="+mn-lt"/>
                <a:cs typeface="+mn-lt"/>
              </a:rPr>
              <a:t>The Custom Knowledge Base Chatbot is designed to provide users with a highly interactive and responsive tool for information retrieval. Key functionalities include:</a:t>
            </a:r>
            <a:endParaRPr lang="en-US" sz="2500"/>
          </a:p>
          <a:p>
            <a:r>
              <a:rPr lang="en-US" sz="2500" b="1" dirty="0">
                <a:ea typeface="+mn-lt"/>
                <a:cs typeface="+mn-lt"/>
              </a:rPr>
              <a:t>Document Retrieval and Embedding</a:t>
            </a:r>
            <a:r>
              <a:rPr lang="en-US" sz="2500" dirty="0">
                <a:ea typeface="+mn-lt"/>
                <a:cs typeface="+mn-lt"/>
              </a:rPr>
              <a:t>: Converts documents into embeddings to facilitate efficient searching and retrieval.</a:t>
            </a:r>
          </a:p>
          <a:p>
            <a:r>
              <a:rPr lang="en-US" sz="2500" b="1" dirty="0">
                <a:ea typeface="+mn-lt"/>
                <a:cs typeface="+mn-lt"/>
              </a:rPr>
              <a:t>QA Pipeline</a:t>
            </a:r>
            <a:r>
              <a:rPr lang="en-US" sz="2500" dirty="0">
                <a:ea typeface="+mn-lt"/>
                <a:cs typeface="+mn-lt"/>
              </a:rPr>
              <a:t>: Extracts accurate answers from retrieved documents using the </a:t>
            </a:r>
            <a:r>
              <a:rPr lang="en-US" sz="2500" dirty="0">
                <a:latin typeface="Consolas"/>
              </a:rPr>
              <a:t>roberta-base-squad2</a:t>
            </a:r>
            <a:r>
              <a:rPr lang="en-US" sz="2500" dirty="0">
                <a:ea typeface="+mn-lt"/>
                <a:cs typeface="+mn-lt"/>
              </a:rPr>
              <a:t> model.</a:t>
            </a:r>
            <a:endParaRPr lang="en-US" sz="2500"/>
          </a:p>
          <a:p>
            <a:r>
              <a:rPr lang="en-US" sz="2500" b="1" dirty="0">
                <a:ea typeface="+mn-lt"/>
                <a:cs typeface="+mn-lt"/>
              </a:rPr>
              <a:t>Generative Text Pipeline</a:t>
            </a:r>
            <a:r>
              <a:rPr lang="en-US" sz="2500" dirty="0">
                <a:ea typeface="+mn-lt"/>
                <a:cs typeface="+mn-lt"/>
              </a:rPr>
              <a:t>: Generates detailed responses using the </a:t>
            </a:r>
            <a:r>
              <a:rPr lang="en-US" sz="2500" dirty="0">
                <a:latin typeface="Consolas"/>
              </a:rPr>
              <a:t>gpt-neo-2.7B</a:t>
            </a:r>
            <a:r>
              <a:rPr lang="en-US" sz="2500" dirty="0">
                <a:ea typeface="+mn-lt"/>
                <a:cs typeface="+mn-lt"/>
              </a:rPr>
              <a:t> model for more complex or open-ended queries.</a:t>
            </a:r>
            <a:endParaRPr lang="en-US" sz="2500" dirty="0"/>
          </a:p>
          <a:p>
            <a:r>
              <a:rPr lang="en-US" sz="2500" b="1" dirty="0">
                <a:ea typeface="+mn-lt"/>
                <a:cs typeface="+mn-lt"/>
              </a:rPr>
              <a:t>User Interface</a:t>
            </a:r>
            <a:r>
              <a:rPr lang="en-US" sz="2500" dirty="0">
                <a:ea typeface="+mn-lt"/>
                <a:cs typeface="+mn-lt"/>
              </a:rPr>
              <a:t>: Built on </a:t>
            </a:r>
            <a:r>
              <a:rPr lang="en-US" sz="2500" err="1">
                <a:ea typeface="+mn-lt"/>
                <a:cs typeface="+mn-lt"/>
              </a:rPr>
              <a:t>Streamlit</a:t>
            </a:r>
            <a:r>
              <a:rPr lang="en-US" sz="2500" dirty="0">
                <a:ea typeface="+mn-lt"/>
                <a:cs typeface="+mn-lt"/>
              </a:rPr>
              <a:t>, providing an intuitive platform for users to interact with the chatbot.</a:t>
            </a:r>
            <a:endParaRPr lang="en-US" sz="2500" dirty="0"/>
          </a:p>
          <a:p>
            <a:endParaRPr lang="en-US" dirty="0"/>
          </a:p>
        </p:txBody>
      </p:sp>
      <p:sp>
        <p:nvSpPr>
          <p:cNvPr id="7" name="Slide Number Placeholder 6">
            <a:extLst>
              <a:ext uri="{FF2B5EF4-FFF2-40B4-BE49-F238E27FC236}">
                <a16:creationId xmlns:a16="http://schemas.microsoft.com/office/drawing/2014/main" id="{A4FC7576-7F8B-7616-3FD9-0E7B0FFA98BA}"/>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8" name="Footer Placeholder 7">
            <a:extLst>
              <a:ext uri="{FF2B5EF4-FFF2-40B4-BE49-F238E27FC236}">
                <a16:creationId xmlns:a16="http://schemas.microsoft.com/office/drawing/2014/main" id="{2F3A88BE-541B-1DBF-DBF0-518AA07D719F}"/>
              </a:ext>
            </a:extLst>
          </p:cNvPr>
          <p:cNvSpPr>
            <a:spLocks noGrp="1"/>
          </p:cNvSpPr>
          <p:nvPr>
            <p:ph type="ftr" sz="quarter" idx="11"/>
          </p:nvPr>
        </p:nvSpPr>
        <p:spPr/>
        <p:txBody>
          <a:bodyPr/>
          <a:lstStyle/>
          <a:p>
            <a:r>
              <a:rPr lang="en-US" dirty="0">
                <a:ea typeface="+mj-lt"/>
                <a:cs typeface="+mj-lt"/>
              </a:rPr>
              <a:t>custom knowledge base chatbot</a:t>
            </a:r>
            <a:endParaRPr lang="en-US" dirty="0"/>
          </a:p>
        </p:txBody>
      </p:sp>
    </p:spTree>
    <p:extLst>
      <p:ext uri="{BB962C8B-B14F-4D97-AF65-F5344CB8AC3E}">
        <p14:creationId xmlns:p14="http://schemas.microsoft.com/office/powerpoint/2010/main" val="65575360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0" id="{707DF2F6-B7C4-4516-8376-5DC5FD908109}" vid="{0AB4C37F-EF9B-49F3-A31D-59C53080E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E12E80-39A1-42E4-9CA9-99C9A2EE0C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94E911-F6B6-48CD-8738-CF1ACCB2FAF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00612C0-7A0D-4816-8D4F-4489994836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213</TotalTime>
  <Words>1011</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Consolas</vt:lpstr>
      <vt:lpstr>Karla</vt:lpstr>
      <vt:lpstr>Univers Condensed Light</vt:lpstr>
      <vt:lpstr>Office Theme</vt:lpstr>
      <vt:lpstr>CUSTOM KNOWLEDGE BASE CHATBOT </vt:lpstr>
      <vt:lpstr>Agenda</vt:lpstr>
      <vt:lpstr>Agenda</vt:lpstr>
      <vt:lpstr>Abstract</vt:lpstr>
      <vt:lpstr>Introduction</vt:lpstr>
      <vt:lpstr>Training details</vt:lpstr>
      <vt:lpstr>Project </vt:lpstr>
      <vt:lpstr>Additional Learnings</vt:lpstr>
      <vt:lpstr>Project Description</vt:lpstr>
      <vt:lpstr>Technology Stack</vt:lpstr>
      <vt:lpstr>Project design</vt:lpstr>
      <vt:lpstr>PowerPoint Presentation</vt:lpstr>
      <vt:lpstr>PowerPoint Presentation</vt:lpstr>
      <vt:lpstr>Sample Output: QA mode</vt:lpstr>
      <vt:lpstr>Sample Output: Generative mode</vt:lpstr>
      <vt:lpstr>Conclusion </vt:lpstr>
      <vt:lpstr>Empowering knowledge through intelligent conversations.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Swami Nathan</dc:creator>
  <cp:lastModifiedBy>Swami Nathan</cp:lastModifiedBy>
  <cp:revision>645</cp:revision>
  <dcterms:created xsi:type="dcterms:W3CDTF">2024-06-03T05:58:46Z</dcterms:created>
  <dcterms:modified xsi:type="dcterms:W3CDTF">2024-06-11T09:30:32Z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