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96A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96A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141475" cy="48030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185671" cy="45567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62" y="0"/>
            <a:ext cx="7088505" cy="389890"/>
          </a:xfrm>
          <a:custGeom>
            <a:avLst/>
            <a:gdLst/>
            <a:ahLst/>
            <a:cxnLst/>
            <a:rect l="l" t="t" r="r" b="b"/>
            <a:pathLst>
              <a:path w="7088505" h="389890">
                <a:moveTo>
                  <a:pt x="0" y="389382"/>
                </a:moveTo>
                <a:lnTo>
                  <a:pt x="7088124" y="389382"/>
                </a:lnTo>
                <a:lnTo>
                  <a:pt x="7088124" y="0"/>
                </a:lnTo>
                <a:lnTo>
                  <a:pt x="0" y="0"/>
                </a:lnTo>
                <a:lnTo>
                  <a:pt x="0" y="389382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62" y="0"/>
            <a:ext cx="7088505" cy="389890"/>
          </a:xfrm>
          <a:custGeom>
            <a:avLst/>
            <a:gdLst/>
            <a:ahLst/>
            <a:cxnLst/>
            <a:rect l="l" t="t" r="r" b="b"/>
            <a:pathLst>
              <a:path w="7088505" h="389890">
                <a:moveTo>
                  <a:pt x="0" y="389382"/>
                </a:moveTo>
                <a:lnTo>
                  <a:pt x="7088124" y="389382"/>
                </a:lnTo>
                <a:lnTo>
                  <a:pt x="7088124" y="0"/>
                </a:lnTo>
              </a:path>
              <a:path w="7088505" h="389890">
                <a:moveTo>
                  <a:pt x="0" y="0"/>
                </a:moveTo>
                <a:lnTo>
                  <a:pt x="0" y="389382"/>
                </a:lnTo>
              </a:path>
            </a:pathLst>
          </a:custGeom>
          <a:ln w="25400">
            <a:solidFill>
              <a:srgbClr val="21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550" y="470661"/>
            <a:ext cx="444436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550" y="1030935"/>
            <a:ext cx="8036559" cy="3321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96A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s://scikit-learn.org/stable/" TargetMode="External"/><Relationship Id="rId5" Type="http://schemas.openxmlformats.org/officeDocument/2006/relationships/hyperlink" Target="https://www.kaggle.com/datasets/rupakroy/online-payments-fraud-detection-dataset/download?datasetVersionNumber=1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439" y="58927"/>
            <a:ext cx="938530" cy="199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50"/>
              </a:lnSpc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0"/>
            <a:ext cx="9144000" cy="5021580"/>
            <a:chOff x="0" y="0"/>
            <a:chExt cx="9144000" cy="502158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6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3999" cy="5021578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2376042" y="4498340"/>
            <a:ext cx="43916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Disclaimer: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curated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educational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purposes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only.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111250" y="989330"/>
            <a:ext cx="6923405" cy="3128645"/>
            <a:chOff x="1111250" y="989330"/>
            <a:chExt cx="6923405" cy="3128645"/>
          </a:xfrm>
        </p:grpSpPr>
        <p:sp>
          <p:nvSpPr>
            <p:cNvPr id="11" name="object 11" descr=""/>
            <p:cNvSpPr/>
            <p:nvPr/>
          </p:nvSpPr>
          <p:spPr>
            <a:xfrm>
              <a:off x="1123950" y="1002030"/>
              <a:ext cx="6898005" cy="3103245"/>
            </a:xfrm>
            <a:custGeom>
              <a:avLst/>
              <a:gdLst/>
              <a:ahLst/>
              <a:cxnLst/>
              <a:rect l="l" t="t" r="r" b="b"/>
              <a:pathLst>
                <a:path w="6898005" h="3103245">
                  <a:moveTo>
                    <a:pt x="6645021" y="0"/>
                  </a:moveTo>
                  <a:lnTo>
                    <a:pt x="252603" y="0"/>
                  </a:lnTo>
                  <a:lnTo>
                    <a:pt x="207200" y="4071"/>
                  </a:lnTo>
                  <a:lnTo>
                    <a:pt x="164466" y="15810"/>
                  </a:lnTo>
                  <a:lnTo>
                    <a:pt x="125114" y="34501"/>
                  </a:lnTo>
                  <a:lnTo>
                    <a:pt x="89859" y="59429"/>
                  </a:lnTo>
                  <a:lnTo>
                    <a:pt x="59413" y="89879"/>
                  </a:lnTo>
                  <a:lnTo>
                    <a:pt x="34490" y="125137"/>
                  </a:lnTo>
                  <a:lnTo>
                    <a:pt x="15804" y="164486"/>
                  </a:lnTo>
                  <a:lnTo>
                    <a:pt x="4070" y="207213"/>
                  </a:lnTo>
                  <a:lnTo>
                    <a:pt x="0" y="252603"/>
                  </a:lnTo>
                  <a:lnTo>
                    <a:pt x="0" y="2850261"/>
                  </a:lnTo>
                  <a:lnTo>
                    <a:pt x="4070" y="2895663"/>
                  </a:lnTo>
                  <a:lnTo>
                    <a:pt x="15804" y="2938397"/>
                  </a:lnTo>
                  <a:lnTo>
                    <a:pt x="34490" y="2977749"/>
                  </a:lnTo>
                  <a:lnTo>
                    <a:pt x="59413" y="3013004"/>
                  </a:lnTo>
                  <a:lnTo>
                    <a:pt x="89859" y="3043450"/>
                  </a:lnTo>
                  <a:lnTo>
                    <a:pt x="125114" y="3068373"/>
                  </a:lnTo>
                  <a:lnTo>
                    <a:pt x="164466" y="3087059"/>
                  </a:lnTo>
                  <a:lnTo>
                    <a:pt x="207200" y="3098793"/>
                  </a:lnTo>
                  <a:lnTo>
                    <a:pt x="252603" y="3102864"/>
                  </a:lnTo>
                  <a:lnTo>
                    <a:pt x="6645021" y="3102864"/>
                  </a:lnTo>
                  <a:lnTo>
                    <a:pt x="6690410" y="3098793"/>
                  </a:lnTo>
                  <a:lnTo>
                    <a:pt x="6733137" y="3087059"/>
                  </a:lnTo>
                  <a:lnTo>
                    <a:pt x="6772486" y="3068373"/>
                  </a:lnTo>
                  <a:lnTo>
                    <a:pt x="6807744" y="3043450"/>
                  </a:lnTo>
                  <a:lnTo>
                    <a:pt x="6838194" y="3013004"/>
                  </a:lnTo>
                  <a:lnTo>
                    <a:pt x="6863122" y="2977749"/>
                  </a:lnTo>
                  <a:lnTo>
                    <a:pt x="6881813" y="2938397"/>
                  </a:lnTo>
                  <a:lnTo>
                    <a:pt x="6893552" y="2895663"/>
                  </a:lnTo>
                  <a:lnTo>
                    <a:pt x="6897624" y="2850261"/>
                  </a:lnTo>
                  <a:lnTo>
                    <a:pt x="6897624" y="252603"/>
                  </a:lnTo>
                  <a:lnTo>
                    <a:pt x="6893552" y="207213"/>
                  </a:lnTo>
                  <a:lnTo>
                    <a:pt x="6881813" y="164486"/>
                  </a:lnTo>
                  <a:lnTo>
                    <a:pt x="6863122" y="125137"/>
                  </a:lnTo>
                  <a:lnTo>
                    <a:pt x="6838194" y="89879"/>
                  </a:lnTo>
                  <a:lnTo>
                    <a:pt x="6807744" y="59429"/>
                  </a:lnTo>
                  <a:lnTo>
                    <a:pt x="6772486" y="34501"/>
                  </a:lnTo>
                  <a:lnTo>
                    <a:pt x="6733137" y="15810"/>
                  </a:lnTo>
                  <a:lnTo>
                    <a:pt x="6690410" y="4071"/>
                  </a:lnTo>
                  <a:lnTo>
                    <a:pt x="6645021" y="0"/>
                  </a:lnTo>
                  <a:close/>
                </a:path>
              </a:pathLst>
            </a:custGeom>
            <a:solidFill>
              <a:srgbClr val="E4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123950" y="1002030"/>
              <a:ext cx="6898005" cy="3103245"/>
            </a:xfrm>
            <a:custGeom>
              <a:avLst/>
              <a:gdLst/>
              <a:ahLst/>
              <a:cxnLst/>
              <a:rect l="l" t="t" r="r" b="b"/>
              <a:pathLst>
                <a:path w="6898005" h="3103245">
                  <a:moveTo>
                    <a:pt x="0" y="252603"/>
                  </a:moveTo>
                  <a:lnTo>
                    <a:pt x="4070" y="207213"/>
                  </a:lnTo>
                  <a:lnTo>
                    <a:pt x="15804" y="164486"/>
                  </a:lnTo>
                  <a:lnTo>
                    <a:pt x="34490" y="125137"/>
                  </a:lnTo>
                  <a:lnTo>
                    <a:pt x="59413" y="89879"/>
                  </a:lnTo>
                  <a:lnTo>
                    <a:pt x="89859" y="59429"/>
                  </a:lnTo>
                  <a:lnTo>
                    <a:pt x="125114" y="34501"/>
                  </a:lnTo>
                  <a:lnTo>
                    <a:pt x="164466" y="15810"/>
                  </a:lnTo>
                  <a:lnTo>
                    <a:pt x="207200" y="4071"/>
                  </a:lnTo>
                  <a:lnTo>
                    <a:pt x="252603" y="0"/>
                  </a:lnTo>
                  <a:lnTo>
                    <a:pt x="6645021" y="0"/>
                  </a:lnTo>
                  <a:lnTo>
                    <a:pt x="6690410" y="4071"/>
                  </a:lnTo>
                  <a:lnTo>
                    <a:pt x="6733137" y="15810"/>
                  </a:lnTo>
                  <a:lnTo>
                    <a:pt x="6772486" y="34501"/>
                  </a:lnTo>
                  <a:lnTo>
                    <a:pt x="6807744" y="59429"/>
                  </a:lnTo>
                  <a:lnTo>
                    <a:pt x="6838194" y="89879"/>
                  </a:lnTo>
                  <a:lnTo>
                    <a:pt x="6863122" y="125137"/>
                  </a:lnTo>
                  <a:lnTo>
                    <a:pt x="6881813" y="164486"/>
                  </a:lnTo>
                  <a:lnTo>
                    <a:pt x="6893552" y="207213"/>
                  </a:lnTo>
                  <a:lnTo>
                    <a:pt x="6897624" y="252603"/>
                  </a:lnTo>
                  <a:lnTo>
                    <a:pt x="6897624" y="2850261"/>
                  </a:lnTo>
                  <a:lnTo>
                    <a:pt x="6893552" y="2895663"/>
                  </a:lnTo>
                  <a:lnTo>
                    <a:pt x="6881813" y="2938397"/>
                  </a:lnTo>
                  <a:lnTo>
                    <a:pt x="6863122" y="2977749"/>
                  </a:lnTo>
                  <a:lnTo>
                    <a:pt x="6838194" y="3013004"/>
                  </a:lnTo>
                  <a:lnTo>
                    <a:pt x="6807744" y="3043450"/>
                  </a:lnTo>
                  <a:lnTo>
                    <a:pt x="6772486" y="3068373"/>
                  </a:lnTo>
                  <a:lnTo>
                    <a:pt x="6733137" y="3087059"/>
                  </a:lnTo>
                  <a:lnTo>
                    <a:pt x="6690410" y="3098793"/>
                  </a:lnTo>
                  <a:lnTo>
                    <a:pt x="6645021" y="3102864"/>
                  </a:lnTo>
                  <a:lnTo>
                    <a:pt x="252603" y="3102864"/>
                  </a:lnTo>
                  <a:lnTo>
                    <a:pt x="207200" y="3098793"/>
                  </a:lnTo>
                  <a:lnTo>
                    <a:pt x="164466" y="3087059"/>
                  </a:lnTo>
                  <a:lnTo>
                    <a:pt x="125114" y="3068373"/>
                  </a:lnTo>
                  <a:lnTo>
                    <a:pt x="89859" y="3043450"/>
                  </a:lnTo>
                  <a:lnTo>
                    <a:pt x="59413" y="3013004"/>
                  </a:lnTo>
                  <a:lnTo>
                    <a:pt x="34490" y="2977749"/>
                  </a:lnTo>
                  <a:lnTo>
                    <a:pt x="15804" y="2938397"/>
                  </a:lnTo>
                  <a:lnTo>
                    <a:pt x="4070" y="2895663"/>
                  </a:lnTo>
                  <a:lnTo>
                    <a:pt x="0" y="2850261"/>
                  </a:lnTo>
                  <a:lnTo>
                    <a:pt x="0" y="252603"/>
                  </a:lnTo>
                  <a:close/>
                </a:path>
              </a:pathLst>
            </a:custGeom>
            <a:ln w="25400">
              <a:solidFill>
                <a:srgbClr val="9BDBF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6403" y="1621536"/>
              <a:ext cx="1162812" cy="38861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5888" y="1607820"/>
              <a:ext cx="787908" cy="414527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4610100" y="1534668"/>
              <a:ext cx="1455420" cy="561975"/>
            </a:xfrm>
            <a:custGeom>
              <a:avLst/>
              <a:gdLst/>
              <a:ahLst/>
              <a:cxnLst/>
              <a:rect l="l" t="t" r="r" b="b"/>
              <a:pathLst>
                <a:path w="1455420" h="561975">
                  <a:moveTo>
                    <a:pt x="0" y="0"/>
                  </a:moveTo>
                  <a:lnTo>
                    <a:pt x="0" y="561975"/>
                  </a:lnTo>
                </a:path>
                <a:path w="1455420" h="561975">
                  <a:moveTo>
                    <a:pt x="1455420" y="0"/>
                  </a:moveTo>
                  <a:lnTo>
                    <a:pt x="1455420" y="561975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11823" y="1633728"/>
              <a:ext cx="1403603" cy="362712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3529583" y="153466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w="0"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6672" y="1495044"/>
              <a:ext cx="1816607" cy="454152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169667" y="2340991"/>
            <a:ext cx="480949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00"/>
                </a:solidFill>
              </a:rPr>
              <a:t>ONLINE</a:t>
            </a:r>
            <a:r>
              <a:rPr dirty="0" sz="2000" spc="-7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PAYMENT</a:t>
            </a:r>
            <a:r>
              <a:rPr dirty="0" sz="2000" spc="-4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FRAUD</a:t>
            </a:r>
            <a:r>
              <a:rPr dirty="0" sz="2000" spc="-65">
                <a:solidFill>
                  <a:srgbClr val="000000"/>
                </a:solidFill>
              </a:rPr>
              <a:t> </a:t>
            </a:r>
            <a:r>
              <a:rPr dirty="0" sz="2000" spc="-10">
                <a:solidFill>
                  <a:srgbClr val="000000"/>
                </a:solidFill>
              </a:rPr>
              <a:t>DETECTION</a:t>
            </a:r>
            <a:endParaRPr sz="2000"/>
          </a:p>
        </p:txBody>
      </p:sp>
      <p:sp>
        <p:nvSpPr>
          <p:cNvPr id="20" name="object 20" descr=""/>
          <p:cNvSpPr txBox="1"/>
          <p:nvPr/>
        </p:nvSpPr>
        <p:spPr>
          <a:xfrm>
            <a:off x="1390903" y="2860675"/>
            <a:ext cx="3781425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Team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Members:</a:t>
            </a:r>
            <a:r>
              <a:rPr dirty="0" sz="1400" spc="165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T.Tulasiram</a:t>
            </a:r>
            <a:endParaRPr sz="1400">
              <a:latin typeface="Arial"/>
              <a:cs typeface="Arial"/>
            </a:endParaRPr>
          </a:p>
          <a:p>
            <a:pPr algn="just" marL="1438910" marR="508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G.Sri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Rushikesh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Raghavamsi </a:t>
            </a:r>
            <a:r>
              <a:rPr dirty="0" sz="1400">
                <a:latin typeface="Arial"/>
                <a:cs typeface="Arial"/>
              </a:rPr>
              <a:t>D.Veera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Venkata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Swaminadh </a:t>
            </a:r>
            <a:r>
              <a:rPr dirty="0" sz="1400">
                <a:latin typeface="Arial"/>
                <a:cs typeface="Arial"/>
              </a:rPr>
              <a:t>U.Soma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Sankara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Raju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779134" y="2840812"/>
            <a:ext cx="179260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Guide:Mr.Ramar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Bose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963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90550" y="869950"/>
            <a:ext cx="8106409" cy="3381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Online</a:t>
            </a:r>
            <a:r>
              <a:rPr dirty="0" sz="20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payment</a:t>
            </a:r>
            <a:r>
              <a:rPr dirty="0" sz="20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fraud</a:t>
            </a:r>
            <a:r>
              <a:rPr dirty="0" sz="2000" spc="-3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detection</a:t>
            </a:r>
            <a:r>
              <a:rPr dirty="0" sz="2000" spc="-2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plays</a:t>
            </a:r>
            <a:r>
              <a:rPr dirty="0" sz="20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a</a:t>
            </a:r>
            <a:r>
              <a:rPr dirty="0" sz="20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crucial</a:t>
            </a:r>
            <a:r>
              <a:rPr dirty="0" sz="20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role</a:t>
            </a:r>
            <a:r>
              <a:rPr dirty="0" sz="20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in</a:t>
            </a:r>
            <a:r>
              <a:rPr dirty="0" sz="20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20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ever-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evolving</a:t>
            </a:r>
            <a:r>
              <a:rPr dirty="0" sz="2000" spc="-2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digital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transactions</a:t>
            </a:r>
            <a:r>
              <a:rPr dirty="0" sz="20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landscape.</a:t>
            </a:r>
            <a:r>
              <a:rPr dirty="0" sz="20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20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increasing</a:t>
            </a:r>
            <a:r>
              <a:rPr dirty="0" sz="20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volume</a:t>
            </a:r>
            <a:r>
              <a:rPr dirty="0" sz="2000" spc="-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and</a:t>
            </a:r>
            <a:r>
              <a:rPr dirty="0" sz="2000" spc="-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complexity</a:t>
            </a:r>
            <a:r>
              <a:rPr dirty="0" sz="20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of</a:t>
            </a:r>
            <a:r>
              <a:rPr dirty="0" sz="20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online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payments</a:t>
            </a:r>
            <a:r>
              <a:rPr dirty="0" sz="2000" spc="-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necessitate</a:t>
            </a:r>
            <a:r>
              <a:rPr dirty="0" sz="2000" spc="-1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advanced</a:t>
            </a:r>
            <a:r>
              <a:rPr dirty="0" sz="2000" spc="-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solutions</a:t>
            </a:r>
            <a:r>
              <a:rPr dirty="0" sz="20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to</a:t>
            </a:r>
            <a:r>
              <a:rPr dirty="0" sz="20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counter</a:t>
            </a:r>
            <a:r>
              <a:rPr dirty="0" sz="2000" spc="-6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sophisticated</a:t>
            </a:r>
            <a:r>
              <a:rPr dirty="0" sz="20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fraudulent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activities.</a:t>
            </a:r>
            <a:r>
              <a:rPr dirty="0" sz="2000" spc="-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Leveraging</a:t>
            </a:r>
            <a:r>
              <a:rPr dirty="0" sz="2000" spc="-6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machine</a:t>
            </a:r>
            <a:r>
              <a:rPr dirty="0" sz="2000" spc="-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learning</a:t>
            </a:r>
            <a:r>
              <a:rPr dirty="0" sz="2000" spc="-6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algorithms,</a:t>
            </a:r>
            <a:r>
              <a:rPr dirty="0" sz="2000" spc="-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neural</a:t>
            </a:r>
            <a:r>
              <a:rPr dirty="0" sz="2000" spc="-7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networks,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behavioural</a:t>
            </a:r>
            <a:r>
              <a:rPr dirty="0" sz="20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analysis,</a:t>
            </a:r>
            <a:r>
              <a:rPr dirty="0" sz="2000" spc="-3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and</a:t>
            </a:r>
            <a:r>
              <a:rPr dirty="0" sz="20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dynamic</a:t>
            </a:r>
            <a:r>
              <a:rPr dirty="0" sz="20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risk</a:t>
            </a:r>
            <a:r>
              <a:rPr dirty="0" sz="20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scoring</a:t>
            </a:r>
            <a:r>
              <a:rPr dirty="0" sz="20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provides</a:t>
            </a:r>
            <a:r>
              <a:rPr dirty="0" sz="20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a</a:t>
            </a:r>
            <a:r>
              <a:rPr dirty="0" sz="20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robust</a:t>
            </a:r>
            <a:r>
              <a:rPr dirty="0" sz="20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defence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against</a:t>
            </a:r>
            <a:r>
              <a:rPr dirty="0" sz="2000" spc="-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20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dynamic</a:t>
            </a:r>
            <a:r>
              <a:rPr dirty="0" sz="2000" spc="-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tactics</a:t>
            </a:r>
            <a:r>
              <a:rPr dirty="0" sz="20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employed</a:t>
            </a:r>
            <a:r>
              <a:rPr dirty="0" sz="2000" spc="-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by</a:t>
            </a:r>
            <a:r>
              <a:rPr dirty="0" sz="2000" spc="-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fraudsters.</a:t>
            </a:r>
            <a:r>
              <a:rPr dirty="0" sz="2000" spc="-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A</a:t>
            </a:r>
            <a:r>
              <a:rPr dirty="0" sz="20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successful</a:t>
            </a:r>
            <a:r>
              <a:rPr dirty="0" sz="20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fraud detection</a:t>
            </a:r>
            <a:r>
              <a:rPr dirty="0" sz="20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system</a:t>
            </a:r>
            <a:r>
              <a:rPr dirty="0" sz="20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requires</a:t>
            </a:r>
            <a:r>
              <a:rPr dirty="0" sz="20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a</a:t>
            </a:r>
            <a:r>
              <a:rPr dirty="0" sz="20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holistic</a:t>
            </a:r>
            <a:r>
              <a:rPr dirty="0" sz="2000" spc="-2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approach,</a:t>
            </a:r>
            <a:r>
              <a:rPr dirty="0" sz="2000" spc="-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including</a:t>
            </a:r>
            <a:r>
              <a:rPr dirty="0" sz="2000" spc="-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real-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time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 processing,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scalable</a:t>
            </a:r>
            <a:r>
              <a:rPr dirty="0" sz="20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deployment,</a:t>
            </a:r>
            <a:r>
              <a:rPr dirty="0" sz="2000" spc="-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and</a:t>
            </a:r>
            <a:r>
              <a:rPr dirty="0" sz="20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seamless</a:t>
            </a:r>
            <a:r>
              <a:rPr dirty="0" sz="2000" spc="-1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integration</a:t>
            </a:r>
            <a:r>
              <a:rPr dirty="0" sz="20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with</a:t>
            </a:r>
            <a:r>
              <a:rPr dirty="0" sz="20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existing</a:t>
            </a:r>
            <a:r>
              <a:rPr dirty="0" sz="20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payment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infrastructures.</a:t>
            </a:r>
            <a:r>
              <a:rPr dirty="0" sz="2000" spc="-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Embracing</a:t>
            </a:r>
            <a:r>
              <a:rPr dirty="0" sz="2000" spc="-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these</a:t>
            </a:r>
            <a:r>
              <a:rPr dirty="0" sz="2000" spc="-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technologies</a:t>
            </a:r>
            <a:r>
              <a:rPr dirty="0" sz="2000" spc="-7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empowers</a:t>
            </a:r>
            <a:r>
              <a:rPr dirty="0" sz="2000" spc="-7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businesses</a:t>
            </a:r>
            <a:r>
              <a:rPr dirty="0" sz="20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25">
                <a:solidFill>
                  <a:srgbClr val="0096A7"/>
                </a:solidFill>
                <a:latin typeface="Carlito"/>
                <a:cs typeface="Carlito"/>
              </a:rPr>
              <a:t>and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financial</a:t>
            </a:r>
            <a:r>
              <a:rPr dirty="0" sz="2000" spc="-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institutions</a:t>
            </a:r>
            <a:r>
              <a:rPr dirty="0" sz="2000" spc="-1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to</a:t>
            </a:r>
            <a:r>
              <a:rPr dirty="0" sz="20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fortify</a:t>
            </a:r>
            <a:r>
              <a:rPr dirty="0" sz="20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their</a:t>
            </a:r>
            <a:r>
              <a:rPr dirty="0" sz="20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online</a:t>
            </a:r>
            <a:r>
              <a:rPr dirty="0" sz="20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payment</a:t>
            </a:r>
            <a:r>
              <a:rPr dirty="0" sz="20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ecosystems,</a:t>
            </a:r>
            <a:r>
              <a:rPr dirty="0" sz="20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mitigating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financial</a:t>
            </a:r>
            <a:r>
              <a:rPr dirty="0" sz="2000" spc="-6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risks,</a:t>
            </a:r>
            <a:r>
              <a:rPr dirty="0" sz="20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preserving</a:t>
            </a:r>
            <a:r>
              <a:rPr dirty="0" sz="2000" spc="-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user</a:t>
            </a:r>
            <a:r>
              <a:rPr dirty="0" sz="2000" spc="-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trust.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963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dirty="0" spc="-35"/>
              <a:t> </a:t>
            </a:r>
            <a:r>
              <a:rPr dirty="0" spc="-10"/>
              <a:t>Scope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90550" y="1192733"/>
            <a:ext cx="7988300" cy="2586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1079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96428"/>
              <a:buFont typeface="Arial"/>
              <a:buChar char="•"/>
              <a:tabLst>
                <a:tab pos="135255" algn="l"/>
              </a:tabLst>
            </a:pP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	</a:t>
            </a: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Explore</a:t>
            </a:r>
            <a:r>
              <a:rPr dirty="0" sz="2800" spc="-6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potential</a:t>
            </a:r>
            <a:r>
              <a:rPr dirty="0" sz="2800" spc="-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0096A7"/>
                </a:solidFill>
                <a:latin typeface="Carlito"/>
                <a:cs typeface="Carlito"/>
              </a:rPr>
              <a:t>enhancements</a:t>
            </a:r>
            <a:r>
              <a:rPr dirty="0" sz="28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or</a:t>
            </a:r>
            <a:r>
              <a:rPr dirty="0" sz="2800" spc="-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expansions</a:t>
            </a:r>
            <a:r>
              <a:rPr dirty="0" sz="28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for</a:t>
            </a:r>
            <a:r>
              <a:rPr dirty="0" sz="2800" spc="-6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800" spc="-25">
                <a:solidFill>
                  <a:srgbClr val="0096A7"/>
                </a:solidFill>
                <a:latin typeface="Carlito"/>
                <a:cs typeface="Carlito"/>
              </a:rPr>
              <a:t>the </a:t>
            </a:r>
            <a:r>
              <a:rPr dirty="0" sz="2800" spc="-10">
                <a:solidFill>
                  <a:srgbClr val="0096A7"/>
                </a:solidFill>
                <a:latin typeface="Carlito"/>
                <a:cs typeface="Carlito"/>
              </a:rPr>
              <a:t>system.</a:t>
            </a:r>
            <a:endParaRPr sz="2800">
              <a:latin typeface="Carlito"/>
              <a:cs typeface="Carlito"/>
            </a:endParaRPr>
          </a:p>
          <a:p>
            <a:pPr marL="12700" marR="483234" indent="-1079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6428"/>
              <a:buFont typeface="Arial"/>
              <a:buChar char="•"/>
              <a:tabLst>
                <a:tab pos="135255" algn="l"/>
              </a:tabLst>
            </a:pP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	</a:t>
            </a: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Discuss</a:t>
            </a:r>
            <a:r>
              <a:rPr dirty="0" sz="28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future</a:t>
            </a:r>
            <a:r>
              <a:rPr dirty="0" sz="2800" spc="-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technologies</a:t>
            </a:r>
            <a:r>
              <a:rPr dirty="0" sz="2800" spc="-6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or</a:t>
            </a:r>
            <a:r>
              <a:rPr dirty="0" sz="2800" spc="-7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trends</a:t>
            </a:r>
            <a:r>
              <a:rPr dirty="0" sz="28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that</a:t>
            </a:r>
            <a:r>
              <a:rPr dirty="0" sz="2800" spc="-6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could</a:t>
            </a:r>
            <a:r>
              <a:rPr dirty="0" sz="2800" spc="-6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800" spc="-25">
                <a:solidFill>
                  <a:srgbClr val="0096A7"/>
                </a:solidFill>
                <a:latin typeface="Carlito"/>
                <a:cs typeface="Carlito"/>
              </a:rPr>
              <a:t>be </a:t>
            </a: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integrated</a:t>
            </a:r>
            <a:r>
              <a:rPr dirty="0" sz="28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for</a:t>
            </a:r>
            <a:r>
              <a:rPr dirty="0" sz="2800" spc="-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better</a:t>
            </a:r>
            <a:r>
              <a:rPr dirty="0" sz="2800" spc="-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fraud</a:t>
            </a:r>
            <a:r>
              <a:rPr dirty="0" sz="2800" spc="-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0096A7"/>
                </a:solidFill>
                <a:latin typeface="Carlito"/>
                <a:cs typeface="Carlito"/>
              </a:rPr>
              <a:t>detection.</a:t>
            </a:r>
            <a:endParaRPr sz="2800">
              <a:latin typeface="Carlito"/>
              <a:cs typeface="Carlito"/>
            </a:endParaRPr>
          </a:p>
          <a:p>
            <a:pPr marL="12700" marR="671195" indent="-10795">
              <a:lnSpc>
                <a:spcPct val="100000"/>
              </a:lnSpc>
              <a:buClr>
                <a:srgbClr val="000000"/>
              </a:buClr>
              <a:buSzPct val="96428"/>
              <a:buFont typeface="Arial"/>
              <a:buChar char="•"/>
              <a:tabLst>
                <a:tab pos="135255" algn="l"/>
              </a:tabLst>
            </a:pP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	</a:t>
            </a: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Highlight</a:t>
            </a:r>
            <a:r>
              <a:rPr dirty="0" sz="28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2800" spc="-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adaptability</a:t>
            </a:r>
            <a:r>
              <a:rPr dirty="0" sz="28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of</a:t>
            </a:r>
            <a:r>
              <a:rPr dirty="0" sz="2800" spc="-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28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system</a:t>
            </a:r>
            <a:r>
              <a:rPr dirty="0" sz="28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800">
                <a:solidFill>
                  <a:srgbClr val="0096A7"/>
                </a:solidFill>
                <a:latin typeface="Carlito"/>
                <a:cs typeface="Carlito"/>
              </a:rPr>
              <a:t>for</a:t>
            </a:r>
            <a:r>
              <a:rPr dirty="0" sz="28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800" spc="-10">
                <a:solidFill>
                  <a:srgbClr val="0096A7"/>
                </a:solidFill>
                <a:latin typeface="Carlito"/>
                <a:cs typeface="Carlito"/>
              </a:rPr>
              <a:t>future challenges.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963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2910" y="717296"/>
            <a:ext cx="100584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203062"/>
                </a:solidFill>
              </a:rPr>
              <a:t>Reference</a:t>
            </a:r>
            <a:endParaRPr sz="1600"/>
          </a:p>
        </p:txBody>
      </p:sp>
      <p:sp>
        <p:nvSpPr>
          <p:cNvPr id="9" name="object 9" descr=""/>
          <p:cNvSpPr txBox="1"/>
          <p:nvPr/>
        </p:nvSpPr>
        <p:spPr>
          <a:xfrm>
            <a:off x="222910" y="1021184"/>
            <a:ext cx="6296660" cy="17157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u="sng" sz="1400" b="1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4"/>
              </a:rPr>
              <a:t>Module</a:t>
            </a:r>
            <a:r>
              <a:rPr dirty="0" u="sng" sz="1400" spc="-35" b="1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1400" spc="-10" b="1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4"/>
              </a:rPr>
              <a:t>source:</a:t>
            </a: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30"/>
              </a:spcBef>
              <a:buClr>
                <a:srgbClr val="203062"/>
              </a:buClr>
              <a:buFont typeface="Wingdings"/>
              <a:buChar char=""/>
              <a:tabLst>
                <a:tab pos="299085" algn="l"/>
              </a:tabLst>
            </a:pPr>
            <a:r>
              <a:rPr dirty="0" u="sng" sz="1400" spc="-1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4"/>
              </a:rPr>
              <a:t>https://scikit-learn.org/stable/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90"/>
              </a:spcBef>
              <a:buClr>
                <a:srgbClr val="203062"/>
              </a:buClr>
              <a:buFont typeface="Wingdings"/>
              <a:buChar char=""/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u="sng" sz="1400" b="1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</a:rPr>
              <a:t>Dataset</a:t>
            </a:r>
            <a:r>
              <a:rPr dirty="0" u="sng" sz="1400" spc="-45" b="1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400" spc="-10" b="1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</a:rPr>
              <a:t>source</a:t>
            </a:r>
            <a:r>
              <a:rPr dirty="0" u="none" sz="1400" spc="-1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25"/>
              </a:spcBef>
              <a:buClr>
                <a:srgbClr val="203062"/>
              </a:buClr>
              <a:buFont typeface="Wingdings"/>
              <a:buChar char=""/>
              <a:tabLst>
                <a:tab pos="299085" algn="l"/>
              </a:tabLst>
            </a:pPr>
            <a:r>
              <a:rPr dirty="0" u="sng" sz="1400" spc="-1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5"/>
              </a:rPr>
              <a:t>https://www.kaggle.com/datasets/rupakroy/online-payments-fraud-detection-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125"/>
              </a:spcBef>
            </a:pPr>
            <a:r>
              <a:rPr dirty="0" u="sng" sz="1400" spc="-1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5"/>
              </a:rPr>
              <a:t>dataset/download?datasetVersionNumber=1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963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583" y="749808"/>
            <a:ext cx="7607808" cy="34503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963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43046" y="2186432"/>
            <a:ext cx="20586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Thank</a:t>
            </a:r>
            <a:r>
              <a:rPr dirty="0" sz="3000" spc="-70">
                <a:solidFill>
                  <a:srgbClr val="000000"/>
                </a:solidFill>
              </a:rPr>
              <a:t> </a:t>
            </a:r>
            <a:r>
              <a:rPr dirty="0" sz="3000" spc="-20">
                <a:solidFill>
                  <a:srgbClr val="000000"/>
                </a:solidFill>
              </a:rPr>
              <a:t>you!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963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5109" y="623773"/>
            <a:ext cx="136398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OUTLINE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703580" y="1464055"/>
            <a:ext cx="551688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dirty="0" sz="1800" spc="-10">
                <a:latin typeface="Arial"/>
                <a:cs typeface="Arial"/>
              </a:rPr>
              <a:t>Abstract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800">
                <a:latin typeface="Arial"/>
                <a:cs typeface="Arial"/>
              </a:rPr>
              <a:t>Problem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800">
                <a:latin typeface="Arial"/>
                <a:cs typeface="Arial"/>
              </a:rPr>
              <a:t>Aims,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Objective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&amp;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Proposed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System/Solution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10">
                <a:latin typeface="Arial"/>
                <a:cs typeface="Arial"/>
              </a:rPr>
              <a:t> Design/Architecture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Development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Approach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(Technology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Used)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800">
                <a:latin typeface="Arial"/>
                <a:cs typeface="Arial"/>
              </a:rPr>
              <a:t>Algorithm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&amp;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Deployment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800" spc="-10">
                <a:latin typeface="Arial"/>
                <a:cs typeface="Arial"/>
              </a:rPr>
              <a:t>Conclusion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800">
                <a:latin typeface="Arial"/>
                <a:cs typeface="Arial"/>
              </a:rPr>
              <a:t>Future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Scope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</a:tabLst>
            </a:pPr>
            <a:r>
              <a:rPr dirty="0" sz="1800" spc="-10">
                <a:latin typeface="Arial"/>
                <a:cs typeface="Arial"/>
              </a:rPr>
              <a:t>References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800">
                <a:latin typeface="Arial"/>
                <a:cs typeface="Arial"/>
              </a:rPr>
              <a:t>Video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963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Abstract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90550" y="920241"/>
            <a:ext cx="8202930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Online</a:t>
            </a:r>
            <a:r>
              <a:rPr dirty="0" sz="2400" spc="5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payment</a:t>
            </a:r>
            <a:r>
              <a:rPr dirty="0" sz="2400" spc="57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fraud</a:t>
            </a:r>
            <a:r>
              <a:rPr dirty="0" sz="2400" spc="57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detection</a:t>
            </a:r>
            <a:r>
              <a:rPr dirty="0" sz="2400" spc="57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is</a:t>
            </a:r>
            <a:r>
              <a:rPr dirty="0" sz="2400" spc="57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a</a:t>
            </a:r>
            <a:r>
              <a:rPr dirty="0" sz="2400" spc="56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critical</a:t>
            </a:r>
            <a:r>
              <a:rPr dirty="0" sz="2400" spc="56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component</a:t>
            </a:r>
            <a:r>
              <a:rPr dirty="0" sz="2400" spc="5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of</a:t>
            </a:r>
            <a:r>
              <a:rPr dirty="0" sz="2400" spc="57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 spc="-25">
                <a:solidFill>
                  <a:srgbClr val="0096A7"/>
                </a:solidFill>
                <a:latin typeface="Carlito"/>
                <a:cs typeface="Carlito"/>
              </a:rPr>
              <a:t>e-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commerce</a:t>
            </a:r>
            <a:r>
              <a:rPr dirty="0" sz="2400" spc="50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and</a:t>
            </a:r>
            <a:r>
              <a:rPr dirty="0" sz="2400" spc="509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online</a:t>
            </a:r>
            <a:r>
              <a:rPr dirty="0" sz="2400" spc="50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banking</a:t>
            </a:r>
            <a:r>
              <a:rPr dirty="0" sz="2400" spc="50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systems,</a:t>
            </a:r>
            <a:r>
              <a:rPr dirty="0" sz="2400" spc="509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designed</a:t>
            </a:r>
            <a:r>
              <a:rPr dirty="0" sz="2400" spc="50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to</a:t>
            </a:r>
            <a:r>
              <a:rPr dirty="0" sz="2400" spc="509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0096A7"/>
                </a:solidFill>
                <a:latin typeface="Carlito"/>
                <a:cs typeface="Carlito"/>
              </a:rPr>
              <a:t>safeguard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financial</a:t>
            </a:r>
            <a:r>
              <a:rPr dirty="0" sz="2400" spc="59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transactions</a:t>
            </a:r>
            <a:r>
              <a:rPr dirty="0" sz="2400" spc="57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from</a:t>
            </a:r>
            <a:r>
              <a:rPr dirty="0" sz="2400" spc="30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fraudulent</a:t>
            </a:r>
            <a:r>
              <a:rPr dirty="0" sz="2400" spc="59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activities.</a:t>
            </a:r>
            <a:r>
              <a:rPr dirty="0" sz="2400" spc="59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As</a:t>
            </a:r>
            <a:r>
              <a:rPr dirty="0" sz="2400" spc="59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2400" spc="59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0096A7"/>
                </a:solidFill>
                <a:latin typeface="Carlito"/>
                <a:cs typeface="Carlito"/>
              </a:rPr>
              <a:t>digital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landscape</a:t>
            </a:r>
            <a:r>
              <a:rPr dirty="0" sz="2400" spc="-1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continues</a:t>
            </a:r>
            <a:r>
              <a:rPr dirty="0" sz="24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to</a:t>
            </a:r>
            <a:r>
              <a:rPr dirty="0" sz="24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evolve,</a:t>
            </a:r>
            <a:r>
              <a:rPr dirty="0" sz="2400" spc="-1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ensuring</a:t>
            </a:r>
            <a:r>
              <a:rPr dirty="0" sz="2400" spc="-1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2400" spc="-1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security</a:t>
            </a:r>
            <a:r>
              <a:rPr dirty="0" sz="2400" spc="-2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and</a:t>
            </a:r>
            <a:r>
              <a:rPr dirty="0" sz="2400" spc="-2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0096A7"/>
                </a:solidFill>
                <a:latin typeface="Carlito"/>
                <a:cs typeface="Carlito"/>
              </a:rPr>
              <a:t>integrity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of</a:t>
            </a:r>
            <a:r>
              <a:rPr dirty="0" sz="24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online</a:t>
            </a:r>
            <a:r>
              <a:rPr dirty="0" sz="2400" spc="-1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payments</a:t>
            </a:r>
            <a:r>
              <a:rPr dirty="0" sz="2400" spc="-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has</a:t>
            </a:r>
            <a:r>
              <a:rPr dirty="0" sz="24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become</a:t>
            </a:r>
            <a:r>
              <a:rPr dirty="0" sz="2400" spc="-3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0096A7"/>
                </a:solidFill>
                <a:latin typeface="Carlito"/>
                <a:cs typeface="Carlito"/>
              </a:rPr>
              <a:t>paramount.</a:t>
            </a:r>
            <a:endParaRPr sz="2400">
              <a:latin typeface="Carlito"/>
              <a:cs typeface="Carlito"/>
            </a:endParaRPr>
          </a:p>
          <a:p>
            <a:pPr marL="118745" indent="-1143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Briefly</a:t>
            </a:r>
            <a:r>
              <a:rPr dirty="0" sz="2400" spc="-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introduce</a:t>
            </a:r>
            <a:r>
              <a:rPr dirty="0" sz="2400" spc="-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24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concept</a:t>
            </a:r>
            <a:r>
              <a:rPr dirty="0" sz="2400" spc="-7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of</a:t>
            </a:r>
            <a:r>
              <a:rPr dirty="0" sz="24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online</a:t>
            </a:r>
            <a:r>
              <a:rPr dirty="0" sz="2400" spc="-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payment</a:t>
            </a:r>
            <a:r>
              <a:rPr dirty="0" sz="2400" spc="-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0096A7"/>
                </a:solidFill>
                <a:latin typeface="Carlito"/>
                <a:cs typeface="Carlito"/>
              </a:rPr>
              <a:t>fraud.</a:t>
            </a:r>
            <a:endParaRPr sz="2400">
              <a:latin typeface="Carlito"/>
              <a:cs typeface="Carlito"/>
            </a:endParaRPr>
          </a:p>
          <a:p>
            <a:pPr marL="12700" marR="7620" indent="-8255">
              <a:lnSpc>
                <a:spcPct val="100000"/>
              </a:lnSpc>
              <a:buClr>
                <a:srgbClr val="000000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	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Highlight</a:t>
            </a:r>
            <a:r>
              <a:rPr dirty="0" sz="2400" spc="37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2400" spc="37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importance</a:t>
            </a:r>
            <a:r>
              <a:rPr dirty="0" sz="2400" spc="38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of</a:t>
            </a:r>
            <a:r>
              <a:rPr dirty="0" sz="2400" spc="37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detecting</a:t>
            </a:r>
            <a:r>
              <a:rPr dirty="0" sz="2400" spc="37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and</a:t>
            </a:r>
            <a:r>
              <a:rPr dirty="0" sz="2400" spc="38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preventing</a:t>
            </a:r>
            <a:r>
              <a:rPr dirty="0" sz="2400" spc="37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fraud</a:t>
            </a:r>
            <a:r>
              <a:rPr dirty="0" sz="2400" spc="38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 spc="-25">
                <a:solidFill>
                  <a:srgbClr val="0096A7"/>
                </a:solidFill>
                <a:latin typeface="Carlito"/>
                <a:cs typeface="Carlito"/>
              </a:rPr>
              <a:t>in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online</a:t>
            </a:r>
            <a:r>
              <a:rPr dirty="0" sz="2400" spc="-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0096A7"/>
                </a:solidFill>
                <a:latin typeface="Carlito"/>
                <a:cs typeface="Carlito"/>
              </a:rPr>
              <a:t>transactions.</a:t>
            </a:r>
            <a:endParaRPr sz="2400">
              <a:latin typeface="Carlito"/>
              <a:cs typeface="Carlito"/>
            </a:endParaRPr>
          </a:p>
          <a:p>
            <a:pPr marL="12700" marR="6985" indent="-8255">
              <a:lnSpc>
                <a:spcPct val="100000"/>
              </a:lnSpc>
              <a:buClr>
                <a:srgbClr val="000000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	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Provide</a:t>
            </a:r>
            <a:r>
              <a:rPr dirty="0" sz="24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a</a:t>
            </a:r>
            <a:r>
              <a:rPr dirty="0" sz="2400" spc="-2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0096A7"/>
                </a:solidFill>
                <a:latin typeface="Carlito"/>
                <a:cs typeface="Carlito"/>
              </a:rPr>
              <a:t>high-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level</a:t>
            </a:r>
            <a:r>
              <a:rPr dirty="0" sz="2400" spc="-1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overview</a:t>
            </a:r>
            <a:r>
              <a:rPr dirty="0" sz="2400" spc="-2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of</a:t>
            </a:r>
            <a:r>
              <a:rPr dirty="0" sz="2400" spc="-2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2400" spc="-1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proposed</a:t>
            </a:r>
            <a:r>
              <a:rPr dirty="0" sz="2400" spc="-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solution</a:t>
            </a:r>
            <a:r>
              <a:rPr dirty="0" sz="2400" spc="-1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for</a:t>
            </a:r>
            <a:r>
              <a:rPr dirty="0" sz="2400" spc="-3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0096A7"/>
                </a:solidFill>
                <a:latin typeface="Carlito"/>
                <a:cs typeface="Carlito"/>
              </a:rPr>
              <a:t>online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payment</a:t>
            </a:r>
            <a:r>
              <a:rPr dirty="0" sz="2400" spc="-6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>
                <a:solidFill>
                  <a:srgbClr val="0096A7"/>
                </a:solidFill>
                <a:latin typeface="Carlito"/>
                <a:cs typeface="Carlito"/>
              </a:rPr>
              <a:t>fraud</a:t>
            </a:r>
            <a:r>
              <a:rPr dirty="0" sz="24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400" spc="-10">
                <a:solidFill>
                  <a:srgbClr val="0096A7"/>
                </a:solidFill>
                <a:latin typeface="Carlito"/>
                <a:cs typeface="Carlito"/>
              </a:rPr>
              <a:t>detection.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963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0550" y="516382"/>
            <a:ext cx="27673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Problem</a:t>
            </a:r>
            <a:r>
              <a:rPr dirty="0" spc="-275"/>
              <a:t> </a:t>
            </a:r>
            <a:r>
              <a:rPr dirty="0" spc="-10"/>
              <a:t>Statement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461009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rapid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growth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online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transactions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has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brought unprecedented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convenience,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but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it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has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also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given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rise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to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50">
                <a:latin typeface="Carlito"/>
                <a:cs typeface="Carlito"/>
              </a:rPr>
              <a:t>a </a:t>
            </a:r>
            <a:r>
              <a:rPr dirty="0" sz="2400">
                <a:latin typeface="Carlito"/>
                <a:cs typeface="Carlito"/>
              </a:rPr>
              <a:t>significant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challenge: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escalating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threat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online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payment </a:t>
            </a:r>
            <a:r>
              <a:rPr dirty="0" sz="2400">
                <a:latin typeface="Carlito"/>
                <a:cs typeface="Carlito"/>
              </a:rPr>
              <a:t>fraud.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As</a:t>
            </a:r>
            <a:r>
              <a:rPr dirty="0" sz="2400" spc="-1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1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volume</a:t>
            </a:r>
            <a:r>
              <a:rPr dirty="0" sz="2400" spc="-1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complexity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digital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transactions </a:t>
            </a:r>
            <a:r>
              <a:rPr dirty="0" sz="2400">
                <a:latin typeface="Carlito"/>
                <a:cs typeface="Carlito"/>
              </a:rPr>
              <a:t>increase,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so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does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sophistication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fraudulent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activities.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arlito"/>
                <a:cs typeface="Carlito"/>
              </a:rPr>
              <a:t>Fraudsters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exploit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vulnerabilities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in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payment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systems,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employing </a:t>
            </a:r>
            <a:r>
              <a:rPr dirty="0" sz="2400">
                <a:latin typeface="Carlito"/>
                <a:cs typeface="Carlito"/>
              </a:rPr>
              <a:t>various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techniques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such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as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identity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theft,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account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takeover,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and </a:t>
            </a:r>
            <a:r>
              <a:rPr dirty="0" sz="2400">
                <a:latin typeface="Carlito"/>
                <a:cs typeface="Carlito"/>
              </a:rPr>
              <a:t>sophisticated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phishing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scams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to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compromise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1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security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of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rlito"/>
                <a:cs typeface="Carlito"/>
              </a:rPr>
              <a:t>online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transactions.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963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Aim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Objective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488086" y="927861"/>
            <a:ext cx="8366125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0096A7"/>
                </a:solidFill>
                <a:latin typeface="Carlito"/>
                <a:cs typeface="Carlito"/>
              </a:rPr>
              <a:t>Aims:</a:t>
            </a:r>
            <a:endParaRPr sz="1600">
              <a:latin typeface="Carlito"/>
              <a:cs typeface="Carlito"/>
            </a:endParaRPr>
          </a:p>
          <a:p>
            <a:pPr marL="12700" marR="8255" indent="-8255">
              <a:lnSpc>
                <a:spcPct val="100000"/>
              </a:lnSpc>
              <a:buClr>
                <a:srgbClr val="000000"/>
              </a:buClr>
              <a:buSzPct val="93750"/>
              <a:buFont typeface="Arial"/>
              <a:buChar char="•"/>
              <a:tabLst>
                <a:tab pos="83820" algn="l"/>
              </a:tabLst>
            </a:pP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	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To</a:t>
            </a:r>
            <a:r>
              <a:rPr dirty="0" sz="1600" spc="2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develop</a:t>
            </a:r>
            <a:r>
              <a:rPr dirty="0" sz="1600" spc="2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</a:t>
            </a:r>
            <a:r>
              <a:rPr dirty="0" sz="1600" spc="2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robust</a:t>
            </a:r>
            <a:r>
              <a:rPr dirty="0" sz="1600" spc="254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and</a:t>
            </a:r>
            <a:r>
              <a:rPr dirty="0" sz="1600" spc="2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proactive</a:t>
            </a:r>
            <a:r>
              <a:rPr dirty="0" sz="1600" spc="254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system</a:t>
            </a:r>
            <a:r>
              <a:rPr dirty="0" sz="1600" spc="2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for</a:t>
            </a:r>
            <a:r>
              <a:rPr dirty="0" sz="1600" spc="2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1600" spc="2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detection</a:t>
            </a:r>
            <a:r>
              <a:rPr dirty="0" sz="1600" spc="254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and</a:t>
            </a:r>
            <a:r>
              <a:rPr dirty="0" sz="1600" spc="254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prevention</a:t>
            </a:r>
            <a:r>
              <a:rPr dirty="0" sz="1600" spc="2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of</a:t>
            </a:r>
            <a:r>
              <a:rPr dirty="0" sz="1600" spc="2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online</a:t>
            </a:r>
            <a:r>
              <a:rPr dirty="0" sz="1600" spc="2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96A7"/>
                </a:solidFill>
                <a:latin typeface="Carlito"/>
                <a:cs typeface="Carlito"/>
              </a:rPr>
              <a:t>payment fraud.</a:t>
            </a:r>
            <a:endParaRPr sz="1600">
              <a:latin typeface="Carlito"/>
              <a:cs typeface="Carlito"/>
            </a:endParaRPr>
          </a:p>
          <a:p>
            <a:pPr marL="83185" indent="-79375">
              <a:lnSpc>
                <a:spcPct val="100000"/>
              </a:lnSpc>
              <a:buClr>
                <a:srgbClr val="000000"/>
              </a:buClr>
              <a:buSzPct val="93750"/>
              <a:buFont typeface="Arial"/>
              <a:buChar char="•"/>
              <a:tabLst>
                <a:tab pos="83185" algn="l"/>
              </a:tabLst>
            </a:pP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To</a:t>
            </a:r>
            <a:r>
              <a:rPr dirty="0" sz="1600" spc="4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enhance</a:t>
            </a:r>
            <a:r>
              <a:rPr dirty="0" sz="1600" spc="4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1600" spc="46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security</a:t>
            </a:r>
            <a:r>
              <a:rPr dirty="0" sz="1600" spc="4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and</a:t>
            </a:r>
            <a:r>
              <a:rPr dirty="0" sz="1600" spc="4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integrity</a:t>
            </a:r>
            <a:r>
              <a:rPr dirty="0" sz="1600" spc="459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of</a:t>
            </a:r>
            <a:r>
              <a:rPr dirty="0" sz="1600" spc="46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online</a:t>
            </a:r>
            <a:r>
              <a:rPr dirty="0" sz="1600" spc="4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payment</a:t>
            </a:r>
            <a:r>
              <a:rPr dirty="0" sz="1600" spc="459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ecosystems,</a:t>
            </a:r>
            <a:r>
              <a:rPr dirty="0" sz="1600" spc="4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fostering</a:t>
            </a:r>
            <a:r>
              <a:rPr dirty="0" sz="1600" spc="46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trust</a:t>
            </a:r>
            <a:r>
              <a:rPr dirty="0" sz="1600" spc="4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96A7"/>
                </a:solidFill>
                <a:latin typeface="Carlito"/>
                <a:cs typeface="Carlito"/>
              </a:rPr>
              <a:t>among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businesses</a:t>
            </a:r>
            <a:r>
              <a:rPr dirty="0" sz="16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and</a:t>
            </a:r>
            <a:r>
              <a:rPr dirty="0" sz="16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96A7"/>
                </a:solidFill>
                <a:latin typeface="Carlito"/>
                <a:cs typeface="Carlito"/>
              </a:rPr>
              <a:t>consumers.</a:t>
            </a:r>
            <a:endParaRPr sz="1600">
              <a:latin typeface="Carlito"/>
              <a:cs typeface="Carlito"/>
            </a:endParaRPr>
          </a:p>
          <a:p>
            <a:pPr marL="12700" marR="6350" indent="-8255">
              <a:lnSpc>
                <a:spcPct val="100000"/>
              </a:lnSpc>
              <a:buClr>
                <a:srgbClr val="000000"/>
              </a:buClr>
              <a:buSzPct val="93750"/>
              <a:buFont typeface="Arial"/>
              <a:buChar char="•"/>
              <a:tabLst>
                <a:tab pos="83820" algn="l"/>
              </a:tabLst>
            </a:pP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	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To</a:t>
            </a:r>
            <a:r>
              <a:rPr dirty="0" sz="1600" spc="20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stay</a:t>
            </a:r>
            <a:r>
              <a:rPr dirty="0" sz="1600" spc="204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ahead</a:t>
            </a:r>
            <a:r>
              <a:rPr dirty="0" sz="1600" spc="21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of</a:t>
            </a:r>
            <a:r>
              <a:rPr dirty="0" sz="1600" spc="22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evolving</a:t>
            </a:r>
            <a:r>
              <a:rPr dirty="0" sz="1600" spc="21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fraud</a:t>
            </a:r>
            <a:r>
              <a:rPr dirty="0" sz="1600" spc="21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tactics</a:t>
            </a:r>
            <a:r>
              <a:rPr dirty="0" sz="1600" spc="204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by</a:t>
            </a:r>
            <a:r>
              <a:rPr dirty="0" sz="1600" spc="20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implementing</a:t>
            </a:r>
            <a:r>
              <a:rPr dirty="0" sz="1600" spc="21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96A7"/>
                </a:solidFill>
                <a:latin typeface="Carlito"/>
                <a:cs typeface="Carlito"/>
              </a:rPr>
              <a:t>cutting-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edge</a:t>
            </a:r>
            <a:r>
              <a:rPr dirty="0" sz="1600" spc="204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technologies</a:t>
            </a:r>
            <a:r>
              <a:rPr dirty="0" sz="1600" spc="204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and</a:t>
            </a:r>
            <a:r>
              <a:rPr dirty="0" sz="1600" spc="21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96A7"/>
                </a:solidFill>
                <a:latin typeface="Carlito"/>
                <a:cs typeface="Carlito"/>
              </a:rPr>
              <a:t>adaptive methodologies.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0096A7"/>
                </a:solidFill>
                <a:latin typeface="Carlito"/>
                <a:cs typeface="Carlito"/>
              </a:rPr>
              <a:t>objectives:</a:t>
            </a:r>
            <a:endParaRPr sz="1600">
              <a:latin typeface="Carlito"/>
              <a:cs typeface="Carlito"/>
            </a:endParaRPr>
          </a:p>
          <a:p>
            <a:pPr marL="299085" marR="5715" indent="-287020">
              <a:lnSpc>
                <a:spcPct val="100000"/>
              </a:lnSpc>
              <a:buClr>
                <a:srgbClr val="000000"/>
              </a:buClr>
              <a:buSzPct val="93750"/>
              <a:buFont typeface="Arial"/>
              <a:buChar char="•"/>
              <a:tabLst>
                <a:tab pos="299085" algn="l"/>
              </a:tabLst>
            </a:pPr>
            <a:r>
              <a:rPr dirty="0" sz="1600" spc="-10" b="1">
                <a:solidFill>
                  <a:srgbClr val="0096A7"/>
                </a:solidFill>
                <a:latin typeface="Carlito"/>
                <a:cs typeface="Carlito"/>
              </a:rPr>
              <a:t>Real-</a:t>
            </a:r>
            <a:r>
              <a:rPr dirty="0" sz="1600" b="1">
                <a:solidFill>
                  <a:srgbClr val="0096A7"/>
                </a:solidFill>
                <a:latin typeface="Carlito"/>
                <a:cs typeface="Carlito"/>
              </a:rPr>
              <a:t>time</a:t>
            </a:r>
            <a:r>
              <a:rPr dirty="0" sz="1600" spc="55" b="1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b="1">
                <a:solidFill>
                  <a:srgbClr val="0096A7"/>
                </a:solidFill>
                <a:latin typeface="Carlito"/>
                <a:cs typeface="Carlito"/>
              </a:rPr>
              <a:t>Detection:</a:t>
            </a:r>
            <a:r>
              <a:rPr dirty="0" sz="1600" spc="470" b="1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Implement</a:t>
            </a:r>
            <a:r>
              <a:rPr dirty="0" sz="1600" spc="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</a:t>
            </a:r>
            <a:r>
              <a:rPr dirty="0" sz="1600" spc="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system</a:t>
            </a:r>
            <a:r>
              <a:rPr dirty="0" sz="1600" spc="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capable</a:t>
            </a:r>
            <a:r>
              <a:rPr dirty="0" sz="1600" spc="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of</a:t>
            </a:r>
            <a:r>
              <a:rPr dirty="0" sz="1600" spc="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detecting</a:t>
            </a:r>
            <a:r>
              <a:rPr dirty="0" sz="1600" spc="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fraudulent</a:t>
            </a:r>
            <a:r>
              <a:rPr dirty="0" sz="1600" spc="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activities</a:t>
            </a:r>
            <a:r>
              <a:rPr dirty="0" sz="1600" spc="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in</a:t>
            </a:r>
            <a:r>
              <a:rPr dirty="0" sz="1600" spc="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96A7"/>
                </a:solidFill>
                <a:latin typeface="Carlito"/>
                <a:cs typeface="Carlito"/>
              </a:rPr>
              <a:t>real-</a:t>
            </a:r>
            <a:r>
              <a:rPr dirty="0" sz="1600" spc="-20">
                <a:solidFill>
                  <a:srgbClr val="0096A7"/>
                </a:solidFill>
                <a:latin typeface="Carlito"/>
                <a:cs typeface="Carlito"/>
              </a:rPr>
              <a:t>time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to</a:t>
            </a:r>
            <a:r>
              <a:rPr dirty="0" sz="1600" spc="-1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minimize</a:t>
            </a:r>
            <a:r>
              <a:rPr dirty="0" sz="16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potential</a:t>
            </a:r>
            <a:r>
              <a:rPr dirty="0" sz="16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financial</a:t>
            </a:r>
            <a:r>
              <a:rPr dirty="0" sz="1600" spc="-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96A7"/>
                </a:solidFill>
                <a:latin typeface="Carlito"/>
                <a:cs typeface="Carlito"/>
              </a:rPr>
              <a:t>losses.</a:t>
            </a:r>
            <a:endParaRPr sz="1600">
              <a:latin typeface="Carlito"/>
              <a:cs typeface="Carlito"/>
            </a:endParaRPr>
          </a:p>
          <a:p>
            <a:pPr marL="299085" marR="6350" indent="-287020">
              <a:lnSpc>
                <a:spcPct val="100000"/>
              </a:lnSpc>
              <a:buClr>
                <a:srgbClr val="000000"/>
              </a:buClr>
              <a:buSzPct val="93750"/>
              <a:buFont typeface="Arial"/>
              <a:buChar char="•"/>
              <a:tabLst>
                <a:tab pos="299085" algn="l"/>
              </a:tabLst>
            </a:pPr>
            <a:r>
              <a:rPr dirty="0" sz="1600" b="1">
                <a:solidFill>
                  <a:srgbClr val="0096A7"/>
                </a:solidFill>
                <a:latin typeface="Carlito"/>
                <a:cs typeface="Carlito"/>
              </a:rPr>
              <a:t>Accuracy</a:t>
            </a:r>
            <a:r>
              <a:rPr dirty="0" sz="1600" spc="114" b="1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b="1">
                <a:solidFill>
                  <a:srgbClr val="0096A7"/>
                </a:solidFill>
                <a:latin typeface="Carlito"/>
                <a:cs typeface="Carlito"/>
              </a:rPr>
              <a:t>and</a:t>
            </a:r>
            <a:r>
              <a:rPr dirty="0" sz="1600" spc="105" b="1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b="1">
                <a:solidFill>
                  <a:srgbClr val="0096A7"/>
                </a:solidFill>
                <a:latin typeface="Carlito"/>
                <a:cs typeface="Carlito"/>
              </a:rPr>
              <a:t>Precision:</a:t>
            </a:r>
            <a:r>
              <a:rPr dirty="0" sz="1600" spc="114" b="1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Achieve</a:t>
            </a:r>
            <a:r>
              <a:rPr dirty="0" sz="1600" spc="10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high</a:t>
            </a:r>
            <a:r>
              <a:rPr dirty="0" sz="1600" spc="114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accuracy</a:t>
            </a:r>
            <a:r>
              <a:rPr dirty="0" sz="1600" spc="10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and</a:t>
            </a:r>
            <a:r>
              <a:rPr dirty="0" sz="1600" spc="114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precision</a:t>
            </a:r>
            <a:r>
              <a:rPr dirty="0" sz="1600" spc="11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in</a:t>
            </a:r>
            <a:r>
              <a:rPr dirty="0" sz="1600" spc="114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fraud</a:t>
            </a:r>
            <a:r>
              <a:rPr dirty="0" sz="1600" spc="114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detection</a:t>
            </a:r>
            <a:r>
              <a:rPr dirty="0" sz="1600" spc="11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to</a:t>
            </a:r>
            <a:r>
              <a:rPr dirty="0" sz="1600" spc="114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reduce</a:t>
            </a:r>
            <a:r>
              <a:rPr dirty="0" sz="1600" spc="10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96A7"/>
                </a:solidFill>
                <a:latin typeface="Carlito"/>
                <a:cs typeface="Carlito"/>
              </a:rPr>
              <a:t>false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positives</a:t>
            </a:r>
            <a:r>
              <a:rPr dirty="0" sz="1600" spc="-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and</a:t>
            </a:r>
            <a:r>
              <a:rPr dirty="0" sz="16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negatives,</a:t>
            </a:r>
            <a:r>
              <a:rPr dirty="0" sz="16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ensuring</a:t>
            </a:r>
            <a:r>
              <a:rPr dirty="0" sz="16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legitimate</a:t>
            </a:r>
            <a:r>
              <a:rPr dirty="0" sz="1600" spc="-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transactions</a:t>
            </a:r>
            <a:r>
              <a:rPr dirty="0" sz="16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are</a:t>
            </a:r>
            <a:r>
              <a:rPr dirty="0" sz="16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not</a:t>
            </a:r>
            <a:r>
              <a:rPr dirty="0" sz="16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flagged</a:t>
            </a:r>
            <a:r>
              <a:rPr dirty="0" sz="1600" spc="-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96A7"/>
                </a:solidFill>
                <a:latin typeface="Carlito"/>
                <a:cs typeface="Carlito"/>
              </a:rPr>
              <a:t>incorrectly.</a:t>
            </a:r>
            <a:endParaRPr sz="16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buClr>
                <a:srgbClr val="000000"/>
              </a:buClr>
              <a:buSzPct val="93750"/>
              <a:buFont typeface="Arial"/>
              <a:buChar char="•"/>
              <a:tabLst>
                <a:tab pos="299085" algn="l"/>
                <a:tab pos="1530350" algn="l"/>
              </a:tabLst>
            </a:pPr>
            <a:r>
              <a:rPr dirty="0" sz="1600" spc="-10" b="1">
                <a:solidFill>
                  <a:srgbClr val="0096A7"/>
                </a:solidFill>
                <a:latin typeface="Carlito"/>
                <a:cs typeface="Carlito"/>
              </a:rPr>
              <a:t>Adaptability:</a:t>
            </a:r>
            <a:r>
              <a:rPr dirty="0" sz="1600" b="1">
                <a:solidFill>
                  <a:srgbClr val="0096A7"/>
                </a:solidFill>
                <a:latin typeface="Carlito"/>
                <a:cs typeface="Carlito"/>
              </a:rPr>
              <a:t>	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Develop</a:t>
            </a:r>
            <a:r>
              <a:rPr dirty="0" sz="1600" spc="1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</a:t>
            </a:r>
            <a:r>
              <a:rPr dirty="0" sz="1600" spc="1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system</a:t>
            </a:r>
            <a:r>
              <a:rPr dirty="0" sz="1600" spc="1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that</a:t>
            </a:r>
            <a:r>
              <a:rPr dirty="0" sz="1600" spc="1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adapts</a:t>
            </a:r>
            <a:r>
              <a:rPr dirty="0" sz="1600" spc="1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to</a:t>
            </a:r>
            <a:r>
              <a:rPr dirty="0" sz="1600" spc="1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emerging</a:t>
            </a:r>
            <a:r>
              <a:rPr dirty="0" sz="1600" spc="1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fraud</a:t>
            </a:r>
            <a:r>
              <a:rPr dirty="0" sz="1600" spc="1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patterns</a:t>
            </a:r>
            <a:r>
              <a:rPr dirty="0" sz="1600" spc="1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and</a:t>
            </a:r>
            <a:r>
              <a:rPr dirty="0" sz="1600" spc="1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evolves</a:t>
            </a:r>
            <a:r>
              <a:rPr dirty="0" sz="1600" spc="1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96A7"/>
                </a:solidFill>
                <a:latin typeface="Carlito"/>
                <a:cs typeface="Carlito"/>
              </a:rPr>
              <a:t>alongside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16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dynamic</a:t>
            </a:r>
            <a:r>
              <a:rPr dirty="0" sz="16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nature</a:t>
            </a:r>
            <a:r>
              <a:rPr dirty="0" sz="1600" spc="-1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of</a:t>
            </a:r>
            <a:r>
              <a:rPr dirty="0" sz="1600" spc="-2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online</a:t>
            </a:r>
            <a:r>
              <a:rPr dirty="0" sz="16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96A7"/>
                </a:solidFill>
                <a:latin typeface="Carlito"/>
                <a:cs typeface="Carlito"/>
              </a:rPr>
              <a:t>threats.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963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Proposed</a:t>
            </a:r>
            <a:r>
              <a:rPr dirty="0" spc="-75"/>
              <a:t> </a:t>
            </a:r>
            <a:r>
              <a:rPr dirty="0" spc="-10"/>
              <a:t>Solution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90550" y="979170"/>
            <a:ext cx="8365490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715" indent="-1016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94444"/>
              <a:buFont typeface="Arial"/>
              <a:buChar char="•"/>
              <a:tabLst>
                <a:tab pos="91440" algn="l"/>
              </a:tabLst>
            </a:pPr>
            <a:r>
              <a:rPr dirty="0" sz="1800" b="1">
                <a:solidFill>
                  <a:srgbClr val="0096A7"/>
                </a:solidFill>
                <a:latin typeface="Carlito"/>
                <a:cs typeface="Carlito"/>
              </a:rPr>
              <a:t>	</a:t>
            </a:r>
            <a:r>
              <a:rPr dirty="0" sz="1800" b="1">
                <a:solidFill>
                  <a:srgbClr val="0096A7"/>
                </a:solidFill>
                <a:latin typeface="Carlito"/>
                <a:cs typeface="Carlito"/>
              </a:rPr>
              <a:t>Machine</a:t>
            </a:r>
            <a:r>
              <a:rPr dirty="0" sz="1800" spc="310" b="1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0096A7"/>
                </a:solidFill>
                <a:latin typeface="Carlito"/>
                <a:cs typeface="Carlito"/>
              </a:rPr>
              <a:t>Learning</a:t>
            </a:r>
            <a:r>
              <a:rPr dirty="0" sz="1800" spc="315" b="1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0096A7"/>
                </a:solidFill>
                <a:latin typeface="Carlito"/>
                <a:cs typeface="Carlito"/>
              </a:rPr>
              <a:t>Algorithms:</a:t>
            </a:r>
            <a:r>
              <a:rPr dirty="0" sz="1800" spc="315" b="1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Implement</a:t>
            </a:r>
            <a:r>
              <a:rPr dirty="0" sz="1800" spc="31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advanced</a:t>
            </a:r>
            <a:r>
              <a:rPr dirty="0" sz="1800" spc="3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machine</a:t>
            </a:r>
            <a:r>
              <a:rPr dirty="0" sz="1800" spc="33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learning</a:t>
            </a:r>
            <a:r>
              <a:rPr dirty="0" sz="1800" spc="32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algorithms</a:t>
            </a:r>
            <a:r>
              <a:rPr dirty="0" sz="1800" spc="31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 spc="-25">
                <a:solidFill>
                  <a:srgbClr val="0096A7"/>
                </a:solidFill>
                <a:latin typeface="Carlito"/>
                <a:cs typeface="Carlito"/>
              </a:rPr>
              <a:t>for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pattern</a:t>
            </a:r>
            <a:r>
              <a:rPr dirty="0" sz="1800" spc="9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recognition</a:t>
            </a:r>
            <a:r>
              <a:rPr dirty="0" sz="1800" spc="10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and</a:t>
            </a:r>
            <a:r>
              <a:rPr dirty="0" sz="1800" spc="10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anomaly</a:t>
            </a:r>
            <a:r>
              <a:rPr dirty="0" sz="1800" spc="9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detection,</a:t>
            </a:r>
            <a:r>
              <a:rPr dirty="0" sz="1800" spc="9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allowing</a:t>
            </a:r>
            <a:r>
              <a:rPr dirty="0" sz="1800" spc="10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1800" spc="10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system</a:t>
            </a:r>
            <a:r>
              <a:rPr dirty="0" sz="1800" spc="8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to</a:t>
            </a:r>
            <a:r>
              <a:rPr dirty="0" sz="1800" spc="8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learn</a:t>
            </a:r>
            <a:r>
              <a:rPr dirty="0" sz="1800" spc="11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from</a:t>
            </a:r>
            <a:r>
              <a:rPr dirty="0" sz="1800" spc="9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0096A7"/>
                </a:solidFill>
                <a:latin typeface="Carlito"/>
                <a:cs typeface="Carlito"/>
              </a:rPr>
              <a:t>historical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data</a:t>
            </a:r>
            <a:r>
              <a:rPr dirty="0" sz="18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and</a:t>
            </a:r>
            <a:r>
              <a:rPr dirty="0" sz="1800" spc="-1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adapt</a:t>
            </a:r>
            <a:r>
              <a:rPr dirty="0" sz="1800" spc="-3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to</a:t>
            </a:r>
            <a:r>
              <a:rPr dirty="0" sz="1800" spc="-2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new</a:t>
            </a:r>
            <a:r>
              <a:rPr dirty="0" sz="18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fraud</a:t>
            </a:r>
            <a:r>
              <a:rPr dirty="0" sz="1800" spc="-3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0096A7"/>
                </a:solidFill>
                <a:latin typeface="Carlito"/>
                <a:cs typeface="Carlito"/>
              </a:rPr>
              <a:t>tactics.</a:t>
            </a:r>
            <a:endParaRPr sz="1800">
              <a:latin typeface="Carlito"/>
              <a:cs typeface="Carlito"/>
            </a:endParaRPr>
          </a:p>
          <a:p>
            <a:pPr algn="just" marL="12700" marR="6985" indent="-10160">
              <a:lnSpc>
                <a:spcPct val="100000"/>
              </a:lnSpc>
              <a:buClr>
                <a:srgbClr val="000000"/>
              </a:buClr>
              <a:buSzPct val="94444"/>
              <a:buFont typeface="Arial"/>
              <a:buChar char="•"/>
              <a:tabLst>
                <a:tab pos="91440" algn="l"/>
              </a:tabLst>
            </a:pPr>
            <a:r>
              <a:rPr dirty="0" sz="1800" b="1">
                <a:solidFill>
                  <a:srgbClr val="0096A7"/>
                </a:solidFill>
                <a:latin typeface="Carlito"/>
                <a:cs typeface="Carlito"/>
              </a:rPr>
              <a:t>	</a:t>
            </a:r>
            <a:r>
              <a:rPr dirty="0" sz="1800" b="1">
                <a:solidFill>
                  <a:srgbClr val="0096A7"/>
                </a:solidFill>
                <a:latin typeface="Carlito"/>
                <a:cs typeface="Carlito"/>
              </a:rPr>
              <a:t>Behavioural</a:t>
            </a:r>
            <a:r>
              <a:rPr dirty="0" sz="1800" spc="225" b="1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 b="1">
                <a:solidFill>
                  <a:srgbClr val="0096A7"/>
                </a:solidFill>
                <a:latin typeface="Carlito"/>
                <a:cs typeface="Carlito"/>
              </a:rPr>
              <a:t>Analysis:</a:t>
            </a:r>
            <a:r>
              <a:rPr dirty="0" sz="1800" spc="229" b="1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Incorporate</a:t>
            </a:r>
            <a:r>
              <a:rPr dirty="0" sz="1800" spc="235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behavioural</a:t>
            </a:r>
            <a:r>
              <a:rPr dirty="0" sz="1800" spc="229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analysis</a:t>
            </a:r>
            <a:r>
              <a:rPr dirty="0" sz="1800" spc="225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to</a:t>
            </a:r>
            <a:r>
              <a:rPr dirty="0" sz="1800" spc="229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assess</a:t>
            </a:r>
            <a:r>
              <a:rPr dirty="0" sz="1800" spc="229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user</a:t>
            </a:r>
            <a:r>
              <a:rPr dirty="0" sz="1800" spc="229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 spc="-10">
                <a:solidFill>
                  <a:srgbClr val="0096A7"/>
                </a:solidFill>
                <a:latin typeface="Carlito"/>
                <a:cs typeface="Carlito"/>
              </a:rPr>
              <a:t>patterns,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identifying</a:t>
            </a:r>
            <a:r>
              <a:rPr dirty="0" sz="18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deviations</a:t>
            </a:r>
            <a:r>
              <a:rPr dirty="0" sz="18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that</a:t>
            </a:r>
            <a:r>
              <a:rPr dirty="0" sz="1800" spc="-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may</a:t>
            </a:r>
            <a:r>
              <a:rPr dirty="0" sz="1800" spc="-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indicate</a:t>
            </a:r>
            <a:r>
              <a:rPr dirty="0" sz="1800" spc="-3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fraudulent</a:t>
            </a:r>
            <a:r>
              <a:rPr dirty="0" sz="18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0096A7"/>
                </a:solidFill>
                <a:latin typeface="Carlito"/>
                <a:cs typeface="Carlito"/>
              </a:rPr>
              <a:t>activities.</a:t>
            </a:r>
            <a:endParaRPr sz="1800">
              <a:latin typeface="Carlito"/>
              <a:cs typeface="Carlito"/>
            </a:endParaRPr>
          </a:p>
          <a:p>
            <a:pPr algn="just" marL="91440" indent="-88900">
              <a:lnSpc>
                <a:spcPct val="100000"/>
              </a:lnSpc>
              <a:buClr>
                <a:srgbClr val="000000"/>
              </a:buClr>
              <a:buSzPct val="94444"/>
              <a:buFont typeface="Arial"/>
              <a:buChar char="•"/>
              <a:tabLst>
                <a:tab pos="91440" algn="l"/>
              </a:tabLst>
            </a:pPr>
            <a:r>
              <a:rPr dirty="0" sz="1800" b="1">
                <a:solidFill>
                  <a:srgbClr val="0096A7"/>
                </a:solidFill>
                <a:latin typeface="Carlito"/>
                <a:cs typeface="Carlito"/>
              </a:rPr>
              <a:t>Dynamic</a:t>
            </a:r>
            <a:r>
              <a:rPr dirty="0" sz="1800" spc="80" b="1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 b="1">
                <a:solidFill>
                  <a:srgbClr val="0096A7"/>
                </a:solidFill>
                <a:latin typeface="Carlito"/>
                <a:cs typeface="Carlito"/>
              </a:rPr>
              <a:t>Risk</a:t>
            </a:r>
            <a:r>
              <a:rPr dirty="0" sz="1800" spc="75" b="1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 b="1">
                <a:solidFill>
                  <a:srgbClr val="0096A7"/>
                </a:solidFill>
                <a:latin typeface="Carlito"/>
                <a:cs typeface="Carlito"/>
              </a:rPr>
              <a:t>Scoring:</a:t>
            </a:r>
            <a:r>
              <a:rPr dirty="0" sz="1800" spc="75" b="1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Introduce</a:t>
            </a:r>
            <a:r>
              <a:rPr dirty="0" sz="1800" spc="75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a</a:t>
            </a:r>
            <a:r>
              <a:rPr dirty="0" sz="1800" spc="85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dynamic</a:t>
            </a:r>
            <a:r>
              <a:rPr dirty="0" sz="1800" spc="75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risk</a:t>
            </a:r>
            <a:r>
              <a:rPr dirty="0" sz="1800" spc="75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scoring</a:t>
            </a:r>
            <a:r>
              <a:rPr dirty="0" sz="1800" spc="80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system</a:t>
            </a:r>
            <a:r>
              <a:rPr dirty="0" sz="1800" spc="75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that</a:t>
            </a:r>
            <a:r>
              <a:rPr dirty="0" sz="1800" spc="75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 spc="-10">
                <a:solidFill>
                  <a:srgbClr val="0096A7"/>
                </a:solidFill>
                <a:latin typeface="Carlito"/>
                <a:cs typeface="Carlito"/>
              </a:rPr>
              <a:t>continuously</a:t>
            </a:r>
            <a:endParaRPr sz="1800">
              <a:latin typeface="Carlito"/>
              <a:cs typeface="Carlito"/>
            </a:endParaRPr>
          </a:p>
          <a:p>
            <a:pPr algn="just" marL="12700">
              <a:lnSpc>
                <a:spcPct val="100000"/>
              </a:lnSpc>
            </a:pP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evaluates</a:t>
            </a:r>
            <a:r>
              <a:rPr dirty="0" sz="18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1800" spc="-3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risk</a:t>
            </a:r>
            <a:r>
              <a:rPr dirty="0" sz="18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associated</a:t>
            </a:r>
            <a:r>
              <a:rPr dirty="0" sz="18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with</a:t>
            </a:r>
            <a:r>
              <a:rPr dirty="0" sz="18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each</a:t>
            </a:r>
            <a:r>
              <a:rPr dirty="0" sz="1800" spc="-1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transaction</a:t>
            </a:r>
            <a:r>
              <a:rPr dirty="0" sz="18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in</a:t>
            </a:r>
            <a:r>
              <a:rPr dirty="0" sz="1800" spc="-1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0096A7"/>
                </a:solidFill>
                <a:latin typeface="Carlito"/>
                <a:cs typeface="Carlito"/>
              </a:rPr>
              <a:t>real-time.</a:t>
            </a:r>
            <a:endParaRPr sz="1800">
              <a:latin typeface="Carlito"/>
              <a:cs typeface="Carlito"/>
            </a:endParaRPr>
          </a:p>
          <a:p>
            <a:pPr algn="just" marL="12700" marR="6350" indent="-10160">
              <a:lnSpc>
                <a:spcPct val="100000"/>
              </a:lnSpc>
              <a:buClr>
                <a:srgbClr val="000000"/>
              </a:buClr>
              <a:buSzPct val="94444"/>
              <a:buFont typeface="Arial"/>
              <a:buChar char="•"/>
              <a:tabLst>
                <a:tab pos="91440" algn="l"/>
              </a:tabLst>
            </a:pPr>
            <a:r>
              <a:rPr dirty="0" sz="1800" b="1">
                <a:solidFill>
                  <a:srgbClr val="0096A7"/>
                </a:solidFill>
                <a:latin typeface="Carlito"/>
                <a:cs typeface="Carlito"/>
              </a:rPr>
              <a:t>	</a:t>
            </a:r>
            <a:r>
              <a:rPr dirty="0" sz="1800" b="1">
                <a:solidFill>
                  <a:srgbClr val="0096A7"/>
                </a:solidFill>
                <a:latin typeface="Carlito"/>
                <a:cs typeface="Carlito"/>
              </a:rPr>
              <a:t>API</a:t>
            </a:r>
            <a:r>
              <a:rPr dirty="0" sz="1800" spc="60" b="1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 b="1">
                <a:solidFill>
                  <a:srgbClr val="0096A7"/>
                </a:solidFill>
                <a:latin typeface="Carlito"/>
                <a:cs typeface="Carlito"/>
              </a:rPr>
              <a:t>Integration:</a:t>
            </a:r>
            <a:r>
              <a:rPr dirty="0" sz="1800" spc="65" b="1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Ensure</a:t>
            </a:r>
            <a:r>
              <a:rPr dirty="0" sz="1800" spc="60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seamless</a:t>
            </a:r>
            <a:r>
              <a:rPr dirty="0" sz="1800" spc="70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integration</a:t>
            </a:r>
            <a:r>
              <a:rPr dirty="0" sz="1800" spc="65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with</a:t>
            </a:r>
            <a:r>
              <a:rPr dirty="0" sz="1800" spc="65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existing</a:t>
            </a:r>
            <a:r>
              <a:rPr dirty="0" sz="1800" spc="70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payment</a:t>
            </a:r>
            <a:r>
              <a:rPr dirty="0" sz="1800" spc="65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gateways</a:t>
            </a:r>
            <a:r>
              <a:rPr dirty="0" sz="1800" spc="65">
                <a:solidFill>
                  <a:srgbClr val="0096A7"/>
                </a:solidFill>
                <a:latin typeface="Carlito"/>
                <a:cs typeface="Carlito"/>
              </a:rPr>
              <a:t>  </a:t>
            </a:r>
            <a:r>
              <a:rPr dirty="0" sz="1800" spc="-25">
                <a:solidFill>
                  <a:srgbClr val="0096A7"/>
                </a:solidFill>
                <a:latin typeface="Carlito"/>
                <a:cs typeface="Carlito"/>
              </a:rPr>
              <a:t>and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systems</a:t>
            </a:r>
            <a:r>
              <a:rPr dirty="0" sz="1800" spc="-6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through</a:t>
            </a:r>
            <a:r>
              <a:rPr dirty="0" sz="18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APIs,</a:t>
            </a:r>
            <a:r>
              <a:rPr dirty="0" sz="1800" spc="-7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minimizing</a:t>
            </a:r>
            <a:r>
              <a:rPr dirty="0" sz="18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disruption</a:t>
            </a:r>
            <a:r>
              <a:rPr dirty="0" sz="18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to</a:t>
            </a:r>
            <a:r>
              <a:rPr dirty="0" sz="18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current</a:t>
            </a:r>
            <a:r>
              <a:rPr dirty="0" sz="18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0096A7"/>
                </a:solidFill>
                <a:latin typeface="Carlito"/>
                <a:cs typeface="Carlito"/>
              </a:rPr>
              <a:t>processes.</a:t>
            </a:r>
            <a:endParaRPr sz="1800">
              <a:latin typeface="Carlito"/>
              <a:cs typeface="Carlito"/>
            </a:endParaRPr>
          </a:p>
          <a:p>
            <a:pPr algn="just" marL="12700" marR="5080" indent="-10160">
              <a:lnSpc>
                <a:spcPct val="100000"/>
              </a:lnSpc>
              <a:buClr>
                <a:srgbClr val="000000"/>
              </a:buClr>
              <a:buSzPct val="94444"/>
              <a:buFont typeface="Arial"/>
              <a:buChar char="•"/>
              <a:tabLst>
                <a:tab pos="91440" algn="l"/>
              </a:tabLst>
            </a:pPr>
            <a:r>
              <a:rPr dirty="0" sz="1800" b="1">
                <a:solidFill>
                  <a:srgbClr val="0096A7"/>
                </a:solidFill>
                <a:latin typeface="Carlito"/>
                <a:cs typeface="Carlito"/>
              </a:rPr>
              <a:t>	</a:t>
            </a:r>
            <a:r>
              <a:rPr dirty="0" sz="1800" b="1">
                <a:solidFill>
                  <a:srgbClr val="0096A7"/>
                </a:solidFill>
                <a:latin typeface="Carlito"/>
                <a:cs typeface="Carlito"/>
              </a:rPr>
              <a:t>User</a:t>
            </a:r>
            <a:r>
              <a:rPr dirty="0" sz="1800" spc="5" b="1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0096A7"/>
                </a:solidFill>
                <a:latin typeface="Carlito"/>
                <a:cs typeface="Carlito"/>
              </a:rPr>
              <a:t>Education: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Develop</a:t>
            </a:r>
            <a:r>
              <a:rPr dirty="0" sz="1800" spc="1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educational</a:t>
            </a:r>
            <a:r>
              <a:rPr dirty="0" sz="1800" spc="1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materials</a:t>
            </a:r>
            <a:r>
              <a:rPr dirty="0" sz="1800" spc="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and</a:t>
            </a:r>
            <a:r>
              <a:rPr dirty="0" sz="1800" spc="1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features</a:t>
            </a:r>
            <a:r>
              <a:rPr dirty="0" sz="1800" spc="1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to</a:t>
            </a:r>
            <a:r>
              <a:rPr dirty="0" sz="1800" spc="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enhance</a:t>
            </a:r>
            <a:r>
              <a:rPr dirty="0" sz="1800" spc="1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user</a:t>
            </a:r>
            <a:r>
              <a:rPr dirty="0" sz="1800" spc="1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0096A7"/>
                </a:solidFill>
                <a:latin typeface="Carlito"/>
                <a:cs typeface="Carlito"/>
              </a:rPr>
              <a:t>awareness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about</a:t>
            </a:r>
            <a:r>
              <a:rPr dirty="0" sz="1800" spc="2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online</a:t>
            </a:r>
            <a:r>
              <a:rPr dirty="0" sz="1800" spc="2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security</a:t>
            </a:r>
            <a:r>
              <a:rPr dirty="0" sz="1800" spc="229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practices,</a:t>
            </a:r>
            <a:r>
              <a:rPr dirty="0" sz="1800" spc="2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reducing</a:t>
            </a:r>
            <a:r>
              <a:rPr dirty="0" sz="1800" spc="254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1800" spc="2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likelihood</a:t>
            </a:r>
            <a:r>
              <a:rPr dirty="0" sz="1800" spc="26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of</a:t>
            </a:r>
            <a:r>
              <a:rPr dirty="0" sz="1800" spc="2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falling</a:t>
            </a:r>
            <a:r>
              <a:rPr dirty="0" sz="1800" spc="2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victim</a:t>
            </a:r>
            <a:r>
              <a:rPr dirty="0" sz="1800" spc="254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to</a:t>
            </a:r>
            <a:r>
              <a:rPr dirty="0" sz="1800" spc="2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phishing</a:t>
            </a:r>
            <a:r>
              <a:rPr dirty="0" sz="1800" spc="2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 spc="-25">
                <a:solidFill>
                  <a:srgbClr val="0096A7"/>
                </a:solidFill>
                <a:latin typeface="Carlito"/>
                <a:cs typeface="Carlito"/>
              </a:rPr>
              <a:t>or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other</a:t>
            </a:r>
            <a:r>
              <a:rPr dirty="0" sz="18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0096A7"/>
                </a:solidFill>
                <a:latin typeface="Carlito"/>
                <a:cs typeface="Carlito"/>
              </a:rPr>
              <a:t>fraud</a:t>
            </a:r>
            <a:r>
              <a:rPr dirty="0" sz="18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0096A7"/>
                </a:solidFill>
                <a:latin typeface="Carlito"/>
                <a:cs typeface="Carlito"/>
              </a:rPr>
              <a:t>schemes.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963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dirty="0" spc="-105"/>
              <a:t> </a:t>
            </a:r>
            <a:r>
              <a:rPr dirty="0" spc="-10"/>
              <a:t>Architecture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453948" y="1034288"/>
            <a:ext cx="3091815" cy="33801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431800" indent="-952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SzPct val="95000"/>
              <a:buFont typeface="Arial"/>
              <a:buChar char="•"/>
              <a:tabLst>
                <a:tab pos="100330" algn="l"/>
              </a:tabLst>
            </a:pP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	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Present</a:t>
            </a:r>
            <a:r>
              <a:rPr dirty="0" sz="20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2000" spc="-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overall architecture</a:t>
            </a:r>
            <a:r>
              <a:rPr dirty="0" sz="2000" spc="-1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of</a:t>
            </a:r>
            <a:r>
              <a:rPr dirty="0" sz="20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20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online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payment</a:t>
            </a:r>
            <a:r>
              <a:rPr dirty="0" sz="20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fraud</a:t>
            </a:r>
            <a:r>
              <a:rPr dirty="0" sz="2000" spc="-2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detection system.</a:t>
            </a:r>
            <a:endParaRPr sz="2000">
              <a:latin typeface="Carlito"/>
              <a:cs typeface="Carlito"/>
            </a:endParaRPr>
          </a:p>
          <a:p>
            <a:pPr marL="12700" marR="92710" indent="-9525">
              <a:lnSpc>
                <a:spcPct val="100000"/>
              </a:lnSpc>
              <a:buClr>
                <a:srgbClr val="000000"/>
              </a:buClr>
              <a:buSzPct val="95000"/>
              <a:buFont typeface="Arial"/>
              <a:buChar char="•"/>
              <a:tabLst>
                <a:tab pos="100330" algn="l"/>
              </a:tabLst>
            </a:pP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	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Break</a:t>
            </a:r>
            <a:r>
              <a:rPr dirty="0" sz="20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down</a:t>
            </a:r>
            <a:r>
              <a:rPr dirty="0" sz="2000" spc="-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20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system</a:t>
            </a:r>
            <a:r>
              <a:rPr dirty="0" sz="20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20">
                <a:solidFill>
                  <a:srgbClr val="0096A7"/>
                </a:solidFill>
                <a:latin typeface="Carlito"/>
                <a:cs typeface="Carlito"/>
              </a:rPr>
              <a:t>into 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components/modules</a:t>
            </a:r>
            <a:r>
              <a:rPr dirty="0" sz="2000" spc="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25">
                <a:solidFill>
                  <a:srgbClr val="0096A7"/>
                </a:solidFill>
                <a:latin typeface="Carlito"/>
                <a:cs typeface="Carlito"/>
              </a:rPr>
              <a:t>and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explain</a:t>
            </a:r>
            <a:r>
              <a:rPr dirty="0" sz="20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their</a:t>
            </a:r>
            <a:r>
              <a:rPr dirty="0" sz="20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roles.</a:t>
            </a:r>
            <a:endParaRPr sz="2000">
              <a:latin typeface="Carlito"/>
              <a:cs typeface="Carlito"/>
            </a:endParaRPr>
          </a:p>
          <a:p>
            <a:pPr marL="12700" marR="5080" indent="-9525">
              <a:lnSpc>
                <a:spcPct val="100000"/>
              </a:lnSpc>
              <a:buClr>
                <a:srgbClr val="000000"/>
              </a:buClr>
              <a:buSzPct val="95000"/>
              <a:buFont typeface="Arial"/>
              <a:buChar char="•"/>
              <a:tabLst>
                <a:tab pos="100330" algn="l"/>
              </a:tabLst>
            </a:pP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	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Using</a:t>
            </a:r>
            <a:r>
              <a:rPr dirty="0" sz="2000" spc="-3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20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following</a:t>
            </a:r>
            <a:r>
              <a:rPr dirty="0" sz="2000" spc="50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diagrams</a:t>
            </a:r>
            <a:r>
              <a:rPr dirty="0" sz="20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or</a:t>
            </a:r>
            <a:r>
              <a:rPr dirty="0" sz="2000" spc="-3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flowcharts</a:t>
            </a:r>
            <a:r>
              <a:rPr dirty="0" sz="20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25">
                <a:solidFill>
                  <a:srgbClr val="0096A7"/>
                </a:solidFill>
                <a:latin typeface="Carlito"/>
                <a:cs typeface="Carlito"/>
              </a:rPr>
              <a:t>to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illustrate</a:t>
            </a:r>
            <a:r>
              <a:rPr dirty="0" sz="2000" spc="-1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20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flow</a:t>
            </a:r>
            <a:r>
              <a:rPr dirty="0" sz="20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of</a:t>
            </a:r>
            <a:r>
              <a:rPr dirty="0" sz="20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data</a:t>
            </a:r>
            <a:r>
              <a:rPr dirty="0" sz="2000" spc="-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25">
                <a:solidFill>
                  <a:srgbClr val="0096A7"/>
                </a:solidFill>
                <a:latin typeface="Carlito"/>
                <a:cs typeface="Carlito"/>
              </a:rPr>
              <a:t>and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processes</a:t>
            </a:r>
            <a:r>
              <a:rPr dirty="0" sz="2000" spc="-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within</a:t>
            </a:r>
            <a:r>
              <a:rPr dirty="0" sz="2000" spc="-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2000" spc="-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0096A7"/>
                </a:solidFill>
                <a:latin typeface="Carlito"/>
                <a:cs typeface="Carlito"/>
              </a:rPr>
              <a:t>system.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6008" y="1018032"/>
            <a:ext cx="4133088" cy="33115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963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dirty="0" spc="-110"/>
              <a:t> </a:t>
            </a:r>
            <a:r>
              <a:rPr dirty="0"/>
              <a:t>Deployment</a:t>
            </a:r>
            <a:r>
              <a:rPr dirty="0" spc="-114"/>
              <a:t> </a:t>
            </a:r>
            <a:r>
              <a:rPr dirty="0" spc="-10"/>
              <a:t>Approach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90550" y="960247"/>
            <a:ext cx="8549005" cy="3195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0096A7"/>
                </a:solidFill>
                <a:latin typeface="Carlito"/>
                <a:cs typeface="Carlito"/>
              </a:rPr>
              <a:t>Requirement</a:t>
            </a:r>
            <a:r>
              <a:rPr dirty="0" sz="1600" spc="-85" b="1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spc="-10" b="1">
                <a:solidFill>
                  <a:srgbClr val="0096A7"/>
                </a:solidFill>
                <a:latin typeface="Carlito"/>
                <a:cs typeface="Carlito"/>
              </a:rPr>
              <a:t>Analysis:</a:t>
            </a:r>
            <a:endParaRPr sz="1600">
              <a:latin typeface="Carlito"/>
              <a:cs typeface="Carlito"/>
            </a:endParaRPr>
          </a:p>
          <a:p>
            <a:pPr marL="12700" marR="84455" indent="-8255">
              <a:lnSpc>
                <a:spcPct val="100000"/>
              </a:lnSpc>
              <a:buClr>
                <a:srgbClr val="000000"/>
              </a:buClr>
              <a:buSzPct val="93750"/>
              <a:buFont typeface="Arial"/>
              <a:buChar char="•"/>
              <a:tabLst>
                <a:tab pos="83820" algn="l"/>
              </a:tabLst>
            </a:pP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	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Gather</a:t>
            </a:r>
            <a:r>
              <a:rPr dirty="0" sz="16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detailed</a:t>
            </a:r>
            <a:r>
              <a:rPr dirty="0" sz="1600" spc="-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96A7"/>
                </a:solidFill>
                <a:latin typeface="Carlito"/>
                <a:cs typeface="Carlito"/>
              </a:rPr>
              <a:t>requirements</a:t>
            </a:r>
            <a:r>
              <a:rPr dirty="0" sz="1600" spc="-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from</a:t>
            </a:r>
            <a:r>
              <a:rPr dirty="0" sz="16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stakeholders,</a:t>
            </a:r>
            <a:r>
              <a:rPr dirty="0" sz="16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including</a:t>
            </a:r>
            <a:r>
              <a:rPr dirty="0" sz="16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financial</a:t>
            </a:r>
            <a:r>
              <a:rPr dirty="0" sz="1600" spc="-7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institutions,</a:t>
            </a:r>
            <a:r>
              <a:rPr dirty="0" sz="1600" spc="-6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merchants,</a:t>
            </a:r>
            <a:r>
              <a:rPr dirty="0" sz="16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and</a:t>
            </a:r>
            <a:r>
              <a:rPr dirty="0" sz="1600" spc="-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spc="-20">
                <a:solidFill>
                  <a:srgbClr val="0096A7"/>
                </a:solidFill>
                <a:latin typeface="Carlito"/>
                <a:cs typeface="Carlito"/>
              </a:rPr>
              <a:t>end- </a:t>
            </a:r>
            <a:r>
              <a:rPr dirty="0" sz="1600" spc="-10">
                <a:solidFill>
                  <a:srgbClr val="0096A7"/>
                </a:solidFill>
                <a:latin typeface="Carlito"/>
                <a:cs typeface="Carlito"/>
              </a:rPr>
              <a:t>users.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0096A7"/>
                </a:solidFill>
                <a:latin typeface="Carlito"/>
                <a:cs typeface="Carlito"/>
              </a:rPr>
              <a:t>Feasibility</a:t>
            </a:r>
            <a:r>
              <a:rPr dirty="0" sz="1600" spc="-25" b="1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spc="-10" b="1">
                <a:solidFill>
                  <a:srgbClr val="0096A7"/>
                </a:solidFill>
                <a:latin typeface="Carlito"/>
                <a:cs typeface="Carlito"/>
              </a:rPr>
              <a:t>Study:</a:t>
            </a:r>
            <a:endParaRPr sz="1600">
              <a:latin typeface="Carlito"/>
              <a:cs typeface="Carlito"/>
            </a:endParaRPr>
          </a:p>
          <a:p>
            <a:pPr marL="83820" indent="-79375">
              <a:lnSpc>
                <a:spcPct val="100000"/>
              </a:lnSpc>
              <a:buClr>
                <a:srgbClr val="000000"/>
              </a:buClr>
              <a:buSzPct val="93750"/>
              <a:buFont typeface="Arial"/>
              <a:buChar char="•"/>
              <a:tabLst>
                <a:tab pos="83820" algn="l"/>
              </a:tabLst>
            </a:pP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Conduct</a:t>
            </a:r>
            <a:r>
              <a:rPr dirty="0" sz="16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</a:t>
            </a:r>
            <a:r>
              <a:rPr dirty="0" sz="16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feasibility</a:t>
            </a:r>
            <a:r>
              <a:rPr dirty="0" sz="1600" spc="-6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study</a:t>
            </a:r>
            <a:r>
              <a:rPr dirty="0" sz="16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to</a:t>
            </a:r>
            <a:r>
              <a:rPr dirty="0" sz="16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assess</a:t>
            </a:r>
            <a:r>
              <a:rPr dirty="0" sz="16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16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technical,</a:t>
            </a:r>
            <a:r>
              <a:rPr dirty="0" sz="1600" spc="-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operational,</a:t>
            </a:r>
            <a:r>
              <a:rPr dirty="0" sz="1600" spc="-3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and</a:t>
            </a:r>
            <a:r>
              <a:rPr dirty="0" sz="1600" spc="-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economic</a:t>
            </a:r>
            <a:r>
              <a:rPr dirty="0" sz="1600" spc="-1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feasibility</a:t>
            </a:r>
            <a:r>
              <a:rPr dirty="0" sz="1600" spc="-8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of</a:t>
            </a:r>
            <a:r>
              <a:rPr dirty="0" sz="1600" spc="-3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spc="-25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proposed</a:t>
            </a:r>
            <a:r>
              <a:rPr dirty="0" sz="1600" spc="-7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96A7"/>
                </a:solidFill>
                <a:latin typeface="Carlito"/>
                <a:cs typeface="Carlito"/>
              </a:rPr>
              <a:t>solution.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solidFill>
                  <a:srgbClr val="0096A7"/>
                </a:solidFill>
                <a:latin typeface="Carlito"/>
                <a:cs typeface="Carlito"/>
              </a:rPr>
              <a:t>System</a:t>
            </a:r>
            <a:r>
              <a:rPr dirty="0" sz="1600" spc="-70" b="1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spc="-10" b="1">
                <a:solidFill>
                  <a:srgbClr val="0096A7"/>
                </a:solidFill>
                <a:latin typeface="Carlito"/>
                <a:cs typeface="Carlito"/>
              </a:rPr>
              <a:t>Design:</a:t>
            </a:r>
            <a:endParaRPr sz="1600">
              <a:latin typeface="Carlito"/>
              <a:cs typeface="Carlito"/>
            </a:endParaRPr>
          </a:p>
          <a:p>
            <a:pPr marL="83820" indent="-79375">
              <a:lnSpc>
                <a:spcPct val="100000"/>
              </a:lnSpc>
              <a:buClr>
                <a:srgbClr val="000000"/>
              </a:buClr>
              <a:buSzPct val="93750"/>
              <a:buFont typeface="Arial"/>
              <a:buChar char="•"/>
              <a:tabLst>
                <a:tab pos="83820" algn="l"/>
              </a:tabLst>
            </a:pP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Develop</a:t>
            </a:r>
            <a:r>
              <a:rPr dirty="0" sz="1600" spc="-3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</a:t>
            </a:r>
            <a:r>
              <a:rPr dirty="0" sz="16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detailed</a:t>
            </a:r>
            <a:r>
              <a:rPr dirty="0" sz="1600" spc="-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system</a:t>
            </a:r>
            <a:r>
              <a:rPr dirty="0" sz="16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architecture</a:t>
            </a:r>
            <a:r>
              <a:rPr dirty="0" sz="1600" spc="-3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that</a:t>
            </a:r>
            <a:r>
              <a:rPr dirty="0" sz="1600" spc="-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outlines</a:t>
            </a:r>
            <a:r>
              <a:rPr dirty="0" sz="1600" spc="-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16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components,</a:t>
            </a:r>
            <a:r>
              <a:rPr dirty="0" sz="1600" spc="-2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modules,</a:t>
            </a:r>
            <a:r>
              <a:rPr dirty="0" sz="16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and</a:t>
            </a:r>
            <a:r>
              <a:rPr dirty="0" sz="1600" spc="-6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their</a:t>
            </a:r>
            <a:r>
              <a:rPr dirty="0" sz="16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96A7"/>
                </a:solidFill>
                <a:latin typeface="Carlito"/>
                <a:cs typeface="Carlito"/>
              </a:rPr>
              <a:t>interactions.</a:t>
            </a:r>
            <a:endParaRPr sz="1600">
              <a:latin typeface="Carlito"/>
              <a:cs typeface="Carlito"/>
            </a:endParaRPr>
          </a:p>
          <a:p>
            <a:pPr marL="83820" indent="-79375">
              <a:lnSpc>
                <a:spcPct val="100000"/>
              </a:lnSpc>
              <a:buClr>
                <a:srgbClr val="000000"/>
              </a:buClr>
              <a:buSzPct val="93750"/>
              <a:buFont typeface="Arial"/>
              <a:buChar char="•"/>
              <a:tabLst>
                <a:tab pos="83820" algn="l"/>
              </a:tabLst>
            </a:pP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Design</a:t>
            </a:r>
            <a:r>
              <a:rPr dirty="0" sz="16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16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user</a:t>
            </a:r>
            <a:r>
              <a:rPr dirty="0" sz="1600" spc="-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interface,</a:t>
            </a:r>
            <a:r>
              <a:rPr dirty="0" sz="1600" spc="-2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ensuring</a:t>
            </a:r>
            <a:r>
              <a:rPr dirty="0" sz="1600" spc="-1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it</a:t>
            </a:r>
            <a:r>
              <a:rPr dirty="0" sz="1600" spc="-3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is</a:t>
            </a:r>
            <a:r>
              <a:rPr dirty="0" sz="1600" spc="-3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intuitive</a:t>
            </a:r>
            <a:r>
              <a:rPr dirty="0" sz="16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for</a:t>
            </a:r>
            <a:r>
              <a:rPr dirty="0" sz="1600" spc="-2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both</a:t>
            </a:r>
            <a:r>
              <a:rPr dirty="0" sz="16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96A7"/>
                </a:solidFill>
                <a:latin typeface="Carlito"/>
                <a:cs typeface="Carlito"/>
              </a:rPr>
              <a:t>administrators</a:t>
            </a:r>
            <a:r>
              <a:rPr dirty="0" sz="1600" spc="-2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and</a:t>
            </a:r>
            <a:r>
              <a:rPr dirty="0" sz="16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end-</a:t>
            </a:r>
            <a:r>
              <a:rPr dirty="0" sz="1600" spc="-10">
                <a:solidFill>
                  <a:srgbClr val="0096A7"/>
                </a:solidFill>
                <a:latin typeface="Carlito"/>
                <a:cs typeface="Carlito"/>
              </a:rPr>
              <a:t>users.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0096A7"/>
                </a:solidFill>
                <a:latin typeface="Carlito"/>
                <a:cs typeface="Carlito"/>
              </a:rPr>
              <a:t>Technology</a:t>
            </a:r>
            <a:r>
              <a:rPr dirty="0" sz="1600" spc="-50" b="1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spc="-10" b="1">
                <a:solidFill>
                  <a:srgbClr val="0096A7"/>
                </a:solidFill>
                <a:latin typeface="Carlito"/>
                <a:cs typeface="Carlito"/>
              </a:rPr>
              <a:t>Selection:</a:t>
            </a:r>
            <a:endParaRPr sz="1600">
              <a:latin typeface="Carlito"/>
              <a:cs typeface="Carlito"/>
            </a:endParaRPr>
          </a:p>
          <a:p>
            <a:pPr marL="83820" indent="-79375">
              <a:lnSpc>
                <a:spcPct val="100000"/>
              </a:lnSpc>
              <a:buClr>
                <a:srgbClr val="000000"/>
              </a:buClr>
              <a:buSzPct val="93750"/>
              <a:buFont typeface="Arial"/>
              <a:buChar char="•"/>
              <a:tabLst>
                <a:tab pos="83820" algn="l"/>
              </a:tabLst>
            </a:pP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Choose</a:t>
            </a:r>
            <a:r>
              <a:rPr dirty="0" sz="16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appropriate</a:t>
            </a:r>
            <a:r>
              <a:rPr dirty="0" sz="16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technologies</a:t>
            </a:r>
            <a:r>
              <a:rPr dirty="0" sz="16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for</a:t>
            </a:r>
            <a:r>
              <a:rPr dirty="0" sz="1600" spc="-3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1600" spc="-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development</a:t>
            </a:r>
            <a:r>
              <a:rPr dirty="0" sz="1600" spc="-3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of</a:t>
            </a:r>
            <a:r>
              <a:rPr dirty="0" sz="16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the</a:t>
            </a:r>
            <a:r>
              <a:rPr dirty="0" sz="1600" spc="-5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fraud</a:t>
            </a:r>
            <a:r>
              <a:rPr dirty="0" sz="1600" spc="-5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detection</a:t>
            </a:r>
            <a:r>
              <a:rPr dirty="0" sz="16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96A7"/>
                </a:solidFill>
                <a:latin typeface="Carlito"/>
                <a:cs typeface="Carlito"/>
              </a:rPr>
              <a:t>system.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0096A7"/>
                </a:solidFill>
                <a:latin typeface="Carlito"/>
                <a:cs typeface="Carlito"/>
              </a:rPr>
              <a:t>Prototyping:</a:t>
            </a:r>
            <a:endParaRPr sz="1600">
              <a:latin typeface="Carlito"/>
              <a:cs typeface="Carlito"/>
            </a:endParaRPr>
          </a:p>
          <a:p>
            <a:pPr marL="83820" indent="-79375">
              <a:lnSpc>
                <a:spcPct val="100000"/>
              </a:lnSpc>
              <a:buClr>
                <a:srgbClr val="000000"/>
              </a:buClr>
              <a:buSzPct val="93750"/>
              <a:buFont typeface="Arial"/>
              <a:buChar char="•"/>
              <a:tabLst>
                <a:tab pos="83820" algn="l"/>
              </a:tabLst>
            </a:pP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Build</a:t>
            </a:r>
            <a:r>
              <a:rPr dirty="0" sz="1600" spc="-3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</a:t>
            </a:r>
            <a:r>
              <a:rPr dirty="0" sz="1600" spc="-2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prototype</a:t>
            </a:r>
            <a:r>
              <a:rPr dirty="0" sz="1600" spc="2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to</a:t>
            </a:r>
            <a:r>
              <a:rPr dirty="0" sz="1600" spc="-1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validate</a:t>
            </a:r>
            <a:r>
              <a:rPr dirty="0" sz="1600" spc="-4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key </a:t>
            </a:r>
            <a:r>
              <a:rPr dirty="0" sz="1600" spc="-10">
                <a:solidFill>
                  <a:srgbClr val="0096A7"/>
                </a:solidFill>
                <a:latin typeface="Carlito"/>
                <a:cs typeface="Carlito"/>
              </a:rPr>
              <a:t>functionalities</a:t>
            </a:r>
            <a:r>
              <a:rPr dirty="0" sz="1600" spc="-4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and</a:t>
            </a:r>
            <a:r>
              <a:rPr dirty="0" sz="1600" spc="-2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obtain</a:t>
            </a:r>
            <a:r>
              <a:rPr dirty="0" sz="1600" spc="-3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early</a:t>
            </a:r>
            <a:r>
              <a:rPr dirty="0" sz="1600" spc="-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feedback</a:t>
            </a:r>
            <a:r>
              <a:rPr dirty="0" sz="1600" spc="-20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>
                <a:solidFill>
                  <a:srgbClr val="0096A7"/>
                </a:solidFill>
                <a:latin typeface="Carlito"/>
                <a:cs typeface="Carlito"/>
              </a:rPr>
              <a:t>from</a:t>
            </a:r>
            <a:r>
              <a:rPr dirty="0" sz="1600" spc="5">
                <a:solidFill>
                  <a:srgbClr val="0096A7"/>
                </a:solidFill>
                <a:latin typeface="Carlito"/>
                <a:cs typeface="Carlito"/>
              </a:rPr>
              <a:t> </a:t>
            </a:r>
            <a:r>
              <a:rPr dirty="0" sz="1600" spc="-10">
                <a:solidFill>
                  <a:srgbClr val="0096A7"/>
                </a:solidFill>
                <a:latin typeface="Carlito"/>
                <a:cs typeface="Carlito"/>
              </a:rPr>
              <a:t>stakeholders.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9337"/>
            <a:ext cx="9639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061" y="42775"/>
            <a:ext cx="1208487" cy="36853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Algorithm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10"/>
              <a:t> Deployment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43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realm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online</a:t>
            </a:r>
            <a:r>
              <a:rPr dirty="0" spc="-60"/>
              <a:t> </a:t>
            </a:r>
            <a:r>
              <a:rPr dirty="0"/>
              <a:t>payment fraud</a:t>
            </a:r>
            <a:r>
              <a:rPr dirty="0" spc="-25"/>
              <a:t> </a:t>
            </a:r>
            <a:r>
              <a:rPr dirty="0"/>
              <a:t>detection,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key</a:t>
            </a:r>
            <a:r>
              <a:rPr dirty="0" spc="-45"/>
              <a:t> </a:t>
            </a:r>
            <a:r>
              <a:rPr dirty="0"/>
              <a:t>lies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50"/>
              <a:t> </a:t>
            </a:r>
            <a:r>
              <a:rPr dirty="0"/>
              <a:t>employing</a:t>
            </a:r>
            <a:r>
              <a:rPr dirty="0" spc="-25"/>
              <a:t> </a:t>
            </a:r>
            <a:r>
              <a:rPr dirty="0" spc="-10"/>
              <a:t>sophisticated </a:t>
            </a:r>
            <a:r>
              <a:rPr dirty="0"/>
              <a:t>algorithms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unveil</a:t>
            </a:r>
            <a:r>
              <a:rPr dirty="0" spc="-55"/>
              <a:t> </a:t>
            </a:r>
            <a:r>
              <a:rPr dirty="0"/>
              <a:t>patterns</a:t>
            </a:r>
            <a:r>
              <a:rPr dirty="0" spc="-10"/>
              <a:t> </a:t>
            </a:r>
            <a:r>
              <a:rPr dirty="0"/>
              <a:t>indicative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fraudulent</a:t>
            </a:r>
            <a:r>
              <a:rPr dirty="0" spc="-20"/>
              <a:t> </a:t>
            </a:r>
            <a:r>
              <a:rPr dirty="0"/>
              <a:t>activities.</a:t>
            </a:r>
            <a:r>
              <a:rPr dirty="0" spc="-55"/>
              <a:t> </a:t>
            </a:r>
            <a:r>
              <a:rPr dirty="0"/>
              <a:t>Machine</a:t>
            </a:r>
            <a:r>
              <a:rPr dirty="0" spc="-40"/>
              <a:t> </a:t>
            </a:r>
            <a:r>
              <a:rPr dirty="0"/>
              <a:t>learning</a:t>
            </a:r>
            <a:r>
              <a:rPr dirty="0" spc="-35"/>
              <a:t> </a:t>
            </a:r>
            <a:r>
              <a:rPr dirty="0" spc="-10"/>
              <a:t>models, </a:t>
            </a:r>
            <a:r>
              <a:rPr dirty="0"/>
              <a:t>such</a:t>
            </a:r>
            <a:r>
              <a:rPr dirty="0" spc="-45"/>
              <a:t> </a:t>
            </a:r>
            <a:r>
              <a:rPr dirty="0"/>
              <a:t>as</a:t>
            </a:r>
            <a:r>
              <a:rPr dirty="0" spc="-30"/>
              <a:t> </a:t>
            </a:r>
            <a:r>
              <a:rPr dirty="0"/>
              <a:t>Random</a:t>
            </a:r>
            <a:r>
              <a:rPr dirty="0" spc="-30"/>
              <a:t> </a:t>
            </a:r>
            <a:r>
              <a:rPr dirty="0"/>
              <a:t>Forests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Support</a:t>
            </a:r>
            <a:r>
              <a:rPr dirty="0" spc="-30"/>
              <a:t> </a:t>
            </a:r>
            <a:r>
              <a:rPr dirty="0"/>
              <a:t>Vector</a:t>
            </a:r>
            <a:r>
              <a:rPr dirty="0" spc="-30"/>
              <a:t> </a:t>
            </a:r>
            <a:r>
              <a:rPr dirty="0"/>
              <a:t>Machines,</a:t>
            </a:r>
            <a:r>
              <a:rPr dirty="0" spc="-45"/>
              <a:t> </a:t>
            </a:r>
            <a:r>
              <a:rPr dirty="0"/>
              <a:t>are</a:t>
            </a:r>
            <a:r>
              <a:rPr dirty="0" spc="-30"/>
              <a:t> </a:t>
            </a:r>
            <a:r>
              <a:rPr dirty="0"/>
              <a:t>harnessed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 spc="-10"/>
              <a:t>supervised </a:t>
            </a:r>
            <a:r>
              <a:rPr dirty="0"/>
              <a:t>learning</a:t>
            </a:r>
            <a:r>
              <a:rPr dirty="0" spc="-60"/>
              <a:t> </a:t>
            </a:r>
            <a:r>
              <a:rPr dirty="0"/>
              <a:t>on</a:t>
            </a:r>
            <a:r>
              <a:rPr dirty="0" spc="-35"/>
              <a:t> </a:t>
            </a:r>
            <a:r>
              <a:rPr dirty="0"/>
              <a:t>historical</a:t>
            </a:r>
            <a:r>
              <a:rPr dirty="0" spc="-70"/>
              <a:t> </a:t>
            </a:r>
            <a:r>
              <a:rPr dirty="0"/>
              <a:t>transaction</a:t>
            </a:r>
            <a:r>
              <a:rPr dirty="0" spc="-35"/>
              <a:t> </a:t>
            </a:r>
            <a:r>
              <a:rPr dirty="0"/>
              <a:t>data,</a:t>
            </a:r>
            <a:r>
              <a:rPr dirty="0" spc="-35"/>
              <a:t> </a:t>
            </a:r>
            <a:r>
              <a:rPr dirty="0"/>
              <a:t>while</a:t>
            </a:r>
            <a:r>
              <a:rPr dirty="0" spc="-55"/>
              <a:t> </a:t>
            </a:r>
            <a:r>
              <a:rPr dirty="0"/>
              <a:t>unsupervised</a:t>
            </a:r>
            <a:r>
              <a:rPr dirty="0" spc="-60"/>
              <a:t> </a:t>
            </a:r>
            <a:r>
              <a:rPr dirty="0"/>
              <a:t>techniques</a:t>
            </a:r>
            <a:r>
              <a:rPr dirty="0" spc="-55"/>
              <a:t> </a:t>
            </a:r>
            <a:r>
              <a:rPr dirty="0"/>
              <a:t>like</a:t>
            </a:r>
            <a:r>
              <a:rPr dirty="0" spc="-55"/>
              <a:t> </a:t>
            </a:r>
            <a:r>
              <a:rPr dirty="0" spc="-10"/>
              <a:t>clustering </a:t>
            </a:r>
            <a:r>
              <a:rPr dirty="0"/>
              <a:t>address</a:t>
            </a:r>
            <a:r>
              <a:rPr dirty="0" spc="-55"/>
              <a:t> </a:t>
            </a:r>
            <a:r>
              <a:rPr dirty="0" spc="-20"/>
              <a:t>real-</a:t>
            </a:r>
            <a:r>
              <a:rPr dirty="0"/>
              <a:t>time</a:t>
            </a:r>
            <a:r>
              <a:rPr dirty="0" spc="-30"/>
              <a:t> </a:t>
            </a:r>
            <a:r>
              <a:rPr dirty="0"/>
              <a:t>anomalies.</a:t>
            </a:r>
            <a:r>
              <a:rPr dirty="0" spc="-65"/>
              <a:t> </a:t>
            </a:r>
            <a:r>
              <a:rPr dirty="0"/>
              <a:t>Neural</a:t>
            </a:r>
            <a:r>
              <a:rPr dirty="0" spc="-55"/>
              <a:t> </a:t>
            </a:r>
            <a:r>
              <a:rPr dirty="0"/>
              <a:t>networks,</a:t>
            </a:r>
            <a:r>
              <a:rPr dirty="0" spc="-35"/>
              <a:t> </a:t>
            </a:r>
            <a:r>
              <a:rPr dirty="0"/>
              <a:t>particularly</a:t>
            </a:r>
            <a:r>
              <a:rPr dirty="0" spc="-45"/>
              <a:t> </a:t>
            </a:r>
            <a:r>
              <a:rPr dirty="0"/>
              <a:t>deep</a:t>
            </a:r>
            <a:r>
              <a:rPr dirty="0" spc="-55"/>
              <a:t> </a:t>
            </a:r>
            <a:r>
              <a:rPr dirty="0"/>
              <a:t>learning</a:t>
            </a:r>
            <a:r>
              <a:rPr dirty="0" spc="-60"/>
              <a:t> </a:t>
            </a:r>
            <a:r>
              <a:rPr dirty="0"/>
              <a:t>models</a:t>
            </a:r>
            <a:r>
              <a:rPr dirty="0" spc="-50"/>
              <a:t> </a:t>
            </a:r>
            <a:r>
              <a:rPr dirty="0" spc="-20"/>
              <a:t>like </a:t>
            </a:r>
            <a:r>
              <a:rPr dirty="0"/>
              <a:t>LSTMs,</a:t>
            </a:r>
            <a:r>
              <a:rPr dirty="0" spc="-35"/>
              <a:t> </a:t>
            </a:r>
            <a:r>
              <a:rPr dirty="0"/>
              <a:t>specialize</a:t>
            </a:r>
            <a:r>
              <a:rPr dirty="0" spc="-65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/>
              <a:t>complex</a:t>
            </a:r>
            <a:r>
              <a:rPr dirty="0" spc="-35"/>
              <a:t> </a:t>
            </a:r>
            <a:r>
              <a:rPr dirty="0"/>
              <a:t>pattern</a:t>
            </a:r>
            <a:r>
              <a:rPr dirty="0" spc="-20"/>
              <a:t> </a:t>
            </a:r>
            <a:r>
              <a:rPr dirty="0"/>
              <a:t>recognition.</a:t>
            </a:r>
            <a:r>
              <a:rPr dirty="0" spc="-45"/>
              <a:t> </a:t>
            </a:r>
            <a:r>
              <a:rPr dirty="0"/>
              <a:t>Behavioural</a:t>
            </a:r>
            <a:r>
              <a:rPr dirty="0" spc="-60"/>
              <a:t> </a:t>
            </a:r>
            <a:r>
              <a:rPr dirty="0"/>
              <a:t>analysis</a:t>
            </a:r>
            <a:r>
              <a:rPr dirty="0" spc="-40"/>
              <a:t> </a:t>
            </a:r>
            <a:r>
              <a:rPr dirty="0" spc="-10"/>
              <a:t>algorithms </a:t>
            </a:r>
            <a:r>
              <a:rPr dirty="0"/>
              <a:t>scrutinize</a:t>
            </a:r>
            <a:r>
              <a:rPr dirty="0" spc="-70"/>
              <a:t> </a:t>
            </a:r>
            <a:r>
              <a:rPr dirty="0"/>
              <a:t>user</a:t>
            </a:r>
            <a:r>
              <a:rPr dirty="0" spc="-35"/>
              <a:t> </a:t>
            </a:r>
            <a:r>
              <a:rPr dirty="0"/>
              <a:t>behaviour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/>
              <a:t>anomalies,</a:t>
            </a:r>
            <a:r>
              <a:rPr dirty="0" spc="-55"/>
              <a:t> </a:t>
            </a:r>
            <a:r>
              <a:rPr dirty="0"/>
              <a:t>while</a:t>
            </a:r>
            <a:r>
              <a:rPr dirty="0" spc="-55"/>
              <a:t> </a:t>
            </a:r>
            <a:r>
              <a:rPr dirty="0"/>
              <a:t>dynamic</a:t>
            </a:r>
            <a:r>
              <a:rPr dirty="0" spc="-20"/>
              <a:t> </a:t>
            </a:r>
            <a:r>
              <a:rPr dirty="0"/>
              <a:t>risk</a:t>
            </a:r>
            <a:r>
              <a:rPr dirty="0" spc="-55"/>
              <a:t> </a:t>
            </a:r>
            <a:r>
              <a:rPr dirty="0"/>
              <a:t>scoring</a:t>
            </a:r>
            <a:r>
              <a:rPr dirty="0" spc="-45"/>
              <a:t> </a:t>
            </a:r>
            <a:r>
              <a:rPr dirty="0"/>
              <a:t>adjusts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 spc="-10"/>
              <a:t>real-</a:t>
            </a:r>
            <a:r>
              <a:rPr dirty="0" spc="-20"/>
              <a:t>time </a:t>
            </a:r>
            <a:r>
              <a:rPr dirty="0"/>
              <a:t>based</a:t>
            </a:r>
            <a:r>
              <a:rPr dirty="0" spc="-50"/>
              <a:t> </a:t>
            </a:r>
            <a:r>
              <a:rPr dirty="0"/>
              <a:t>on</a:t>
            </a:r>
            <a:r>
              <a:rPr dirty="0" spc="-45"/>
              <a:t> </a:t>
            </a:r>
            <a:r>
              <a:rPr dirty="0"/>
              <a:t>evolving</a:t>
            </a:r>
            <a:r>
              <a:rPr dirty="0" spc="-65"/>
              <a:t> </a:t>
            </a:r>
            <a:r>
              <a:rPr dirty="0"/>
              <a:t>patterns.</a:t>
            </a:r>
            <a:r>
              <a:rPr dirty="0" spc="-15"/>
              <a:t> </a:t>
            </a:r>
            <a:r>
              <a:rPr dirty="0"/>
              <a:t>Deploying</a:t>
            </a:r>
            <a:r>
              <a:rPr dirty="0" spc="-45"/>
              <a:t> </a:t>
            </a:r>
            <a:r>
              <a:rPr dirty="0"/>
              <a:t>this</a:t>
            </a:r>
            <a:r>
              <a:rPr dirty="0" spc="-40"/>
              <a:t> </a:t>
            </a:r>
            <a:r>
              <a:rPr dirty="0"/>
              <a:t>system</a:t>
            </a:r>
            <a:r>
              <a:rPr dirty="0" spc="-25"/>
              <a:t> </a:t>
            </a:r>
            <a:r>
              <a:rPr dirty="0"/>
              <a:t>involves</a:t>
            </a:r>
            <a:r>
              <a:rPr dirty="0" spc="-60"/>
              <a:t> </a:t>
            </a:r>
            <a:r>
              <a:rPr dirty="0"/>
              <a:t>cloud</a:t>
            </a:r>
            <a:r>
              <a:rPr dirty="0" spc="-55"/>
              <a:t> </a:t>
            </a:r>
            <a:r>
              <a:rPr dirty="0"/>
              <a:t>deployment</a:t>
            </a:r>
            <a:r>
              <a:rPr dirty="0" spc="-20"/>
              <a:t> </a:t>
            </a:r>
            <a:r>
              <a:rPr dirty="0" spc="-25"/>
              <a:t>for </a:t>
            </a:r>
            <a:r>
              <a:rPr dirty="0"/>
              <a:t>scalability,</a:t>
            </a:r>
            <a:r>
              <a:rPr dirty="0" spc="-65"/>
              <a:t> </a:t>
            </a:r>
            <a:r>
              <a:rPr dirty="0"/>
              <a:t>microservices</a:t>
            </a:r>
            <a:r>
              <a:rPr dirty="0" spc="-70"/>
              <a:t> </a:t>
            </a:r>
            <a:r>
              <a:rPr dirty="0"/>
              <a:t>architecture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60"/>
              <a:t> </a:t>
            </a:r>
            <a:r>
              <a:rPr dirty="0"/>
              <a:t>flexibility,</a:t>
            </a:r>
            <a:r>
              <a:rPr dirty="0" spc="-60"/>
              <a:t> </a:t>
            </a:r>
            <a:r>
              <a:rPr dirty="0"/>
              <a:t>API</a:t>
            </a:r>
            <a:r>
              <a:rPr dirty="0" spc="-65"/>
              <a:t> </a:t>
            </a:r>
            <a:r>
              <a:rPr dirty="0"/>
              <a:t>integration</a:t>
            </a:r>
            <a:r>
              <a:rPr dirty="0" spc="-55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 spc="-10"/>
              <a:t>seamless </a:t>
            </a:r>
            <a:r>
              <a:rPr dirty="0"/>
              <a:t>connectivity,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10"/>
              <a:t>real-</a:t>
            </a:r>
            <a:r>
              <a:rPr dirty="0"/>
              <a:t>time</a:t>
            </a:r>
            <a:r>
              <a:rPr dirty="0" spc="-35"/>
              <a:t> </a:t>
            </a:r>
            <a:r>
              <a:rPr dirty="0"/>
              <a:t>processing</a:t>
            </a:r>
            <a:r>
              <a:rPr dirty="0" spc="-50"/>
              <a:t> </a:t>
            </a:r>
            <a:r>
              <a:rPr dirty="0"/>
              <a:t>using</a:t>
            </a:r>
            <a:r>
              <a:rPr dirty="0" spc="-55"/>
              <a:t> </a:t>
            </a:r>
            <a:r>
              <a:rPr dirty="0"/>
              <a:t>stream</a:t>
            </a:r>
            <a:r>
              <a:rPr dirty="0" spc="-25"/>
              <a:t> </a:t>
            </a:r>
            <a:r>
              <a:rPr dirty="0" spc="-10"/>
              <a:t>frameworks.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2023-12-12T10:21:30Z</dcterms:created>
  <dcterms:modified xsi:type="dcterms:W3CDTF">2023-12-12T10:21:30Z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2023-12-12T00:00:00Z</vt:filetime>
  </property>
  <property fmtid="{D5CDD505-2E9C-101B-9397-08002B2CF9AE}" pid="5" name="Producer">
    <vt:lpwstr>3-Heights(TM) PDF Security Shell 4.8.25.2 (http://www.pdf-tools.com)</vt:lpwstr>
  </property>
</Properties>
</file>