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72" r:id="rId5"/>
    <p:sldId id="273" r:id="rId6"/>
    <p:sldId id="280" r:id="rId7"/>
    <p:sldId id="274" r:id="rId8"/>
    <p:sldId id="275" r:id="rId9"/>
    <p:sldId id="276" r:id="rId10"/>
    <p:sldId id="277" r:id="rId11"/>
    <p:sldId id="278" r:id="rId12"/>
    <p:sldId id="28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BFE5F-6411-7346-9655-2A3AEA5E9F50}" v="27" dt="2024-09-02T08:25:42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CE5172-EFD5-D336-F243-10EFFDA9CC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400E4-92B8-A6C7-16AF-4153CEE901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E5456-21F2-4542-BB63-D3684858C751}" type="datetimeFigureOut">
              <a:rPr lang="en-IN" smtClean="0"/>
              <a:t>02/09/24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9460B-A2B8-AF95-1F17-7F6E2AA4A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B0E1-1482-12C5-1D25-C86DED3CAF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E003B-1928-46AB-8A93-C88A0C988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476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C9132-02EE-4CB4-916B-76312537D0F5}" type="datetimeFigureOut">
              <a:rPr lang="en-IN" smtClean="0"/>
              <a:t>02/09/24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EC5E5-6AED-478A-98F2-910B4A5DC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753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EF9C-F902-C269-DB41-9EC8E695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D9ED7-ECDD-C89A-5AB0-FB3FE20AC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C48F-8C75-11FC-B067-1DED7D91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ABAD-D6A1-475A-8B15-01D26A1E05C3}" type="datetime1">
              <a:rPr lang="en-IN" smtClean="0"/>
              <a:t>02/09/24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5753-21FC-2E65-F556-189A88B5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9AFF-3388-DAB6-7F01-712F2B1C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1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1372-79D9-A4E4-690B-4C8A3C9C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F4AC-DEC4-E443-15E1-DD8B9F0B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25AE5-23CE-F9DA-1DA8-CE3E1563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4591-AF5D-4D7F-9A3E-46B37ACA65B8}" type="datetime1">
              <a:rPr lang="en-IN" smtClean="0"/>
              <a:t>02/09/24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62B3-FACF-4593-3A00-8AE5CBB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A5A1-3582-4AAB-A49F-F87A6900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792EB-AA26-3FCE-8BBE-CBABEB870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FF818-E716-6AB4-78D7-02EEDEA52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0972-BF6B-8F52-9DCD-C4AF5B32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F429-0418-43D9-90FF-1038B1061022}" type="datetime1">
              <a:rPr lang="en-IN" smtClean="0"/>
              <a:t>02/09/24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5B4E-275E-B2BE-0F70-B4B5454B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C787-8B74-C6BE-C834-4E30E9A5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2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F400-73DE-AA81-AA2E-9A719DE7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08D6-2CB3-0A27-49AF-A63120D8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2C92-37B5-4290-402D-67894225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F91E-E95A-4B3F-9E93-5AD221AC8177}" type="datetime1">
              <a:rPr lang="en-IN" smtClean="0"/>
              <a:t>02/09/24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85210-4516-DDEC-92EC-CDA567EB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0C2-3585-F68C-D802-00415D95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4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FD4E-8AE5-500F-A47F-AE1DD697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EEE43-CE2D-65A9-4258-20E23B2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BBDF-D353-E895-3448-B51E3508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1896-0626-4B6F-9D1F-4C136060B6F3}" type="datetime1">
              <a:rPr lang="en-IN" smtClean="0"/>
              <a:t>02/09/24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9838-B918-9C25-7FD5-1634230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798D-4947-2994-D3D5-29764646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0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2E5D-CDC6-00D6-3B4D-B5091D34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61A6-0C10-E764-1FA5-F26A4F35F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6D7CA-38D4-6837-2137-7ECBEA83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771B-FB12-F7B0-BE94-39A120DA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D7E3-738E-4DDD-B74B-B7D97D2F7AEB}" type="datetime1">
              <a:rPr lang="en-IN" smtClean="0"/>
              <a:t>02/09/24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DD20A-4169-DAAE-1ACE-9AC968B0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1C4DD-3387-4551-D684-6447E8B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5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D4DB-C3AF-C047-0468-6B48903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4026-5E81-1A28-93A2-1B98A99F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EA539-6000-F8F3-1F4B-7CAA88887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AC401-72CA-5133-FC9F-1989C1E0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9E250-2098-F072-DA91-38D0FE728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FF7C8-98C2-B506-5D9E-EF039E04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21F3-35E7-4490-9A2B-3E3C4A3A93E7}" type="datetime1">
              <a:rPr lang="en-IN" smtClean="0"/>
              <a:t>02/09/24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3B7D1-69C9-9851-443D-1E41B49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8310D-5520-66C2-2A87-142153ED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6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1A8-26F9-A44F-D9A7-A1D18B6B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22DB2-B35C-44C4-3E43-A0B1CC11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ACE-BB5E-4153-9F34-C026E8B77A1D}" type="datetime1">
              <a:rPr lang="en-IN" smtClean="0"/>
              <a:t>02/09/24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29F47-BB3E-609E-9055-33D2974D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FA3AD-8CDB-C71E-8CDD-7BBF7CE9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051E2-04DD-A6C1-D11E-4C2874F6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7EB2-8411-4EAE-9B1F-7918F2159C1C}" type="datetime1">
              <a:rPr lang="en-IN" smtClean="0"/>
              <a:t>02/09/24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E1C99-A87F-9F3B-29BC-31330884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AF29-CB4B-9891-F9E3-DF2F034A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57D5-EC9D-BD91-3172-0A978664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1084-7ABF-4659-AEF3-96E6F1EE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E5435-BD4E-D565-0E7E-E3037AE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4DC85-9074-0785-B682-72D15A52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74E9-E805-4E38-B091-09C93CDAFA7A}" type="datetime1">
              <a:rPr lang="en-IN" smtClean="0"/>
              <a:t>02/09/24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5269-8E0D-DE48-324B-E94833C7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C4956-34BC-3CBA-0791-C7EAB395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5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C62D-E5AB-839E-9048-8E54C40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78D5F-9FCE-BBDA-046F-658A77AC2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DF7B-DDB9-345D-7B9A-CCC41954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1FB2B-9145-5F8D-9E5E-A90335ED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BD4-0281-421E-BA15-F9B53A4125D3}" type="datetime1">
              <a:rPr lang="en-IN" smtClean="0"/>
              <a:t>02/09/24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BD24-A8BB-4014-43D4-B4B516D8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6A58-BD00-D25D-59A7-DCBDAA37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6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CA2A6-2E82-57DF-B837-6D4F6144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4C43-6231-FFFF-D3A6-51797255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E473-8487-58B6-6899-0617E9680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C983-5CCA-4D7A-8021-83C79284EAA7}" type="datetime1">
              <a:rPr lang="en-IN" smtClean="0"/>
              <a:t>02/09/24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048A-C3ED-5CCC-565F-4D1FEB86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8B44-2E84-CEA3-E9F9-BD41060B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6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tronicx.com/tutorials/microcontrollers/lpc2148/ultrasonic-sensor-interfacing-with-lpc2148/" TargetMode="External"/><Relationship Id="rId2" Type="http://schemas.openxmlformats.org/officeDocument/2006/relationships/hyperlink" Target="https://www.youtube.com/watch?v=Z1RJmh_Oqe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978E3B-23F1-9360-1930-75BB4EFFC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875" y="3818970"/>
            <a:ext cx="9144000" cy="165576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Anirudh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Nishtala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225807128</a:t>
            </a:r>
          </a:p>
          <a:p>
            <a:pPr marL="457200" indent="-457200"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Sumedh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Prabhudesai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225807036</a:t>
            </a:r>
          </a:p>
          <a:p>
            <a:pPr marL="457200" indent="-457200"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Swaminath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– 225807064</a:t>
            </a:r>
          </a:p>
          <a:p>
            <a:pPr marL="457200" indent="-457200"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Rishiraj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Rakesh Kumar - 225807062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72BE7227-2613-D663-B5CA-7426944781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9489"/>
            <a:ext cx="7243462" cy="9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21D0E-C303-8F42-860B-3633C577B44A}"/>
              </a:ext>
            </a:extLst>
          </p:cNvPr>
          <p:cNvSpPr txBox="1"/>
          <p:nvPr/>
        </p:nvSpPr>
        <p:spPr>
          <a:xfrm>
            <a:off x="2868941" y="1951672"/>
            <a:ext cx="6131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IN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WEB SERVER &amp; PREDICTIVE MAINTENANCE SYSTEM</a:t>
            </a:r>
            <a:r>
              <a:rPr lang="en-IN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7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237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BFCFC-AC72-0D6E-863C-EFCFA946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4800"/>
            <a:ext cx="10908792" cy="14423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code snippets</a:t>
            </a:r>
          </a:p>
        </p:txBody>
      </p:sp>
      <p:sp>
        <p:nvSpPr>
          <p:cNvPr id="239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B01A81A-33A5-23B0-E3F2-E4D22B185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7" b="-3"/>
          <a:stretch/>
        </p:blipFill>
        <p:spPr>
          <a:xfrm>
            <a:off x="20" y="2665139"/>
            <a:ext cx="6181981" cy="4192863"/>
          </a:xfrm>
          <a:custGeom>
            <a:avLst/>
            <a:gdLst/>
            <a:ahLst/>
            <a:cxnLst/>
            <a:rect l="l" t="t" r="r" b="b"/>
            <a:pathLst>
              <a:path w="6005375" h="4192863">
                <a:moveTo>
                  <a:pt x="5424937" y="874"/>
                </a:moveTo>
                <a:cubicBezTo>
                  <a:pt x="5470440" y="-1251"/>
                  <a:pt x="5516123" y="499"/>
                  <a:pt x="5561495" y="6147"/>
                </a:cubicBezTo>
                <a:cubicBezTo>
                  <a:pt x="5636334" y="13389"/>
                  <a:pt x="5711424" y="18471"/>
                  <a:pt x="5786261" y="26095"/>
                </a:cubicBezTo>
                <a:cubicBezTo>
                  <a:pt x="5819550" y="29525"/>
                  <a:pt x="5853222" y="16820"/>
                  <a:pt x="5886002" y="28509"/>
                </a:cubicBezTo>
                <a:cubicBezTo>
                  <a:pt x="5922214" y="41469"/>
                  <a:pt x="5958870" y="47282"/>
                  <a:pt x="5995622" y="48044"/>
                </a:cubicBezTo>
                <a:lnTo>
                  <a:pt x="5998366" y="47926"/>
                </a:lnTo>
                <a:lnTo>
                  <a:pt x="5995171" y="398504"/>
                </a:lnTo>
                <a:cubicBezTo>
                  <a:pt x="5993433" y="528663"/>
                  <a:pt x="5993035" y="658806"/>
                  <a:pt x="5999656" y="788917"/>
                </a:cubicBezTo>
                <a:cubicBezTo>
                  <a:pt x="6009855" y="990282"/>
                  <a:pt x="6003364" y="1191519"/>
                  <a:pt x="5999656" y="1392757"/>
                </a:cubicBezTo>
                <a:cubicBezTo>
                  <a:pt x="5992506" y="1778706"/>
                  <a:pt x="6003364" y="2164146"/>
                  <a:pt x="5998730" y="2549586"/>
                </a:cubicBezTo>
                <a:cubicBezTo>
                  <a:pt x="5996744" y="2720440"/>
                  <a:pt x="5998994" y="2891040"/>
                  <a:pt x="6003364" y="3061895"/>
                </a:cubicBezTo>
                <a:cubicBezTo>
                  <a:pt x="6009720" y="3305846"/>
                  <a:pt x="5999922" y="3549924"/>
                  <a:pt x="5989196" y="3793749"/>
                </a:cubicBezTo>
                <a:cubicBezTo>
                  <a:pt x="5985594" y="3860794"/>
                  <a:pt x="5984646" y="3927918"/>
                  <a:pt x="5986348" y="3994981"/>
                </a:cubicBezTo>
                <a:lnTo>
                  <a:pt x="5999199" y="4192863"/>
                </a:lnTo>
                <a:lnTo>
                  <a:pt x="0" y="4192863"/>
                </a:lnTo>
                <a:lnTo>
                  <a:pt x="0" y="26225"/>
                </a:lnTo>
                <a:lnTo>
                  <a:pt x="10965" y="23935"/>
                </a:lnTo>
                <a:cubicBezTo>
                  <a:pt x="27502" y="19081"/>
                  <a:pt x="44569" y="16260"/>
                  <a:pt x="61788" y="15549"/>
                </a:cubicBezTo>
                <a:cubicBezTo>
                  <a:pt x="194437" y="-1096"/>
                  <a:pt x="327213" y="3351"/>
                  <a:pt x="460497" y="8815"/>
                </a:cubicBezTo>
                <a:cubicBezTo>
                  <a:pt x="692632" y="18217"/>
                  <a:pt x="925021" y="29144"/>
                  <a:pt x="1157537" y="25841"/>
                </a:cubicBezTo>
                <a:cubicBezTo>
                  <a:pt x="1393484" y="22410"/>
                  <a:pt x="1628922" y="29653"/>
                  <a:pt x="1864615" y="39182"/>
                </a:cubicBezTo>
                <a:cubicBezTo>
                  <a:pt x="1967913" y="43121"/>
                  <a:pt x="2071847" y="47059"/>
                  <a:pt x="2173493" y="17709"/>
                </a:cubicBezTo>
                <a:cubicBezTo>
                  <a:pt x="2196465" y="12334"/>
                  <a:pt x="2220416" y="12855"/>
                  <a:pt x="2243121" y="19234"/>
                </a:cubicBezTo>
                <a:cubicBezTo>
                  <a:pt x="2357219" y="45789"/>
                  <a:pt x="2471952" y="53666"/>
                  <a:pt x="2587321" y="27492"/>
                </a:cubicBezTo>
                <a:cubicBezTo>
                  <a:pt x="2719944" y="-1223"/>
                  <a:pt x="2856455" y="-7360"/>
                  <a:pt x="2991111" y="9323"/>
                </a:cubicBezTo>
                <a:cubicBezTo>
                  <a:pt x="3114231" y="23045"/>
                  <a:pt x="3237985" y="37911"/>
                  <a:pt x="3361358" y="26857"/>
                </a:cubicBezTo>
                <a:cubicBezTo>
                  <a:pt x="3556266" y="9323"/>
                  <a:pt x="3750918" y="24570"/>
                  <a:pt x="3945825" y="29271"/>
                </a:cubicBezTo>
                <a:cubicBezTo>
                  <a:pt x="4010625" y="30796"/>
                  <a:pt x="4075806" y="44137"/>
                  <a:pt x="4140224" y="32193"/>
                </a:cubicBezTo>
                <a:cubicBezTo>
                  <a:pt x="4241744" y="13389"/>
                  <a:pt x="4342120" y="20631"/>
                  <a:pt x="4443766" y="31177"/>
                </a:cubicBezTo>
                <a:cubicBezTo>
                  <a:pt x="4638419" y="51507"/>
                  <a:pt x="4832945" y="61290"/>
                  <a:pt x="5026708" y="23172"/>
                </a:cubicBezTo>
                <a:cubicBezTo>
                  <a:pt x="5086807" y="11229"/>
                  <a:pt x="5146524" y="4368"/>
                  <a:pt x="5207640" y="20377"/>
                </a:cubicBezTo>
                <a:cubicBezTo>
                  <a:pt x="5234626" y="26539"/>
                  <a:pt x="5262719" y="26019"/>
                  <a:pt x="5289465" y="18853"/>
                </a:cubicBezTo>
                <a:cubicBezTo>
                  <a:pt x="5334113" y="9000"/>
                  <a:pt x="5379435" y="2999"/>
                  <a:pt x="5424937" y="874"/>
                </a:cubicBezTo>
                <a:close/>
              </a:path>
            </a:pathLst>
          </a:cu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E8DBE9-6E11-548D-AFDF-CF83382E8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7" b="1"/>
          <a:stretch/>
        </p:blipFill>
        <p:spPr>
          <a:xfrm>
            <a:off x="6096001" y="2654313"/>
            <a:ext cx="6096002" cy="4203687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34DD9-7AE4-5349-2E79-85B282D8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5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9AB23CA-CF96-42B0-847F-37A181DE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32862-B5C9-53CA-CB0B-EB3B419B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4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 </a:t>
            </a:r>
          </a:p>
        </p:txBody>
      </p:sp>
      <p:sp>
        <p:nvSpPr>
          <p:cNvPr id="87" name="Freeform: Shape 41">
            <a:extLst>
              <a:ext uri="{FF2B5EF4-FFF2-40B4-BE49-F238E27FC236}">
                <a16:creationId xmlns:a16="http://schemas.microsoft.com/office/drawing/2014/main" id="{A45FD7F6-BF7B-4588-AE38-90035891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0690" y="-18918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Glowing circuit board">
            <a:extLst>
              <a:ext uri="{FF2B5EF4-FFF2-40B4-BE49-F238E27FC236}">
                <a16:creationId xmlns:a16="http://schemas.microsoft.com/office/drawing/2014/main" id="{57A52F39-BB3F-7C6F-2AC0-1FF4DF43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0504"/>
          <a:stretch/>
        </p:blipFill>
        <p:spPr>
          <a:xfrm>
            <a:off x="6232303" y="3297831"/>
            <a:ext cx="5959692" cy="3560169"/>
          </a:xfrm>
          <a:custGeom>
            <a:avLst/>
            <a:gdLst/>
            <a:ahLst/>
            <a:cxnLst/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</p:spPr>
      </p:pic>
      <p:sp>
        <p:nvSpPr>
          <p:cNvPr id="88" name="Freeform: Shape 43">
            <a:extLst>
              <a:ext uri="{FF2B5EF4-FFF2-40B4-BE49-F238E27FC236}">
                <a16:creationId xmlns:a16="http://schemas.microsoft.com/office/drawing/2014/main" id="{2F05AAE2-453E-4EDA-8961-D9B31997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297832"/>
            <a:ext cx="5959692" cy="3560169"/>
          </a:xfrm>
          <a:custGeom>
            <a:avLst/>
            <a:gdLst>
              <a:gd name="connsiteX0" fmla="*/ 5959692 w 5959692"/>
              <a:gd name="connsiteY0" fmla="*/ 3363787 h 3560169"/>
              <a:gd name="connsiteX1" fmla="*/ 5959692 w 5959692"/>
              <a:gd name="connsiteY1" fmla="*/ 3560169 h 3560169"/>
              <a:gd name="connsiteX2" fmla="*/ 5918326 w 5959692"/>
              <a:gd name="connsiteY2" fmla="*/ 3560169 h 3560169"/>
              <a:gd name="connsiteX3" fmla="*/ 3008109 w 5959692"/>
              <a:gd name="connsiteY3" fmla="*/ 42 h 3560169"/>
              <a:gd name="connsiteX4" fmla="*/ 4702247 w 5959692"/>
              <a:gd name="connsiteY4" fmla="*/ 626282 h 3560169"/>
              <a:gd name="connsiteX5" fmla="*/ 5069411 w 5959692"/>
              <a:gd name="connsiteY5" fmla="*/ 865826 h 3560169"/>
              <a:gd name="connsiteX6" fmla="*/ 5895906 w 5959692"/>
              <a:gd name="connsiteY6" fmla="*/ 1594994 h 3560169"/>
              <a:gd name="connsiteX7" fmla="*/ 5959691 w 5959692"/>
              <a:gd name="connsiteY7" fmla="*/ 1728783 h 3560169"/>
              <a:gd name="connsiteX8" fmla="*/ 5959691 w 5959692"/>
              <a:gd name="connsiteY8" fmla="*/ 2242763 h 3560169"/>
              <a:gd name="connsiteX9" fmla="*/ 5918347 w 5959692"/>
              <a:gd name="connsiteY9" fmla="*/ 2056598 h 3560169"/>
              <a:gd name="connsiteX10" fmla="*/ 5820285 w 5959692"/>
              <a:gd name="connsiteY10" fmla="*/ 1774807 h 3560169"/>
              <a:gd name="connsiteX11" fmla="*/ 4980935 w 5959692"/>
              <a:gd name="connsiteY11" fmla="*/ 946614 h 3560169"/>
              <a:gd name="connsiteX12" fmla="*/ 4635662 w 5959692"/>
              <a:gd name="connsiteY12" fmla="*/ 716464 h 3560169"/>
              <a:gd name="connsiteX13" fmla="*/ 3044280 w 5959692"/>
              <a:gd name="connsiteY13" fmla="*/ 109209 h 3560169"/>
              <a:gd name="connsiteX14" fmla="*/ 2119450 w 5959692"/>
              <a:gd name="connsiteY14" fmla="*/ 300880 h 3560169"/>
              <a:gd name="connsiteX15" fmla="*/ 919412 w 5959692"/>
              <a:gd name="connsiteY15" fmla="*/ 1696777 h 3560169"/>
              <a:gd name="connsiteX16" fmla="*/ 797804 w 5959692"/>
              <a:gd name="connsiteY16" fmla="*/ 1925546 h 3560169"/>
              <a:gd name="connsiteX17" fmla="*/ 287588 w 5959692"/>
              <a:gd name="connsiteY17" fmla="*/ 3069391 h 3560169"/>
              <a:gd name="connsiteX18" fmla="*/ 235658 w 5959692"/>
              <a:gd name="connsiteY18" fmla="*/ 3441477 h 3560169"/>
              <a:gd name="connsiteX19" fmla="*/ 239056 w 5959692"/>
              <a:gd name="connsiteY19" fmla="*/ 3560169 h 3560169"/>
              <a:gd name="connsiteX20" fmla="*/ 635 w 5959692"/>
              <a:gd name="connsiteY20" fmla="*/ 3560169 h 3560169"/>
              <a:gd name="connsiteX21" fmla="*/ 0 w 5959692"/>
              <a:gd name="connsiteY21" fmla="*/ 3534810 h 3560169"/>
              <a:gd name="connsiteX22" fmla="*/ 56896 w 5959692"/>
              <a:gd name="connsiteY22" fmla="*/ 3142342 h 3560169"/>
              <a:gd name="connsiteX23" fmla="*/ 605568 w 5959692"/>
              <a:gd name="connsiteY23" fmla="*/ 1932853 h 3560169"/>
              <a:gd name="connsiteX24" fmla="*/ 736162 w 5959692"/>
              <a:gd name="connsiteY24" fmla="*/ 1690788 h 3560169"/>
              <a:gd name="connsiteX25" fmla="*/ 2021319 w 5959692"/>
              <a:gd name="connsiteY25" fmla="*/ 209863 h 3560169"/>
              <a:gd name="connsiteX26" fmla="*/ 3008109 w 5959692"/>
              <a:gd name="connsiteY26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59692" h="3560169">
                <a:moveTo>
                  <a:pt x="5959692" y="3363787"/>
                </a:moveTo>
                <a:lnTo>
                  <a:pt x="5959692" y="3560169"/>
                </a:lnTo>
                <a:lnTo>
                  <a:pt x="5918326" y="3560169"/>
                </a:lnTo>
                <a:close/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1" y="2242763"/>
                </a:lnTo>
                <a:lnTo>
                  <a:pt x="5918347" y="2056598"/>
                </a:lnTo>
                <a:cubicBezTo>
                  <a:pt x="5891169" y="1960834"/>
                  <a:pt x="5858474" y="1866845"/>
                  <a:pt x="5820285" y="1774807"/>
                </a:cubicBezTo>
                <a:cubicBezTo>
                  <a:pt x="5666444" y="1404038"/>
                  <a:pt x="5439344" y="1244459"/>
                  <a:pt x="4980935" y="946614"/>
                </a:cubicBezTo>
                <a:cubicBezTo>
                  <a:pt x="4870349" y="874793"/>
                  <a:pt x="4755972" y="800460"/>
                  <a:pt x="4635662" y="716464"/>
                </a:cubicBezTo>
                <a:cubicBezTo>
                  <a:pt x="4061110" y="315407"/>
                  <a:pt x="3551697" y="116473"/>
                  <a:pt x="3044280" y="109209"/>
                </a:cubicBezTo>
                <a:cubicBezTo>
                  <a:pt x="2739831" y="104851"/>
                  <a:pt x="2436100" y="169494"/>
                  <a:pt x="2119450" y="300880"/>
                </a:cubicBezTo>
                <a:cubicBezTo>
                  <a:pt x="1565269" y="530823"/>
                  <a:pt x="1284534" y="1002904"/>
                  <a:pt x="919412" y="1696777"/>
                </a:cubicBezTo>
                <a:cubicBezTo>
                  <a:pt x="878625" y="1774305"/>
                  <a:pt x="837580" y="1851211"/>
                  <a:pt x="797804" y="1925546"/>
                </a:cubicBezTo>
                <a:cubicBezTo>
                  <a:pt x="582340" y="2328776"/>
                  <a:pt x="378892" y="2709642"/>
                  <a:pt x="287588" y="3069391"/>
                </a:cubicBezTo>
                <a:cubicBezTo>
                  <a:pt x="254851" y="3198359"/>
                  <a:pt x="237447" y="3321111"/>
                  <a:pt x="235658" y="3441477"/>
                </a:cubicBezTo>
                <a:lnTo>
                  <a:pt x="239056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45">
            <a:extLst>
              <a:ext uri="{FF2B5EF4-FFF2-40B4-BE49-F238E27FC236}">
                <a16:creationId xmlns:a16="http://schemas.microsoft.com/office/drawing/2014/main" id="{CE2CF453-4871-4F22-8746-957F757D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24529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C51B-F72B-2EB1-9037-CD6A77F7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66431"/>
            <a:ext cx="5485331" cy="3997807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 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Microcontroller LPC2148 and Ethernet module ENC28J60 using microcontroller's SPI interface.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Software Integration using  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IDEs - Keil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Microvision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Mongoose Framework Integration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Web Server Integration –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all the above mentioned results into the Web Server</a:t>
            </a:r>
          </a:p>
        </p:txBody>
      </p:sp>
      <p:pic>
        <p:nvPicPr>
          <p:cNvPr id="34" name="Picture 33" descr="Glowing circuit board">
            <a:extLst>
              <a:ext uri="{FF2B5EF4-FFF2-40B4-BE49-F238E27FC236}">
                <a16:creationId xmlns:a16="http://schemas.microsoft.com/office/drawing/2014/main" id="{2F23EB2F-DB93-E0C7-E20F-41EAD68A9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51" r="-2" b="-2"/>
          <a:stretch/>
        </p:blipFill>
        <p:spPr>
          <a:xfrm>
            <a:off x="8898128" y="10"/>
            <a:ext cx="3293877" cy="2743202"/>
          </a:xfrm>
          <a:custGeom>
            <a:avLst/>
            <a:gdLst/>
            <a:ahLst/>
            <a:cxnLst/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</p:spPr>
      </p:pic>
      <p:sp>
        <p:nvSpPr>
          <p:cNvPr id="90" name="Freeform: Shape 47">
            <a:extLst>
              <a:ext uri="{FF2B5EF4-FFF2-40B4-BE49-F238E27FC236}">
                <a16:creationId xmlns:a16="http://schemas.microsoft.com/office/drawing/2014/main" id="{6A0E0FAE-D6BC-43D5-ACA6-8CDE48477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175506 w 3293877"/>
              <a:gd name="connsiteY1" fmla="*/ 0 h 2743212"/>
              <a:gd name="connsiteX2" fmla="*/ 149226 w 3293877"/>
              <a:gd name="connsiteY2" fmla="*/ 78193 h 2743212"/>
              <a:gd name="connsiteX3" fmla="*/ 122819 w 3293877"/>
              <a:gd name="connsiteY3" fmla="*/ 237010 h 2743212"/>
              <a:gd name="connsiteX4" fmla="*/ 180914 w 3293877"/>
              <a:gd name="connsiteY4" fmla="*/ 1023956 h 2743212"/>
              <a:gd name="connsiteX5" fmla="*/ 203979 w 3293877"/>
              <a:gd name="connsiteY5" fmla="*/ 1185356 h 2743212"/>
              <a:gd name="connsiteX6" fmla="*/ 612631 w 3293877"/>
              <a:gd name="connsiteY6" fmla="*/ 2264082 h 2743212"/>
              <a:gd name="connsiteX7" fmla="*/ 2171849 w 3293877"/>
              <a:gd name="connsiteY7" fmla="*/ 2532019 h 2743212"/>
              <a:gd name="connsiteX8" fmla="*/ 2422184 w 3293877"/>
              <a:gd name="connsiteY8" fmla="*/ 2465509 h 2743212"/>
              <a:gd name="connsiteX9" fmla="*/ 3087206 w 3293877"/>
              <a:gd name="connsiteY9" fmla="*/ 2143537 h 2743212"/>
              <a:gd name="connsiteX10" fmla="*/ 3203783 w 3293877"/>
              <a:gd name="connsiteY10" fmla="*/ 1995541 h 2743212"/>
              <a:gd name="connsiteX11" fmla="*/ 3293877 w 3293877"/>
              <a:gd name="connsiteY11" fmla="*/ 1849554 h 2743212"/>
              <a:gd name="connsiteX12" fmla="*/ 3293877 w 3293877"/>
              <a:gd name="connsiteY12" fmla="*/ 2133887 h 2743212"/>
              <a:gd name="connsiteX13" fmla="*/ 3222757 w 3293877"/>
              <a:gd name="connsiteY13" fmla="*/ 2223039 h 2743212"/>
              <a:gd name="connsiteX14" fmla="*/ 2503136 w 3293877"/>
              <a:gd name="connsiteY14" fmla="*/ 2565392 h 2743212"/>
              <a:gd name="connsiteX15" fmla="*/ 2232111 w 3293877"/>
              <a:gd name="connsiteY15" fmla="*/ 2635826 h 2743212"/>
              <a:gd name="connsiteX16" fmla="*/ 542319 w 3293877"/>
              <a:gd name="connsiteY16" fmla="*/ 2345567 h 2743212"/>
              <a:gd name="connsiteX17" fmla="*/ 96920 w 3293877"/>
              <a:gd name="connsiteY17" fmla="*/ 1191868 h 2743212"/>
              <a:gd name="connsiteX18" fmla="*/ 71529 w 3293877"/>
              <a:gd name="connsiteY18" fmla="*/ 1019346 h 2743212"/>
              <a:gd name="connsiteX19" fmla="*/ 6623 w 3293877"/>
              <a:gd name="connsiteY19" fmla="*/ 178315 h 2743212"/>
              <a:gd name="connsiteX20" fmla="*/ 34833 w 3293877"/>
              <a:gd name="connsiteY2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175506" y="0"/>
                </a:lnTo>
                <a:lnTo>
                  <a:pt x="149226" y="78193"/>
                </a:lnTo>
                <a:cubicBezTo>
                  <a:pt x="136827" y="128527"/>
                  <a:pt x="128121" y="181246"/>
                  <a:pt x="122819" y="237010"/>
                </a:cubicBezTo>
                <a:cubicBezTo>
                  <a:pt x="100634" y="470331"/>
                  <a:pt x="139609" y="739241"/>
                  <a:pt x="180914" y="1023956"/>
                </a:cubicBezTo>
                <a:cubicBezTo>
                  <a:pt x="188562" y="1076454"/>
                  <a:pt x="196412" y="1130747"/>
                  <a:pt x="203979" y="1185356"/>
                </a:cubicBezTo>
                <a:cubicBezTo>
                  <a:pt x="271754" y="1674130"/>
                  <a:pt x="336774" y="2013298"/>
                  <a:pt x="612631" y="2264082"/>
                </a:cubicBezTo>
                <a:cubicBezTo>
                  <a:pt x="1032949" y="2646196"/>
                  <a:pt x="1499262" y="2726349"/>
                  <a:pt x="2171849" y="2532019"/>
                </a:cubicBezTo>
                <a:cubicBezTo>
                  <a:pt x="2259876" y="2506576"/>
                  <a:pt x="2342402" y="2485683"/>
                  <a:pt x="2422184" y="2465509"/>
                </a:cubicBezTo>
                <a:cubicBezTo>
                  <a:pt x="2752924" y="2381814"/>
                  <a:pt x="2919303" y="2333175"/>
                  <a:pt x="3087206" y="2143537"/>
                </a:cubicBezTo>
                <a:cubicBezTo>
                  <a:pt x="3128886" y="2096462"/>
                  <a:pt x="3167762" y="2047097"/>
                  <a:pt x="3203783" y="1995541"/>
                </a:cubicBezTo>
                <a:lnTo>
                  <a:pt x="3293877" y="1849554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B44C0-3D83-A8DD-3AD0-3102C02A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355080"/>
            <a:ext cx="1188720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A5F61E65-12A6-40FB-A6B4-043073AAD543}" type="slidenum">
              <a:rPr lang="en-IN" sz="1600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11</a:t>
            </a:fld>
            <a:endParaRPr lang="en-IN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2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9AB23CA-CF96-42B0-847F-37A181DE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32862-B5C9-53CA-CB0B-EB3B419B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4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 </a:t>
            </a:r>
          </a:p>
        </p:txBody>
      </p:sp>
      <p:sp>
        <p:nvSpPr>
          <p:cNvPr id="87" name="Freeform: Shape 41">
            <a:extLst>
              <a:ext uri="{FF2B5EF4-FFF2-40B4-BE49-F238E27FC236}">
                <a16:creationId xmlns:a16="http://schemas.microsoft.com/office/drawing/2014/main" id="{A45FD7F6-BF7B-4588-AE38-90035891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0690" y="-18918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Glowing circuit board">
            <a:extLst>
              <a:ext uri="{FF2B5EF4-FFF2-40B4-BE49-F238E27FC236}">
                <a16:creationId xmlns:a16="http://schemas.microsoft.com/office/drawing/2014/main" id="{57A52F39-BB3F-7C6F-2AC0-1FF4DF43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0504"/>
          <a:stretch/>
        </p:blipFill>
        <p:spPr>
          <a:xfrm>
            <a:off x="6232303" y="3297831"/>
            <a:ext cx="5959692" cy="3560169"/>
          </a:xfrm>
          <a:custGeom>
            <a:avLst/>
            <a:gdLst/>
            <a:ahLst/>
            <a:cxnLst/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</p:spPr>
      </p:pic>
      <p:sp>
        <p:nvSpPr>
          <p:cNvPr id="88" name="Freeform: Shape 43">
            <a:extLst>
              <a:ext uri="{FF2B5EF4-FFF2-40B4-BE49-F238E27FC236}">
                <a16:creationId xmlns:a16="http://schemas.microsoft.com/office/drawing/2014/main" id="{2F05AAE2-453E-4EDA-8961-D9B31997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297832"/>
            <a:ext cx="5959692" cy="3560169"/>
          </a:xfrm>
          <a:custGeom>
            <a:avLst/>
            <a:gdLst>
              <a:gd name="connsiteX0" fmla="*/ 5959692 w 5959692"/>
              <a:gd name="connsiteY0" fmla="*/ 3363787 h 3560169"/>
              <a:gd name="connsiteX1" fmla="*/ 5959692 w 5959692"/>
              <a:gd name="connsiteY1" fmla="*/ 3560169 h 3560169"/>
              <a:gd name="connsiteX2" fmla="*/ 5918326 w 5959692"/>
              <a:gd name="connsiteY2" fmla="*/ 3560169 h 3560169"/>
              <a:gd name="connsiteX3" fmla="*/ 3008109 w 5959692"/>
              <a:gd name="connsiteY3" fmla="*/ 42 h 3560169"/>
              <a:gd name="connsiteX4" fmla="*/ 4702247 w 5959692"/>
              <a:gd name="connsiteY4" fmla="*/ 626282 h 3560169"/>
              <a:gd name="connsiteX5" fmla="*/ 5069411 w 5959692"/>
              <a:gd name="connsiteY5" fmla="*/ 865826 h 3560169"/>
              <a:gd name="connsiteX6" fmla="*/ 5895906 w 5959692"/>
              <a:gd name="connsiteY6" fmla="*/ 1594994 h 3560169"/>
              <a:gd name="connsiteX7" fmla="*/ 5959691 w 5959692"/>
              <a:gd name="connsiteY7" fmla="*/ 1728783 h 3560169"/>
              <a:gd name="connsiteX8" fmla="*/ 5959691 w 5959692"/>
              <a:gd name="connsiteY8" fmla="*/ 2242763 h 3560169"/>
              <a:gd name="connsiteX9" fmla="*/ 5918347 w 5959692"/>
              <a:gd name="connsiteY9" fmla="*/ 2056598 h 3560169"/>
              <a:gd name="connsiteX10" fmla="*/ 5820285 w 5959692"/>
              <a:gd name="connsiteY10" fmla="*/ 1774807 h 3560169"/>
              <a:gd name="connsiteX11" fmla="*/ 4980935 w 5959692"/>
              <a:gd name="connsiteY11" fmla="*/ 946614 h 3560169"/>
              <a:gd name="connsiteX12" fmla="*/ 4635662 w 5959692"/>
              <a:gd name="connsiteY12" fmla="*/ 716464 h 3560169"/>
              <a:gd name="connsiteX13" fmla="*/ 3044280 w 5959692"/>
              <a:gd name="connsiteY13" fmla="*/ 109209 h 3560169"/>
              <a:gd name="connsiteX14" fmla="*/ 2119450 w 5959692"/>
              <a:gd name="connsiteY14" fmla="*/ 300880 h 3560169"/>
              <a:gd name="connsiteX15" fmla="*/ 919412 w 5959692"/>
              <a:gd name="connsiteY15" fmla="*/ 1696777 h 3560169"/>
              <a:gd name="connsiteX16" fmla="*/ 797804 w 5959692"/>
              <a:gd name="connsiteY16" fmla="*/ 1925546 h 3560169"/>
              <a:gd name="connsiteX17" fmla="*/ 287588 w 5959692"/>
              <a:gd name="connsiteY17" fmla="*/ 3069391 h 3560169"/>
              <a:gd name="connsiteX18" fmla="*/ 235658 w 5959692"/>
              <a:gd name="connsiteY18" fmla="*/ 3441477 h 3560169"/>
              <a:gd name="connsiteX19" fmla="*/ 239056 w 5959692"/>
              <a:gd name="connsiteY19" fmla="*/ 3560169 h 3560169"/>
              <a:gd name="connsiteX20" fmla="*/ 635 w 5959692"/>
              <a:gd name="connsiteY20" fmla="*/ 3560169 h 3560169"/>
              <a:gd name="connsiteX21" fmla="*/ 0 w 5959692"/>
              <a:gd name="connsiteY21" fmla="*/ 3534810 h 3560169"/>
              <a:gd name="connsiteX22" fmla="*/ 56896 w 5959692"/>
              <a:gd name="connsiteY22" fmla="*/ 3142342 h 3560169"/>
              <a:gd name="connsiteX23" fmla="*/ 605568 w 5959692"/>
              <a:gd name="connsiteY23" fmla="*/ 1932853 h 3560169"/>
              <a:gd name="connsiteX24" fmla="*/ 736162 w 5959692"/>
              <a:gd name="connsiteY24" fmla="*/ 1690788 h 3560169"/>
              <a:gd name="connsiteX25" fmla="*/ 2021319 w 5959692"/>
              <a:gd name="connsiteY25" fmla="*/ 209863 h 3560169"/>
              <a:gd name="connsiteX26" fmla="*/ 3008109 w 5959692"/>
              <a:gd name="connsiteY26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59692" h="3560169">
                <a:moveTo>
                  <a:pt x="5959692" y="3363787"/>
                </a:moveTo>
                <a:lnTo>
                  <a:pt x="5959692" y="3560169"/>
                </a:lnTo>
                <a:lnTo>
                  <a:pt x="5918326" y="3560169"/>
                </a:lnTo>
                <a:close/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1" y="2242763"/>
                </a:lnTo>
                <a:lnTo>
                  <a:pt x="5918347" y="2056598"/>
                </a:lnTo>
                <a:cubicBezTo>
                  <a:pt x="5891169" y="1960834"/>
                  <a:pt x="5858474" y="1866845"/>
                  <a:pt x="5820285" y="1774807"/>
                </a:cubicBezTo>
                <a:cubicBezTo>
                  <a:pt x="5666444" y="1404038"/>
                  <a:pt x="5439344" y="1244459"/>
                  <a:pt x="4980935" y="946614"/>
                </a:cubicBezTo>
                <a:cubicBezTo>
                  <a:pt x="4870349" y="874793"/>
                  <a:pt x="4755972" y="800460"/>
                  <a:pt x="4635662" y="716464"/>
                </a:cubicBezTo>
                <a:cubicBezTo>
                  <a:pt x="4061110" y="315407"/>
                  <a:pt x="3551697" y="116473"/>
                  <a:pt x="3044280" y="109209"/>
                </a:cubicBezTo>
                <a:cubicBezTo>
                  <a:pt x="2739831" y="104851"/>
                  <a:pt x="2436100" y="169494"/>
                  <a:pt x="2119450" y="300880"/>
                </a:cubicBezTo>
                <a:cubicBezTo>
                  <a:pt x="1565269" y="530823"/>
                  <a:pt x="1284534" y="1002904"/>
                  <a:pt x="919412" y="1696777"/>
                </a:cubicBezTo>
                <a:cubicBezTo>
                  <a:pt x="878625" y="1774305"/>
                  <a:pt x="837580" y="1851211"/>
                  <a:pt x="797804" y="1925546"/>
                </a:cubicBezTo>
                <a:cubicBezTo>
                  <a:pt x="582340" y="2328776"/>
                  <a:pt x="378892" y="2709642"/>
                  <a:pt x="287588" y="3069391"/>
                </a:cubicBezTo>
                <a:cubicBezTo>
                  <a:pt x="254851" y="3198359"/>
                  <a:pt x="237447" y="3321111"/>
                  <a:pt x="235658" y="3441477"/>
                </a:cubicBezTo>
                <a:lnTo>
                  <a:pt x="239056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45">
            <a:extLst>
              <a:ext uri="{FF2B5EF4-FFF2-40B4-BE49-F238E27FC236}">
                <a16:creationId xmlns:a16="http://schemas.microsoft.com/office/drawing/2014/main" id="{CE2CF453-4871-4F22-8746-957F757D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24529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C51B-F72B-2EB1-9037-CD6A77F7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66431"/>
            <a:ext cx="5485331" cy="399780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4 )Data Transmission:-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Real-Time Data Transfer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Protocols Used:- Implementation of TCP/IP protocols for reliable data communication between the embedded device and the server.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Error handling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5)Database Management:-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Maintenance Systems:-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measures to constantly check error or deviation in sensor data from the required thresholds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Logs</a:t>
            </a:r>
          </a:p>
        </p:txBody>
      </p:sp>
      <p:pic>
        <p:nvPicPr>
          <p:cNvPr id="34" name="Picture 33" descr="Glowing circuit board">
            <a:extLst>
              <a:ext uri="{FF2B5EF4-FFF2-40B4-BE49-F238E27FC236}">
                <a16:creationId xmlns:a16="http://schemas.microsoft.com/office/drawing/2014/main" id="{2F23EB2F-DB93-E0C7-E20F-41EAD68A9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51" r="-2" b="-2"/>
          <a:stretch/>
        </p:blipFill>
        <p:spPr>
          <a:xfrm>
            <a:off x="8898128" y="10"/>
            <a:ext cx="3293877" cy="2743202"/>
          </a:xfrm>
          <a:custGeom>
            <a:avLst/>
            <a:gdLst/>
            <a:ahLst/>
            <a:cxnLst/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</p:spPr>
      </p:pic>
      <p:sp>
        <p:nvSpPr>
          <p:cNvPr id="90" name="Freeform: Shape 47">
            <a:extLst>
              <a:ext uri="{FF2B5EF4-FFF2-40B4-BE49-F238E27FC236}">
                <a16:creationId xmlns:a16="http://schemas.microsoft.com/office/drawing/2014/main" id="{6A0E0FAE-D6BC-43D5-ACA6-8CDE48477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175506 w 3293877"/>
              <a:gd name="connsiteY1" fmla="*/ 0 h 2743212"/>
              <a:gd name="connsiteX2" fmla="*/ 149226 w 3293877"/>
              <a:gd name="connsiteY2" fmla="*/ 78193 h 2743212"/>
              <a:gd name="connsiteX3" fmla="*/ 122819 w 3293877"/>
              <a:gd name="connsiteY3" fmla="*/ 237010 h 2743212"/>
              <a:gd name="connsiteX4" fmla="*/ 180914 w 3293877"/>
              <a:gd name="connsiteY4" fmla="*/ 1023956 h 2743212"/>
              <a:gd name="connsiteX5" fmla="*/ 203979 w 3293877"/>
              <a:gd name="connsiteY5" fmla="*/ 1185356 h 2743212"/>
              <a:gd name="connsiteX6" fmla="*/ 612631 w 3293877"/>
              <a:gd name="connsiteY6" fmla="*/ 2264082 h 2743212"/>
              <a:gd name="connsiteX7" fmla="*/ 2171849 w 3293877"/>
              <a:gd name="connsiteY7" fmla="*/ 2532019 h 2743212"/>
              <a:gd name="connsiteX8" fmla="*/ 2422184 w 3293877"/>
              <a:gd name="connsiteY8" fmla="*/ 2465509 h 2743212"/>
              <a:gd name="connsiteX9" fmla="*/ 3087206 w 3293877"/>
              <a:gd name="connsiteY9" fmla="*/ 2143537 h 2743212"/>
              <a:gd name="connsiteX10" fmla="*/ 3203783 w 3293877"/>
              <a:gd name="connsiteY10" fmla="*/ 1995541 h 2743212"/>
              <a:gd name="connsiteX11" fmla="*/ 3293877 w 3293877"/>
              <a:gd name="connsiteY11" fmla="*/ 1849554 h 2743212"/>
              <a:gd name="connsiteX12" fmla="*/ 3293877 w 3293877"/>
              <a:gd name="connsiteY12" fmla="*/ 2133887 h 2743212"/>
              <a:gd name="connsiteX13" fmla="*/ 3222757 w 3293877"/>
              <a:gd name="connsiteY13" fmla="*/ 2223039 h 2743212"/>
              <a:gd name="connsiteX14" fmla="*/ 2503136 w 3293877"/>
              <a:gd name="connsiteY14" fmla="*/ 2565392 h 2743212"/>
              <a:gd name="connsiteX15" fmla="*/ 2232111 w 3293877"/>
              <a:gd name="connsiteY15" fmla="*/ 2635826 h 2743212"/>
              <a:gd name="connsiteX16" fmla="*/ 542319 w 3293877"/>
              <a:gd name="connsiteY16" fmla="*/ 2345567 h 2743212"/>
              <a:gd name="connsiteX17" fmla="*/ 96920 w 3293877"/>
              <a:gd name="connsiteY17" fmla="*/ 1191868 h 2743212"/>
              <a:gd name="connsiteX18" fmla="*/ 71529 w 3293877"/>
              <a:gd name="connsiteY18" fmla="*/ 1019346 h 2743212"/>
              <a:gd name="connsiteX19" fmla="*/ 6623 w 3293877"/>
              <a:gd name="connsiteY19" fmla="*/ 178315 h 2743212"/>
              <a:gd name="connsiteX20" fmla="*/ 34833 w 3293877"/>
              <a:gd name="connsiteY2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175506" y="0"/>
                </a:lnTo>
                <a:lnTo>
                  <a:pt x="149226" y="78193"/>
                </a:lnTo>
                <a:cubicBezTo>
                  <a:pt x="136827" y="128527"/>
                  <a:pt x="128121" y="181246"/>
                  <a:pt x="122819" y="237010"/>
                </a:cubicBezTo>
                <a:cubicBezTo>
                  <a:pt x="100634" y="470331"/>
                  <a:pt x="139609" y="739241"/>
                  <a:pt x="180914" y="1023956"/>
                </a:cubicBezTo>
                <a:cubicBezTo>
                  <a:pt x="188562" y="1076454"/>
                  <a:pt x="196412" y="1130747"/>
                  <a:pt x="203979" y="1185356"/>
                </a:cubicBezTo>
                <a:cubicBezTo>
                  <a:pt x="271754" y="1674130"/>
                  <a:pt x="336774" y="2013298"/>
                  <a:pt x="612631" y="2264082"/>
                </a:cubicBezTo>
                <a:cubicBezTo>
                  <a:pt x="1032949" y="2646196"/>
                  <a:pt x="1499262" y="2726349"/>
                  <a:pt x="2171849" y="2532019"/>
                </a:cubicBezTo>
                <a:cubicBezTo>
                  <a:pt x="2259876" y="2506576"/>
                  <a:pt x="2342402" y="2485683"/>
                  <a:pt x="2422184" y="2465509"/>
                </a:cubicBezTo>
                <a:cubicBezTo>
                  <a:pt x="2752924" y="2381814"/>
                  <a:pt x="2919303" y="2333175"/>
                  <a:pt x="3087206" y="2143537"/>
                </a:cubicBezTo>
                <a:cubicBezTo>
                  <a:pt x="3128886" y="2096462"/>
                  <a:pt x="3167762" y="2047097"/>
                  <a:pt x="3203783" y="1995541"/>
                </a:cubicBezTo>
                <a:lnTo>
                  <a:pt x="3293877" y="1849554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B44C0-3D83-A8DD-3AD0-3102C02A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355080"/>
            <a:ext cx="1188720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A5F61E65-12A6-40FB-A6B4-043073AAD543}" type="slidenum">
              <a:rPr lang="en-IN" sz="1600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IN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1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DBBFA-62DD-4E0A-79DC-7FC5E906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A740-7885-D70F-6C98-D36104F3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sng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https://www.youtube.com/watch?v=Z1RJmh_OqeA</a:t>
            </a:r>
            <a:endParaRPr lang="en-IN" sz="2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sz="20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mongoose.ws</a:t>
            </a: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/reference-projects/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sng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https://embetronicx.com/tutorials/microcontrollers/lpc2148/ultrasonic-sensor-interfacing-with-lpc2148/</a:t>
            </a:r>
            <a:endParaRPr lang="en-IN" sz="2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sz="20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www.electronicshub.org</a:t>
            </a: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/embedded-systems-projects-ideas/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sz="20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ijates.com</a:t>
            </a: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/images/</a:t>
            </a:r>
            <a:r>
              <a:rPr lang="en-IN" sz="20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short_pdf</a:t>
            </a: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/1396953085_P31-36.pdf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sz="20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www.irdindia.in</a:t>
            </a: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0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journal_ijraet</a:t>
            </a:r>
            <a:r>
              <a:rPr lang="en-IN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/pdf/vol1_iss1/3.pdf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3FA8-B316-11CD-4B25-331171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92360-4A60-72D4-D2D5-B0017E06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14F046E-0510-DD6D-1DF4-B3B51B09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pc="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Scope of the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Project Progress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Expected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References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900" dirty="0"/>
          </a:p>
        </p:txBody>
      </p:sp>
      <p:pic>
        <p:nvPicPr>
          <p:cNvPr id="17" name="Picture 16" descr="Abstract blurred public library with bookshelves">
            <a:extLst>
              <a:ext uri="{FF2B5EF4-FFF2-40B4-BE49-F238E27FC236}">
                <a16:creationId xmlns:a16="http://schemas.microsoft.com/office/drawing/2014/main" id="{90D24AD9-3A17-29C9-68A5-38481EB16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4" r="27488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B0D8-3495-901C-053C-1BF789FB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1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74628-6ACE-FC04-0984-E447B783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026C47-74F7-A764-F498-F660EDFE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focuses on developing an Embedded Web Server integrated with a Predictive Maintenance System. 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enables real-time monitoring and remote management of industria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l/electronic</a:t>
            </a:r>
            <a:r>
              <a:rPr lang="en-I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equipment, predicting failures before they occur, and reducing downtime. 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enhances operational efficiency by combining embedded technology with data analytics.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/>
          </a:p>
        </p:txBody>
      </p:sp>
      <p:pic>
        <p:nvPicPr>
          <p:cNvPr id="71" name="Picture 70" descr="Digital financial graph">
            <a:extLst>
              <a:ext uri="{FF2B5EF4-FFF2-40B4-BE49-F238E27FC236}">
                <a16:creationId xmlns:a16="http://schemas.microsoft.com/office/drawing/2014/main" id="{BED5A9DC-8814-4384-9CFA-07371A8D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33" r="141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FA7CE-37A8-3C39-069F-FFAADE8D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0E2F762-8E7A-A528-BE48-BC952C4B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Architecture:-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113919FD-98BC-17FC-80E3-80C3204D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32" y="666728"/>
            <a:ext cx="5069521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93A7-3710-8973-A44F-476EE074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5F61E65-12A6-40FB-A6B4-043073AAD543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ED42D994-9DC0-4145-9768-831A8F62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98" r="339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06F18-85FC-C338-9739-7C24FE6D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1CC0-B855-486E-BE27-99104B351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37" y="2265037"/>
            <a:ext cx="3822189" cy="3742762"/>
          </a:xfrm>
        </p:spPr>
        <p:txBody>
          <a:bodyPr>
            <a:normAutofit fontScale="850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this project includes making an embedded web server on LPC2148 using an ethernet module ENC28J60 responsible for data transmission and retrieval and built a predictive maintenance system to optimize equipment maintenance and reduce downtime.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Inclusions:-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LPC2148 microcontroller, ENC28J60 ethernet module, Mongoose Web Server Framework, HTML, CSS, Python,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Flask.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TCP/IP stack.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monitoring.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web interface.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dirty="0"/>
            </a:b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2D24F-59D7-2BB8-59D4-82F7A784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0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1AC3-E98E-2B0C-A8B4-8E3CCFCF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A9996907-7F4D-9DAB-42E9-50B2B7D11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97710"/>
            <a:ext cx="10905066" cy="286257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FA511-15E1-9963-B744-780347C3229B}"/>
              </a:ext>
            </a:extLst>
          </p:cNvPr>
          <p:cNvSpPr txBox="1"/>
          <p:nvPr/>
        </p:nvSpPr>
        <p:spPr>
          <a:xfrm>
            <a:off x="1110079" y="648504"/>
            <a:ext cx="91489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Procedure:-</a:t>
            </a:r>
          </a:p>
        </p:txBody>
      </p:sp>
    </p:spTree>
    <p:extLst>
      <p:ext uri="{BB962C8B-B14F-4D97-AF65-F5344CB8AC3E}">
        <p14:creationId xmlns:p14="http://schemas.microsoft.com/office/powerpoint/2010/main" val="61716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FFF3A-FE4C-DD43-F6EB-E9533A3F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Digital financial graph">
            <a:extLst>
              <a:ext uri="{FF2B5EF4-FFF2-40B4-BE49-F238E27FC236}">
                <a16:creationId xmlns:a16="http://schemas.microsoft.com/office/drawing/2014/main" id="{6CAAE779-30F8-BFED-C43C-393AF271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43" r="2325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9D4D77C-D60E-0E5B-E7DF-2F100AD7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700" b="0" i="0" u="none" strike="noStrike">
                <a:effectLst/>
                <a:latin typeface="Arial" panose="020B0604020202020204" pitchFamily="34" charset="0"/>
              </a:rPr>
              <a:t>The objective of this project is to develop an efficient and reliable Embedded Web Server integrated with a Predictive Maintenance System. The key goals include:-</a:t>
            </a:r>
            <a:endParaRPr lang="en-IN" sz="1700" b="0" i="0" u="none" strike="noStrike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700" b="1" i="0" u="none" strike="noStrike">
                <a:effectLst/>
                <a:latin typeface="Arial" panose="020B0604020202020204" pitchFamily="34" charset="0"/>
              </a:rPr>
              <a:t>Real-time Monitoring:</a:t>
            </a:r>
            <a:r>
              <a:rPr lang="en-IN" sz="1700" b="0" i="0" u="none" strike="noStrike">
                <a:effectLst/>
                <a:latin typeface="Arial" panose="020B0604020202020204" pitchFamily="34" charset="0"/>
              </a:rPr>
              <a:t> Enable continuous monitoring of industrial equipment via a web interface.</a:t>
            </a:r>
            <a:endParaRPr lang="en-IN" sz="1700" b="0" i="0" u="none" strike="noStrike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700" b="1" i="0" u="none" strike="noStrike">
                <a:effectLst/>
                <a:latin typeface="Arial" panose="020B0604020202020204" pitchFamily="34" charset="0"/>
              </a:rPr>
              <a:t>Predictive Analytics:</a:t>
            </a:r>
            <a:r>
              <a:rPr lang="en-IN" sz="1700" b="0" i="0" u="none" strike="noStrike">
                <a:effectLst/>
                <a:latin typeface="Arial" panose="020B0604020202020204" pitchFamily="34" charset="0"/>
              </a:rPr>
              <a:t> Implement data-driven algorithms to predict potential equipment failures.</a:t>
            </a:r>
            <a:endParaRPr lang="en-IN" sz="1700" b="0" i="0" u="none" strike="noStrike">
              <a:effectLst/>
            </a:endParaRPr>
          </a:p>
          <a:p>
            <a:r>
              <a:rPr lang="en-IN" sz="1700" b="1" i="0" u="none" strike="noStrike">
                <a:effectLst/>
                <a:latin typeface="Arial" panose="020B0604020202020204" pitchFamily="34" charset="0"/>
              </a:rPr>
              <a:t>Remote Access:</a:t>
            </a:r>
            <a:r>
              <a:rPr lang="en-IN" sz="1700" b="0" i="0" u="none" strike="noStrike">
                <a:effectLst/>
                <a:latin typeface="Arial" panose="020B0604020202020204" pitchFamily="34" charset="0"/>
              </a:rPr>
              <a:t> Provide secure remote access for users to monitor and manage equipment from anywhere.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D5708-BB4D-4397-401A-A446294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3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ue pendulum on an orange background">
            <a:extLst>
              <a:ext uri="{FF2B5EF4-FFF2-40B4-BE49-F238E27FC236}">
                <a16:creationId xmlns:a16="http://schemas.microsoft.com/office/drawing/2014/main" id="{BE6C6C44-D51A-AD8F-3554-2678230D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78" r="1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26C46-0F0F-FA61-26F4-31F366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CB70-1DC2-6F29-605F-79889941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514350" indent="-51435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514350" indent="-51435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514350" indent="-51435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integration</a:t>
            </a:r>
          </a:p>
          <a:p>
            <a:pPr marL="514350" indent="-51435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Development</a:t>
            </a:r>
          </a:p>
          <a:p>
            <a:pPr marL="514350" indent="-51435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</a:t>
            </a:r>
            <a:br>
              <a:rPr lang="en-IN" sz="2000"/>
            </a:br>
            <a:br>
              <a:rPr lang="en-IN" sz="2000"/>
            </a:b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3C3DD-0414-9B2D-CCD6-674518C7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9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119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84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FA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D6EEDA-2760-B85B-F4FE-A87B4325B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87" y="653615"/>
            <a:ext cx="6619546" cy="5540004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88" name="Freeform: Shape 73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Freeform: Shape 74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" name="Freeform: Shape 75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Freeform: Shape 76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Freeform: Shape 77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" name="Freeform: Shape 78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Freeform: Shape 79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34A575-718D-0E3F-AB1F-34FBC9C6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2332"/>
            <a:ext cx="3585114" cy="2782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8D2C7-1089-1422-B4F6-96E6C66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272" y="6217920"/>
            <a:ext cx="64008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5F61E65-12A6-40FB-A6B4-043073AAD543}" type="slidenum">
              <a:rPr lang="en-US" sz="1600" smtClean="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0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296</TotalTime>
  <Words>498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Meiryo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Index</vt:lpstr>
      <vt:lpstr>Introduction</vt:lpstr>
      <vt:lpstr>System Architecture:-</vt:lpstr>
      <vt:lpstr>Scope of the project</vt:lpstr>
      <vt:lpstr>PowerPoint Presentation</vt:lpstr>
      <vt:lpstr>Objectives</vt:lpstr>
      <vt:lpstr>Methodology</vt:lpstr>
      <vt:lpstr>Project Progress</vt:lpstr>
      <vt:lpstr>Frontend code snippets</vt:lpstr>
      <vt:lpstr>EXPECTED RESULTS </vt:lpstr>
      <vt:lpstr>EXPECTED RESULTS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Shamitha C [MAHE-MITBLR]</dc:creator>
  <cp:lastModifiedBy>ANIRUDH NISHTALA - 122130010 - MITBLR</cp:lastModifiedBy>
  <cp:revision>208</cp:revision>
  <dcterms:created xsi:type="dcterms:W3CDTF">2024-01-16T10:08:30Z</dcterms:created>
  <dcterms:modified xsi:type="dcterms:W3CDTF">2024-09-02T08:37:17Z</dcterms:modified>
</cp:coreProperties>
</file>