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308" r:id="rId5"/>
    <p:sldId id="309" r:id="rId6"/>
    <p:sldId id="310" r:id="rId7"/>
    <p:sldId id="273" r:id="rId8"/>
    <p:sldId id="274" r:id="rId9"/>
    <p:sldId id="275" r:id="rId10"/>
    <p:sldId id="292" r:id="rId11"/>
    <p:sldId id="272" r:id="rId12"/>
    <p:sldId id="283" r:id="rId13"/>
    <p:sldId id="290" r:id="rId14"/>
    <p:sldId id="291" r:id="rId15"/>
    <p:sldId id="293" r:id="rId16"/>
    <p:sldId id="280" r:id="rId17"/>
    <p:sldId id="284" r:id="rId18"/>
    <p:sldId id="285" r:id="rId19"/>
    <p:sldId id="294" r:id="rId20"/>
    <p:sldId id="295" r:id="rId21"/>
    <p:sldId id="296" r:id="rId22"/>
    <p:sldId id="286" r:id="rId23"/>
    <p:sldId id="297" r:id="rId24"/>
    <p:sldId id="298" r:id="rId25"/>
    <p:sldId id="28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4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9CE5172-EFD5-D336-F243-10EFFDA9CC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2400E4-92B8-A6C7-16AF-4153CEE901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E5456-21F2-4542-BB63-D3684858C751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79460B-A2B8-AF95-1F17-7F6E2AA4A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94B0E1-1482-12C5-1D25-C86DED3CAF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E003B-1928-46AB-8A93-C88A0C988E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476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C9132-02EE-4CB4-916B-76312537D0F5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EC5E5-6AED-478A-98F2-910B4A5DC2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7535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EEF9C-F902-C269-DB41-9EC8E695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AD9ED7-ECDD-C89A-5AB0-FB3FE20AC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0CC48F-8C75-11FC-B067-1DED7D91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ABAD-D6A1-475A-8B15-01D26A1E05C3}" type="datetime1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985753-21FC-2E65-F556-189A88B5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709AFF-3388-DAB6-7F01-712F2B1C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1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B1372-79D9-A4E4-690B-4C8A3C9C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27F4AC-DEC4-E443-15E1-DD8B9F0BE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D25AE5-23CE-F9DA-1DA8-CE3E1563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4591-AF5D-4D7F-9A3E-46B37ACA65B8}" type="datetime1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062B3-FACF-4593-3A00-8AE5CBB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3DA5A1-3582-4AAB-A49F-F87A6900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9A792EB-AA26-3FCE-8BBE-CBABEB870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2FF818-E716-6AB4-78D7-02EEDEA52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A50972-BF6B-8F52-9DCD-C4AF5B32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F429-0418-43D9-90FF-1038B1061022}" type="datetime1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F35B4E-275E-B2BE-0F70-B4B5454B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B8C787-8B74-C6BE-C834-4E30E9A5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2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3F400-73DE-AA81-AA2E-9A719DE7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B708D6-2CB3-0A27-49AF-A63120D8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F72C92-37B5-4290-402D-67894225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F91E-E95A-4B3F-9E93-5AD221AC8177}" type="datetime1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D85210-4516-DDEC-92EC-CDA567EB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A70C2-3585-F68C-D802-00415D95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4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4FD4E-8AE5-500F-A47F-AE1DD697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7EEE43-CE2D-65A9-4258-20E23B2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36BBDF-D353-E895-3448-B51E3508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1896-0626-4B6F-9D1F-4C136060B6F3}" type="datetime1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EB9838-B918-9C25-7FD5-1634230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04798D-4947-2994-D3D5-29764646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0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C2E5D-CDC6-00D6-3B4D-B5091D34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B461A6-0C10-E764-1FA5-F26A4F35F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96D7CA-38D4-6837-2137-7ECBEA83B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59771B-FB12-F7B0-BE94-39A120DA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D7E3-738E-4DDD-B74B-B7D97D2F7AEB}" type="datetime1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3DD20A-4169-DAAE-1ACE-9AC968B0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51C4DD-3387-4551-D684-6447E8BC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5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B3D4DB-C3AF-C047-0468-6B48903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B04026-5E81-1A28-93A2-1B98A99F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9EA539-6000-F8F3-1F4B-7CAA88887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7AC401-72CA-5133-FC9F-1989C1E05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E9E250-2098-F072-DA91-38D0FE728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3FF7C8-98C2-B506-5D9E-EF039E04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21F3-35E7-4490-9A2B-3E3C4A3A93E7}" type="datetime1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3C3B7D1-69C9-9851-443D-1E41B496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B8310D-5520-66C2-2A87-142153ED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6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9C1A8-26F9-A44F-D9A7-A1D18B6B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22DB2-B35C-44C4-3E43-A0B1CC11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ACE-BB5E-4153-9F34-C026E8B77A1D}" type="datetime1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129F47-BB3E-609E-9055-33D2974D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8FA3AD-8CDB-C71E-8CDD-7BBF7CE9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6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3F051E2-04DD-A6C1-D11E-4C2874F6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7EB2-8411-4EAE-9B1F-7918F2159C1C}" type="datetime1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90E1C99-A87F-9F3B-29BC-31330884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AAF29-CB4B-9891-F9E3-DF2F034A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2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E57D5-EC9D-BD91-3172-0A978664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F1084-7ABF-4659-AEF3-96E6F1EE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FE5435-BD4E-D565-0E7E-E3037AE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54DC85-9074-0785-B682-72D15A52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74E9-E805-4E38-B091-09C93CDAFA7A}" type="datetime1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F35269-8E0D-DE48-324B-E94833C7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1C4956-34BC-3CBA-0791-C7EAB395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5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BC62D-E5AB-839E-9048-8E54C408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5578D5F-9FCE-BBDA-046F-658A77AC2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70DF7B-DDB9-345D-7B9A-CCC41954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71FB2B-9145-5F8D-9E5E-A90335ED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BD4-0281-421E-BA15-F9B53A4125D3}" type="datetime1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4FBD24-A8BB-4014-43D4-B4B516D8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056A58-BD00-D25D-59A7-DCBDAA37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6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7CA2A6-2E82-57DF-B837-6D4F6144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F94C43-6231-FFFF-D3A6-51797255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E2E473-8487-58B6-6899-0617E9680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AC983-5CCA-4D7A-8021-83C79284EAA7}" type="datetime1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F5048A-C3ED-5CCC-565F-4D1FEB86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E98B44-2E84-CEA3-E9F9-BD41060BA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1E65-12A6-40FB-A6B4-043073AAD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6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mbetronicx.com/tutorials/microcontrollers/lpc2148/ultrasonic-sensor-interfacing-with-lpc2148/" TargetMode="External"/><Relationship Id="rId2" Type="http://schemas.openxmlformats.org/officeDocument/2006/relationships/hyperlink" Target="https://www.youtube.com/watch?v=Z1RJmh_Oqe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978E3B-23F1-9360-1930-75BB4EFFC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875" y="3818970"/>
            <a:ext cx="9144000" cy="1655762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Anirudh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Nishtala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225807128</a:t>
            </a:r>
          </a:p>
          <a:p>
            <a:pPr marL="457200" indent="-457200"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Sumedh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Prabhudesai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225807036</a:t>
            </a:r>
          </a:p>
          <a:p>
            <a:pPr marL="457200" indent="-457200"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Swaminath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– 225807064</a:t>
            </a:r>
          </a:p>
          <a:p>
            <a:pPr marL="457200" indent="-457200"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Rishiraj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Rakesh Kumar - 225807062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Image 1">
            <a:extLst>
              <a:ext uri="{FF2B5EF4-FFF2-40B4-BE49-F238E27FC236}">
                <a16:creationId xmlns:a16="http://schemas.microsoft.com/office/drawing/2014/main" xmlns="" id="{72BE7227-2613-D663-B5CA-7426944781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9489"/>
            <a:ext cx="7243462" cy="9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E21D0E-C303-8F42-860B-3633C577B44A}"/>
              </a:ext>
            </a:extLst>
          </p:cNvPr>
          <p:cNvSpPr txBox="1"/>
          <p:nvPr/>
        </p:nvSpPr>
        <p:spPr>
          <a:xfrm>
            <a:off x="2868941" y="1951672"/>
            <a:ext cx="6131869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IN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WEB SERVER</a:t>
            </a: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IN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LPC2148 WITH ENC28J60 ETHERNET MODULE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7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1EF024-D5D4-B301-9167-3D074D73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881"/>
            <a:ext cx="10515600" cy="4351338"/>
          </a:xfrm>
        </p:spPr>
        <p:txBody>
          <a:bodyPr/>
          <a:lstStyle/>
          <a:p>
            <a:r>
              <a:rPr lang="en-US" dirty="0"/>
              <a:t>CREATING THE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9997DC-951E-72B4-DF68-98E8F6C0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3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xmlns="" id="{47942995-B07F-4636-9A06-C6A104B26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xmlns="" id="{40E2F762-8E7A-A528-BE48-BC952C4B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Architecture:-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B81933D1-5615-42C7-9C0B-4EB7105CCE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 descr="A diagram of a computer system&#10;&#10;Description automatically generated">
            <a:extLst>
              <a:ext uri="{FF2B5EF4-FFF2-40B4-BE49-F238E27FC236}">
                <a16:creationId xmlns:a16="http://schemas.microsoft.com/office/drawing/2014/main" xmlns="" id="{113919FD-98BC-17FC-80E3-80C3204D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32" y="666728"/>
            <a:ext cx="5069521" cy="5465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DD93A7-3710-8973-A44F-476EE074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5F61E65-12A6-40FB-A6B4-043073AAD543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C90C7-B884-BE52-566B-3054DA42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7EFA1F-A91F-BCF1-B8D7-0AED90BF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the Mongoose framework to establish HTTP server capabilities on the LPC2148.</a:t>
            </a:r>
          </a:p>
          <a:p>
            <a:r>
              <a:rPr lang="en-US" dirty="0"/>
              <a:t>Configured SPI-based communication between the LPC2148 and the ENC28J60 Ethernet module.</a:t>
            </a:r>
          </a:p>
          <a:p>
            <a:r>
              <a:rPr lang="en-US" dirty="0"/>
              <a:t>Compiled and generated a .hex file for deployment on the LPC2148, enabling real-time data transmission.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98820D-A416-68EF-25AD-BDF4EDC3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1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B6928-6F3F-86D8-D859-36B580EE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Framework and Server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85FE9-34EA-DF8C-AA7E-DCEBB65F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Mongoose?</a:t>
            </a:r>
          </a:p>
          <a:p>
            <a:r>
              <a:rPr lang="en-US" dirty="0"/>
              <a:t>Lightweight HTTP Support: Ideal for embedded systems with constrained resources.</a:t>
            </a:r>
          </a:p>
          <a:p>
            <a:r>
              <a:rPr lang="en-US" dirty="0"/>
              <a:t>Efficient Data Handling: Supports HTTP requests directly on the LPC2148, optimizing memory usage.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Server Configuration:</a:t>
            </a:r>
          </a:p>
          <a:p>
            <a:r>
              <a:rPr lang="en-US" dirty="0"/>
              <a:t>SPI Communication: Established SPI protocol to interface the ENC28J60 Ethernet module with the LPC2148.</a:t>
            </a:r>
          </a:p>
          <a:p>
            <a:r>
              <a:rPr lang="en-US" dirty="0"/>
              <a:t>Network Setup: Configured essential TCP/IP parameters (e.g., IP address, gateway) for network functionality.</a:t>
            </a:r>
          </a:p>
          <a:p>
            <a:r>
              <a:rPr lang="en-US" dirty="0"/>
              <a:t>Real-Time Data Simulation: Programmed the LPC2148 to capture and simulate sensor data for transmission over HTTP.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7506ED-9C8C-459F-8C3F-3E7CF927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4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D19537-733D-BA61-44AC-C65169A3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35"/>
            <a:ext cx="10515600" cy="1325563"/>
          </a:xfrm>
        </p:spPr>
        <p:txBody>
          <a:bodyPr/>
          <a:lstStyle/>
          <a:p>
            <a:r>
              <a:rPr lang="en-US" dirty="0"/>
              <a:t> Code Compilation, Deployment,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68AFC4-1A41-30A0-F144-BBB02E47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Compilation and Deployment:</a:t>
            </a:r>
          </a:p>
          <a:p>
            <a:endParaRPr lang="en-US" dirty="0"/>
          </a:p>
          <a:p>
            <a:r>
              <a:rPr lang="en-US" dirty="0"/>
              <a:t>Cross-compiled the source code to generate a .hex file compatible with the LPC2148.</a:t>
            </a:r>
          </a:p>
          <a:p>
            <a:r>
              <a:rPr lang="en-US" dirty="0"/>
              <a:t>Flashed the .hex file onto the microcontroller, initiating real-time data transmission over HTTP.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Testing and Results:</a:t>
            </a:r>
          </a:p>
          <a:p>
            <a:r>
              <a:rPr lang="en-US" dirty="0"/>
              <a:t>Validated the functionality of real-time data transmission via Ethernet.</a:t>
            </a:r>
          </a:p>
          <a:p>
            <a:r>
              <a:rPr lang="en-US" dirty="0"/>
              <a:t>Verified accurate data display on the frontend after integrating with a backend setup using SQL and Flask.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E5FE64-F5E1-058F-EA92-A9110FEB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6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82D013-4928-EF7E-F5BC-A40EAC19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694"/>
            <a:ext cx="10515600" cy="4351338"/>
          </a:xfrm>
        </p:spPr>
        <p:txBody>
          <a:bodyPr/>
          <a:lstStyle/>
          <a:p>
            <a:r>
              <a:rPr lang="en-US" dirty="0"/>
              <a:t>Simulation of Sensor Data on the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C7B029-2C89-6216-153D-F9C19068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57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EB1AC3-E98E-2B0C-A8B4-8E3CCFCF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xmlns="" id="{A9996907-7F4D-9DAB-42E9-50B2B7D11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97710"/>
            <a:ext cx="10905066" cy="286257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22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3FA511-15E1-9963-B744-780347C3229B}"/>
              </a:ext>
            </a:extLst>
          </p:cNvPr>
          <p:cNvSpPr txBox="1"/>
          <p:nvPr/>
        </p:nvSpPr>
        <p:spPr>
          <a:xfrm>
            <a:off x="1110079" y="648504"/>
            <a:ext cx="91489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Procedure:-</a:t>
            </a:r>
          </a:p>
        </p:txBody>
      </p:sp>
    </p:spTree>
    <p:extLst>
      <p:ext uri="{BB962C8B-B14F-4D97-AF65-F5344CB8AC3E}">
        <p14:creationId xmlns:p14="http://schemas.microsoft.com/office/powerpoint/2010/main" val="617167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4422B-538C-E891-184F-C7C70CD2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Sensor Data on the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BF5CA3-96B7-6B2D-7730-DEE89941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effectLst/>
                <a:latin typeface="Helvetica Neue" panose="02000503000000020004" pitchFamily="2" charset="0"/>
              </a:rPr>
              <a:t>Objective: Simulate sensor and actuator data due to limited physical resources.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dirty="0">
                <a:effectLst/>
                <a:latin typeface="Helvetica Neue" panose="02000503000000020004" pitchFamily="2" charset="0"/>
              </a:rPr>
              <a:t>Data Generation:</a:t>
            </a:r>
          </a:p>
          <a:p>
            <a:pPr marL="0" indent="0">
              <a:buNone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dirty="0">
                <a:effectLst/>
                <a:latin typeface="Helvetica Neue" panose="02000503000000020004" pitchFamily="2" charset="0"/>
              </a:rPr>
              <a:t>Data Simulation: Generating sensor data through a C code and integrate it with Python Flask background process and the </a:t>
            </a:r>
            <a:r>
              <a:rPr lang="en-IN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-IN" dirty="0">
                <a:effectLst/>
                <a:latin typeface="Helvetica Neue" panose="02000503000000020004" pitchFamily="2" charset="0"/>
              </a:rPr>
              <a:t> database to store the data.</a:t>
            </a:r>
          </a:p>
          <a:p>
            <a:pPr marL="0" indent="0">
              <a:buNone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dirty="0">
                <a:effectLst/>
                <a:latin typeface="Helvetica Neue" panose="02000503000000020004" pitchFamily="2" charset="0"/>
              </a:rPr>
              <a:t>Types of Data: Temperature, humidity, and pressure readings simulated based on industry test data.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dirty="0">
                <a:effectLst/>
                <a:latin typeface="Helvetica Neue" panose="02000503000000020004" pitchFamily="2" charset="0"/>
              </a:rPr>
              <a:t>Data Flow:</a:t>
            </a:r>
          </a:p>
          <a:p>
            <a:pPr marL="0" indent="0">
              <a:buNone/>
            </a:pPr>
            <a:r>
              <a:rPr lang="en-IN" dirty="0">
                <a:effectLst/>
                <a:latin typeface="Helvetica Neue" panose="02000503000000020004" pitchFamily="2" charset="0"/>
              </a:rPr>
              <a:t>Generated data is sent to the backend and stored in the database and then eventually sent to the web server and displayed on the web page.</a:t>
            </a:r>
          </a:p>
          <a:p>
            <a:pPr marL="0" indent="0">
              <a:buNone/>
            </a:pPr>
            <a:endParaRPr lang="en-IN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dirty="0">
                <a:effectLst/>
                <a:latin typeface="Helvetica Neue" panose="02000503000000020004" pitchFamily="2" charset="0"/>
              </a:rPr>
              <a:t>Shortcomings:</a:t>
            </a:r>
            <a:br>
              <a:rPr lang="en-IN" dirty="0">
                <a:effectLst/>
                <a:latin typeface="Helvetica Neue" panose="02000503000000020004" pitchFamily="2" charset="0"/>
              </a:rPr>
            </a:br>
            <a:r>
              <a:rPr lang="en-IN" dirty="0">
                <a:effectLst/>
                <a:latin typeface="Helvetica Neue" panose="02000503000000020004" pitchFamily="2" charset="0"/>
              </a:rPr>
              <a:t>Untested in real life situations and realistic industry environment.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1868C2-3EE6-A9AE-7DC4-37543C20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98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C506E2-160B-C340-67A5-BCDAC9E1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2A639-4A8A-F4FC-B935-6E60C7A3E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4F7CB1-DFC0-0A5F-7265-89E33F99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2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DE4D4-DCA0-4266-321B-5BDF08F7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1F2499-60BC-8086-13C8-D3D99E94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Library Loading</a:t>
            </a:r>
          </a:p>
          <a:p>
            <a:r>
              <a:rPr lang="en-US" dirty="0"/>
              <a:t>The </a:t>
            </a:r>
            <a:r>
              <a:rPr lang="en-US" dirty="0" err="1"/>
              <a:t>load_library</a:t>
            </a:r>
            <a:r>
              <a:rPr lang="en-US" dirty="0"/>
              <a:t>() function loads a shared library (</a:t>
            </a:r>
            <a:r>
              <a:rPr lang="en-US" dirty="0" err="1"/>
              <a:t>libmylibrary.dll</a:t>
            </a:r>
            <a:r>
              <a:rPr lang="en-US" dirty="0"/>
              <a:t> or </a:t>
            </a:r>
            <a:r>
              <a:rPr lang="en-US" dirty="0" err="1"/>
              <a:t>libmylibrary.so</a:t>
            </a:r>
            <a:r>
              <a:rPr lang="en-US" dirty="0"/>
              <a:t>) using </a:t>
            </a:r>
            <a:r>
              <a:rPr lang="en-US" dirty="0" err="1"/>
              <a:t>ctypes</a:t>
            </a:r>
            <a:r>
              <a:rPr lang="en-US" dirty="0"/>
              <a:t>. It initializes the ENC28J60 Ethernet module and sets function signatures. Error handling provides detailed feedback for troubleshooting library loading issues.</a:t>
            </a:r>
          </a:p>
          <a:p>
            <a:endParaRPr lang="en-US" dirty="0"/>
          </a:p>
          <a:p>
            <a:r>
              <a:rPr lang="en-US" dirty="0"/>
              <a:t>Database Connection</a:t>
            </a:r>
          </a:p>
          <a:p>
            <a:r>
              <a:rPr lang="en-US" dirty="0"/>
              <a:t>The </a:t>
            </a:r>
            <a:r>
              <a:rPr lang="en-US" dirty="0" err="1"/>
              <a:t>connect_to_database</a:t>
            </a:r>
            <a:r>
              <a:rPr lang="en-US" dirty="0"/>
              <a:t>() function establishes a connection to a MySQL database using specified configuration details. The </a:t>
            </a:r>
            <a:r>
              <a:rPr lang="en-US" dirty="0" err="1"/>
              <a:t>store_sensor_data</a:t>
            </a:r>
            <a:r>
              <a:rPr lang="en-US" dirty="0"/>
              <a:t>() function inserts sensor readings into a database table. It includes error handling for connection problems, ensuring robust data storage.</a:t>
            </a:r>
          </a:p>
          <a:p>
            <a:endParaRPr lang="en-US" dirty="0"/>
          </a:p>
          <a:p>
            <a:r>
              <a:rPr lang="en-US" dirty="0"/>
              <a:t>Data Retrieval</a:t>
            </a:r>
          </a:p>
          <a:p>
            <a:r>
              <a:rPr lang="en-US" dirty="0"/>
              <a:t>The </a:t>
            </a:r>
            <a:r>
              <a:rPr lang="en-US" dirty="0" err="1"/>
              <a:t>get_sensor_data_from_c</a:t>
            </a:r>
            <a:r>
              <a:rPr lang="en-US" dirty="0"/>
              <a:t>() function calls C functions to retrieve real-time sensor data. It utilizes a defined </a:t>
            </a:r>
            <a:r>
              <a:rPr lang="en-US" dirty="0" err="1"/>
              <a:t>SensorData</a:t>
            </a:r>
            <a:r>
              <a:rPr lang="en-US" dirty="0"/>
              <a:t> structure to format the data and converts it to JSON for easy use within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06AFC8-5C8C-2F95-E8ED-D6471FC5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9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92360-4A60-72D4-D2D5-B0017E06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xmlns="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614F046E-0510-DD6D-1DF4-B3B51B09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79" y="2727109"/>
            <a:ext cx="4289272" cy="400906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/>
                <a:cs typeface="Times New Roman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/>
                <a:cs typeface="Times New Roman"/>
              </a:rPr>
              <a:t>Literature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pc="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Scope of the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/>
                <a:cs typeface="Times New Roman"/>
              </a:rPr>
              <a:t>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/>
                <a:cs typeface="Times New Roman"/>
              </a:rPr>
              <a:t>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Resu</a:t>
            </a:r>
            <a:r>
              <a:rPr lang="en-IN" sz="2400" dirty="0">
                <a:latin typeface="Times New Roman"/>
                <a:ea typeface="Times New Roman" panose="02020603050405020304" pitchFamily="18" charset="0"/>
                <a:cs typeface="Times New Roman"/>
              </a:rPr>
              <a:t>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Future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/>
                <a:ea typeface="Times New Roman" panose="02020603050405020304" pitchFamily="18" charset="0"/>
                <a:cs typeface="Times New Roman"/>
              </a:rPr>
              <a:t>Conclusion</a:t>
            </a:r>
            <a:endParaRPr lang="en-US" sz="2400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/>
                <a:cs typeface="Times New Roman"/>
              </a:rPr>
              <a:t>References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B2B0D8-3495-901C-053C-1BF789FB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13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9C75E-7324-080D-678C-99B7AB9F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F61CE1-F36D-F1F9-4A69-76E00221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 Thread</a:t>
            </a:r>
          </a:p>
          <a:p>
            <a:r>
              <a:rPr lang="en-US" dirty="0"/>
              <a:t>The </a:t>
            </a:r>
            <a:r>
              <a:rPr lang="en-US" dirty="0" err="1"/>
              <a:t>background_data_collection</a:t>
            </a:r>
            <a:r>
              <a:rPr lang="en-US" dirty="0"/>
              <a:t>() function runs in a separate thread, fetching sensor data every 2 seconds. This ensures continuous data collection and storage without disrupting the main application’s functionality.</a:t>
            </a:r>
          </a:p>
          <a:p>
            <a:endParaRPr lang="en-US" dirty="0"/>
          </a:p>
          <a:p>
            <a:r>
              <a:rPr lang="en-US" dirty="0"/>
              <a:t>Web Application</a:t>
            </a:r>
          </a:p>
          <a:p>
            <a:r>
              <a:rPr lang="en-US" dirty="0"/>
              <a:t>Utilizing Flask, the code sets up a web interface and API. The / route displays the latest 10 sensor records, while /</a:t>
            </a:r>
            <a:r>
              <a:rPr lang="en-US" dirty="0" err="1"/>
              <a:t>api</a:t>
            </a:r>
            <a:r>
              <a:rPr lang="en-US" dirty="0"/>
              <a:t>/current and /</a:t>
            </a:r>
            <a:r>
              <a:rPr lang="en-US" dirty="0" err="1"/>
              <a:t>api</a:t>
            </a:r>
            <a:r>
              <a:rPr lang="en-US" dirty="0"/>
              <a:t>/historical provide JSON data for real-time and historical sensor information. This design facilitates easy access to sensor data for both users and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947BED-138C-61D4-91EB-C8A0FDE0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9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29745-A4BD-1E38-D30F-DFF8D73D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3C059E-19E8-2F48-3347-A842535B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6623D6-DF4C-BAC0-0303-C009F7E6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2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870A0-BA7C-7F26-97DB-8C7A3619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Overview of Embedded Systems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5DDBD0-795B-E938-8149-1C07F5437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Purpose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The dashboard provides real-time monitoring of sensor data for embedded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Built with HTML, CSS, and JavaScript, it uses 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Chart.js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for data visualization and allows dynamic interaction with data.</a:t>
            </a: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Components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  CSS for Styling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:root defines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color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 themes for light and dark modes.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Flexbox layout is used to create a responsive sidebar and main content area.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Interactive effects (e.g., hover, theme toggle) enhance user experience.</a:t>
            </a: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HTML &amp; CSS Styling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Utilizes a modern layout with a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flexible design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CSS styling includes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custom properties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(--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bg-color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, --text-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color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, etc.) for easy theme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Responsive Design: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Ensures the interface adjusts for different screen sizes.</a:t>
            </a: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Main Content Area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Header with title, theme toggle button, and logout option.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Sensor cards to display current sensor readings with real-time status updates (e.g., "Normal," "High").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85D204-CD4E-55C1-F8AF-20096032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9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52E78-84F0-E8B6-230B-BE9D2CD1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Real-time Data Display with Dynamic 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18A27B-B844-1AB0-144E-62BCAF8A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Real-time Data Update Functionality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JavaScript Functions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updateSensorData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(): Fetches sensor data from the backend API (/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/current) and updates sensor values on the dashboard.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Status Indicators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Each sensor reading has a status badge (e.g., "Good," "Warning") updated based on preset thresholds.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Automatic Refresh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Uses 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setInterval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to refresh data every second, ensuring real-time updates.</a:t>
            </a: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Theme Toggle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toggleTheme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() Function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Switches between light and dark modes by toggling data-theme on the &lt;body&gt; 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Uses CSS variables (--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bg-color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, --text-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color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) for easy theme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Provides a more visually accessible interface for users based on preference.</a:t>
            </a: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Data Display Cards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Cards for Sensor Data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Timestamp, Temperature, Voltage, Pressure, and Magnetic Field.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Each card shows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current sensor readings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with: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Data values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updated every second.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Status indicators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(Good, Warning, Danger) based on value thresholds.</a:t>
            </a: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Real-time Status Update Logic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updateStatus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function updates card statuses: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Values outside defined thresholds trigger color-coded statuses: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Green: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Normal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Orange: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Warning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Red: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Danger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API Fetching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Data is fetched from /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/current every second using fetch().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Error Handling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If the data fails to load, an error is logged in the console.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7405E8-0EE3-402F-9DD2-4F605DA5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07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0287C-C1C9-8ECA-E3C6-80787083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Visualization with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Chart.js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383BB-7E0A-7726-2790-04479A10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Chart.js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 Integration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Chart Initialization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Four line charts display trends of different metrics (Temperature, Voltage, Pressure, Magnetic Field).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Each chart is customized with color-coded lines for easy distinction and scales based on time (x-axis) and sensor data (y-axis).</a:t>
            </a: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Dynamic Chart Updates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updateChart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() Function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Adds new data points to each chart as they are received from the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Data Limit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Keeps only the last 10 data points for clear visualization without cluttering.</a:t>
            </a: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Chart Initialization and Updates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Initialization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Each chart is initialized with a specific dataset and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color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 theme.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updateChart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 Function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Adds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timestamps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sensor values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to the chart’s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Keeps charts updated with the latest information while maintaining a clean UI.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207C35-EA37-065C-7A2B-9974A26D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17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CDA9B-FBE3-A66A-ACB5-2A7A0445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AE51D2-3965-709E-1F69-F97CDDD9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 Successfully developed and tested a functional prototype of an embedded web server.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Future Prospects: Potential to replace simulated data with real sensors or deploy on different microcontrollers.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7A31B9-D0BC-CB03-BB70-6B26519C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29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F89D4-A25C-88E2-22CB-138A3DC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CF00D-1B34-C1D9-369F-3D47F875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39FAF5-DD63-B64B-8706-605BAA65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51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14455-7958-2C0E-D94E-455C7618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⁠Web Server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B7C95-7CAA-166D-0C76-60C2834F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 Successfully established a functioning embedded web server on the LPC2148 microcontroller using the ENC28J60 Ethernet module.</a:t>
            </a:r>
          </a:p>
          <a:p>
            <a:endParaRPr lang="en-US" dirty="0"/>
          </a:p>
          <a:p>
            <a:r>
              <a:rPr lang="en-US" dirty="0"/>
              <a:t>Highlights:</a:t>
            </a:r>
          </a:p>
          <a:p>
            <a:r>
              <a:rPr lang="en-US" dirty="0"/>
              <a:t>Achieved basic web server response for control and data requests.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CAC597-A68D-4D85-C669-059AED3A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130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11F69-DF15-A8BC-7302-B8DD2A7C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⁠Sensor Data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A2987C-741D-BC52-1C74-D826268F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 Successfully simulated sensor data in real-time, representing temperature, humidity, and pressure values.</a:t>
            </a:r>
          </a:p>
          <a:p>
            <a:endParaRPr lang="en-US" dirty="0"/>
          </a:p>
          <a:p>
            <a:r>
              <a:rPr lang="en-US" dirty="0"/>
              <a:t>Highlights:</a:t>
            </a:r>
          </a:p>
          <a:p>
            <a:endParaRPr lang="en-US" dirty="0"/>
          </a:p>
          <a:p>
            <a:r>
              <a:rPr lang="en-US" dirty="0"/>
              <a:t>Integrated DLL in Python Flask </a:t>
            </a:r>
          </a:p>
          <a:p>
            <a:r>
              <a:rPr lang="en-US" dirty="0"/>
              <a:t>Data consistency and real-time updates verified through backend processing and frontend display.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4BF6CF-E8FC-5CCE-FBD7-31289B8D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01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E87F0F-64E4-6AD0-5F96-67D04B68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Stability and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0845B6-BF22-2C2D-187E-24D0F410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 Developed a robust backend system using Python Flask and MySQL.</a:t>
            </a:r>
          </a:p>
          <a:p>
            <a:endParaRPr lang="en-US" dirty="0"/>
          </a:p>
          <a:p>
            <a:r>
              <a:rPr lang="en-US" dirty="0"/>
              <a:t>Highlights:</a:t>
            </a:r>
          </a:p>
          <a:p>
            <a:endParaRPr lang="en-US" dirty="0"/>
          </a:p>
          <a:p>
            <a:r>
              <a:rPr lang="en-US" dirty="0"/>
              <a:t>Database performance tested under continuous data writing and query load, with stable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CAB1E7-501F-F9F2-E7DD-01C8B3A7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74628-6ACE-FC04-0984-E447B783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9" name="sketchy line">
            <a:extLst>
              <a:ext uri="{FF2B5EF4-FFF2-40B4-BE49-F238E27FC236}">
                <a16:creationId xmlns:a16="http://schemas.microsoft.com/office/drawing/2014/main" xmlns="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xmlns="" id="{A4026C47-74F7-A764-F498-F660EDFE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focuses on developing an Embedded Web Server integrated with a Predictive Maintenance System. 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enables real-time monitoring and remote management of industria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l/electronic</a:t>
            </a:r>
            <a:r>
              <a:rPr lang="en-IN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equipment, predicting failures before they occur, and reducing downtime. 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enhances operational efficiency by combining embedded technology with data analytics.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9FA7CE-37A8-3C39-069F-FFAADE8D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8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F7736-1C18-1169-30C0-3D9EF5A3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Interface and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322012-EC18-AFE7-C330-269BB246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 Responsive frontend showcasing real-time sensor data.</a:t>
            </a:r>
          </a:p>
          <a:p>
            <a:endParaRPr lang="en-US" dirty="0"/>
          </a:p>
          <a:p>
            <a:r>
              <a:rPr lang="en-US" dirty="0"/>
              <a:t>Outcome: Users can view sensor data through interactive dashboard.</a:t>
            </a:r>
          </a:p>
          <a:p>
            <a:endParaRPr lang="en-US" dirty="0"/>
          </a:p>
          <a:p>
            <a:r>
              <a:rPr lang="en-US" dirty="0"/>
              <a:t>Highlights:</a:t>
            </a:r>
          </a:p>
          <a:p>
            <a:endParaRPr lang="en-US" dirty="0"/>
          </a:p>
          <a:p>
            <a:r>
              <a:rPr lang="en-US" dirty="0"/>
              <a:t>Real-time dashboard updates verified with simulated data from the backend.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EDBF3F-C99F-F530-535B-EE02B003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23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C7589A-80E3-F9D8-A216-35786CD2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Integration and 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9E427A-7180-BA53-4484-F640182D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 Successfully integrated all components—embedded server, backend, and frontend—into a cohesive system.</a:t>
            </a:r>
          </a:p>
          <a:p>
            <a:endParaRPr lang="en-US" dirty="0"/>
          </a:p>
          <a:p>
            <a:r>
              <a:rPr lang="en-US" dirty="0"/>
              <a:t>Highlights:</a:t>
            </a:r>
          </a:p>
          <a:p>
            <a:endParaRPr lang="en-US" dirty="0"/>
          </a:p>
          <a:p>
            <a:r>
              <a:rPr lang="en-US" dirty="0"/>
              <a:t>System tested for latency and data integrity, showing minimal delay in data updates on the frontend.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980B78-626C-250C-28D3-9399585D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99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25780E-5A3B-F982-9114-A5116CD4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DDE2D5-F624-13A2-D5E0-689BBDC9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D30871-8D10-5D4E-3A44-49E21F98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30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EA2EA-651A-9531-1379-8F0F5773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Electronic Components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1AC520-156B-0C1D-5E92-A2B86603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Extend the embedded web server’s functionality to test and monitor various electronic components, such as different ICs, in real time.</a:t>
            </a:r>
          </a:p>
          <a:p>
            <a:r>
              <a:rPr lang="en-US" dirty="0"/>
              <a:t>Proposed Setup:</a:t>
            </a:r>
          </a:p>
          <a:p>
            <a:r>
              <a:rPr lang="en-US" dirty="0"/>
              <a:t>Circuit with IC and Sensor: Set up a circuit on a breadboard with an IC, power supply, and a sensor (e.g., current sensor) to monitor parameters like current.</a:t>
            </a:r>
          </a:p>
          <a:p>
            <a:r>
              <a:rPr lang="en-US" dirty="0"/>
              <a:t>Connection to LPC2148: Connect this breadboard setup to LPC2148 for data acquisition and processing.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1B0DF6-91B2-59DD-CB39-E896171F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19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1840C-F846-9AEC-CFA5-6F748DC2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Acquisition, Processing, and Future Enhancements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2383B8-648C-92E7-5EA2-FA8B3CFF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.hex File Customization:</a:t>
            </a:r>
          </a:p>
          <a:p>
            <a:pPr marL="0" indent="0">
              <a:buNone/>
            </a:pPr>
            <a:r>
              <a:rPr lang="en-US" dirty="0"/>
              <a:t>    Implement a function in the </a:t>
            </a:r>
            <a:r>
              <a:rPr lang="en-US" dirty="0" err="1"/>
              <a:t>main.c</a:t>
            </a:r>
            <a:r>
              <a:rPr lang="en-US" dirty="0"/>
              <a:t> file to acquire and process this data from the sensor in real time.</a:t>
            </a:r>
          </a:p>
          <a:p>
            <a:pPr marL="0" indent="0">
              <a:buNone/>
            </a:pPr>
            <a:r>
              <a:rPr lang="en-US" dirty="0"/>
              <a:t>    Mention the hardware pin configurations for initializing communication peripherals between the                                                 sensor(s) and the microcontroller.</a:t>
            </a:r>
          </a:p>
          <a:p>
            <a:r>
              <a:rPr lang="en-US" dirty="0"/>
              <a:t>Data Flow:</a:t>
            </a:r>
          </a:p>
          <a:p>
            <a:pPr marL="0" indent="0">
              <a:buNone/>
            </a:pPr>
            <a:r>
              <a:rPr lang="en-US" dirty="0"/>
              <a:t>     Sensor Data Capture: The LPC2148 captures data from the current sensor</a:t>
            </a:r>
          </a:p>
          <a:p>
            <a:pPr marL="0" indent="0">
              <a:buNone/>
            </a:pPr>
            <a:r>
              <a:rPr lang="en-US" dirty="0"/>
              <a:t>     Backend Processing: Data is sent to a backend system (SQL and Flask) to be analyzed and stored.</a:t>
            </a:r>
          </a:p>
          <a:p>
            <a:pPr marL="0" indent="0">
              <a:buNone/>
            </a:pPr>
            <a:r>
              <a:rPr lang="en-US" dirty="0"/>
              <a:t>     Frontend Display: Real-time results are accessible through the web server for remote  			     observation.</a:t>
            </a:r>
          </a:p>
          <a:p>
            <a:pPr marL="0" indent="0">
              <a:buNone/>
            </a:pPr>
            <a:r>
              <a:rPr lang="en-US" dirty="0"/>
              <a:t>     Scalability and Applications:</a:t>
            </a:r>
          </a:p>
          <a:p>
            <a:pPr marL="0" indent="0">
              <a:buNone/>
            </a:pPr>
            <a:r>
              <a:rPr lang="en-US" dirty="0"/>
              <a:t>     Additional sensors (e.g., voltage, temperature) could be integrated for comprehensive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0040EB-907E-4CE3-024B-5B5D547A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16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xmlns="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DBBFA-62DD-4E0A-79DC-7FC5E906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: Shape 10">
            <a:extLst>
              <a:ext uri="{FF2B5EF4-FFF2-40B4-BE49-F238E27FC236}">
                <a16:creationId xmlns:a16="http://schemas.microsoft.com/office/drawing/2014/main" xmlns="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0BA740-7885-D70F-6C98-D36104F3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Manasa, K., &amp;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Swapnarani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T. (2013). Implementation of TCP/IP Ethernet Webservices Based on ARM7. </a:t>
            </a:r>
            <a:r>
              <a:rPr lang="en-IN" sz="1400" b="0" i="1" u="none" strike="noStrike" dirty="0">
                <a:solidFill>
                  <a:srgbClr val="000000"/>
                </a:solidFill>
                <a:effectLst/>
              </a:rPr>
              <a:t>International Journal of Mathematics and Computer Research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1(1), 20-24​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</a:rPr>
              <a:t>(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Gawali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S. M., &amp;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Gajbhiye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S. M. (2014). Design of ARM based Embedded Web Server for Agricultural Application. </a:t>
            </a:r>
            <a:r>
              <a:rPr lang="en-IN" sz="1400" b="0" i="1" u="none" strike="noStrike" dirty="0">
                <a:solidFill>
                  <a:srgbClr val="000000"/>
                </a:solidFill>
                <a:effectLst/>
              </a:rPr>
              <a:t>International Journal of Computer Science and Information Technologies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5(1), 354-356​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Meeravali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S., Madhu, S., &amp; Sarojini, M. (2013). Embedded Web Server Based Surveillance System using ARM. </a:t>
            </a:r>
            <a:r>
              <a:rPr lang="en-IN" sz="1400" b="0" i="1" u="none" strike="noStrike" dirty="0">
                <a:solidFill>
                  <a:srgbClr val="000000"/>
                </a:solidFill>
                <a:effectLst/>
              </a:rPr>
              <a:t>International Journal of Engineering Research &amp; Technology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2(8), 1912-1915​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Malewar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A. S.,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Kharde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S., &amp;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Chincholikar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S. (2016). Monitoring and Controlling of Environmental Parameters Using Embedded Web Server. </a:t>
            </a:r>
            <a:r>
              <a:rPr lang="en-IN" sz="1400" b="0" i="1" u="none" strike="noStrike" dirty="0">
                <a:solidFill>
                  <a:srgbClr val="000000"/>
                </a:solidFill>
                <a:effectLst/>
              </a:rPr>
              <a:t>International Journal of Advanced Research in Computer and Communication Engineering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5(2), 373-375​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Xian-Hui, L., Jing-Biao, L., &amp; Wen-Yu, C. (2012). Design and Implementation of Web Server Control System Based on STM32. </a:t>
            </a:r>
            <a:r>
              <a:rPr lang="en-IN" sz="1400" b="0" i="1" u="none" strike="noStrike" dirty="0">
                <a:solidFill>
                  <a:srgbClr val="000000"/>
                </a:solidFill>
                <a:effectLst/>
              </a:rPr>
              <a:t>Fifth International Conference on Intelligent Networks and Intelligent Systems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146-148​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Mandi, R. M.,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Tikale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S.,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Rozatkar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R., &amp;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Suradkar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S. (2015). TCP/IP Based Multi-Device Programming Circuit Using ARM. </a:t>
            </a:r>
            <a:r>
              <a:rPr lang="en-IN" sz="1400" b="0" i="1" u="none" strike="noStrike" dirty="0">
                <a:solidFill>
                  <a:srgbClr val="000000"/>
                </a:solidFill>
                <a:effectLst/>
              </a:rPr>
              <a:t>International Engineering Research Journal (IERJ)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1(11), 1388-1391​</a:t>
            </a:r>
            <a:endParaRPr lang="en-IN" sz="2000" b="0" i="0" u="sng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20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https://www.youtube.com/watch?v=Z1RJmh_OqeA</a:t>
            </a:r>
            <a:endParaRPr lang="en-IN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IN" sz="20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mongoose.ws</a:t>
            </a:r>
            <a:r>
              <a:rPr lang="en-I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/reference-projects/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20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https://embetronicx.com/tutorials/microcontrollers/lpc2148/ultrasonic-sensor-interfacing-with-lpc2148/</a:t>
            </a:r>
            <a:endParaRPr lang="en-IN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Block Arc 57">
            <a:extLst>
              <a:ext uri="{FF2B5EF4-FFF2-40B4-BE49-F238E27FC236}">
                <a16:creationId xmlns:a16="http://schemas.microsoft.com/office/drawing/2014/main" xmlns="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4F3FA8-B316-11CD-4B25-331171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 smtClean="0"/>
              <a:pPr>
                <a:spcAft>
                  <a:spcPts val="600"/>
                </a:spcAft>
              </a:pPr>
              <a:t>35</a:t>
            </a:fld>
            <a:endParaRPr lang="en-IN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xmlns="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24">
            <a:extLst>
              <a:ext uri="{FF2B5EF4-FFF2-40B4-BE49-F238E27FC236}">
                <a16:creationId xmlns:a16="http://schemas.microsoft.com/office/drawing/2014/main" xmlns="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E2A1FB-602C-B2E0-9C87-DC9804B0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4</a:t>
            </a:fld>
            <a:endParaRPr lang="en-IN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xmlns="" id="{C2189759-47F4-333A-D5DA-29793E38D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187" y="1192038"/>
            <a:ext cx="4197622" cy="572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5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61E65-12A6-40FB-A6B4-043073AAD5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66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06F18-85FC-C338-9739-7C24FE6D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431CC0-B855-486E-BE27-99104B351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29" y="2265037"/>
            <a:ext cx="4200698" cy="3742762"/>
          </a:xfrm>
        </p:spPr>
        <p:txBody>
          <a:bodyPr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this project includes making an embedded web server on LPC2148 using an ethernet module ENC28J60 responsible for data transmission and retrieval and built a predictive maintenance system to optimize equipment maintenance and reduce downtime.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Inclusions:-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LPC2148 microcontroller, ENC28J60 ethernet module, Mongoose Web Server Framework, HTML, CSS, Python,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Flask.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web server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monitoring.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TCP/IP stack.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web interface.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/>
              <a:t/>
            </a:r>
            <a:br>
              <a:rPr lang="en-IN" sz="1400" dirty="0"/>
            </a:b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F2D24F-59D7-2BB8-59D4-82F7A784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0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xmlns="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DFFF3A-FE4C-DD43-F6EB-E9533A3F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xmlns="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xmlns="" id="{A9D4D77C-D60E-0E5B-E7DF-2F100AD7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700" b="0" i="0" u="none" strike="noStrike" dirty="0">
                <a:effectLst/>
                <a:latin typeface="Arial" panose="020B0604020202020204" pitchFamily="34" charset="0"/>
              </a:rPr>
              <a:t>The objective of this project is to develop an efficient and reliable Embedded Web Server using LPC 2148 and ENC28J60 ethernet module. The key goals include:-</a:t>
            </a:r>
            <a:endParaRPr lang="en-IN" sz="1700" b="0" i="0" u="none" strike="noStrike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700" b="1" i="0" u="none" strike="noStrike" dirty="0">
                <a:effectLst/>
                <a:latin typeface="Arial" panose="020B0604020202020204" pitchFamily="34" charset="0"/>
              </a:rPr>
              <a:t>Real-time Monitoring:</a:t>
            </a:r>
            <a:r>
              <a:rPr lang="en-IN" sz="1700" b="0" i="0" u="none" strike="noStrike" dirty="0">
                <a:effectLst/>
                <a:latin typeface="Arial" panose="020B0604020202020204" pitchFamily="34" charset="0"/>
              </a:rPr>
              <a:t> Enable continuous monitoring of industrial equipment via a web interface.</a:t>
            </a:r>
            <a:endParaRPr lang="en-IN" sz="1700" b="0" i="0" u="none" strike="noStrike" dirty="0">
              <a:effectLst/>
            </a:endParaRPr>
          </a:p>
          <a:p>
            <a:r>
              <a:rPr lang="en-IN" sz="1700" b="1" i="0" u="none" strike="noStrike" dirty="0">
                <a:effectLst/>
                <a:latin typeface="Arial" panose="020B0604020202020204" pitchFamily="34" charset="0"/>
              </a:rPr>
              <a:t>Data Acquisition and Transmission: </a:t>
            </a:r>
            <a:r>
              <a:rPr lang="en-IN" sz="1700" i="0" u="none" strike="noStrike" dirty="0">
                <a:effectLst/>
                <a:latin typeface="Arial" panose="020B0604020202020204" pitchFamily="34" charset="0"/>
              </a:rPr>
              <a:t>Sensors embedded in the equipment continuously capture key performance data, which is then processed and transmitted to the web server.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CD5708-BB4D-4397-401A-A4462946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83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26C46-0F0F-FA61-26F4-31F366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D9CB70-1DC2-6F29-605F-79889941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514350" indent="-51435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web server </a:t>
            </a:r>
          </a:p>
          <a:p>
            <a:pPr marL="514350" indent="-51435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 the sensor data on the server</a:t>
            </a:r>
          </a:p>
          <a:p>
            <a:pPr marL="514350" indent="-51435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backend</a:t>
            </a:r>
          </a:p>
          <a:p>
            <a:pPr marL="514350" indent="-51435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frontend</a:t>
            </a: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93C3DD-0414-9B2D-CCD6-674518C7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F61E65-12A6-40FB-A6B4-043073AAD543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9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494</TotalTime>
  <Words>1372</Words>
  <Application>Microsoft Office PowerPoint</Application>
  <PresentationFormat>Widescreen</PresentationFormat>
  <Paragraphs>243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Helvetica Neue</vt:lpstr>
      <vt:lpstr>Times New Roman</vt:lpstr>
      <vt:lpstr>-webkit-standard</vt:lpstr>
      <vt:lpstr>Wingdings</vt:lpstr>
      <vt:lpstr>Office Theme</vt:lpstr>
      <vt:lpstr>PowerPoint Presentation</vt:lpstr>
      <vt:lpstr>Index</vt:lpstr>
      <vt:lpstr>Introduction</vt:lpstr>
      <vt:lpstr>PowerPoint Presentation</vt:lpstr>
      <vt:lpstr>Literature Review</vt:lpstr>
      <vt:lpstr>PowerPoint Presentation</vt:lpstr>
      <vt:lpstr>Scope of the project</vt:lpstr>
      <vt:lpstr>Objectives</vt:lpstr>
      <vt:lpstr>Methodology</vt:lpstr>
      <vt:lpstr>PowerPoint Presentation</vt:lpstr>
      <vt:lpstr>System Architecture:-</vt:lpstr>
      <vt:lpstr>Server Design</vt:lpstr>
      <vt:lpstr>Mongoose Framework and Server Setup</vt:lpstr>
      <vt:lpstr> Code Compilation, Deployment, and Results</vt:lpstr>
      <vt:lpstr>PowerPoint Presentation</vt:lpstr>
      <vt:lpstr>PowerPoint Presentation</vt:lpstr>
      <vt:lpstr>Simulation of Sensor Data on the Web Server</vt:lpstr>
      <vt:lpstr>Backend Development</vt:lpstr>
      <vt:lpstr>Overview of Key Components</vt:lpstr>
      <vt:lpstr>Application Functionality</vt:lpstr>
      <vt:lpstr>Frontend Development</vt:lpstr>
      <vt:lpstr>Overview of Embedded Systems Dashboard</vt:lpstr>
      <vt:lpstr>Real-time Data Display with Dynamic Status</vt:lpstr>
      <vt:lpstr>Data Visualization with Chart.js</vt:lpstr>
      <vt:lpstr>Project Outcomes</vt:lpstr>
      <vt:lpstr>Results</vt:lpstr>
      <vt:lpstr>⁠Web Server Functionality</vt:lpstr>
      <vt:lpstr> ⁠Sensor Data Simulation</vt:lpstr>
      <vt:lpstr>Backend Stability and Data Storage</vt:lpstr>
      <vt:lpstr>Frontend Interface and User Experience</vt:lpstr>
      <vt:lpstr>System Integration and Performance Testing</vt:lpstr>
      <vt:lpstr>Future scope</vt:lpstr>
      <vt:lpstr>Testing Electronic Components </vt:lpstr>
      <vt:lpstr> Data Acquisition, Processing, and Future Enhancements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Shamitha C [MAHE-MITBLR]</dc:creator>
  <cp:lastModifiedBy>Microsoft account</cp:lastModifiedBy>
  <cp:revision>214</cp:revision>
  <dcterms:created xsi:type="dcterms:W3CDTF">2024-01-16T10:08:30Z</dcterms:created>
  <dcterms:modified xsi:type="dcterms:W3CDTF">2024-11-03T20:32:40Z</dcterms:modified>
</cp:coreProperties>
</file>