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95" r:id="rId5"/>
    <p:sldId id="296" r:id="rId6"/>
    <p:sldId id="297" r:id="rId7"/>
    <p:sldId id="259" r:id="rId8"/>
    <p:sldId id="262" r:id="rId9"/>
    <p:sldId id="263" r:id="rId10"/>
    <p:sldId id="275" r:id="rId11"/>
    <p:sldId id="278" r:id="rId12"/>
    <p:sldId id="281" r:id="rId13"/>
    <p:sldId id="282" r:id="rId14"/>
    <p:sldId id="285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  <p:italic r:id="rId19"/>
      <p:boldItalic r:id="rId20"/>
    </p:embeddedFont>
    <p:embeddedFont>
      <p:font typeface="Inter Light" panose="020B0604020202020204" charset="0"/>
      <p:regular r:id="rId21"/>
      <p:bold r:id="rId22"/>
      <p:italic r:id="rId23"/>
      <p:boldItalic r:id="rId24"/>
    </p:embeddedFont>
    <p:embeddedFont>
      <p:font typeface="Inter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B21815-F35B-4AEF-8754-F44A2E067FAC}">
  <a:tblStyle styleId="{A0B21815-F35B-4AEF-8754-F44A2E067F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2F8EA7-F37E-42D8-963E-BC18AA1980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530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9451a3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9451a3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9451a3e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9451a3e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9451a3e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9451a3e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899592" y="1491630"/>
            <a:ext cx="7068300" cy="29523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600" dirty="0">
                <a:latin typeface="Times New Roman" pitchFamily="18" charset="0"/>
                <a:cs typeface="Times New Roman" pitchFamily="18" charset="0"/>
              </a:rPr>
              <a:t>INCIDENCE RESPON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sz="3600" dirty="0">
                <a:latin typeface="Times New Roman" pitchFamily="18" charset="0"/>
                <a:cs typeface="Times New Roman" pitchFamily="18" charset="0"/>
              </a:rPr>
              <a:t>E AND AUTOMATION</a:t>
            </a:r>
            <a:br>
              <a:rPr lang="en" sz="3600" dirty="0">
                <a:latin typeface="Times New Roman" pitchFamily="18" charset="0"/>
                <a:cs typeface="Times New Roman" pitchFamily="18" charset="0"/>
              </a:rPr>
            </a:br>
            <a:br>
              <a:rPr lang="en" sz="3600" dirty="0">
                <a:latin typeface="Times New Roman" pitchFamily="18" charset="0"/>
                <a:cs typeface="Times New Roman" pitchFamily="18" charset="0"/>
              </a:rPr>
            </a:br>
            <a:r>
              <a:rPr lang="en" sz="1600" dirty="0">
                <a:latin typeface="Times New Roman" pitchFamily="18" charset="0"/>
                <a:cs typeface="Times New Roman" pitchFamily="18" charset="0"/>
              </a:rPr>
              <a:t>Presented By:</a:t>
            </a:r>
            <a:br>
              <a:rPr lang="en" sz="1600" dirty="0">
                <a:latin typeface="Times New Roman" pitchFamily="18" charset="0"/>
                <a:cs typeface="Times New Roman" pitchFamily="18" charset="0"/>
              </a:rPr>
            </a:br>
            <a:r>
              <a:rPr lang="en" sz="1600" dirty="0">
                <a:latin typeface="Times New Roman" pitchFamily="18" charset="0"/>
                <a:cs typeface="Times New Roman" pitchFamily="18" charset="0"/>
              </a:rPr>
              <a:t>                 Gorla LovaKumari</a:t>
            </a:r>
            <a:br>
              <a:rPr lang="en" sz="1600" dirty="0">
                <a:latin typeface="Times New Roman" pitchFamily="18" charset="0"/>
                <a:cs typeface="Times New Roman" pitchFamily="18" charset="0"/>
              </a:rPr>
            </a:br>
            <a:r>
              <a:rPr lang="en" sz="1600" dirty="0">
                <a:latin typeface="Times New Roman" pitchFamily="18" charset="0"/>
                <a:cs typeface="Times New Roman" pitchFamily="18" charset="0"/>
              </a:rPr>
              <a:t>                  Katta Monika</a:t>
            </a:r>
            <a:br>
              <a:rPr lang="en" sz="1600" dirty="0">
                <a:latin typeface="Times New Roman" pitchFamily="18" charset="0"/>
                <a:cs typeface="Times New Roman" pitchFamily="18" charset="0"/>
              </a:rPr>
            </a:br>
            <a:r>
              <a:rPr lang="en" sz="1600" dirty="0">
                <a:latin typeface="Times New Roman" pitchFamily="18" charset="0"/>
                <a:cs typeface="Times New Roman" pitchFamily="18" charset="0"/>
              </a:rPr>
              <a:t>                  Swamireddy Ramya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467544" y="373650"/>
            <a:ext cx="5184575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6800" dirty="0">
                <a:solidFill>
                  <a:schemeClr val="lt1"/>
                </a:solidFill>
                <a:latin typeface="Times New Roman" pitchFamily="18" charset="0"/>
                <a:ea typeface="Inter SemiBold"/>
                <a:cs typeface="Times New Roman" pitchFamily="18" charset="0"/>
                <a:sym typeface="Inter SemiBold"/>
              </a:rPr>
              <a:t>OWASP Juice-Shop</a:t>
            </a:r>
            <a:endParaRPr sz="6800" dirty="0">
              <a:solidFill>
                <a:schemeClr val="lt1"/>
              </a:solidFill>
              <a:latin typeface="Times New Roman" pitchFamily="18" charset="0"/>
              <a:ea typeface="Inter SemiBold"/>
              <a:cs typeface="Times New Roman" pitchFamily="18" charset="0"/>
              <a:sym typeface="Inter SemiBold"/>
            </a:endParaRPr>
          </a:p>
          <a:p>
            <a:pPr marL="0" indent="0">
              <a:buNone/>
            </a:pPr>
            <a:r>
              <a:rPr lang="en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WASP Juice Shop is an intentionally insecure web app for security training and testing.</a:t>
            </a:r>
            <a:endParaRPr sz="1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12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26" name="Picture 2" descr="C:\Users\HP\Downloads\juice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23" y="0"/>
            <a:ext cx="3810000" cy="4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OWASP Juice-Shop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8" y="1491630"/>
            <a:ext cx="7068300" cy="30339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OWASP Juice Shop is an open-source web application.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simulates real-world security flaws for learning purposes.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provides challenges to practice exploiting and securing vulnerabilities.</a:t>
            </a:r>
          </a:p>
          <a:p>
            <a:pPr>
              <a:buSzPct val="200000"/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6196" indent="0">
              <a:buSzPct val="20000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6196" indent="0">
              <a:buSzPct val="200000"/>
              <a:buNone/>
            </a:pPr>
            <a:endParaRPr lang="en-IN"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ctrTitle"/>
          </p:nvPr>
        </p:nvSpPr>
        <p:spPr>
          <a:xfrm>
            <a:off x="1037877" y="2066800"/>
            <a:ext cx="4470229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800" dirty="0">
                <a:latin typeface="Times New Roman" pitchFamily="18" charset="0"/>
                <a:cs typeface="Times New Roman" pitchFamily="18" charset="0"/>
              </a:rPr>
              <a:t>Zed Attack Proxy</a:t>
            </a:r>
            <a:endParaRPr sz="6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7" name="Google Shape;347;p37"/>
          <p:cNvSpPr txBox="1">
            <a:spLocks noGrp="1"/>
          </p:cNvSpPr>
          <p:nvPr>
            <p:ph type="subTitle" idx="1"/>
          </p:nvPr>
        </p:nvSpPr>
        <p:spPr>
          <a:xfrm>
            <a:off x="1037876" y="2774327"/>
            <a:ext cx="4110189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OWASP ZAP is an open-source tool for finding web application vulnerabilities. </a:t>
            </a:r>
            <a:r>
              <a:rPr lang="en-US" dirty="0"/>
              <a:t> </a:t>
            </a:r>
            <a:endParaRPr dirty="0"/>
          </a:p>
        </p:txBody>
      </p:sp>
      <p:pic>
        <p:nvPicPr>
          <p:cNvPr id="2051" name="Picture 3" descr="C:\Users\HP\Downloads\ZAP OWAS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908" y="1059583"/>
            <a:ext cx="295057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Zaproxy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20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Interception Proxy: Allows inspection and modification of HTTP/HTTPS traffic between a browser and a web application.</a:t>
            </a:r>
          </a:p>
          <a:p>
            <a:pPr>
              <a:buSzPct val="20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Automated Scanning: Includes tools to automatically crawl web applications and test for vulnerabilities such as SQL Injection, XSS, and CSRF.</a:t>
            </a:r>
          </a:p>
          <a:p>
            <a:pPr>
              <a:buSzPct val="20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Manual Testing Tools: Provides a request editor, active scanner, spider for crawling, and 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fuzzer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input testing.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3" name="Google Shape;353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386" name="Google Shape;386;p38"/>
          <p:cNvSpPr txBox="1"/>
          <p:nvPr/>
        </p:nvSpPr>
        <p:spPr>
          <a:xfrm>
            <a:off x="5360735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6691131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8008073" y="3267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THANK YOU ALL</a:t>
            </a:r>
            <a:endParaRPr lang="en-IN" i="1" dirty="0"/>
          </a:p>
        </p:txBody>
      </p:sp>
      <p:sp>
        <p:nvSpPr>
          <p:cNvPr id="435" name="Google Shape;435;p41"/>
          <p:cNvSpPr txBox="1">
            <a:spLocks noGrp="1"/>
          </p:cNvSpPr>
          <p:nvPr>
            <p:ph type="sldNum" idx="4294967295"/>
          </p:nvPr>
        </p:nvSpPr>
        <p:spPr>
          <a:xfrm>
            <a:off x="8594725" y="45974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1979712" y="1491630"/>
            <a:ext cx="4680520" cy="1188195"/>
          </a:xfrm>
          <a:prstGeom prst="rect">
            <a:avLst/>
          </a:prstGeom>
        </p:spPr>
        <p:txBody>
          <a:bodyPr lIns="91436" tIns="45718" rIns="91436" bIns="45718">
            <a:prstTxWarp prst="textPlain">
              <a:avLst>
                <a:gd name="adj" fmla="val 50362"/>
              </a:avLst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Inter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3929105" y="3223335"/>
            <a:ext cx="354399" cy="388739"/>
          </a:xfrm>
          <a:prstGeom prst="rect">
            <a:avLst/>
          </a:prstGeom>
        </p:spPr>
        <p:txBody>
          <a:bodyPr lIns="91436" tIns="45718" rIns="91436" bIns="45718"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Inter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4910301" y="3229840"/>
            <a:ext cx="310685" cy="378331"/>
          </a:xfrm>
          <a:prstGeom prst="rect">
            <a:avLst/>
          </a:prstGeom>
        </p:spPr>
        <p:txBody>
          <a:bodyPr lIns="91436" tIns="45718" rIns="91436" bIns="45718"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716017" y="1347614"/>
            <a:ext cx="3678039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884" indent="-342884">
              <a:buClr>
                <a:srgbClr val="00B0F0"/>
              </a:buClr>
              <a:buSzPct val="70000"/>
            </a:pPr>
            <a:endParaRPr lang="en-US" sz="2400" b="1" dirty="0">
              <a:solidFill>
                <a:srgbClr val="00B0F0"/>
              </a:solidFill>
            </a:endParaRPr>
          </a:p>
          <a:p>
            <a:pPr marL="342884" indent="-342884">
              <a:buClr>
                <a:srgbClr val="00B0F0"/>
              </a:buClr>
              <a:buSzPct val="70000"/>
            </a:pPr>
            <a:r>
              <a:rPr lang="en-US" sz="2400" b="1" dirty="0">
                <a:solidFill>
                  <a:srgbClr val="000C18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342884" indent="-342884">
              <a:buClr>
                <a:srgbClr val="00B0F0"/>
              </a:buClr>
              <a:buSzPct val="70000"/>
            </a:pPr>
            <a:r>
              <a:rPr lang="en-US" sz="2400" b="1" dirty="0">
                <a:solidFill>
                  <a:srgbClr val="000C18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42884" indent="-342884">
              <a:buClr>
                <a:srgbClr val="00B0F0"/>
              </a:buClr>
              <a:buSzPct val="70000"/>
            </a:pPr>
            <a:r>
              <a:rPr lang="en-US" sz="2400" b="1" dirty="0">
                <a:solidFill>
                  <a:srgbClr val="000C18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10" y="1347614"/>
            <a:ext cx="3168352" cy="3155400"/>
          </a:xfrm>
        </p:spPr>
        <p:txBody>
          <a:bodyPr/>
          <a:lstStyle/>
          <a:p>
            <a:pPr marL="101594" indent="0">
              <a:buNone/>
            </a:pPr>
            <a:endParaRPr lang="en-US" sz="1200" b="1" dirty="0">
              <a:solidFill>
                <a:srgbClr val="00B0F0"/>
              </a:solidFill>
            </a:endParaRPr>
          </a:p>
          <a:p>
            <a:pPr marL="101594" indent="0">
              <a:buNone/>
            </a:pPr>
            <a:endParaRPr lang="en-US" sz="1200" dirty="0"/>
          </a:p>
          <a:p>
            <a:pPr>
              <a:buSzPct val="70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  </a:t>
            </a:r>
          </a:p>
          <a:p>
            <a:pPr>
              <a:buSzPct val="70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marL="101594" indent="0">
              <a:buNone/>
            </a:pPr>
            <a:endParaRPr lang="en-US" sz="1200" dirty="0"/>
          </a:p>
          <a:p>
            <a:pPr marL="101594" indent="0">
              <a:buNone/>
            </a:pPr>
            <a:endParaRPr lang="en-IN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AGENDA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43608" y="915566"/>
            <a:ext cx="5889600" cy="8640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dirty="0">
                <a:latin typeface="Times New Roman" pitchFamily="18" charset="0"/>
                <a:cs typeface="Times New Roman" pitchFamily="18" charset="0"/>
              </a:rPr>
              <a:t>Project Abstract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hands-on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project to simulate incident response using OWASP Juice Shop and automated tools.</a:t>
            </a:r>
            <a:endParaRPr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43608" y="915566"/>
            <a:ext cx="5889600" cy="8640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dirty="0">
                <a:latin typeface="Times New Roman" pitchFamily="18" charset="0"/>
                <a:cs typeface="Times New Roman" pitchFamily="18" charset="0"/>
              </a:rPr>
              <a:t>Project Scope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Enhance practical skills in detecting, analyzing, and mitigating web application vulnerabilities.</a:t>
            </a:r>
            <a:endParaRPr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43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43608" y="915566"/>
            <a:ext cx="5889600" cy="8640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dirty="0">
                <a:latin typeface="Times New Roman" pitchFamily="18" charset="0"/>
                <a:cs typeface="Times New Roman" pitchFamily="18" charset="0"/>
              </a:rPr>
              <a:t>Project Problem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3600" dirty="0"/>
          </a:p>
          <a:p>
            <a:pPr marL="76196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Web applications face increasing threats like SQL Injection and XSS, while professionals often lack hands-on experience in incident response.</a:t>
            </a:r>
            <a:br>
              <a:rPr lang="en-US" sz="1800" dirty="0"/>
            </a:br>
            <a:endParaRPr sz="1800"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21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43608" y="915566"/>
            <a:ext cx="5889600" cy="8640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dirty="0">
                <a:latin typeface="Times New Roman" pitchFamily="18" charset="0"/>
                <a:cs typeface="Times New Roman" pitchFamily="18" charset="0"/>
              </a:rPr>
              <a:t>Project Solution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3600" dirty="0"/>
          </a:p>
          <a:p>
            <a:pPr marL="76196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sandboxed environment with OWASP Juice Shop,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Splunk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ZAP enables real-world attack simulation, monitoring, and structured incident response.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/>
            </a:br>
            <a:endParaRPr sz="1800"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81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800" dirty="0">
                <a:latin typeface="Times New Roman" pitchFamily="18" charset="0"/>
                <a:cs typeface="Times New Roman" pitchFamily="18" charset="0"/>
              </a:rPr>
              <a:t>Kali  Linux On           Virtual Box</a:t>
            </a:r>
            <a:endParaRPr sz="6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Virtual Box is an open-source virtualization software that allows users to run multiple operating systems on a single machine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8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Splunk </a:t>
            </a:r>
            <a:endParaRPr sz="6800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Splunk is a data analytics platform used for monitoring,searching and analyzing machine-generated big data in real time</a:t>
            </a:r>
            <a:endParaRPr sz="1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5598431" y="4659982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8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1028" name="Picture 4" descr="C:\Users\HP\Pictures\splun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-33082"/>
            <a:ext cx="2987824" cy="517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  <a:latin typeface="Times New Roman" pitchFamily="18" charset="0"/>
                <a:ea typeface="Instrument Sans SemiBold"/>
                <a:cs typeface="Times New Roman" pitchFamily="18" charset="0"/>
                <a:sym typeface="Instrument Sans SemiBold"/>
              </a:rPr>
              <a:t>Incident Response with </a:t>
            </a:r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ea typeface="Instrument Sans SemiBold"/>
                <a:cs typeface="Times New Roman" pitchFamily="18" charset="0"/>
                <a:sym typeface="Instrument Sans SemiBold"/>
              </a:rPr>
              <a:t>Splunk</a:t>
            </a:r>
            <a:br>
              <a:rPr lang="en-US" dirty="0"/>
            </a:b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6" name="Google Shape;121;p5"/>
          <p:cNvSpPr/>
          <p:nvPr/>
        </p:nvSpPr>
        <p:spPr>
          <a:xfrm>
            <a:off x="774921" y="1492567"/>
            <a:ext cx="1127044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5B5F71"/>
              </a:buClr>
              <a:buSzPts val="2350"/>
            </a:pPr>
            <a:endParaRPr sz="2300" dirty="0"/>
          </a:p>
        </p:txBody>
      </p:sp>
      <p:sp>
        <p:nvSpPr>
          <p:cNvPr id="2" name="Rounded Rectangle 1"/>
          <p:cNvSpPr/>
          <p:nvPr/>
        </p:nvSpPr>
        <p:spPr>
          <a:xfrm>
            <a:off x="774920" y="1131592"/>
            <a:ext cx="412705" cy="360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68661" y="1923680"/>
            <a:ext cx="412705" cy="360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774921" y="2643760"/>
            <a:ext cx="412705" cy="360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4" name="Straight Connector 3"/>
          <p:cNvCxnSpPr>
            <a:stCxn id="2" idx="2"/>
            <a:endCxn id="8" idx="0"/>
          </p:cNvCxnSpPr>
          <p:nvPr/>
        </p:nvCxnSpPr>
        <p:spPr>
          <a:xfrm flipH="1">
            <a:off x="975014" y="1492569"/>
            <a:ext cx="6259" cy="43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975013" y="2284655"/>
            <a:ext cx="6260" cy="359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</p:cNvCxnSpPr>
          <p:nvPr/>
        </p:nvCxnSpPr>
        <p:spPr>
          <a:xfrm flipV="1">
            <a:off x="1187625" y="1312080"/>
            <a:ext cx="4320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 flipV="1">
            <a:off x="1181365" y="2104168"/>
            <a:ext cx="4383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1187624" y="2824248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981272" y="3004735"/>
            <a:ext cx="0" cy="359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6120" y="2104167"/>
            <a:ext cx="282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1"/>
          </p:cNvCxnSpPr>
          <p:nvPr/>
        </p:nvCxnSpPr>
        <p:spPr>
          <a:xfrm flipH="1">
            <a:off x="486118" y="1312079"/>
            <a:ext cx="28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" idx="0"/>
          </p:cNvCxnSpPr>
          <p:nvPr/>
        </p:nvCxnSpPr>
        <p:spPr>
          <a:xfrm flipV="1">
            <a:off x="981273" y="915566"/>
            <a:ext cx="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1"/>
          </p:cNvCxnSpPr>
          <p:nvPr/>
        </p:nvCxnSpPr>
        <p:spPr>
          <a:xfrm flipH="1" flipV="1">
            <a:off x="486119" y="2824248"/>
            <a:ext cx="2888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619672" y="1121863"/>
            <a:ext cx="4572000" cy="530912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r>
              <a:rPr lang="en-US" dirty="0" err="1">
                <a:solidFill>
                  <a:srgbClr val="5B5F71"/>
                </a:solidFill>
                <a:latin typeface="Times New Roman" pitchFamily="18" charset="0"/>
                <a:ea typeface="Instrument Sans Medium"/>
                <a:cs typeface="Times New Roman" pitchFamily="18" charset="0"/>
                <a:sym typeface="Instrument Sans Medium"/>
              </a:rPr>
              <a:t>Splunk</a:t>
            </a:r>
            <a:r>
              <a:rPr lang="en-US" dirty="0">
                <a:solidFill>
                  <a:srgbClr val="5B5F71"/>
                </a:solidFill>
                <a:latin typeface="Times New Roman" pitchFamily="18" charset="0"/>
                <a:ea typeface="Instrument Sans Medium"/>
                <a:cs typeface="Times New Roman" pitchFamily="18" charset="0"/>
                <a:sym typeface="Instrument Sans Medium"/>
              </a:rPr>
              <a:t> is a powerful platform for collecting, analyzing, and visualizing machine 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19672" y="1785638"/>
            <a:ext cx="4572000" cy="798485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lvl="0">
              <a:lnSpc>
                <a:spcPct val="161290"/>
              </a:lnSpc>
              <a:buClr>
                <a:srgbClr val="5B5F71"/>
              </a:buClr>
              <a:buSzPts val="1550"/>
            </a:pPr>
            <a:r>
              <a:rPr lang="en-US" dirty="0">
                <a:solidFill>
                  <a:srgbClr val="5B5F71"/>
                </a:solidFill>
                <a:latin typeface="Times New Roman" pitchFamily="18" charset="0"/>
                <a:ea typeface="Instrument Sans Medium"/>
                <a:cs typeface="Times New Roman" pitchFamily="18" charset="0"/>
                <a:sym typeface="Instrument Sans Medium"/>
              </a:rPr>
              <a:t>It can monitor your network and systems, detecting suspicious activity and potential security threats.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619672" y="2643759"/>
            <a:ext cx="4572000" cy="798485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lvl="0">
              <a:lnSpc>
                <a:spcPct val="161290"/>
              </a:lnSpc>
              <a:buClr>
                <a:srgbClr val="5B5F71"/>
              </a:buClr>
              <a:buSzPts val="1550"/>
            </a:pPr>
            <a:r>
              <a:rPr lang="en-US" dirty="0" err="1">
                <a:solidFill>
                  <a:srgbClr val="5B5F71"/>
                </a:solidFill>
                <a:latin typeface="Times New Roman" pitchFamily="18" charset="0"/>
                <a:ea typeface="Instrument Sans Medium"/>
                <a:cs typeface="Times New Roman" pitchFamily="18" charset="0"/>
                <a:sym typeface="Instrument Sans Medium"/>
              </a:rPr>
              <a:t>Splunk</a:t>
            </a:r>
            <a:r>
              <a:rPr lang="en-US" dirty="0">
                <a:solidFill>
                  <a:srgbClr val="5B5F71"/>
                </a:solidFill>
                <a:latin typeface="Times New Roman" pitchFamily="18" charset="0"/>
                <a:ea typeface="Instrument Sans Medium"/>
                <a:cs typeface="Times New Roman" pitchFamily="18" charset="0"/>
                <a:sym typeface="Instrument Sans Medium"/>
              </a:rPr>
              <a:t> allows you to quickly identify, investigate, and respond to security incidents.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81314-thank you slide</Template>
  <TotalTime>207</TotalTime>
  <Words>360</Words>
  <Application>Microsoft Office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</vt:lpstr>
      <vt:lpstr>Inter</vt:lpstr>
      <vt:lpstr>Calibri</vt:lpstr>
      <vt:lpstr>Inter SemiBold</vt:lpstr>
      <vt:lpstr>Inter Light</vt:lpstr>
      <vt:lpstr>Joan template</vt:lpstr>
      <vt:lpstr>INCIDENCE RESPONSE AND AUTOMATION  Presented By:                  Gorla LovaKumari                   Katta Monika                   Swamireddy Ramya</vt:lpstr>
      <vt:lpstr>AGENDA</vt:lpstr>
      <vt:lpstr>Project Abstract</vt:lpstr>
      <vt:lpstr>Project Scope</vt:lpstr>
      <vt:lpstr>Project Problem</vt:lpstr>
      <vt:lpstr>Project Solution</vt:lpstr>
      <vt:lpstr>Kali  Linux On           Virtual Box</vt:lpstr>
      <vt:lpstr>Splunk </vt:lpstr>
      <vt:lpstr> Incident Response with Splunk </vt:lpstr>
      <vt:lpstr>PowerPoint Presentation</vt:lpstr>
      <vt:lpstr>OWASP Juice-Shop</vt:lpstr>
      <vt:lpstr>Zed Attack Proxy</vt:lpstr>
      <vt:lpstr>Zaproxy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RESPONSE AND AUTOMATION  Presented By:                  Gorla LovaKumari                   Katta Monika                   Swamireddy Ramya</dc:title>
  <dc:creator>HP</dc:creator>
  <cp:lastModifiedBy>Ramya Swamireddy</cp:lastModifiedBy>
  <cp:revision>25</cp:revision>
  <dcterms:modified xsi:type="dcterms:W3CDTF">2025-02-03T09:17:26Z</dcterms:modified>
</cp:coreProperties>
</file>